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45"/>
  </p:notesMasterIdLst>
  <p:handoutMasterIdLst>
    <p:handoutMasterId r:id="rId46"/>
  </p:handoutMasterIdLst>
  <p:sldIdLst>
    <p:sldId id="367" r:id="rId5"/>
    <p:sldId id="670" r:id="rId6"/>
    <p:sldId id="662" r:id="rId7"/>
    <p:sldId id="664" r:id="rId8"/>
    <p:sldId id="665" r:id="rId9"/>
    <p:sldId id="666" r:id="rId10"/>
    <p:sldId id="667" r:id="rId11"/>
    <p:sldId id="668" r:id="rId12"/>
    <p:sldId id="669" r:id="rId13"/>
    <p:sldId id="671" r:id="rId14"/>
    <p:sldId id="672" r:id="rId15"/>
    <p:sldId id="673" r:id="rId16"/>
    <p:sldId id="695" r:id="rId17"/>
    <p:sldId id="696" r:id="rId18"/>
    <p:sldId id="674" r:id="rId19"/>
    <p:sldId id="697" r:id="rId20"/>
    <p:sldId id="675" r:id="rId21"/>
    <p:sldId id="676" r:id="rId22"/>
    <p:sldId id="679" r:id="rId23"/>
    <p:sldId id="682" r:id="rId24"/>
    <p:sldId id="684" r:id="rId25"/>
    <p:sldId id="685" r:id="rId26"/>
    <p:sldId id="690" r:id="rId27"/>
    <p:sldId id="689" r:id="rId28"/>
    <p:sldId id="686" r:id="rId29"/>
    <p:sldId id="692" r:id="rId30"/>
    <p:sldId id="693" r:id="rId31"/>
    <p:sldId id="688" r:id="rId32"/>
    <p:sldId id="687" r:id="rId33"/>
    <p:sldId id="694" r:id="rId34"/>
    <p:sldId id="698" r:id="rId35"/>
    <p:sldId id="699" r:id="rId36"/>
    <p:sldId id="700" r:id="rId37"/>
    <p:sldId id="701" r:id="rId38"/>
    <p:sldId id="702" r:id="rId39"/>
    <p:sldId id="703" r:id="rId40"/>
    <p:sldId id="691" r:id="rId41"/>
    <p:sldId id="657" r:id="rId42"/>
    <p:sldId id="513" r:id="rId43"/>
    <p:sldId id="663" r:id="rId4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0099"/>
    <a:srgbClr val="000066"/>
    <a:srgbClr val="969696"/>
    <a:srgbClr val="306090"/>
    <a:srgbClr val="003399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00" autoAdjust="0"/>
  </p:normalViewPr>
  <p:slideViewPr>
    <p:cSldViewPr>
      <p:cViewPr varScale="1">
        <p:scale>
          <a:sx n="96" d="100"/>
          <a:sy n="96" d="100"/>
        </p:scale>
        <p:origin x="20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7392"/>
    </p:cViewPr>
  </p:sorterViewPr>
  <p:notesViewPr>
    <p:cSldViewPr>
      <p:cViewPr>
        <p:scale>
          <a:sx n="66" d="100"/>
          <a:sy n="66" d="100"/>
        </p:scale>
        <p:origin x="-1530" y="60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Tindall" userId="7e84d0ec-3151-4aa3-9c8c-5c7b0d001e46" providerId="ADAL" clId="{04724B30-B0FB-4469-A602-CC8DD7EFE65D}"/>
    <pc:docChg chg="custSel modSld">
      <pc:chgData name="Stephanie Tindall" userId="7e84d0ec-3151-4aa3-9c8c-5c7b0d001e46" providerId="ADAL" clId="{04724B30-B0FB-4469-A602-CC8DD7EFE65D}" dt="2019-12-04T16:39:18.503" v="0" actId="27636"/>
      <pc:docMkLst>
        <pc:docMk/>
      </pc:docMkLst>
      <pc:sldChg chg="modSp">
        <pc:chgData name="Stephanie Tindall" userId="7e84d0ec-3151-4aa3-9c8c-5c7b0d001e46" providerId="ADAL" clId="{04724B30-B0FB-4469-A602-CC8DD7EFE65D}" dt="2019-12-04T16:39:18.503" v="0" actId="27636"/>
        <pc:sldMkLst>
          <pc:docMk/>
          <pc:sldMk cId="2760630858" sldId="703"/>
        </pc:sldMkLst>
        <pc:spChg chg="mod">
          <ac:chgData name="Stephanie Tindall" userId="7e84d0ec-3151-4aa3-9c8c-5c7b0d001e46" providerId="ADAL" clId="{04724B30-B0FB-4469-A602-CC8DD7EFE65D}" dt="2019-12-04T16:39:18.503" v="0" actId="27636"/>
          <ac:spMkLst>
            <pc:docMk/>
            <pc:sldMk cId="2760630858" sldId="703"/>
            <ac:spMk id="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846E363-9BA2-E54C-81BD-DE3832954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9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C5B8F9-F387-4849-9AC7-8D7008EB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9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E60712B-5B65-0D47-B388-217D1FEE781F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put this as my wish list 3</a:t>
            </a:r>
            <a:r>
              <a:rPr lang="en-US" baseline="0" dirty="0"/>
              <a:t> years ago </a:t>
            </a:r>
            <a:r>
              <a:rPr lang="mr-IN" baseline="0" dirty="0"/>
              <a:t>–</a:t>
            </a:r>
            <a:r>
              <a:rPr lang="en-US" baseline="0" dirty="0"/>
              <a:t> and I am really glad that a fair few of these will feature in the Quality assurance process </a:t>
            </a:r>
            <a:r>
              <a:rPr lang="mr-IN" baseline="0" dirty="0"/>
              <a:t>–</a:t>
            </a:r>
            <a:r>
              <a:rPr lang="en-US" baseline="0" dirty="0"/>
              <a:t> being overseen by the GMC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For those of you who are IMG trainers- it may be tempting to skip this step – as you may feel you already understand this – remember not all IMGs are the same!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85457-1149-CB46-8BE9-0E105566212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e.g. Only ask questions about colleague’s case- then brainstorm- which are the best questions/Only listen –and then discuss- watch videos and discuss non-verbal language;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973AE-B718-1B4E-8DB5-ABA9AD230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34CD6-1411-6242-A8E1-056DD1A0AD6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3B6DC3-2EB9-BC43-83C0-24449DF3CC4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Involve every</a:t>
            </a:r>
            <a:r>
              <a:rPr lang="en-US" baseline="0" dirty="0"/>
              <a:t> later- </a:t>
            </a:r>
            <a:r>
              <a:rPr lang="en-US" dirty="0"/>
              <a:t>Heads of Schools</a:t>
            </a:r>
          </a:p>
          <a:p>
            <a:r>
              <a:rPr lang="en-US" dirty="0"/>
              <a:t>PTC</a:t>
            </a:r>
          </a:p>
          <a:p>
            <a:r>
              <a:rPr lang="en-US" dirty="0"/>
              <a:t>Examination Sub Committee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Recruitment Committee Getting people in a room far more effective than sending them to a diversity course! Encourage mixed</a:t>
            </a:r>
            <a:r>
              <a:rPr lang="en-US" baseline="0" dirty="0"/>
              <a:t> peer groups </a:t>
            </a:r>
            <a:r>
              <a:rPr lang="mr-IN" baseline="0" dirty="0"/>
              <a:t>–</a:t>
            </a:r>
            <a:r>
              <a:rPr lang="en-US" baseline="0" dirty="0"/>
              <a:t> Use social media to facilitate social interactions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Divisions</a:t>
            </a:r>
          </a:p>
          <a:p>
            <a:r>
              <a:rPr lang="en-US" dirty="0"/>
              <a:t>Diaspora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vs</a:t>
            </a:r>
            <a:r>
              <a:rPr lang="en-US" dirty="0"/>
              <a:t> International  The medical workforce is getting more mobile and the previous one way traffic from</a:t>
            </a:r>
            <a:r>
              <a:rPr lang="en-US" baseline="0" dirty="0"/>
              <a:t> LAMIC to UK has been replaced by using UK as a stopover en route to Canada, </a:t>
            </a:r>
            <a:r>
              <a:rPr lang="en-US" baseline="0" dirty="0" err="1"/>
              <a:t>Aus</a:t>
            </a:r>
            <a:r>
              <a:rPr lang="en-US" baseline="0" dirty="0"/>
              <a:t>, Singapore, Middle East etc. And efforts at going abroad to recruit doctors have not been very easy or successful </a:t>
            </a:r>
            <a:r>
              <a:rPr lang="mr-IN" baseline="0" dirty="0"/>
              <a:t>–</a:t>
            </a:r>
            <a:r>
              <a:rPr lang="en-US" baseline="0" dirty="0"/>
              <a:t> This attitudinal issue is quite important in understanding DA and in dealing with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4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5080C-6064-E24A-A716-8389FA4BAE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8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 me talk to you about Psychiatry- though the picture is similar for other branches</a:t>
            </a:r>
            <a:r>
              <a:rPr lang="en-US" baseline="0" dirty="0"/>
              <a:t> of medicine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8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The main problem however is in relation to the CASC 0OSCE-style) exam – where the pass rates are abysmally low for IMGs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D29F9B-C4B4-8946-8C8C-73E36E2A5F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Ehtnicity again playing some role – though not as significant statistically for UK trained doctors.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852C83-A9EB-3F48-8B60-FE56D70A08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 am not proposing to spend too much time on each slide but the key themes are clear..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2EDA3C6-D90A-064F-A365-365F65292931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&gt;300 trainers/</a:t>
            </a:r>
            <a:r>
              <a:rPr lang="en-US" dirty="0" err="1"/>
              <a:t>trianees</a:t>
            </a:r>
            <a:r>
              <a:rPr lang="en-US" baseline="0" dirty="0"/>
              <a:t> - hits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7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quick comment on the conflation</a:t>
            </a:r>
            <a:r>
              <a:rPr lang="en-US" baseline="0" dirty="0"/>
              <a:t> of IMGs and BAME </a:t>
            </a:r>
            <a:r>
              <a:rPr lang="mr-IN" baseline="0" dirty="0"/>
              <a:t>–</a:t>
            </a:r>
            <a:r>
              <a:rPr lang="en-US" baseline="0" dirty="0"/>
              <a:t> for a very long time the bulk of IMGs working in the UK have been from BAME backgrounds. With tighter visa controls over the past decade this picture has changed and </a:t>
            </a:r>
            <a:r>
              <a:rPr lang="en-US" baseline="0" dirty="0" err="1"/>
              <a:t>welsaw</a:t>
            </a:r>
            <a:r>
              <a:rPr lang="en-US" baseline="0" dirty="0"/>
              <a:t> a larger number of IMGs from EU countries who were mainly non-BAME  But </a:t>
            </a:r>
            <a:r>
              <a:rPr lang="mr-IN" baseline="0" dirty="0"/>
              <a:t>–</a:t>
            </a:r>
            <a:r>
              <a:rPr lang="en-US" baseline="0" dirty="0"/>
              <a:t> look at this 202 countries all represented in the NHS.. Richness of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5B8F9-F387-4849-9AC7-8D7008EB0D8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7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High Res Logo Stand blue grey2006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76250"/>
            <a:ext cx="19177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895600"/>
            <a:ext cx="7772400" cy="1828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868863"/>
            <a:ext cx="6400800" cy="12969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808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C41AD-58C5-9D4C-9AD3-1AA013B04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9870"/>
      </p:ext>
    </p:extLst>
  </p:cSld>
  <p:clrMapOvr>
    <a:masterClrMapping/>
  </p:clrMapOvr>
  <p:transition spd="slow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9924D-90F6-6545-B6D5-260090051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10676"/>
      </p:ext>
    </p:extLst>
  </p:cSld>
  <p:clrMapOvr>
    <a:masterClrMapping/>
  </p:clrMapOvr>
  <p:transition spd="slow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832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832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5BC71-D18F-2043-AAC9-FCEA087E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76966"/>
      </p:ext>
    </p:extLst>
  </p:cSld>
  <p:clrMapOvr>
    <a:masterClrMapping/>
  </p:clrMapOvr>
  <p:transition spd="slow"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6B06-09FE-0148-B812-0877C00A9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76864"/>
      </p:ext>
    </p:extLst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AC0F1-B263-6D44-BBD7-C1F06A9B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2346"/>
      </p:ext>
    </p:extLst>
  </p:cSld>
  <p:clrMapOvr>
    <a:masterClrMapping/>
  </p:clrMapOvr>
  <p:transition spd="slow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345E6-49C8-8741-8B4F-BE8B6A942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75503"/>
      </p:ext>
    </p:extLst>
  </p:cSld>
  <p:clrMapOvr>
    <a:masterClrMapping/>
  </p:clrMapOvr>
  <p:transition spd="slow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9B8B-6758-2D4D-A9CF-8EB8A39CB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83336"/>
      </p:ext>
    </p:extLst>
  </p:cSld>
  <p:clrMapOvr>
    <a:masterClrMapping/>
  </p:clrMapOvr>
  <p:transition spd="slow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C8D1A-D34B-A944-A9AB-9DE6F82F7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19299"/>
      </p:ext>
    </p:extLst>
  </p:cSld>
  <p:clrMapOvr>
    <a:masterClrMapping/>
  </p:clrMapOvr>
  <p:transition spd="slow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97CA-6640-7A43-AD3E-48B07874C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9798"/>
      </p:ext>
    </p:extLst>
  </p:cSld>
  <p:clrMapOvr>
    <a:masterClrMapping/>
  </p:clrMapOvr>
  <p:transition spd="slow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8CF6B-E2B5-D94A-AB5D-10028F611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5260"/>
      </p:ext>
    </p:extLst>
  </p:cSld>
  <p:clrMapOvr>
    <a:masterClrMapping/>
  </p:clrMapOvr>
  <p:transition spd="slow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7B34-98C7-394B-B730-F160DA5C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5975"/>
      </p:ext>
    </p:extLst>
  </p:cSld>
  <p:clrMapOvr>
    <a:masterClrMapping/>
  </p:clrMapOvr>
  <p:transition spd="slow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A6D58-C0A3-544C-9861-4276971F1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02957"/>
      </p:ext>
    </p:extLst>
  </p:cSld>
  <p:clrMapOvr>
    <a:masterClrMapping/>
  </p:clrMapOvr>
  <p:transition spd="slow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1663" y="404813"/>
            <a:ext cx="670718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B9A735E6-1763-1E45-8A5F-EBD3DFF44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1" name="Picture 32" descr="High Res Logo Stand blue grey2006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260350"/>
            <a:ext cx="11509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spd="slow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§"/>
        <a:defRPr sz="28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§"/>
        <a:defRPr sz="24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§"/>
        <a:defRPr sz="20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§"/>
        <a:defRPr sz="20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§"/>
        <a:defRPr sz="16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sz="16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sz="16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sz="16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sz="1600" b="1">
          <a:solidFill>
            <a:srgbClr val="777777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psych.ac.uk/training/international-medical-graduates?searchTerms=IM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.doc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cpsych.ac.uk/workinpsychiatry/psychiatristssupportservice/resources.aspx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24175"/>
            <a:ext cx="7772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Attaining Equalities in Outcomes for IMGs: A Pipe Dream?</a:t>
            </a:r>
            <a:endParaRPr lang="en-GB" dirty="0">
              <a:ea typeface="+mj-ea"/>
              <a:cs typeface="+mj-cs"/>
            </a:endParaRP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41201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@subodhdave1</a:t>
            </a:r>
          </a:p>
          <a:p>
            <a:pPr eaLnBrk="1" hangingPunct="1">
              <a:defRPr/>
            </a:pP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cs typeface="+mn-cs"/>
            </a:endParaRPr>
          </a:p>
          <a:p>
            <a:pPr>
              <a:defRPr/>
            </a:pPr>
            <a:r>
              <a:rPr lang="en-US" sz="1800" dirty="0">
                <a:cs typeface="+mn-cs"/>
              </a:rPr>
              <a:t>Dr. </a:t>
            </a:r>
            <a:r>
              <a:rPr lang="en-US" sz="1800" dirty="0" err="1">
                <a:cs typeface="+mn-cs"/>
              </a:rPr>
              <a:t>Subodh</a:t>
            </a:r>
            <a:r>
              <a:rPr lang="en-US" sz="1800" dirty="0">
                <a:cs typeface="+mn-cs"/>
              </a:rPr>
              <a:t> Dave</a:t>
            </a:r>
          </a:p>
          <a:p>
            <a:pPr>
              <a:defRPr/>
            </a:pPr>
            <a:r>
              <a:rPr lang="en-US" sz="1800" dirty="0">
                <a:cs typeface="+mn-cs"/>
              </a:rPr>
              <a:t>Associate Dean, Trainee Support</a:t>
            </a:r>
          </a:p>
          <a:p>
            <a:pPr>
              <a:defRPr/>
            </a:pPr>
            <a:r>
              <a:rPr lang="en-US" sz="1800" dirty="0">
                <a:cs typeface="+mn-cs"/>
              </a:rPr>
              <a:t>Hon. </a:t>
            </a:r>
            <a:r>
              <a:rPr lang="en-US" sz="1800" dirty="0" err="1">
                <a:cs typeface="+mn-cs"/>
              </a:rPr>
              <a:t>Asso</a:t>
            </a:r>
            <a:r>
              <a:rPr lang="en-US" sz="1800" dirty="0">
                <a:cs typeface="+mn-cs"/>
              </a:rPr>
              <a:t>.  Professor, University of Nottingham and Consultant Psychiatrist, Derby</a:t>
            </a: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2995613" y="4073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</p:spTree>
  </p:cSld>
  <p:clrMapOvr>
    <a:masterClrMapping/>
  </p:clrMapOvr>
  <p:transition spd="slow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Exam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Differential attainment seen in knowledge, skills and values assessment in US, UK, Canada, Australia etc.</a:t>
            </a:r>
          </a:p>
          <a:p>
            <a:pPr>
              <a:defRPr/>
            </a:pPr>
            <a:r>
              <a:rPr lang="en-US" dirty="0">
                <a:cs typeface="+mn-cs"/>
              </a:rPr>
              <a:t>Differential attainment seen in exams at all levels of medical education (UG onwards..) and also outside medical education</a:t>
            </a:r>
          </a:p>
          <a:p>
            <a:pPr>
              <a:defRPr/>
            </a:pPr>
            <a:r>
              <a:rPr lang="en-US" dirty="0">
                <a:cs typeface="+mn-cs"/>
              </a:rPr>
              <a:t>Differential attainment seen in knowledge, skills and values-based assessments</a:t>
            </a:r>
          </a:p>
          <a:p>
            <a:pPr>
              <a:defRPr/>
            </a:pPr>
            <a:r>
              <a:rPr lang="en-US" dirty="0">
                <a:cs typeface="+mn-cs"/>
              </a:rPr>
              <a:t>Differential attainment – low/medium effect for ethnicity and large effect for country of primary medical qualification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49527"/>
      </p:ext>
    </p:extLst>
  </p:cSld>
  <p:clrMapOvr>
    <a:masterClrMapping/>
  </p:clrMapOvr>
  <p:transition spd="slow"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+mj-cs"/>
              </a:rPr>
              <a:t>IMG Factors: GMC (2009)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Major differences in the ethical frameworks of their country of training and in the UK</a:t>
            </a:r>
          </a:p>
          <a:p>
            <a:pPr>
              <a:defRPr/>
            </a:pPr>
            <a:r>
              <a:rPr lang="en-GB" dirty="0">
                <a:cs typeface="+mn-cs"/>
              </a:rPr>
              <a:t>The greater emphasis on autonomy, duty of confidentiality and informed consent may come as a surprise </a:t>
            </a:r>
          </a:p>
          <a:p>
            <a:pPr>
              <a:defRPr/>
            </a:pPr>
            <a:r>
              <a:rPr lang="en-US" dirty="0">
                <a:cs typeface="+mn-cs"/>
              </a:rPr>
              <a:t>Lack of awareness of Good Medical Practice</a:t>
            </a:r>
          </a:p>
          <a:p>
            <a:pPr lvl="1">
              <a:defRPr/>
            </a:pPr>
            <a:r>
              <a:rPr lang="en-US" dirty="0"/>
              <a:t>not always read, understood, or interpreted accurately</a:t>
            </a:r>
          </a:p>
          <a:p>
            <a:pPr>
              <a:defRPr/>
            </a:pPr>
            <a:endParaRPr lang="en-GB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762789"/>
      </p:ext>
    </p:extLst>
  </p:cSld>
  <p:clrMapOvr>
    <a:masterClrMapping/>
  </p:clrMapOvr>
  <p:transition spd="slow"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PLAB and UK graduates’ performance on MRCP(UK) and MRCGP examinations: data linkage study McManus, </a:t>
            </a:r>
            <a:r>
              <a:rPr lang="en-US" sz="2400" i="1" dirty="0"/>
              <a:t>BMJ 2014; 348 - GMC commissioned UCL study)</a:t>
            </a:r>
            <a:endParaRPr lang="en-US" sz="2400" dirty="0"/>
          </a:p>
          <a:p>
            <a:pPr lvl="1">
              <a:defRPr/>
            </a:pPr>
            <a:r>
              <a:rPr lang="en-US" dirty="0"/>
              <a:t>PLAB (Professional and Linguistic Assessment Board) exam marks good predictors of future performance in MRCP and MRCGP exams</a:t>
            </a:r>
          </a:p>
          <a:p>
            <a:pPr lvl="1">
              <a:defRPr/>
            </a:pPr>
            <a:r>
              <a:rPr lang="en-US" dirty="0"/>
              <a:t>IMGs’ lagged behind UK trained examinees – equivalence would be achieved by raising PLAB pass mark by 13-20%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5473"/>
      </p:ext>
    </p:extLst>
  </p:cSld>
  <p:clrMapOvr>
    <a:masterClrMapping/>
  </p:clrMapOvr>
  <p:transition spd="slow"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trainees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 kind to us</a:t>
            </a:r>
          </a:p>
          <a:p>
            <a:pPr>
              <a:defRPr/>
            </a:pPr>
            <a:r>
              <a:rPr lang="en-US" dirty="0"/>
              <a:t>Help us by understanding what we need to do</a:t>
            </a:r>
          </a:p>
          <a:p>
            <a:pPr>
              <a:defRPr/>
            </a:pPr>
            <a:r>
              <a:rPr lang="en-US" dirty="0"/>
              <a:t>Connect with me, be curious about me as a person – not asking questions as a tick box</a:t>
            </a:r>
          </a:p>
        </p:txBody>
      </p:sp>
    </p:spTree>
    <p:extLst>
      <p:ext uri="{BB962C8B-B14F-4D97-AF65-F5344CB8AC3E}">
        <p14:creationId xmlns:p14="http://schemas.microsoft.com/office/powerpoint/2010/main" val="1633646699"/>
      </p:ext>
    </p:extLst>
  </p:cSld>
  <p:clrMapOvr>
    <a:masterClrMapping/>
  </p:clrMapOvr>
  <p:transition spd="slow"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What trainees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Lack of Empathy</a:t>
            </a:r>
          </a:p>
          <a:p>
            <a:pPr lvl="1">
              <a:defRPr/>
            </a:pPr>
            <a:r>
              <a:rPr lang="en-GB" dirty="0"/>
              <a:t>“If they’re coming to work in the UK- they must be prepared to work like a local trainee – Tough”</a:t>
            </a:r>
          </a:p>
          <a:p>
            <a:pPr lvl="1">
              <a:defRPr/>
            </a:pPr>
            <a:r>
              <a:rPr lang="en-GB" dirty="0"/>
              <a:t>“We can’t dilute standards” </a:t>
            </a:r>
          </a:p>
          <a:p>
            <a:pPr lvl="1">
              <a:defRPr/>
            </a:pPr>
            <a:r>
              <a:rPr lang="en-GB" dirty="0"/>
              <a:t>“They’re </a:t>
            </a:r>
            <a:r>
              <a:rPr lang="en-GB" dirty="0" err="1"/>
              <a:t>untrainable</a:t>
            </a:r>
            <a:r>
              <a:rPr lang="en-GB" dirty="0"/>
              <a:t>” 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531567"/>
      </p:ext>
    </p:extLst>
  </p:cSld>
  <p:clrMapOvr>
    <a:masterClrMapping/>
  </p:clrMapOvr>
  <p:transition spd="slow"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80" r="-22580"/>
          <a:stretch>
            <a:fillRect/>
          </a:stretch>
        </p:blipFill>
        <p:spPr>
          <a:xfrm>
            <a:off x="-972616" y="548680"/>
            <a:ext cx="9793288" cy="5976938"/>
          </a:xfrm>
        </p:spPr>
      </p:pic>
    </p:spTree>
    <p:extLst>
      <p:ext uri="{BB962C8B-B14F-4D97-AF65-F5344CB8AC3E}">
        <p14:creationId xmlns:p14="http://schemas.microsoft.com/office/powerpoint/2010/main" val="1650686560"/>
      </p:ext>
    </p:extLst>
  </p:cSld>
  <p:clrMapOvr>
    <a:masterClrMapping/>
  </p:clrMapOvr>
  <p:transition spd="slow"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Cultural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Differing values (extended family for e.g.)</a:t>
            </a:r>
          </a:p>
          <a:p>
            <a:pPr>
              <a:defRPr/>
            </a:pPr>
            <a:r>
              <a:rPr lang="en-US" dirty="0"/>
              <a:t>Fee-paying Health Service </a:t>
            </a:r>
          </a:p>
          <a:p>
            <a:pPr>
              <a:defRPr/>
            </a:pPr>
            <a:r>
              <a:rPr lang="en-US" dirty="0"/>
              <a:t>Hierarchical structures</a:t>
            </a:r>
          </a:p>
          <a:p>
            <a:pPr>
              <a:defRPr/>
            </a:pPr>
            <a:r>
              <a:rPr lang="en-US" dirty="0"/>
              <a:t>Patriarchal structures</a:t>
            </a:r>
          </a:p>
          <a:p>
            <a:pPr>
              <a:defRPr/>
            </a:pPr>
            <a:r>
              <a:rPr lang="en-US" dirty="0"/>
              <a:t>Holistic v/s disease focus</a:t>
            </a:r>
          </a:p>
          <a:p>
            <a:pPr>
              <a:defRPr/>
            </a:pPr>
            <a:r>
              <a:rPr lang="en-US" dirty="0"/>
              <a:t>Rote learning</a:t>
            </a:r>
          </a:p>
          <a:p>
            <a:pPr>
              <a:defRPr/>
            </a:pPr>
            <a:r>
              <a:rPr lang="en-US" dirty="0"/>
              <a:t>Shame/embarrassment in making/admitting to mistakes/ignorance</a:t>
            </a:r>
          </a:p>
        </p:txBody>
      </p:sp>
    </p:spTree>
    <p:extLst>
      <p:ext uri="{BB962C8B-B14F-4D97-AF65-F5344CB8AC3E}">
        <p14:creationId xmlns:p14="http://schemas.microsoft.com/office/powerpoint/2010/main" val="1838002690"/>
      </p:ext>
    </p:extLst>
  </p:cSld>
  <p:clrMapOvr>
    <a:masterClrMapping/>
  </p:clrMapOvr>
  <p:transition spd="slow"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301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b="13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8269113"/>
      </p:ext>
    </p:extLst>
  </p:cSld>
  <p:clrMapOvr>
    <a:masterClrMapping/>
  </p:clrMapOvr>
  <p:transition spd="slow"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Systemic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Lack of clear structures to deal with IMG issues in LETB/Deanery hierarchy</a:t>
            </a:r>
          </a:p>
          <a:p>
            <a:pPr>
              <a:defRPr/>
            </a:pPr>
            <a:r>
              <a:rPr lang="en-US" dirty="0">
                <a:cs typeface="+mn-cs"/>
              </a:rPr>
              <a:t>?IMG Lead</a:t>
            </a:r>
          </a:p>
        </p:txBody>
      </p:sp>
    </p:spTree>
    <p:extLst>
      <p:ext uri="{BB962C8B-B14F-4D97-AF65-F5344CB8AC3E}">
        <p14:creationId xmlns:p14="http://schemas.microsoft.com/office/powerpoint/2010/main" val="891274996"/>
      </p:ext>
    </p:extLst>
  </p:cSld>
  <p:clrMapOvr>
    <a:masterClrMapping/>
  </p:clrMapOvr>
  <p:transition spd="slow"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Systemic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Lack of early identification/remediation measures</a:t>
            </a:r>
          </a:p>
          <a:p>
            <a:pPr lvl="1">
              <a:defRPr/>
            </a:pPr>
            <a:r>
              <a:rPr lang="en-GB" dirty="0"/>
              <a:t>Lack of individualised learning plan for IMGs taking into account their </a:t>
            </a:r>
            <a:r>
              <a:rPr lang="en-GB" dirty="0" err="1"/>
              <a:t>IMGness</a:t>
            </a:r>
            <a:r>
              <a:rPr lang="en-GB" dirty="0"/>
              <a:t> (their training abroad, what they bring to working in the UK)</a:t>
            </a:r>
          </a:p>
          <a:p>
            <a:pPr lvl="1">
              <a:defRPr/>
            </a:pPr>
            <a:r>
              <a:rPr lang="en-GB" dirty="0"/>
              <a:t>Focus on diagnosis of performance issues, much less on identifying learning gaps</a:t>
            </a:r>
          </a:p>
          <a:p>
            <a:pPr lvl="1">
              <a:defRPr/>
            </a:pPr>
            <a:r>
              <a:rPr lang="en-GB" dirty="0"/>
              <a:t>Lack of focus on prevention leads to focus on CASC courses etc. rather than on designing an individualised learning plan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4040"/>
      </p:ext>
    </p:extLst>
  </p:cSld>
  <p:clrMapOvr>
    <a:masterClrMapping/>
  </p:clrMapOvr>
  <p:transition spd="slow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Attainment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63" y="1844824"/>
            <a:ext cx="8229600" cy="4464050"/>
          </a:xfrm>
        </p:spPr>
        <p:txBody>
          <a:bodyPr/>
          <a:lstStyle/>
          <a:p>
            <a:r>
              <a:rPr lang="en-US" dirty="0"/>
              <a:t>What is Differential Attainment?</a:t>
            </a:r>
          </a:p>
          <a:p>
            <a:r>
              <a:rPr lang="en-US" dirty="0"/>
              <a:t>Why does it occur?</a:t>
            </a:r>
          </a:p>
          <a:p>
            <a:r>
              <a:rPr lang="en-US" dirty="0"/>
              <a:t>How can we reduce it?</a:t>
            </a:r>
          </a:p>
        </p:txBody>
      </p:sp>
    </p:spTree>
    <p:extLst>
      <p:ext uri="{BB962C8B-B14F-4D97-AF65-F5344CB8AC3E}">
        <p14:creationId xmlns:p14="http://schemas.microsoft.com/office/powerpoint/2010/main" val="179753150"/>
      </p:ext>
    </p:extLst>
  </p:cSld>
  <p:clrMapOvr>
    <a:masterClrMapping/>
  </p:clrMapOvr>
  <p:transition spd="slow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Supporting Trainers</a:t>
            </a:r>
          </a:p>
          <a:p>
            <a:pPr>
              <a:defRPr/>
            </a:pPr>
            <a:r>
              <a:rPr lang="en-US" dirty="0">
                <a:cs typeface="+mn-cs"/>
              </a:rPr>
              <a:t>Supporting Trainees</a:t>
            </a:r>
          </a:p>
          <a:p>
            <a:pPr>
              <a:defRPr/>
            </a:pPr>
            <a:r>
              <a:rPr lang="en-US" dirty="0">
                <a:cs typeface="+mn-cs"/>
              </a:rPr>
              <a:t>Maintaining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709040555"/>
      </p:ext>
    </p:extLst>
  </p:cSld>
  <p:clrMapOvr>
    <a:masterClrMapping/>
  </p:clrMapOvr>
  <p:transition spd="slow"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Supporting Trainers – </a:t>
            </a:r>
            <a:r>
              <a:rPr lang="en-US" dirty="0" err="1">
                <a:cs typeface="+mj-cs"/>
              </a:rPr>
              <a:t>RCPsych</a:t>
            </a:r>
            <a:r>
              <a:rPr lang="en-US" dirty="0">
                <a:cs typeface="+mj-c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&gt;30 engagement events across the country</a:t>
            </a:r>
          </a:p>
          <a:p>
            <a:pPr>
              <a:defRPr/>
            </a:pPr>
            <a:r>
              <a:rPr lang="en-US" dirty="0">
                <a:cs typeface="+mn-cs"/>
              </a:rPr>
              <a:t>Raise awareness of IMG issues</a:t>
            </a:r>
          </a:p>
          <a:p>
            <a:pPr>
              <a:defRPr/>
            </a:pPr>
            <a:r>
              <a:rPr lang="en-US" dirty="0">
                <a:cs typeface="+mn-cs"/>
              </a:rPr>
              <a:t>Training videos – feedback and supervision skills </a:t>
            </a:r>
            <a:r>
              <a:rPr lang="en-US" dirty="0"/>
              <a:t>(dealing with the “</a:t>
            </a:r>
            <a:r>
              <a:rPr lang="en-US" dirty="0" err="1"/>
              <a:t>insightless</a:t>
            </a:r>
            <a:r>
              <a:rPr lang="en-US" dirty="0"/>
              <a:t> trainee”, appraising strengths as well as weaknesses)</a:t>
            </a:r>
          </a:p>
          <a:p>
            <a:pPr>
              <a:defRPr/>
            </a:pPr>
            <a:r>
              <a:rPr lang="en-US" dirty="0">
                <a:cs typeface="+mn-cs"/>
              </a:rPr>
              <a:t>Improved Trainers’ knowledge of the </a:t>
            </a:r>
            <a:r>
              <a:rPr lang="en-US" dirty="0" err="1">
                <a:cs typeface="+mn-cs"/>
              </a:rPr>
              <a:t>MRCPsych</a:t>
            </a:r>
            <a:r>
              <a:rPr lang="en-US" dirty="0">
                <a:cs typeface="+mn-cs"/>
              </a:rPr>
              <a:t> exams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89344"/>
      </p:ext>
    </p:extLst>
  </p:cSld>
  <p:clrMapOvr>
    <a:masterClrMapping/>
  </p:clrMapOvr>
  <p:transition spd="slow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Trainers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Experiential workshop using Forum Theatre to help train supervisors to </a:t>
            </a:r>
          </a:p>
          <a:p>
            <a:pPr lvl="1"/>
            <a:r>
              <a:rPr lang="en-US" dirty="0"/>
              <a:t>identify the strengths and needs of IMGs</a:t>
            </a:r>
          </a:p>
          <a:p>
            <a:pPr lvl="1"/>
            <a:r>
              <a:rPr lang="en-US" dirty="0"/>
              <a:t>to learn how to provide consistent support in the acculturation process</a:t>
            </a:r>
          </a:p>
          <a:p>
            <a:pPr lvl="1"/>
            <a:r>
              <a:rPr lang="en-US" dirty="0"/>
              <a:t>Initiate “awkward” conversations about “</a:t>
            </a:r>
            <a:r>
              <a:rPr lang="en-US" dirty="0" err="1"/>
              <a:t>IMGness</a:t>
            </a:r>
            <a:r>
              <a:rPr lang="en-US" dirty="0"/>
              <a:t>”</a:t>
            </a:r>
          </a:p>
          <a:p>
            <a:r>
              <a:rPr lang="en-US" dirty="0"/>
              <a:t>4 workshops &gt; 150 trainers</a:t>
            </a:r>
          </a:p>
          <a:p>
            <a:r>
              <a:rPr lang="en-US" sz="2400" dirty="0"/>
              <a:t>92% increase in awareness of IMG need</a:t>
            </a:r>
          </a:p>
          <a:p>
            <a:r>
              <a:rPr lang="en-US" sz="2400" dirty="0"/>
              <a:t>100% effectiveness rating for the learning activities used within the workshops.</a:t>
            </a:r>
          </a:p>
        </p:txBody>
      </p:sp>
    </p:spTree>
    <p:extLst>
      <p:ext uri="{BB962C8B-B14F-4D97-AF65-F5344CB8AC3E}">
        <p14:creationId xmlns:p14="http://schemas.microsoft.com/office/powerpoint/2010/main" val="3034358394"/>
      </p:ext>
    </p:extLst>
  </p:cSld>
  <p:clrMapOvr>
    <a:masterClrMapping/>
  </p:clrMapOvr>
  <p:transition spd="slow"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Mentoring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Annually for ALL trainers of MTI trainees</a:t>
            </a:r>
          </a:p>
          <a:p>
            <a:r>
              <a:rPr lang="en-US" dirty="0"/>
              <a:t>Mentors NOT trainees’ clinical supervisors</a:t>
            </a:r>
          </a:p>
          <a:p>
            <a:r>
              <a:rPr lang="en-US" dirty="0"/>
              <a:t>Sustainable model involving joint enterprise between Employer Trusts, Deanery and </a:t>
            </a:r>
            <a:r>
              <a:rPr lang="en-US" dirty="0" err="1"/>
              <a:t>RCPsych</a:t>
            </a:r>
            <a:endParaRPr lang="en-US" dirty="0"/>
          </a:p>
          <a:p>
            <a:r>
              <a:rPr lang="en-US" dirty="0"/>
              <a:t>&gt;100 trainers </a:t>
            </a:r>
          </a:p>
        </p:txBody>
      </p:sp>
    </p:spTree>
    <p:extLst>
      <p:ext uri="{BB962C8B-B14F-4D97-AF65-F5344CB8AC3E}">
        <p14:creationId xmlns:p14="http://schemas.microsoft.com/office/powerpoint/2010/main" val="3040494785"/>
      </p:ext>
    </p:extLst>
  </p:cSld>
  <p:clrMapOvr>
    <a:masterClrMapping/>
  </p:clrMapOvr>
  <p:transition spd="slow"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Trainers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ffectLst/>
              </a:rPr>
              <a:t>Resource webpage: </a:t>
            </a:r>
          </a:p>
          <a:p>
            <a:pPr>
              <a:defRPr/>
            </a:pPr>
            <a:r>
              <a:rPr lang="en-GB" dirty="0">
                <a:effectLst/>
                <a:hlinkClick r:id="rId3"/>
              </a:rPr>
              <a:t>https://www.rcpsych.ac.uk/training/international-medical-graduates?searchTerms=IMG</a:t>
            </a:r>
            <a:endParaRPr lang="en-GB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24452"/>
      </p:ext>
    </p:extLst>
  </p:cSld>
  <p:clrMapOvr>
    <a:masterClrMapping/>
  </p:clrMapOvr>
  <p:transition spd="slow"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Supporting Trainees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cs typeface="+mn-cs"/>
              </a:rPr>
              <a:t>Early identification of learning gaps and early remediation</a:t>
            </a:r>
          </a:p>
          <a:p>
            <a:pPr>
              <a:defRPr/>
            </a:pPr>
            <a:r>
              <a:rPr lang="en-US" sz="3600" dirty="0">
                <a:cs typeface="+mn-cs"/>
              </a:rPr>
              <a:t>Mentorship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4217"/>
      </p:ext>
    </p:extLst>
  </p:cSld>
  <p:clrMapOvr>
    <a:masterClrMapping/>
  </p:clrMapOvr>
  <p:transition spd="slow"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0"/>
            <a:ext cx="5600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5208"/>
      </p:ext>
    </p:extLst>
  </p:cSld>
  <p:clrMapOvr>
    <a:masterClrMapping/>
  </p:clrMapOvr>
  <p:transition spd="slow"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58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93379"/>
      </p:ext>
    </p:extLst>
  </p:cSld>
  <p:clrMapOvr>
    <a:masterClrMapping/>
  </p:clrMapOvr>
  <p:transition spd="slow">
    <p:pull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Every MTI </a:t>
            </a:r>
            <a:r>
              <a:rPr lang="mr-IN" dirty="0"/>
              <a:t>–</a:t>
            </a:r>
            <a:r>
              <a:rPr lang="en-US" dirty="0"/>
              <a:t> Induction to working in the NHS at </a:t>
            </a:r>
            <a:r>
              <a:rPr lang="en-US" dirty="0" err="1"/>
              <a:t>RCPsych</a:t>
            </a:r>
            <a:endParaRPr lang="en-US" dirty="0"/>
          </a:p>
          <a:p>
            <a:r>
              <a:rPr lang="en-US" i="1" dirty="0"/>
              <a:t>Every </a:t>
            </a:r>
            <a:r>
              <a:rPr lang="en-US" dirty="0"/>
              <a:t> MTI assigned a mentor</a:t>
            </a:r>
          </a:p>
          <a:p>
            <a:r>
              <a:rPr lang="en-US" dirty="0"/>
              <a:t>Trainees can choose a mentor but matching service also offered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51176"/>
      </p:ext>
    </p:extLst>
  </p:cSld>
  <p:clrMapOvr>
    <a:masterClrMapping/>
  </p:clrMapOvr>
  <p:transition spd="slow">
    <p:pull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0AE25E-9B38-4F89-B343-FF1046EF0496}"/>
              </a:ext>
            </a:extLst>
          </p:cNvPr>
          <p:cNvGrpSpPr/>
          <p:nvPr/>
        </p:nvGrpSpPr>
        <p:grpSpPr>
          <a:xfrm>
            <a:off x="746026" y="-11687"/>
            <a:ext cx="8397974" cy="6609218"/>
            <a:chOff x="746026" y="-11687"/>
            <a:chExt cx="8397974" cy="6609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08714D0-1475-4A71-B05D-8E9C8DDFABA6}"/>
                </a:ext>
              </a:extLst>
            </p:cNvPr>
            <p:cNvSpPr/>
            <p:nvPr/>
          </p:nvSpPr>
          <p:spPr>
            <a:xfrm>
              <a:off x="6804248" y="0"/>
              <a:ext cx="2339752" cy="18448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026" y="-11687"/>
              <a:ext cx="7651948" cy="66092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679153"/>
      </p:ext>
    </p:extLst>
  </p:cSld>
  <p:clrMapOvr>
    <a:masterClrMapping/>
  </p:clrMapOvr>
  <p:transition spd="slow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20688"/>
            <a:ext cx="623731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0574"/>
      </p:ext>
    </p:extLst>
  </p:cSld>
  <p:clrMapOvr>
    <a:masterClrMapping/>
  </p:clrMapOvr>
  <p:transition spd="slow">
    <p:pull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Accountability</a:t>
            </a:r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619547"/>
              </p:ext>
            </p:extLst>
          </p:nvPr>
        </p:nvGraphicFramePr>
        <p:xfrm>
          <a:off x="900113" y="1554163"/>
          <a:ext cx="6521450" cy="513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5440319" imgH="4286866" progId="Word.Document.12">
                  <p:embed/>
                </p:oleObj>
              </mc:Choice>
              <mc:Fallback>
                <p:oleObj name="Document" r:id="rId4" imgW="5440319" imgH="4286866" progId="Word.Document.12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113" y="1554163"/>
                        <a:ext cx="6521450" cy="513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510908"/>
      </p:ext>
    </p:extLst>
  </p:cSld>
  <p:clrMapOvr>
    <a:masterClrMapping/>
  </p:clrMapOvr>
  <p:transition spd="slow">
    <p:pull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Appreciate not all IMGs are the same</a:t>
            </a:r>
          </a:p>
          <a:p>
            <a:pPr lvl="1">
              <a:defRPr/>
            </a:pPr>
            <a:r>
              <a:rPr lang="en-GB" dirty="0"/>
              <a:t>Getting a sense of their cultural experience is helpful- is your trainee Indian (South or North)/Pakistani/Bangladeshi – does that matter? </a:t>
            </a:r>
          </a:p>
          <a:p>
            <a:pPr lvl="1">
              <a:defRPr/>
            </a:pPr>
            <a:r>
              <a:rPr lang="en-GB" dirty="0"/>
              <a:t>Providing a sense of the local culture/history/tradition is helpful too</a:t>
            </a:r>
          </a:p>
          <a:p>
            <a:pPr lvl="1">
              <a:defRPr/>
            </a:pPr>
            <a:r>
              <a:rPr lang="en-GB" dirty="0"/>
              <a:t>Acculturating them – each IMG is different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04616"/>
      </p:ext>
    </p:extLst>
  </p:cSld>
  <p:clrMapOvr>
    <a:masterClrMapping/>
  </p:clrMapOvr>
  <p:transition spd="slow">
    <p:pull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Broach the subject early</a:t>
            </a:r>
          </a:p>
          <a:p>
            <a:pPr lvl="1">
              <a:defRPr/>
            </a:pPr>
            <a:r>
              <a:rPr lang="en-GB" dirty="0"/>
              <a:t>Discuss </a:t>
            </a:r>
            <a:r>
              <a:rPr lang="en-GB" dirty="0" err="1"/>
              <a:t>IMGness</a:t>
            </a:r>
            <a:r>
              <a:rPr lang="en-GB" dirty="0"/>
              <a:t> (their training abroad, what they bring to working in the UK)</a:t>
            </a:r>
          </a:p>
          <a:p>
            <a:pPr lvl="1">
              <a:defRPr/>
            </a:pPr>
            <a:r>
              <a:rPr lang="en-GB" dirty="0"/>
              <a:t>Get a sense of their experiences of training and working abroad v/s in UK and of “living in the UK” (IMGs want you to do this)</a:t>
            </a:r>
          </a:p>
          <a:p>
            <a:pPr>
              <a:defRPr/>
            </a:pPr>
            <a:r>
              <a:rPr lang="en-GB" dirty="0"/>
              <a:t>Have a chat about the strengths they bring to their NHS work &amp; the learning needs they might have 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3456"/>
      </p:ext>
    </p:extLst>
  </p:cSld>
  <p:clrMapOvr>
    <a:masterClrMapping/>
  </p:clrMapOvr>
  <p:transition spd="slow">
    <p:pull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Facilitate patient-</a:t>
            </a:r>
            <a:r>
              <a:rPr lang="en-US" dirty="0" err="1"/>
              <a:t>centredness</a:t>
            </a:r>
            <a:endParaRPr lang="en-US" dirty="0"/>
          </a:p>
          <a:p>
            <a:pPr lvl="1">
              <a:defRPr/>
            </a:pPr>
            <a:r>
              <a:rPr lang="en-US" dirty="0"/>
              <a:t>ACEs</a:t>
            </a:r>
          </a:p>
          <a:p>
            <a:pPr lvl="1">
              <a:defRPr/>
            </a:pPr>
            <a:r>
              <a:rPr lang="en-GB" dirty="0"/>
              <a:t>Aid with improvement in communication skills</a:t>
            </a:r>
          </a:p>
          <a:p>
            <a:pPr lvl="2">
              <a:defRPr/>
            </a:pPr>
            <a:r>
              <a:rPr lang="en-GB" dirty="0"/>
              <a:t>Language (tonal elements)</a:t>
            </a:r>
          </a:p>
          <a:p>
            <a:pPr lvl="2">
              <a:defRPr/>
            </a:pPr>
            <a:r>
              <a:rPr lang="en-GB" dirty="0"/>
              <a:t>Accent</a:t>
            </a:r>
          </a:p>
          <a:p>
            <a:pPr lvl="2">
              <a:defRPr/>
            </a:pPr>
            <a:r>
              <a:rPr lang="en-GB" dirty="0"/>
              <a:t>Role plays</a:t>
            </a:r>
          </a:p>
          <a:p>
            <a:pPr lvl="2">
              <a:defRPr/>
            </a:pPr>
            <a:r>
              <a:rPr lang="en-GB" dirty="0"/>
              <a:t>Video feedback</a:t>
            </a:r>
          </a:p>
          <a:p>
            <a:pPr lvl="2">
              <a:defRPr/>
            </a:pPr>
            <a:r>
              <a:rPr lang="en-GB" dirty="0"/>
              <a:t>Conversation (verbal and non-verbal analysis)</a:t>
            </a:r>
          </a:p>
          <a:p>
            <a:pPr lvl="1"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65481"/>
      </p:ext>
    </p:extLst>
  </p:cSld>
  <p:clrMapOvr>
    <a:masterClrMapping/>
  </p:clrMapOvr>
  <p:transition spd="slow">
    <p:pull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Supervision and training</a:t>
            </a:r>
          </a:p>
          <a:p>
            <a:pPr lvl="1">
              <a:defRPr/>
            </a:pPr>
            <a:r>
              <a:rPr lang="en-GB" dirty="0"/>
              <a:t>Use supervision proactively- understand your trainee’s learning style</a:t>
            </a:r>
          </a:p>
          <a:p>
            <a:pPr lvl="1">
              <a:defRPr/>
            </a:pPr>
            <a:r>
              <a:rPr lang="en-GB" dirty="0"/>
              <a:t>Provide feedback especially positive feedback helping them find their strengths</a:t>
            </a:r>
          </a:p>
          <a:p>
            <a:pPr lvl="1">
              <a:defRPr/>
            </a:pPr>
            <a:r>
              <a:rPr lang="en-GB" dirty="0"/>
              <a:t>Be explicit about expecting trainees to learn how to learn 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93477"/>
      </p:ext>
    </p:extLst>
  </p:cSld>
  <p:clrMapOvr>
    <a:masterClrMapping/>
  </p:clrMapOvr>
  <p:transition spd="slow">
    <p:pull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/>
              <a:t>Acknowledge your own training needs</a:t>
            </a:r>
          </a:p>
          <a:p>
            <a:pPr lvl="1">
              <a:defRPr/>
            </a:pPr>
            <a:r>
              <a:rPr lang="en-GB" dirty="0"/>
              <a:t>Do you know enough about </a:t>
            </a:r>
            <a:r>
              <a:rPr lang="en-GB" dirty="0" err="1"/>
              <a:t>MRCPsych</a:t>
            </a:r>
            <a:r>
              <a:rPr lang="en-GB" dirty="0"/>
              <a:t> course/curriculum/exams?</a:t>
            </a:r>
          </a:p>
          <a:p>
            <a:pPr lvl="1">
              <a:defRPr/>
            </a:pPr>
            <a:r>
              <a:rPr lang="en-GB" dirty="0"/>
              <a:t>Would you know what to do if your trainee speaks too fast/has a strong accent leading to communication difficulty?</a:t>
            </a:r>
          </a:p>
          <a:p>
            <a:pPr lvl="1">
              <a:defRPr/>
            </a:pPr>
            <a:r>
              <a:rPr lang="en-GB" dirty="0"/>
              <a:t>Would you know where to signpost for help</a:t>
            </a:r>
          </a:p>
          <a:p>
            <a:pPr lvl="1">
              <a:defRPr/>
            </a:pPr>
            <a:r>
              <a:rPr lang="en-GB" dirty="0"/>
              <a:t>Seek feedback and support from TPD, Associate Dean etc. 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22211"/>
      </p:ext>
    </p:extLst>
  </p:cSld>
  <p:clrMapOvr>
    <a:masterClrMapping/>
  </p:clrMapOvr>
  <p:transition spd="slow">
    <p:pull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err="1"/>
              <a:t>Familiarise</a:t>
            </a:r>
            <a:r>
              <a:rPr lang="en-US" dirty="0"/>
              <a:t> yourself with resources that you can signpost your trainee to</a:t>
            </a:r>
          </a:p>
          <a:p>
            <a:pPr lvl="1">
              <a:defRPr/>
            </a:pPr>
            <a:r>
              <a:rPr lang="en-US" dirty="0"/>
              <a:t>Professional Support Unit – Deanery/University based</a:t>
            </a:r>
          </a:p>
          <a:p>
            <a:pPr lvl="1">
              <a:defRPr/>
            </a:pPr>
            <a:r>
              <a:rPr lang="en-US" dirty="0"/>
              <a:t>Psychiatrist Support Service </a:t>
            </a:r>
            <a:r>
              <a:rPr lang="en-US" dirty="0">
                <a:hlinkClick r:id="rId2"/>
              </a:rPr>
              <a:t>http://www.rcpsych.ac.uk/workinpsychiatry/psychiatristssupportservice/resources.aspx</a:t>
            </a:r>
            <a:endParaRPr lang="en-US" dirty="0"/>
          </a:p>
          <a:p>
            <a:pPr lvl="1">
              <a:defRPr/>
            </a:pPr>
            <a:r>
              <a:rPr lang="en-US" dirty="0"/>
              <a:t>Doctors’ Support Network</a:t>
            </a:r>
          </a:p>
          <a:p>
            <a:pPr lvl="1">
              <a:defRPr/>
            </a:pPr>
            <a:r>
              <a:rPr lang="en-US" dirty="0"/>
              <a:t>Diaspora Network @</a:t>
            </a:r>
            <a:r>
              <a:rPr lang="en-US" dirty="0" err="1"/>
              <a:t>RCPsych</a:t>
            </a:r>
            <a:endParaRPr lang="en-US" dirty="0"/>
          </a:p>
          <a:p>
            <a:pPr lvl="1">
              <a:defRPr/>
            </a:pPr>
            <a:r>
              <a:rPr lang="en-US" dirty="0"/>
              <a:t>Tea &amp; Empathy</a:t>
            </a:r>
          </a:p>
          <a:p>
            <a:pPr lvl="1">
              <a:defRPr/>
            </a:pPr>
            <a:r>
              <a:rPr lang="en-US" dirty="0"/>
              <a:t>Big White Wall</a:t>
            </a:r>
          </a:p>
          <a:p>
            <a:pPr lvl="1">
              <a:defRPr/>
            </a:pPr>
            <a:r>
              <a:rPr lang="en-US" dirty="0"/>
              <a:t>Self-help resources</a:t>
            </a:r>
          </a:p>
        </p:txBody>
      </p:sp>
    </p:spTree>
    <p:extLst>
      <p:ext uri="{BB962C8B-B14F-4D97-AF65-F5344CB8AC3E}">
        <p14:creationId xmlns:p14="http://schemas.microsoft.com/office/powerpoint/2010/main" val="2760630858"/>
      </p:ext>
    </p:extLst>
  </p:cSld>
  <p:clrMapOvr>
    <a:masterClrMapping/>
  </p:clrMapOvr>
  <p:transition spd="slow">
    <p:pull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 with the Culture</a:t>
            </a:r>
          </a:p>
          <a:p>
            <a:r>
              <a:rPr lang="en-US" dirty="0"/>
              <a:t>Start at the Top</a:t>
            </a:r>
          </a:p>
          <a:p>
            <a:r>
              <a:rPr lang="en-US" dirty="0"/>
              <a:t>Involve every layer</a:t>
            </a:r>
          </a:p>
          <a:p>
            <a:r>
              <a:rPr lang="en-US" dirty="0"/>
              <a:t>Make a rational AND emotive case</a:t>
            </a:r>
          </a:p>
          <a:p>
            <a:r>
              <a:rPr lang="en-US" dirty="0"/>
              <a:t>Engage Engage Engage</a:t>
            </a:r>
          </a:p>
          <a:p>
            <a:r>
              <a:rPr lang="en-US" dirty="0"/>
              <a:t>Leverage Formal Solutions</a:t>
            </a:r>
          </a:p>
          <a:p>
            <a:r>
              <a:rPr lang="en-US" dirty="0"/>
              <a:t>Leverage Informal Solutions</a:t>
            </a:r>
          </a:p>
          <a:p>
            <a:r>
              <a:rPr lang="en-US" dirty="0"/>
              <a:t>Assess and Adapt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70988"/>
      </p:ext>
    </p:extLst>
  </p:cSld>
  <p:clrMapOvr>
    <a:masterClrMapping/>
  </p:clrMapOvr>
  <p:transition spd="slow">
    <p:pull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#IMG2019 @</a:t>
            </a:r>
            <a:r>
              <a:rPr lang="en-US" dirty="0" err="1"/>
              <a:t>rcpsych</a:t>
            </a:r>
            <a:r>
              <a:rPr lang="en-US" dirty="0"/>
              <a:t> @subodhdave1</a:t>
            </a:r>
          </a:p>
          <a:p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Jan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55992"/>
      </p:ext>
    </p:extLst>
  </p:cSld>
  <p:clrMapOvr>
    <a:masterClrMapping/>
  </p:clrMapOvr>
  <p:transition spd="slow">
    <p:pull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From </a:t>
            </a:r>
            <a:r>
              <a:rPr lang="en-US" sz="2800" dirty="0">
                <a:solidFill>
                  <a:srgbClr val="FF0000"/>
                </a:solidFill>
              </a:rPr>
              <a:t>“We Should” to “I will” </a:t>
            </a:r>
            <a:endParaRPr lang="en-US" sz="28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039" r="16039"/>
          <a:stretch>
            <a:fillRect/>
          </a:stretch>
        </p:blipFill>
        <p:spPr>
          <a:xfrm>
            <a:off x="457200" y="1773238"/>
            <a:ext cx="4043363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764784" y="2213199"/>
            <a:ext cx="4038600" cy="1511746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@subodhdave1</a:t>
            </a:r>
          </a:p>
          <a:p>
            <a:pPr>
              <a:defRPr/>
            </a:pPr>
            <a:r>
              <a:rPr lang="en-US" sz="2000" dirty="0" err="1"/>
              <a:t>subodhdave@nhs.net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64632" y="38889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84" y="3573017"/>
            <a:ext cx="3551632" cy="266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18871" r="-18871"/>
          <a:stretch>
            <a:fillRect/>
          </a:stretch>
        </p:blipFill>
        <p:spPr>
          <a:xfrm>
            <a:off x="-1282919" y="163513"/>
            <a:ext cx="11610975" cy="6121400"/>
          </a:xfrm>
        </p:spPr>
      </p:pic>
      <p:sp>
        <p:nvSpPr>
          <p:cNvPr id="5" name="TextBox 4"/>
          <p:cNvSpPr txBox="1"/>
          <p:nvPr/>
        </p:nvSpPr>
        <p:spPr>
          <a:xfrm>
            <a:off x="4656993" y="64523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85581"/>
      </p:ext>
    </p:extLst>
  </p:cSld>
  <p:clrMapOvr>
    <a:masterClrMapping/>
  </p:clrMapOvr>
  <p:transition spd="slow">
    <p:pull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thing that I can do differently 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42349"/>
      </p:ext>
    </p:extLst>
  </p:cSld>
  <p:clrMapOvr>
    <a:masterClrMapping/>
  </p:clrMapOvr>
  <p:transition spd="slow"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Differential Attainment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Total percentage of IMGs in Psychiatry is over 40% but disproportionate spread</a:t>
            </a:r>
          </a:p>
          <a:p>
            <a:pPr>
              <a:defRPr/>
            </a:pPr>
            <a:r>
              <a:rPr lang="en-US" dirty="0">
                <a:cs typeface="+mn-cs"/>
              </a:rPr>
              <a:t>Most non-Consultant grade doctors (probably &gt;80%) are IMGs</a:t>
            </a:r>
          </a:p>
          <a:p>
            <a:pPr>
              <a:defRPr/>
            </a:pPr>
            <a:r>
              <a:rPr lang="en-US" dirty="0">
                <a:cs typeface="+mn-cs"/>
              </a:rPr>
              <a:t>Under-represented at Consultant level</a:t>
            </a:r>
          </a:p>
          <a:p>
            <a:pPr>
              <a:defRPr/>
            </a:pPr>
            <a:r>
              <a:rPr lang="en-US" dirty="0"/>
              <a:t>IMGs in Psychiatry more likely to face suspensions and referrals to regulators</a:t>
            </a:r>
          </a:p>
          <a:p>
            <a:pPr>
              <a:defRPr/>
            </a:pPr>
            <a:r>
              <a:rPr lang="en-US" dirty="0"/>
              <a:t>IMGs in Psychiatry more likely to fail summative and formative exams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2380"/>
      </p:ext>
    </p:extLst>
  </p:cSld>
  <p:clrMapOvr>
    <a:masterClrMapping/>
  </p:clrMapOvr>
  <p:transition spd="slow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Pass rates for Candidate Groups- Paper A</a:t>
            </a:r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51" b="-5655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544924"/>
      </p:ext>
    </p:extLst>
  </p:cSld>
  <p:clrMapOvr>
    <a:masterClrMapping/>
  </p:clrMapOvr>
  <p:transition spd="slow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Pass rates for Candidate Groups First Attempt candidates only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5150" b="-45150"/>
          <a:stretch>
            <a:fillRect/>
          </a:stretch>
        </p:blipFill>
        <p:spPr>
          <a:xfrm>
            <a:off x="58176" y="1556792"/>
            <a:ext cx="9026914" cy="4896544"/>
          </a:xfrm>
        </p:spPr>
      </p:pic>
    </p:spTree>
    <p:extLst>
      <p:ext uri="{BB962C8B-B14F-4D97-AF65-F5344CB8AC3E}">
        <p14:creationId xmlns:p14="http://schemas.microsoft.com/office/powerpoint/2010/main" val="1758787814"/>
      </p:ext>
    </p:extLst>
  </p:cSld>
  <p:clrMapOvr>
    <a:masterClrMapping/>
  </p:clrMapOvr>
  <p:transition spd="slow"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0" r="-14320"/>
          <a:stretch>
            <a:fillRect/>
          </a:stretch>
        </p:blipFill>
        <p:spPr>
          <a:xfrm>
            <a:off x="-1206500" y="269875"/>
            <a:ext cx="11476038" cy="6310313"/>
          </a:xfrm>
        </p:spPr>
      </p:pic>
    </p:spTree>
    <p:extLst>
      <p:ext uri="{BB962C8B-B14F-4D97-AF65-F5344CB8AC3E}">
        <p14:creationId xmlns:p14="http://schemas.microsoft.com/office/powerpoint/2010/main" val="1514340254"/>
      </p:ext>
    </p:extLst>
  </p:cSld>
  <p:clrMapOvr>
    <a:masterClrMapping/>
  </p:clrMapOvr>
  <p:transition spd="slow"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 Factors</a:t>
            </a:r>
          </a:p>
        </p:txBody>
      </p:sp>
      <p:pic>
        <p:nvPicPr>
          <p:cNvPr id="3584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87" b="-174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9122137"/>
      </p:ext>
    </p:extLst>
  </p:cSld>
  <p:clrMapOvr>
    <a:masterClrMapping/>
  </p:clrMapOvr>
  <p:transition spd="slow">
    <p:pull dir="rd"/>
  </p:transition>
</p:sld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A032D2E3E5F44C88F02890E51E64BF" ma:contentTypeVersion="5" ma:contentTypeDescription="Create a new document." ma:contentTypeScope="" ma:versionID="0e0baae3d13e987b23a9d954ef92a834">
  <xsd:schema xmlns:xsd="http://www.w3.org/2001/XMLSchema" xmlns:xs="http://www.w3.org/2001/XMLSchema" xmlns:p="http://schemas.microsoft.com/office/2006/metadata/properties" xmlns:ns3="3ebc16e6-2187-49ac-a2fa-7c384f62b36f" targetNamespace="http://schemas.microsoft.com/office/2006/metadata/properties" ma:root="true" ma:fieldsID="ac43b68e0ae1be4dbd7f9f8d3b4739eb" ns3:_="">
    <xsd:import namespace="3ebc16e6-2187-49ac-a2fa-7c384f62b3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c16e6-2187-49ac-a2fa-7c384f62b3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1AA3A-784C-4AB8-9CA4-AFDBAEECC92A}">
  <ds:schemaRefs>
    <ds:schemaRef ds:uri="http://www.w3.org/XML/1998/namespace"/>
    <ds:schemaRef ds:uri="http://schemas.microsoft.com/office/2006/documentManagement/types"/>
    <ds:schemaRef ds:uri="http://purl.org/dc/dcmitype/"/>
    <ds:schemaRef ds:uri="3ebc16e6-2187-49ac-a2fa-7c384f62b36f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AB7074E-9769-4C3F-996F-6F5B34C3FC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7A7497-A67C-4293-AC5F-3F99844A8A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bc16e6-2187-49ac-a2fa-7c384f62b3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18176</TotalTime>
  <Words>1513</Words>
  <Application>Microsoft Office PowerPoint</Application>
  <PresentationFormat>On-screen Show (4:3)</PresentationFormat>
  <Paragraphs>192</Paragraphs>
  <Slides>40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Verdana</vt:lpstr>
      <vt:lpstr>Wingdings</vt:lpstr>
      <vt:lpstr>Curtain Call</vt:lpstr>
      <vt:lpstr>Document</vt:lpstr>
      <vt:lpstr>Attaining Equalities in Outcomes for IMGs: A Pipe Dream?</vt:lpstr>
      <vt:lpstr>Differential Attainment</vt:lpstr>
      <vt:lpstr>PowerPoint Presentation</vt:lpstr>
      <vt:lpstr>PowerPoint Presentation</vt:lpstr>
      <vt:lpstr>Differential Attainment</vt:lpstr>
      <vt:lpstr>Pass rates for Candidate Groups- Paper A</vt:lpstr>
      <vt:lpstr>Pass rates for Candidate Groups First Attempt candidates only</vt:lpstr>
      <vt:lpstr>PowerPoint Presentation</vt:lpstr>
      <vt:lpstr>Exam Factors</vt:lpstr>
      <vt:lpstr>Exam Factors</vt:lpstr>
      <vt:lpstr>IMG Factors: GMC (2009)</vt:lpstr>
      <vt:lpstr>IMG factors</vt:lpstr>
      <vt:lpstr>What trainees say</vt:lpstr>
      <vt:lpstr>What trainees say</vt:lpstr>
      <vt:lpstr>PowerPoint Presentation</vt:lpstr>
      <vt:lpstr>Cultural Communication</vt:lpstr>
      <vt:lpstr>PowerPoint Presentation</vt:lpstr>
      <vt:lpstr>Systemic Factors</vt:lpstr>
      <vt:lpstr>Systemic Factors</vt:lpstr>
      <vt:lpstr>Solutions</vt:lpstr>
      <vt:lpstr>Supporting Trainers – RCPsych </vt:lpstr>
      <vt:lpstr>Supporting Trainers Workshop</vt:lpstr>
      <vt:lpstr>Mentoring Training</vt:lpstr>
      <vt:lpstr>Supporting Trainers</vt:lpstr>
      <vt:lpstr>Supporting Trainees</vt:lpstr>
      <vt:lpstr>PowerPoint Presentation</vt:lpstr>
      <vt:lpstr>PowerPoint Presentation</vt:lpstr>
      <vt:lpstr>MTIs</vt:lpstr>
      <vt:lpstr>PowerPoint Presentation</vt:lpstr>
      <vt:lpstr>Maintaining Accountability</vt:lpstr>
      <vt:lpstr>What can you do?</vt:lpstr>
      <vt:lpstr>What can you do?</vt:lpstr>
      <vt:lpstr>What can you do? </vt:lpstr>
      <vt:lpstr>What can you do?</vt:lpstr>
      <vt:lpstr>What can you do?</vt:lpstr>
      <vt:lpstr>What can you do?</vt:lpstr>
      <vt:lpstr>Final Tips</vt:lpstr>
      <vt:lpstr>Engagement Event</vt:lpstr>
      <vt:lpstr>From “We Should” to “I will” </vt:lpstr>
      <vt:lpstr>Next Steps?</vt:lpstr>
    </vt:vector>
  </TitlesOfParts>
  <Manager/>
  <Company>RCP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RCP</dc:creator>
  <cp:keywords/>
  <dc:description/>
  <cp:lastModifiedBy>Stephanie Tindall</cp:lastModifiedBy>
  <cp:revision>211</cp:revision>
  <dcterms:created xsi:type="dcterms:W3CDTF">2005-04-15T10:40:23Z</dcterms:created>
  <dcterms:modified xsi:type="dcterms:W3CDTF">2019-12-04T16:39:28Z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d238a98-5de3-4afa-b492-e6339810853c_Enabled">
    <vt:lpwstr>True</vt:lpwstr>
  </property>
  <property fmtid="{D5CDD505-2E9C-101B-9397-08002B2CF9AE}" pid="3" name="MSIP_Label_bd238a98-5de3-4afa-b492-e6339810853c_SiteId">
    <vt:lpwstr>75aac48a-29ab-4230-adac-69d3e7ed3e77</vt:lpwstr>
  </property>
  <property fmtid="{D5CDD505-2E9C-101B-9397-08002B2CF9AE}" pid="4" name="MSIP_Label_bd238a98-5de3-4afa-b492-e6339810853c_Owner">
    <vt:lpwstr>karla.pryce@rcpsych.ac.uk</vt:lpwstr>
  </property>
  <property fmtid="{D5CDD505-2E9C-101B-9397-08002B2CF9AE}" pid="5" name="MSIP_Label_bd238a98-5de3-4afa-b492-e6339810853c_SetDate">
    <vt:lpwstr>2019-05-23T10:44:34.7909663Z</vt:lpwstr>
  </property>
  <property fmtid="{D5CDD505-2E9C-101B-9397-08002B2CF9AE}" pid="6" name="MSIP_Label_bd238a98-5de3-4afa-b492-e6339810853c_Name">
    <vt:lpwstr>General</vt:lpwstr>
  </property>
  <property fmtid="{D5CDD505-2E9C-101B-9397-08002B2CF9AE}" pid="7" name="MSIP_Label_bd238a98-5de3-4afa-b492-e6339810853c_Application">
    <vt:lpwstr>Microsoft Azure Information Protection</vt:lpwstr>
  </property>
  <property fmtid="{D5CDD505-2E9C-101B-9397-08002B2CF9AE}" pid="8" name="MSIP_Label_bd238a98-5de3-4afa-b492-e6339810853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0x01010068A032D2E3E5F44C88F02890E51E64BF</vt:lpwstr>
  </property>
</Properties>
</file>