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1" d="100"/>
          <a:sy n="31" d="100"/>
        </p:scale>
        <p:origin x="-1208" y="-1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61340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 defTabSz="572516">
              <a:spcBef>
                <a:spcPts val="0"/>
              </a:spcBef>
              <a:buSzTx/>
              <a:buNone/>
              <a:defRPr sz="3332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rksandhumberdeanery.nhs.uk/sites/default/files/educational_supervisor_report_esr_guide_2020.pdf" TargetMode="External"/><Relationship Id="rId2" Type="http://schemas.openxmlformats.org/officeDocument/2006/relationships/hyperlink" Target="https://www.rcoa.ac.uk/sites/default/files/documents/2020-02/RCoA%20National%20ARCP%20Checklist%20ES%20guide%20V5.pdf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coa.ac.uk/safety-standards-quality/support-anaesthetic-departments/raising-standards-rcoa-quality-improvement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mrc.org.uk/wp-content/uploads/2018/09/the_reflective_practioner_guidance_single_page.pdf" TargetMode="External"/><Relationship Id="rId2" Type="http://schemas.openxmlformats.org/officeDocument/2006/relationships/hyperlink" Target="http://www.aomrc.org.uk/wp-content/uploads/2018/09/Reflective_Practice_Toolkit_AoMRC_CoPMED_0818.pdf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rksandhumberdeanery.nhs.uk/anaesthesia/assessments-wpba-appraisal-arcp-and-cct/training-arcps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oa.ac.uk/sites/default/files/documents/2020-05/National%20Anaesthetic%20ARCP%20Checklist%20COVID-19.pdf" TargetMode="External"/><Relationship Id="rId2" Type="http://schemas.openxmlformats.org/officeDocument/2006/relationships/hyperlink" Target="https://www.rcoa.ac.uk/sites/default/files/documents/2020-02/RCoA%20National%20ARCP%20Checklist%20V5.pdf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rksandhumberdeanery.nhs.uk/anaesthesia/preparing-your-arcp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How to help your trainee prepare for the ARCP &amp; completing the ESSR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502412">
              <a:defRPr sz="6800"/>
            </a:lvl1pPr>
          </a:lstStyle>
          <a:p>
            <a:r>
              <a:rPr sz="7200" dirty="0"/>
              <a:t>How to help your trainee prepare for the ARCP &amp; completing the ESSR</a:t>
            </a:r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xfrm>
            <a:off x="1173808" y="6821016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March 2021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Virtual meeting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Virtual meetings</a:t>
            </a:r>
          </a:p>
        </p:txBody>
      </p:sp>
      <p:sp>
        <p:nvSpPr>
          <p:cNvPr id="147" name="Become more commonplace during Covid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Become more commonplace during </a:t>
            </a:r>
            <a:r>
              <a:rPr dirty="0" err="1"/>
              <a:t>Covid</a:t>
            </a:r>
            <a:endParaRPr dirty="0"/>
          </a:p>
          <a:p>
            <a:r>
              <a:rPr dirty="0" smtClean="0"/>
              <a:t>Advantages</a:t>
            </a:r>
            <a:r>
              <a:rPr lang="en-GB" dirty="0" smtClean="0"/>
              <a:t> </a:t>
            </a:r>
            <a:r>
              <a:rPr lang="en-GB" dirty="0" err="1"/>
              <a:t>eg</a:t>
            </a:r>
            <a:r>
              <a:rPr lang="en-GB" dirty="0"/>
              <a:t> convenience, reduced </a:t>
            </a:r>
            <a:r>
              <a:rPr lang="en-GB" dirty="0" smtClean="0"/>
              <a:t>travel</a:t>
            </a:r>
            <a:endParaRPr dirty="0"/>
          </a:p>
          <a:p>
            <a:r>
              <a:rPr dirty="0"/>
              <a:t>Limitations </a:t>
            </a:r>
            <a:r>
              <a:rPr dirty="0" err="1"/>
              <a:t>eg</a:t>
            </a:r>
            <a:r>
              <a:rPr dirty="0"/>
              <a:t> reduced non-verbal feedback</a:t>
            </a:r>
          </a:p>
          <a:p>
            <a:r>
              <a:rPr dirty="0"/>
              <a:t>Particularly for TEDs/if giving negative feedback</a:t>
            </a:r>
          </a:p>
          <a:p>
            <a:r>
              <a:rPr dirty="0"/>
              <a:t>Recommendations for improving virtual feedback</a:t>
            </a:r>
            <a:r>
              <a:rPr sz="3100" baseline="31999" dirty="0"/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he ESS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ESSR</a:t>
            </a:r>
          </a:p>
        </p:txBody>
      </p:sp>
      <p:sp>
        <p:nvSpPr>
          <p:cNvPr id="153" name="End of placement summar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4931" indent="-344931" defTabSz="453338">
              <a:spcBef>
                <a:spcPts val="3200"/>
              </a:spcBef>
              <a:defRPr sz="2425"/>
            </a:pPr>
            <a:r>
              <a:t>End of placement summary, including providing summary of WBPA evidence ie summary of trainee’s educational progress</a:t>
            </a:r>
          </a:p>
          <a:p>
            <a:pPr marL="344931" indent="-344931" defTabSz="453338">
              <a:spcBef>
                <a:spcPts val="3200"/>
              </a:spcBef>
              <a:defRPr sz="2425"/>
            </a:pPr>
            <a:r>
              <a:t>Completion is mandatory for ARCP; it is the </a:t>
            </a:r>
            <a:r>
              <a:rPr b="1"/>
              <a:t>single most important document </a:t>
            </a:r>
            <a:r>
              <a:t>if completed accurately and fully</a:t>
            </a:r>
            <a:endParaRPr b="1"/>
          </a:p>
          <a:p>
            <a:pPr marL="344931" indent="-344931" defTabSz="453338">
              <a:spcBef>
                <a:spcPts val="3200"/>
              </a:spcBef>
              <a:defRPr sz="2425"/>
            </a:pPr>
            <a:r>
              <a:t>Generated by trainee - can be used as documentation of 3rd/final supervisory meeting (trainee can edit by returning to draft form)</a:t>
            </a:r>
          </a:p>
          <a:p>
            <a:pPr marL="344931" indent="-344931" defTabSz="453338">
              <a:spcBef>
                <a:spcPts val="3200"/>
              </a:spcBef>
              <a:defRPr sz="2425"/>
            </a:pPr>
            <a:r>
              <a:t>All evidence on LLP that falls before date of generation automatically collated</a:t>
            </a:r>
          </a:p>
          <a:p>
            <a:pPr marL="344931" indent="-344931" defTabSz="453338">
              <a:spcBef>
                <a:spcPts val="3200"/>
              </a:spcBef>
              <a:defRPr sz="2425"/>
            </a:pPr>
            <a:r>
              <a:t>Must be commented on/completed by ES</a:t>
            </a:r>
          </a:p>
          <a:p>
            <a:pPr marL="344931" indent="-344931" defTabSz="453338">
              <a:spcBef>
                <a:spcPts val="3200"/>
              </a:spcBef>
              <a:defRPr sz="2425"/>
            </a:pPr>
            <a:r>
              <a:t>Sign off by College Tutor</a:t>
            </a:r>
          </a:p>
          <a:p>
            <a:pPr marL="344931" indent="-344931" defTabSz="453338">
              <a:spcBef>
                <a:spcPts val="3200"/>
              </a:spcBef>
              <a:defRPr sz="2425"/>
            </a:pPr>
            <a:r>
              <a:t>Should be completed two weeks before ARCP date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S’s important role in completing ESS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t>ES’s important role in completing ESSR</a:t>
            </a:r>
          </a:p>
        </p:txBody>
      </p:sp>
      <p:sp>
        <p:nvSpPr>
          <p:cNvPr id="150" name="Full detail in Gold Guide p.65-66"/>
          <p:cNvSpPr txBox="1">
            <a:spLocks noGrp="1"/>
          </p:cNvSpPr>
          <p:nvPr>
            <p:ph type="body" idx="1"/>
          </p:nvPr>
        </p:nvSpPr>
        <p:spPr>
          <a:xfrm>
            <a:off x="952500" y="2860576"/>
            <a:ext cx="11099800" cy="64087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ES is the </a:t>
            </a:r>
            <a:r>
              <a:rPr i="1" dirty="0"/>
              <a:t>crucial</a:t>
            </a:r>
            <a:r>
              <a:rPr dirty="0"/>
              <a:t> link between educational review &amp; WBPA processes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Educational review process main opportunity to identify any concerns with progress early &amp; address prior to ARCP 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Directly informs ARCP (&amp; revalidation) process so free text boxes should be completed to support/defend ARCP panel decision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Must include info of relevance for revalidation </a:t>
            </a:r>
            <a:r>
              <a:rPr dirty="0" err="1"/>
              <a:t>eg</a:t>
            </a:r>
            <a:r>
              <a:rPr dirty="0"/>
              <a:t> SUI &amp; their resolution-</a:t>
            </a:r>
            <a:r>
              <a:rPr dirty="0" err="1"/>
              <a:t>Es</a:t>
            </a:r>
            <a:r>
              <a:rPr dirty="0"/>
              <a:t> can take opportunity to encourage learning from these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At completion of ESSR with ES, likely ARCP outcome should be apparent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dirty="0"/>
              <a:t>Also opportunity for trainee to give feedback to </a:t>
            </a:r>
            <a:r>
              <a:rPr dirty="0" smtClean="0"/>
              <a:t>ES</a:t>
            </a:r>
            <a:endParaRPr lang="en-GB" dirty="0" smtClean="0"/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rPr lang="en-GB" dirty="0"/>
              <a:t>Examples of </a:t>
            </a:r>
            <a:r>
              <a:rPr lang="en-GB" dirty="0" smtClean="0"/>
              <a:t>poor </a:t>
            </a:r>
            <a:r>
              <a:rPr lang="en-GB" dirty="0"/>
              <a:t>practice: not using free text boxes, not reviewing all evidence </a:t>
            </a:r>
            <a:r>
              <a:rPr lang="en-GB" dirty="0" err="1"/>
              <a:t>eg</a:t>
            </a:r>
            <a:r>
              <a:rPr lang="en-GB" dirty="0"/>
              <a:t> logbooks, clinical sup comments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ES resources for completing the ESS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t>ES resources for completing the ESSR</a:t>
            </a:r>
          </a:p>
        </p:txBody>
      </p:sp>
      <p:sp>
        <p:nvSpPr>
          <p:cNvPr id="156" name="For ESs, there is guidance specifically for completing the ESSR and follows the ESSR navigation system on the LLP https://www.rcoa.ac.uk/sites/default/files/documents/2020-02/RCoA%20National%20ARCP%20Checklist%20ES%20guide%20V5.pdf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/>
            </a:pPr>
            <a:r>
              <a:rPr dirty="0"/>
              <a:t>For ESs</a:t>
            </a:r>
            <a:r>
              <a:rPr b="0" dirty="0"/>
              <a:t>, there is guidance specifically for completing the ESSR and follows the ESSR navigation system on the LLP </a:t>
            </a:r>
            <a:r>
              <a:rPr b="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https://www.rcoa.ac.uk/sites/default/files/documents/2020-02/RCoA%20National%20ARCP%20Checklist%20ES%20guide%20V5.pdf</a:t>
            </a:r>
          </a:p>
          <a:p>
            <a:r>
              <a:rPr dirty="0"/>
              <a:t>Updated HEE guidance on completing generic ESR </a:t>
            </a:r>
            <a:r>
              <a:rPr dirty="0" err="1"/>
              <a:t>peri-Covid</a:t>
            </a:r>
            <a:r>
              <a:rPr dirty="0"/>
              <a:t> on HEYH website with excellent summary/prompt sheet at </a:t>
            </a:r>
            <a:r>
              <a:rPr dirty="0" smtClean="0"/>
              <a:t>end</a:t>
            </a:r>
            <a:r>
              <a:rPr lang="en-GB" dirty="0" smtClean="0"/>
              <a:t> &amp; example of good and bad practice </a:t>
            </a:r>
            <a:r>
              <a:rPr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://www.yorksandhumberdeanery.nhs.uk/sites/default/files/educational_supervisor_report_esr_guide_2020.pdf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linical trai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Clinical training</a:t>
            </a:r>
          </a:p>
        </p:txBody>
      </p:sp>
      <p:sp>
        <p:nvSpPr>
          <p:cNvPr id="159" name="CUT forms for each stage of training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GB" dirty="0"/>
              <a:t>RCOA ESSR guide for ESs has a list of the required units for each stage of training</a:t>
            </a:r>
          </a:p>
          <a:p>
            <a:r>
              <a:rPr dirty="0" smtClean="0"/>
              <a:t>CUT </a:t>
            </a:r>
            <a:r>
              <a:rPr dirty="0"/>
              <a:t>forms for each stage of training</a:t>
            </a:r>
          </a:p>
          <a:p>
            <a:r>
              <a:rPr dirty="0"/>
              <a:t>Minimum required units for stages of training</a:t>
            </a:r>
          </a:p>
          <a:p>
            <a:r>
              <a:rPr dirty="0"/>
              <a:t>WBPAs covering whole period of ESSR automatically uploaded </a:t>
            </a:r>
            <a:endParaRPr lang="en-GB" dirty="0" smtClean="0"/>
          </a:p>
          <a:p>
            <a:r>
              <a:rPr lang="en-GB" dirty="0"/>
              <a:t>ES must comment on progress with each </a:t>
            </a:r>
            <a:r>
              <a:rPr lang="en-GB" dirty="0" err="1"/>
              <a:t>UoT</a:t>
            </a:r>
            <a:r>
              <a:rPr lang="en-GB" dirty="0"/>
              <a:t> &amp; review feedback comments on CUT forms &amp; comment as necessary </a:t>
            </a:r>
          </a:p>
          <a:p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MSF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MSF</a:t>
            </a:r>
          </a:p>
        </p:txBody>
      </p:sp>
      <p:sp>
        <p:nvSpPr>
          <p:cNvPr id="162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dirty="0"/>
              <a:t>Annual MSF reflecting </a:t>
            </a:r>
            <a:r>
              <a:rPr dirty="0" err="1"/>
              <a:t>anaesthetic</a:t>
            </a:r>
            <a:r>
              <a:rPr dirty="0"/>
              <a:t> practice required</a:t>
            </a:r>
          </a:p>
          <a:p>
            <a:r>
              <a:rPr dirty="0"/>
              <a:t>Minimum 12 </a:t>
            </a:r>
            <a:r>
              <a:rPr dirty="0" smtClean="0"/>
              <a:t>respondents</a:t>
            </a:r>
            <a:endParaRPr lang="en-GB" dirty="0" smtClean="0"/>
          </a:p>
          <a:p>
            <a:r>
              <a:rPr lang="en-GB" dirty="0"/>
              <a:t>Cross section of assessors incl. members of </a:t>
            </a:r>
            <a:r>
              <a:rPr lang="en-GB" dirty="0" smtClean="0"/>
              <a:t>MDT</a:t>
            </a:r>
            <a:r>
              <a:rPr dirty="0" smtClean="0"/>
              <a:t> </a:t>
            </a:r>
            <a:endParaRPr dirty="0"/>
          </a:p>
          <a:p>
            <a:r>
              <a:rPr dirty="0"/>
              <a:t>Takes a month to complete but can be opened/added to </a:t>
            </a:r>
            <a:r>
              <a:rPr dirty="0" smtClean="0"/>
              <a:t>anytime</a:t>
            </a:r>
            <a:endParaRPr lang="en-GB" dirty="0" smtClean="0"/>
          </a:p>
          <a:p>
            <a:r>
              <a:rPr lang="en-GB" dirty="0"/>
              <a:t>LLP sends out two-weekly </a:t>
            </a:r>
            <a:r>
              <a:rPr lang="en-GB" dirty="0" smtClean="0"/>
              <a:t>reminders via </a:t>
            </a:r>
            <a:r>
              <a:rPr lang="en-GB" dirty="0"/>
              <a:t>e-mail to assessors (this is not visible on LLP</a:t>
            </a:r>
            <a:r>
              <a:rPr lang="en-GB" dirty="0" smtClean="0"/>
              <a:t>)</a:t>
            </a:r>
            <a:endParaRPr dirty="0"/>
          </a:p>
          <a:p>
            <a:r>
              <a:rPr dirty="0"/>
              <a:t>Additional MSF for ICM if ICM unit completed</a:t>
            </a:r>
          </a:p>
          <a:p>
            <a:r>
              <a:rPr dirty="0"/>
              <a:t>‘Consultant source feedback’ is summary to be provided by CT (or 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Non-clinical activit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Non-clinical activities</a:t>
            </a:r>
          </a:p>
        </p:txBody>
      </p:sp>
      <p:sp>
        <p:nvSpPr>
          <p:cNvPr id="165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Advise trainees to ‘file’ all QI/teaching/research/management activity under ‘Non-clinical’ bar of LLP to ensure thorough record</a:t>
            </a:r>
          </a:p>
          <a:p>
            <a:r>
              <a:rPr dirty="0"/>
              <a:t>Must be evidence entered run each domain for </a:t>
            </a:r>
            <a:r>
              <a:rPr dirty="0" smtClean="0"/>
              <a:t>ARCP</a:t>
            </a:r>
            <a:endParaRPr lang="en-GB" dirty="0" smtClean="0"/>
          </a:p>
          <a:p>
            <a:r>
              <a:rPr lang="en-GB" dirty="0"/>
              <a:t>Currently only one CUT for each domain so only </a:t>
            </a:r>
            <a:r>
              <a:rPr lang="en-GB" dirty="0" smtClean="0"/>
              <a:t>do as ST7</a:t>
            </a:r>
            <a:endParaRPr dirty="0"/>
          </a:p>
          <a:p>
            <a:r>
              <a:rPr dirty="0"/>
              <a:t>Compliance with mandatory training is Trust/national requirement, not for ARCP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Non-clinical activit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t>Non-clinical activities: QI</a:t>
            </a:r>
          </a:p>
        </p:txBody>
      </p:sp>
      <p:sp>
        <p:nvSpPr>
          <p:cNvPr id="168" name="Body"/>
          <p:cNvSpPr txBox="1">
            <a:spLocks noGrp="1"/>
          </p:cNvSpPr>
          <p:nvPr>
            <p:ph type="body" idx="1"/>
          </p:nvPr>
        </p:nvSpPr>
        <p:spPr>
          <a:xfrm>
            <a:off x="952500" y="2082155"/>
            <a:ext cx="11099800" cy="6795145"/>
          </a:xfrm>
          <a:prstGeom prst="rect">
            <a:avLst/>
          </a:prstGeom>
        </p:spPr>
        <p:txBody>
          <a:bodyPr/>
          <a:lstStyle/>
          <a:p>
            <a:pPr marL="324485" indent="-324485" defTabSz="426466">
              <a:spcBef>
                <a:spcPts val="3000"/>
              </a:spcBef>
              <a:defRPr sz="2336"/>
            </a:pPr>
            <a:r>
              <a:t>Evidence of involvement in audit/QI essential for ARCP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Everything trainee needs to know about QI methodology &amp; ideas for QI work (updated 2020):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https://rcoa.ac.uk/safety-standards-quality/support-anaesthetic-departments/raising-standards-rcoa-quality-improvement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Encourage collaboration &amp; to present locally/regionally/nationally-multiple opportunities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Attendance at departmental QI meetings eg M&amp;M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New QI WPBA tool available now on LLP: A-QUIP</a:t>
            </a:r>
          </a:p>
          <a:p>
            <a:pPr marL="324485" indent="-324485" defTabSz="426466">
              <a:spcBef>
                <a:spcPts val="3000"/>
              </a:spcBef>
              <a:defRPr sz="2336"/>
            </a:pPr>
            <a:r>
              <a:t>Further guidance and useful resources ‘Education &amp; QI’ Soundararajan N. RCoA Bulletin July 2018 https://www.seauk.org/wp-content/uploads/2017/12/Education-and-QI.pdf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sear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Research</a:t>
            </a:r>
          </a:p>
        </p:txBody>
      </p:sp>
      <p:sp>
        <p:nvSpPr>
          <p:cNvPr id="171" name="Encourage trainees to do attend research methodology course and do GCP training (link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Encourage trainees to do attend research methodology course and do GCP training (link)</a:t>
            </a:r>
          </a:p>
          <a:p>
            <a:r>
              <a:t>Encourage to join RAFT network ie AARMY</a:t>
            </a:r>
          </a:p>
          <a:p>
            <a:r>
              <a:t>Get involved with national audits eg NELA, SNAP, NAP</a:t>
            </a:r>
          </a:p>
          <a:p>
            <a:r>
              <a:t>Journal club attendance</a:t>
            </a:r>
          </a:p>
          <a:p>
            <a:r>
              <a:t>Data collection for national studies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aching &amp; trai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Teaching &amp; training</a:t>
            </a:r>
          </a:p>
        </p:txBody>
      </p:sp>
      <p:sp>
        <p:nvSpPr>
          <p:cNvPr id="174" name="Attendance &amp; delivery of teaching (with feedback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Attendance &amp; delivery of teaching (with feedback)</a:t>
            </a:r>
          </a:p>
          <a:p>
            <a:r>
              <a:t>Courses eg GIC, Train the trainers</a:t>
            </a:r>
          </a:p>
          <a:p>
            <a:r>
              <a:t>Simulation courses</a:t>
            </a:r>
          </a:p>
          <a:p>
            <a:r>
              <a:t>Resus Council courses: None mandated but recommended resus skills kept up to date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RCP: Annual Review of Competence Progres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t>ARCP: Annual Review of Competence Progression</a:t>
            </a:r>
          </a:p>
        </p:txBody>
      </p:sp>
      <p:sp>
        <p:nvSpPr>
          <p:cNvPr id="123" name="Summative assessment, demonstrating trainee has met the curriculum requiremen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Summative assessment, demonstrating trainee has met the curriculum requirements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Assesses trainee achievements &amp; learning to determine whether can progress to the next stage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Provides feedback to remediate poor performance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Be a fair, </a:t>
            </a:r>
            <a:r>
              <a:rPr lang="en-GB" dirty="0" smtClean="0"/>
              <a:t>consistent, </a:t>
            </a:r>
            <a:r>
              <a:rPr dirty="0" smtClean="0"/>
              <a:t>documented </a:t>
            </a:r>
            <a:r>
              <a:rPr dirty="0"/>
              <a:t>method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Quality assure training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Provides advice to responsible officer about revalidation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Manag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Management</a:t>
            </a:r>
          </a:p>
        </p:txBody>
      </p:sp>
      <p:sp>
        <p:nvSpPr>
          <p:cNvPr id="177" name="Management &amp; leadership cours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Management &amp; leadership courses</a:t>
            </a:r>
          </a:p>
          <a:p>
            <a:r>
              <a:t>Rota/admin organisation</a:t>
            </a:r>
          </a:p>
          <a:p>
            <a:r>
              <a:t>Guideline/policy writing</a:t>
            </a:r>
          </a:p>
          <a:p>
            <a:r>
              <a:t>Reps on local/regional/national committee eg GAT, BMA, Associate CT, Trust trainee forum group, STC rep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Form 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Form R</a:t>
            </a:r>
          </a:p>
        </p:txBody>
      </p:sp>
      <p:sp>
        <p:nvSpPr>
          <p:cNvPr id="180" name="Mandator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Mandatory</a:t>
            </a:r>
          </a:p>
          <a:p>
            <a:r>
              <a:t>Summarises additional info required for revalidation</a:t>
            </a:r>
          </a:p>
          <a:p>
            <a:r>
              <a:t>2 parts: A &amp; B. Part A completed at start of training programme. Part B submitted prior to ARCP annually</a:t>
            </a:r>
          </a:p>
          <a:p>
            <a:r>
              <a:t>Any involvement in SI must be recorded on this form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flective practice (RP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Reflective practice (RP)</a:t>
            </a:r>
          </a:p>
        </p:txBody>
      </p:sp>
      <p:sp>
        <p:nvSpPr>
          <p:cNvPr id="183" name="Reflection can be done on positive &amp; negative even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t>Reflection can be done on positive &amp; negative events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 i="1"/>
              <a:t>No specific number</a:t>
            </a:r>
            <a:r>
              <a:t> of reflections required but must be evidence of reflective practice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AoMRC &amp; COPMED statement on reflection recommends documentation of RP focuses on what has been learnt &amp; action taken/changes to practice 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No factual account of events documented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Written reflections can be written for non-clinical &amp; clinical events &amp; uploaded as personal reflections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flective practi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Reflective practice</a:t>
            </a:r>
          </a:p>
        </p:txBody>
      </p:sp>
      <p:sp>
        <p:nvSpPr>
          <p:cNvPr id="186" name="Body"/>
          <p:cNvSpPr txBox="1">
            <a:spLocks noGrp="1"/>
          </p:cNvSpPr>
          <p:nvPr>
            <p:ph type="body" idx="1"/>
          </p:nvPr>
        </p:nvSpPr>
        <p:spPr>
          <a:xfrm>
            <a:off x="952500" y="1963439"/>
            <a:ext cx="11099800" cy="691386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Useful &amp; valid reflection can be undertaken verbally with an ES -  Trainee should be encouraged to discuss experience planning to reflect on with ES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ES then documents that discussion with reflection on an event has taken place &amp; trainee demonstrated insightful learning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i.e. Demonstration of capability to reflect is key point to record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If trainee named in SI, evidence of discussion with ES &amp; reflection must be documented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Evidence of reflection must be recorded in ESSR ES comments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Resources for your trainee: </a:t>
            </a:r>
            <a:endParaRPr lang="en-GB" dirty="0" smtClean="0"/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 smtClean="0"/>
              <a:t>1</a:t>
            </a:r>
            <a:r>
              <a:rPr dirty="0"/>
              <a:t>) </a:t>
            </a:r>
            <a:r>
              <a:rPr dirty="0" err="1"/>
              <a:t>AoMRC</a:t>
            </a:r>
            <a:r>
              <a:rPr dirty="0"/>
              <a:t> Reflective practice toolkit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http://www.aomrc.org.uk/wp-content/uploads/2018/09/Reflective_Practice_Toolkit_AoMRC_CoPMED_0818.pdf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2)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www.aomrc.org.uk/wp-content/uploads/2018/09/the_reflective_practioner_guidance_single_page.pdf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ES comments on the ESS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2363">
              <a:defRPr sz="6664"/>
            </a:lvl1pPr>
          </a:lstStyle>
          <a:p>
            <a:r>
              <a:t>ES ‘comments’ on the ESSR</a:t>
            </a:r>
          </a:p>
        </p:txBody>
      </p:sp>
      <p:sp>
        <p:nvSpPr>
          <p:cNvPr id="189" name="Important! Likely to be more so with new curriculum and GPC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00"/>
            </a:pPr>
            <a:r>
              <a:rPr lang="en-GB" dirty="0" smtClean="0"/>
              <a:t>Essential</a:t>
            </a:r>
            <a:r>
              <a:rPr dirty="0" smtClean="0"/>
              <a:t>! </a:t>
            </a:r>
            <a:r>
              <a:rPr lang="en-GB" dirty="0" smtClean="0"/>
              <a:t>Will</a:t>
            </a:r>
            <a:r>
              <a:rPr dirty="0" smtClean="0"/>
              <a:t> </a:t>
            </a:r>
            <a:r>
              <a:rPr dirty="0"/>
              <a:t>be more so with new curriculum and GPCs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This is an overview of the trainee’s progress through the year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Give examples of excellence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Note any concerns &amp; comment on reflective practice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/>
              <a:t>Reference activity in non-clinical domains</a:t>
            </a:r>
          </a:p>
          <a:p>
            <a:pPr marL="422275" indent="-422275" defTabSz="554990">
              <a:spcBef>
                <a:spcPts val="3900"/>
              </a:spcBef>
              <a:defRPr sz="3000"/>
            </a:pPr>
            <a:r>
              <a:rPr dirty="0" err="1"/>
              <a:t>Summarise</a:t>
            </a:r>
            <a:r>
              <a:rPr dirty="0"/>
              <a:t> main activities to concentrate on in the coming year with goals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4012704"/>
            <a:ext cx="11099800" cy="4864596"/>
          </a:xfrm>
        </p:spPr>
        <p:txBody>
          <a:bodyPr/>
          <a:lstStyle/>
          <a:p>
            <a:r>
              <a:rPr lang="en-GB" dirty="0"/>
              <a:t>Overview of ARCP process</a:t>
            </a:r>
          </a:p>
          <a:p>
            <a:r>
              <a:rPr lang="en-GB" dirty="0"/>
              <a:t>ARCP/ESSR checklists for ESs and trainees</a:t>
            </a:r>
          </a:p>
          <a:p>
            <a:r>
              <a:rPr lang="en-GB" dirty="0"/>
              <a:t>ES vital role in preparing ESSR</a:t>
            </a:r>
          </a:p>
          <a:p>
            <a:r>
              <a:rPr lang="en-GB" dirty="0"/>
              <a:t>Timely ESSR completion in entirety essential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8557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RCP detai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ARCP details</a:t>
            </a:r>
          </a:p>
        </p:txBody>
      </p:sp>
      <p:sp>
        <p:nvSpPr>
          <p:cNvPr id="126" name="Full details about the ARCP can be found in The Gold Guide…"/>
          <p:cNvSpPr txBox="1">
            <a:spLocks noGrp="1"/>
          </p:cNvSpPr>
          <p:nvPr>
            <p:ph type="body" idx="1"/>
          </p:nvPr>
        </p:nvSpPr>
        <p:spPr>
          <a:xfrm>
            <a:off x="952500" y="26416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rPr dirty="0"/>
              <a:t>Full details about the ARCP </a:t>
            </a:r>
            <a:r>
              <a:rPr lang="en-GB" dirty="0" smtClean="0"/>
              <a:t>&amp; detailed role of the ES </a:t>
            </a:r>
            <a:r>
              <a:rPr dirty="0" smtClean="0"/>
              <a:t>can </a:t>
            </a:r>
            <a:r>
              <a:rPr dirty="0"/>
              <a:t>be found in </a:t>
            </a:r>
            <a:r>
              <a:rPr lang="en-GB" dirty="0" smtClean="0"/>
              <a:t>'</a:t>
            </a:r>
            <a:r>
              <a:rPr dirty="0" smtClean="0"/>
              <a:t>The </a:t>
            </a:r>
            <a:r>
              <a:rPr dirty="0"/>
              <a:t>Gold </a:t>
            </a:r>
            <a:r>
              <a:rPr dirty="0" smtClean="0"/>
              <a:t>Guide</a:t>
            </a:r>
            <a:r>
              <a:rPr lang="en-GB" dirty="0" smtClean="0"/>
              <a:t>'</a:t>
            </a:r>
            <a:r>
              <a:rPr dirty="0" smtClean="0"/>
              <a:t> </a:t>
            </a:r>
            <a:endParaRPr dirty="0"/>
          </a:p>
          <a:p>
            <a:r>
              <a:rPr dirty="0"/>
              <a:t>A summary can be found on the HEYH website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https://www.yorksandhumberdeanery.nhs.uk/anaesthesia/assessments-wpba-appraisal-arcp-and-cct/training-arcps</a:t>
            </a:r>
          </a:p>
          <a:p>
            <a:r>
              <a:rPr dirty="0"/>
              <a:t>All trainees have an ARCP. This includes LTFT trainees, academic trainees</a:t>
            </a:r>
          </a:p>
          <a:p>
            <a:r>
              <a:rPr dirty="0"/>
              <a:t>An ARCP results in an ‘outcome’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e ARCP Pane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ARCP Panel</a:t>
            </a:r>
          </a:p>
        </p:txBody>
      </p:sp>
      <p:sp>
        <p:nvSpPr>
          <p:cNvPr id="129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/>
              <a:t>Best way to see is ‘in action’ </a:t>
            </a:r>
            <a:r>
              <a:rPr dirty="0" err="1"/>
              <a:t>ie</a:t>
            </a:r>
            <a:r>
              <a:rPr dirty="0"/>
              <a:t> offer to help on the panel! 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/>
              <a:t>Currently ‘virtual’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/>
              <a:t>Panel consists of TPD, and minimum of 2 other trainers. 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/>
              <a:t>May also be lay rep, </a:t>
            </a:r>
            <a:r>
              <a:rPr dirty="0" err="1"/>
              <a:t>HoS</a:t>
            </a:r>
            <a:r>
              <a:rPr dirty="0"/>
              <a:t>, APD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/>
              <a:t>Good way to learn from other ESs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/>
              <a:t> Trainees not usually present*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 dirty="0"/>
              <a:t>Panel members given virtual access to trainees’ LLP </a:t>
            </a:r>
            <a:r>
              <a:rPr dirty="0" err="1"/>
              <a:t>approx</a:t>
            </a:r>
            <a:r>
              <a:rPr dirty="0"/>
              <a:t> </a:t>
            </a:r>
            <a:r>
              <a:rPr lang="en-GB" dirty="0" smtClean="0"/>
              <a:t>one </a:t>
            </a:r>
            <a:r>
              <a:rPr dirty="0" smtClean="0"/>
              <a:t>week </a:t>
            </a:r>
            <a:r>
              <a:rPr dirty="0"/>
              <a:t>prior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RCP outcom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ARCP outcomes</a:t>
            </a:r>
          </a:p>
        </p:txBody>
      </p:sp>
      <p:sp>
        <p:nvSpPr>
          <p:cNvPr id="132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1150" indent="-311150" defTabSz="408940">
              <a:spcBef>
                <a:spcPts val="2900"/>
              </a:spcBef>
              <a:defRPr sz="2240"/>
            </a:pPr>
            <a:r>
              <a:rPr b="1" dirty="0"/>
              <a:t>1</a:t>
            </a:r>
            <a:r>
              <a:rPr dirty="0"/>
              <a:t>: Satisfactory progress. Achieving progress at expected rate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2: Development of specific competencies/capabilities required. Additional training time not required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3: Inadequate progress. Additional training time required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4: Released from training </a:t>
            </a:r>
            <a:r>
              <a:rPr dirty="0" err="1"/>
              <a:t>programme</a:t>
            </a:r>
            <a:r>
              <a:rPr dirty="0"/>
              <a:t> - with or without specified competencies/capabilities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5: Incomplete evidence presented. Additional training time may be required</a:t>
            </a:r>
          </a:p>
          <a:p>
            <a:pPr marL="311150" indent="-311150" defTabSz="408940">
              <a:spcBef>
                <a:spcPts val="2900"/>
              </a:spcBef>
              <a:defRPr sz="2240" b="1"/>
            </a:pPr>
            <a:r>
              <a:rPr dirty="0"/>
              <a:t>6: </a:t>
            </a:r>
            <a:r>
              <a:rPr b="0" dirty="0"/>
              <a:t>Recommendation for completion of training </a:t>
            </a:r>
            <a:r>
              <a:rPr b="0" dirty="0" err="1"/>
              <a:t>programme</a:t>
            </a:r>
            <a:r>
              <a:rPr b="0" dirty="0"/>
              <a:t> (Core, CCT)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/>
              <a:t>Outcomes 7, 8 &amp; no outcome issued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rPr dirty="0" smtClean="0"/>
              <a:t>Appeals</a:t>
            </a:r>
            <a:r>
              <a:rPr lang="en-GB" dirty="0" smtClean="0"/>
              <a:t> – guidance on HEYH website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utcome 10 (Covid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Outcome 10 (Covid)</a:t>
            </a:r>
          </a:p>
        </p:txBody>
      </p:sp>
      <p:sp>
        <p:nvSpPr>
          <p:cNvPr id="135" name="Updated guidance for outcomes includes additional outcome if trainee achieving progress &amp; development of competencies/capabilities at expected rate but acquisition of some of these delayed due to impact of Covid-19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00050" indent="-400050" defTabSz="525779">
              <a:spcBef>
                <a:spcPts val="3700"/>
              </a:spcBef>
              <a:defRPr sz="2880"/>
            </a:pPr>
            <a:r>
              <a:rPr dirty="0"/>
              <a:t>Updated guidance for outcomes includes additional outcome if trainee achieving progress &amp; development of competencies/capabilities at expected rate but acquisition of some of these delayed due to impact of </a:t>
            </a:r>
            <a:r>
              <a:rPr dirty="0" smtClean="0"/>
              <a:t>Covid-19</a:t>
            </a:r>
            <a:endParaRPr lang="en-GB" dirty="0" smtClean="0"/>
          </a:p>
          <a:p>
            <a:pPr marL="400050" indent="-400050" defTabSz="525779">
              <a:spcBef>
                <a:spcPts val="3700"/>
              </a:spcBef>
              <a:defRPr sz="2880"/>
            </a:pPr>
            <a:r>
              <a:rPr lang="en-GB" dirty="0"/>
              <a:t>These outcomes are ‘no fault’ </a:t>
            </a:r>
            <a:r>
              <a:rPr lang="en-GB" dirty="0" smtClean="0"/>
              <a:t>outcomes</a:t>
            </a:r>
            <a:endParaRPr dirty="0"/>
          </a:p>
          <a:p>
            <a:pPr marL="400050" indent="-400050" defTabSz="525779">
              <a:spcBef>
                <a:spcPts val="3700"/>
              </a:spcBef>
              <a:defRPr sz="2880"/>
            </a:pPr>
            <a:r>
              <a:rPr lang="en-GB" dirty="0" smtClean="0"/>
              <a:t>Outcomes </a:t>
            </a:r>
            <a:r>
              <a:rPr lang="en-GB" dirty="0"/>
              <a:t>still active (Jan 2021) – either 10.1 or 10.2 &amp; can be awarded at any point in training programme</a:t>
            </a:r>
          </a:p>
          <a:p>
            <a:pPr marL="400050" indent="-400050" defTabSz="525779">
              <a:spcBef>
                <a:spcPts val="3700"/>
              </a:spcBef>
              <a:defRPr sz="2880"/>
            </a:pPr>
            <a:r>
              <a:rPr lang="en-GB" dirty="0"/>
              <a:t>If outcome 10.1 awarded then trainee can progress to next stage</a:t>
            </a:r>
          </a:p>
          <a:p>
            <a:pPr marL="400050" indent="-400050" defTabSz="525779">
              <a:spcBef>
                <a:spcPts val="3700"/>
              </a:spcBef>
              <a:defRPr sz="2880"/>
            </a:pPr>
            <a:r>
              <a:rPr lang="en-GB" dirty="0"/>
              <a:t>If outcome 10.2 awarded, additional training time required. This will be due to trainee being at critical progression point</a:t>
            </a:r>
          </a:p>
          <a:p>
            <a:pPr marL="400050" indent="-400050" defTabSz="525779">
              <a:spcBef>
                <a:spcPts val="3700"/>
              </a:spcBef>
              <a:defRPr sz="2880"/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RCP Checklis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ARCP Checklists</a:t>
            </a:r>
          </a:p>
        </p:txBody>
      </p:sp>
      <p:sp>
        <p:nvSpPr>
          <p:cNvPr id="138" name="The National RCoA ARCP Checklist has detail about the contents of the ESSR https://www.rcoa.ac.uk/sites/default/files/documents/2020-02/RCoA%20National%20ARCP%20Checklist%20V5.pdf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National RCoA ARCP Checklist has detail about the contents of the ESSR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https://www.rcoa.ac.uk/sites/default/files/documents/2020-02/RCoA%20National%20ARCP%20Checklist%20V5.pdf</a:t>
            </a:r>
          </a:p>
          <a:p>
            <a:r>
              <a:t>There is an amended checklist for ARCPs during Covid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https://www.rcoa.ac.uk/sites/default/files/documents/2020-05/National%20Anaesthetic%20ARCP%20Checklist%20COVID-19.pdf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ps for your traine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Tips for your trainee</a:t>
            </a:r>
          </a:p>
        </p:txBody>
      </p:sp>
      <p:sp>
        <p:nvSpPr>
          <p:cNvPr id="141" name="Trainee needs to edit placement/profile on LLP for each rotation &amp; select 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647" indent="-391647" defTabSz="514737">
              <a:spcBef>
                <a:spcPts val="3600"/>
              </a:spcBef>
              <a:defRPr sz="2772"/>
            </a:pPr>
            <a:r>
              <a:t>Trainee needs to edit placement/profile on LLP for each rotation &amp; select ES</a:t>
            </a:r>
          </a:p>
          <a:p>
            <a:pPr marL="391647" indent="-391647" defTabSz="514737">
              <a:spcBef>
                <a:spcPts val="3600"/>
              </a:spcBef>
              <a:defRPr sz="2772"/>
            </a:pPr>
            <a:r>
              <a:t>Encourage to upload evidence to LLP contemporaneously </a:t>
            </a:r>
          </a:p>
          <a:p>
            <a:pPr marL="391647" indent="-391647" defTabSz="514737">
              <a:spcBef>
                <a:spcPts val="3600"/>
              </a:spcBef>
              <a:defRPr sz="2772"/>
            </a:pPr>
            <a:r>
              <a:t>Create PDP at initial meeting. Set goals &amp; close once completed. New objectives can be added throughout the year</a:t>
            </a:r>
          </a:p>
          <a:p>
            <a:pPr marL="391647" indent="-391647" defTabSz="514737">
              <a:spcBef>
                <a:spcPts val="3600"/>
              </a:spcBef>
              <a:defRPr sz="2772"/>
            </a:pPr>
            <a:r>
              <a:t>Logbook: Use of logbook on LLP strongly advised</a:t>
            </a:r>
          </a:p>
          <a:p>
            <a:pPr marL="391647" indent="-391647" defTabSz="514737">
              <a:spcBef>
                <a:spcPts val="3600"/>
              </a:spcBef>
              <a:defRPr sz="2772"/>
            </a:pPr>
            <a:r>
              <a:t>Direct to HEYH website - excellent guide/flowchart to preparation for ARCPs &amp; other FAQs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https://www.yorksandhumberdeanery.nhs.uk/anaesthesia/preparing-your-arcp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upervisory meeting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1518">
              <a:defRPr sz="6320"/>
            </a:lvl1pPr>
          </a:lstStyle>
          <a:p>
            <a:r>
              <a:t>Supervisory meetings/‘Educational review</a:t>
            </a:r>
          </a:p>
        </p:txBody>
      </p:sp>
      <p:sp>
        <p:nvSpPr>
          <p:cNvPr id="144" name="Three during placem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77825" indent="-377825" defTabSz="496570">
              <a:spcBef>
                <a:spcPts val="3500"/>
              </a:spcBef>
              <a:defRPr sz="2720"/>
            </a:pPr>
            <a:r>
              <a:rPr dirty="0"/>
              <a:t>Minimum of three during placement: Initial meeting, midterm review(s) and final meeting/ESSR ideally eight weeks before </a:t>
            </a:r>
            <a:r>
              <a:rPr dirty="0" smtClean="0"/>
              <a:t>ARCP</a:t>
            </a:r>
            <a:endParaRPr lang="en-GB" dirty="0" smtClean="0"/>
          </a:p>
          <a:p>
            <a:pPr marL="377825" indent="-377825" defTabSz="496570">
              <a:spcBef>
                <a:spcPts val="3500"/>
              </a:spcBef>
              <a:defRPr sz="2720"/>
            </a:pPr>
            <a:r>
              <a:rPr lang="en-GB" dirty="0"/>
              <a:t>No. of midterm review meetings vary depending on duration of attachment, support required </a:t>
            </a:r>
            <a:r>
              <a:rPr lang="en-GB" dirty="0" err="1" smtClean="0"/>
              <a:t>etc</a:t>
            </a:r>
            <a:endParaRPr dirty="0"/>
          </a:p>
          <a:p>
            <a:pPr marL="377825" indent="-377825" defTabSz="496570">
              <a:spcBef>
                <a:spcPts val="3500"/>
              </a:spcBef>
              <a:defRPr sz="2720"/>
            </a:pPr>
            <a:r>
              <a:rPr dirty="0"/>
              <a:t>Each trainee should have an educational agreement (EA) with specific aims/learning outcomes</a:t>
            </a:r>
          </a:p>
          <a:p>
            <a:pPr marL="377825" indent="-377825" defTabSz="496570">
              <a:spcBef>
                <a:spcPts val="3500"/>
              </a:spcBef>
              <a:defRPr sz="2720"/>
            </a:pPr>
            <a:r>
              <a:rPr dirty="0"/>
              <a:t>EA is based on most recent ARCP outcome &amp; curriculum requirements</a:t>
            </a:r>
          </a:p>
          <a:p>
            <a:pPr marL="377825" indent="-377825" defTabSz="496570">
              <a:spcBef>
                <a:spcPts val="3500"/>
              </a:spcBef>
              <a:defRPr sz="2720"/>
            </a:pPr>
            <a:r>
              <a:rPr dirty="0"/>
              <a:t>EA will need regular review &amp; updating</a:t>
            </a:r>
          </a:p>
          <a:p>
            <a:pPr marL="377825" indent="-377825" defTabSz="496570">
              <a:spcBef>
                <a:spcPts val="3500"/>
              </a:spcBef>
              <a:defRPr sz="2720"/>
            </a:pPr>
            <a:r>
              <a:rPr dirty="0"/>
              <a:t>Meeting records must be uploaded onto LLP</a:t>
            </a:r>
          </a:p>
          <a:p>
            <a:pPr marL="377825" indent="-377825" defTabSz="496570">
              <a:spcBef>
                <a:spcPts val="3500"/>
              </a:spcBef>
              <a:defRPr sz="2720"/>
            </a:pPr>
            <a:r>
              <a:rPr dirty="0"/>
              <a:t>Regular meetings allow </a:t>
            </a:r>
            <a:r>
              <a:rPr i="1" dirty="0"/>
              <a:t>early </a:t>
            </a:r>
            <a:r>
              <a:rPr dirty="0"/>
              <a:t>identification of problems before ARCP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1518</Words>
  <Application>Microsoft Office PowerPoint</Application>
  <PresentationFormat>Custom</PresentationFormat>
  <Paragraphs>154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White</vt:lpstr>
      <vt:lpstr>How to help your trainee prepare for the ARCP &amp; completing the ESSR</vt:lpstr>
      <vt:lpstr>ARCP: Annual Review of Competence Progression</vt:lpstr>
      <vt:lpstr>ARCP details</vt:lpstr>
      <vt:lpstr>The ARCP Panel</vt:lpstr>
      <vt:lpstr>ARCP outcomes</vt:lpstr>
      <vt:lpstr>Outcome 10 (Covid)</vt:lpstr>
      <vt:lpstr>ARCP Checklists</vt:lpstr>
      <vt:lpstr>Tips for your trainee</vt:lpstr>
      <vt:lpstr>Supervisory meetings/‘Educational review</vt:lpstr>
      <vt:lpstr>Virtual meetings</vt:lpstr>
      <vt:lpstr>The ESSR</vt:lpstr>
      <vt:lpstr>ES’s important role in completing ESSR</vt:lpstr>
      <vt:lpstr>ES resources for completing the ESSR</vt:lpstr>
      <vt:lpstr>Clinical training</vt:lpstr>
      <vt:lpstr>MSF</vt:lpstr>
      <vt:lpstr>Non-clinical activities</vt:lpstr>
      <vt:lpstr>Non-clinical activities: QI</vt:lpstr>
      <vt:lpstr>Research</vt:lpstr>
      <vt:lpstr>Teaching &amp; training</vt:lpstr>
      <vt:lpstr>Management</vt:lpstr>
      <vt:lpstr>Form R</vt:lpstr>
      <vt:lpstr>Reflective practice (RP)</vt:lpstr>
      <vt:lpstr>Reflective practice</vt:lpstr>
      <vt:lpstr>ES ‘comments’ on the ESSR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help your trainee prepare for the ARCP &amp; completing the ESSR</dc:title>
  <dc:creator>Catherine Farrow</dc:creator>
  <cp:lastModifiedBy>Catherine Farrow</cp:lastModifiedBy>
  <cp:revision>3</cp:revision>
  <dcterms:modified xsi:type="dcterms:W3CDTF">2021-04-07T16:21:07Z</dcterms:modified>
</cp:coreProperties>
</file>