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32"/>
  </p:handoutMasterIdLst>
  <p:sldIdLst>
    <p:sldId id="258" r:id="rId2"/>
    <p:sldId id="259" r:id="rId3"/>
    <p:sldId id="260" r:id="rId4"/>
    <p:sldId id="261" r:id="rId5"/>
    <p:sldId id="262" r:id="rId6"/>
    <p:sldId id="264" r:id="rId7"/>
    <p:sldId id="291" r:id="rId8"/>
    <p:sldId id="289" r:id="rId9"/>
    <p:sldId id="290" r:id="rId10"/>
    <p:sldId id="288" r:id="rId11"/>
    <p:sldId id="266" r:id="rId12"/>
    <p:sldId id="278" r:id="rId13"/>
    <p:sldId id="293" r:id="rId14"/>
    <p:sldId id="268" r:id="rId15"/>
    <p:sldId id="267" r:id="rId16"/>
    <p:sldId id="269" r:id="rId17"/>
    <p:sldId id="279" r:id="rId18"/>
    <p:sldId id="270" r:id="rId19"/>
    <p:sldId id="271" r:id="rId20"/>
    <p:sldId id="274" r:id="rId21"/>
    <p:sldId id="275" r:id="rId22"/>
    <p:sldId id="276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2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16152-BDD0-47FC-8999-B79E9230FAB0}" type="datetimeFigureOut">
              <a:rPr lang="en-GB" smtClean="0"/>
              <a:t>22/07/2021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77BDC-B226-4C17-B0F9-0417EFA3F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17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13363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540496"/>
            <a:ext cx="7776864" cy="13205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83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6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82724"/>
            <a:ext cx="9073008" cy="72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9909"/>
            <a:ext cx="8229600" cy="4929411"/>
          </a:xfrm>
        </p:spPr>
        <p:txBody>
          <a:bodyPr/>
          <a:lstStyle>
            <a:lvl1pPr>
              <a:defRPr b="0"/>
            </a:lvl1pPr>
            <a:lvl2pPr>
              <a:defRPr b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0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851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82724"/>
            <a:ext cx="9073008" cy="72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99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82724"/>
            <a:ext cx="9073008" cy="72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63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496" y="82724"/>
            <a:ext cx="9073008" cy="72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14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34925" y="82550"/>
            <a:ext cx="907415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008313" cy="98525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17703"/>
            <a:ext cx="3008313" cy="40084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644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34925" y="82550"/>
            <a:ext cx="907415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524" y="522575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9524" y="103792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9524" y="579248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09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1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50" r:id="rId7"/>
    <p:sldLayoutId id="2147483751" r:id="rId8"/>
    <p:sldLayoutId id="2147483747" r:id="rId9"/>
    <p:sldLayoutId id="214748374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rk.ac.uk/healthsciences/student-intranet/timetables/assessment-schedules/#tab-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rk.ac.uk/students/studying/enrolmen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rk.ac.uk/students/studying/develop-your-skills/study-skill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le.york.ac.uk/" TargetMode="External"/><Relationship Id="rId2" Type="http://schemas.openxmlformats.org/officeDocument/2006/relationships/hyperlink" Target="https://youtu.be/jhH15upB-c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rk.ac.uk/healthsciences/postgraduate-welcome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rk.ac.uk/students/health/mental-illness/" TargetMode="External"/><Relationship Id="rId2" Type="http://schemas.openxmlformats.org/officeDocument/2006/relationships/hyperlink" Target="https://www.york.ac.uk/students/support/health/opendoor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rk.ac.uk/healthsciences/student-intranet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rk.ac.uk/admin/estates/operations/Room%20number%20finder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rk.ac.uk/map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rk.ac.uk/healthsciences/student-handbooks/#tab-6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lena.ratschen@york.ac.uk" TargetMode="External"/><Relationship Id="rId2" Type="http://schemas.openxmlformats.org/officeDocument/2006/relationships/hyperlink" Target="mailto:mona.kanaan@york.ac.u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rk.ac.uk/media/healthsciences/documents/postgrad/Teaching%20summary%20timetable%202016_17%20PGCert%20in%20Health%20Res%20&amp;%20Stat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rk.ac.uk/media/healthsciences/documents/postgrad/Teaching%20summary%20timetable%202016_17%20PGCert%20in%20Health%20Res%20&amp;%20Stat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rk.ac.uk/healthsciences/student-intranet/timetables/timetable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 bwMode="auto">
          <a:xfrm>
            <a:off x="179388" y="188913"/>
            <a:ext cx="8785225" cy="1336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5400" dirty="0">
                <a:solidFill>
                  <a:srgbClr val="FFFFFF"/>
                </a:solidFill>
                <a:latin typeface="Leitura Sans Grot 3"/>
                <a:ea typeface="+mj-ea"/>
                <a:cs typeface="+mj-cs"/>
              </a:rPr>
              <a:t>PG Certificate in Health Research and Statistics</a:t>
            </a:r>
            <a:endParaRPr lang="en-GB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3" y="1988840"/>
            <a:ext cx="8136259" cy="1871960"/>
          </a:xfrm>
        </p:spPr>
        <p:txBody>
          <a:bodyPr/>
          <a:lstStyle/>
          <a:p>
            <a:pPr lvl="0">
              <a:defRPr/>
            </a:pPr>
            <a:r>
              <a:rPr lang="en-AU" sz="28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Dr Elena </a:t>
            </a:r>
            <a:r>
              <a:rPr lang="en-AU" sz="28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Ratschen</a:t>
            </a:r>
            <a:endParaRPr lang="en-GB" sz="2800" dirty="0">
              <a:solidFill>
                <a:srgbClr val="FFFFFF">
                  <a:lumMod val="95000"/>
                </a:srgbClr>
              </a:solidFill>
              <a:latin typeface="Leitura Sans Grot 3"/>
              <a:ea typeface="+mn-ea"/>
              <a:cs typeface="+mn-cs"/>
            </a:endParaRPr>
          </a:p>
          <a:p>
            <a:pPr lvl="0">
              <a:defRPr/>
            </a:pPr>
            <a:r>
              <a:rPr lang="en-GB" sz="2800" dirty="0">
                <a:solidFill>
                  <a:srgbClr val="FFFFFF">
                    <a:lumMod val="95000"/>
                  </a:srgbClr>
                </a:solidFill>
                <a:latin typeface="Leitura Sans Grot 3"/>
                <a:ea typeface="+mn-ea"/>
                <a:cs typeface="+mn-cs"/>
              </a:rPr>
              <a:t>Associate Professor in Health Services Research </a:t>
            </a:r>
          </a:p>
          <a:p>
            <a:pPr lvl="0">
              <a:defRPr/>
            </a:pPr>
            <a:r>
              <a:rPr lang="en-GB" sz="2800" dirty="0" err="1">
                <a:solidFill>
                  <a:srgbClr val="FFFFFF">
                    <a:lumMod val="95000"/>
                  </a:srgbClr>
                </a:solidFill>
                <a:latin typeface="Leitura Sans Grot 3"/>
                <a:ea typeface="+mn-ea"/>
                <a:cs typeface="+mn-cs"/>
              </a:rPr>
              <a:t>PGCert</a:t>
            </a:r>
            <a:r>
              <a:rPr lang="en-GB" sz="2800" dirty="0">
                <a:solidFill>
                  <a:srgbClr val="FFFFFF">
                    <a:lumMod val="95000"/>
                  </a:srgbClr>
                </a:solidFill>
                <a:latin typeface="Leitura Sans Grot 3"/>
                <a:ea typeface="+mn-ea"/>
                <a:cs typeface="+mn-cs"/>
              </a:rPr>
              <a:t> Programme Lead</a:t>
            </a: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431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Mandatory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b="1" dirty="0"/>
              <a:t>Academic Integrity Tutorial:</a:t>
            </a:r>
          </a:p>
          <a:p>
            <a:pPr lvl="1"/>
            <a:r>
              <a:rPr lang="en-GB" dirty="0"/>
              <a:t>Via the VLE</a:t>
            </a:r>
          </a:p>
          <a:p>
            <a:pPr lvl="1"/>
            <a:r>
              <a:rPr lang="en-GB" dirty="0"/>
              <a:t>To be completed by 1 October 2021</a:t>
            </a:r>
          </a:p>
          <a:p>
            <a:pPr lvl="1"/>
            <a:r>
              <a:rPr lang="en-GB" dirty="0"/>
              <a:t>No credits</a:t>
            </a:r>
          </a:p>
        </p:txBody>
      </p:sp>
    </p:spTree>
    <p:extLst>
      <p:ext uri="{BB962C8B-B14F-4D97-AF65-F5344CB8AC3E}">
        <p14:creationId xmlns:p14="http://schemas.microsoft.com/office/powerpoint/2010/main" val="2309909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207" y="908720"/>
            <a:ext cx="8507288" cy="525658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Schedule available here: </a:t>
            </a:r>
          </a:p>
          <a:p>
            <a:pPr lvl="1"/>
            <a:endParaRPr lang="en-GB" sz="2400" dirty="0"/>
          </a:p>
          <a:p>
            <a:pPr marL="57150" indent="0">
              <a:buNone/>
            </a:pPr>
            <a:endParaRPr lang="en-GB" sz="2400" dirty="0"/>
          </a:p>
          <a:p>
            <a:pPr marL="57150" indent="0">
              <a:buNone/>
            </a:pPr>
            <a:r>
              <a:rPr lang="en-GB" dirty="0"/>
              <a:t>Assessment styles:</a:t>
            </a:r>
            <a:endParaRPr lang="en-GB" sz="2400" dirty="0"/>
          </a:p>
          <a:p>
            <a:pPr lvl="1"/>
            <a:r>
              <a:rPr lang="en-GB" sz="2400" b="1" dirty="0"/>
              <a:t>Open-book exam </a:t>
            </a:r>
            <a:r>
              <a:rPr lang="en-GB" sz="2400" dirty="0"/>
              <a:t>(Health Research Methods, Further regression analysis, Introduction to Applied Multi-Level Analysis)</a:t>
            </a:r>
          </a:p>
          <a:p>
            <a:pPr lvl="1"/>
            <a:r>
              <a:rPr lang="en-GB" sz="2400" b="1" dirty="0"/>
              <a:t>Projects/Essays</a:t>
            </a:r>
            <a:r>
              <a:rPr lang="en-GB" sz="2400" dirty="0"/>
              <a:t> (Introduction to Regression Analysis, Randomised controlled trials, Systematic reviews, Health Economics)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5355" y="1558533"/>
            <a:ext cx="892899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https://www.york.ac.uk/healthsciences/student-intranet/timetables/assessment-schedules/#tab-6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314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Enrolment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Are you enrolled?  </a:t>
            </a:r>
          </a:p>
          <a:p>
            <a:r>
              <a:rPr lang="en-GB" dirty="0">
                <a:hlinkClick r:id="rId2"/>
              </a:rPr>
              <a:t>https://www.york.ac.uk/students/studying/enrolment/</a:t>
            </a:r>
            <a:endParaRPr lang="en-GB" dirty="0"/>
          </a:p>
          <a:p>
            <a:r>
              <a:rPr lang="en-GB" b="1" dirty="0"/>
              <a:t>Enrolment deadline - Friday 1 October 2021</a:t>
            </a:r>
          </a:p>
          <a:p>
            <a:pPr marL="0" indent="0">
              <a:buNone/>
            </a:pP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6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472608" cy="720080"/>
          </a:xfrm>
        </p:spPr>
        <p:txBody>
          <a:bodyPr/>
          <a:lstStyle/>
          <a:p>
            <a:r>
              <a:rPr lang="en-GB" dirty="0"/>
              <a:t>Leave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63" y="1628800"/>
            <a:ext cx="8229600" cy="2664295"/>
          </a:xfrm>
        </p:spPr>
        <p:txBody>
          <a:bodyPr/>
          <a:lstStyle/>
          <a:p>
            <a:pPr lvl="1"/>
            <a:r>
              <a:rPr lang="en-GB" dirty="0"/>
              <a:t>Between 3 days and 4 weeks: discuss with personal supervisor/module leaders/AFP programme lead in the first instance</a:t>
            </a:r>
          </a:p>
          <a:p>
            <a:pPr lvl="1"/>
            <a:r>
              <a:rPr lang="en-GB" dirty="0"/>
              <a:t>More than 4 weeks: ‘Leave of absence’ (University Special Cases Committee)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dirty="0">
                <a:sym typeface="Wingdings" panose="05000000000000000000" pitchFamily="2" charset="2"/>
              </a:rPr>
              <a:t> see </a:t>
            </a:r>
            <a:r>
              <a:rPr lang="en-GB" dirty="0" err="1">
                <a:sym typeface="Wingdings" panose="05000000000000000000" pitchFamily="2" charset="2"/>
              </a:rPr>
              <a:t>PGCert</a:t>
            </a:r>
            <a:r>
              <a:rPr lang="en-GB" dirty="0">
                <a:sym typeface="Wingdings" panose="05000000000000000000" pitchFamily="2" charset="2"/>
              </a:rPr>
              <a:t> handbook for details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028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472608" cy="720080"/>
          </a:xfrm>
        </p:spPr>
        <p:txBody>
          <a:bodyPr/>
          <a:lstStyle/>
          <a:p>
            <a:r>
              <a:rPr lang="en-GB" dirty="0"/>
              <a:t>Academic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63" y="1628800"/>
            <a:ext cx="8229600" cy="2664295"/>
          </a:xfrm>
        </p:spPr>
        <p:txBody>
          <a:bodyPr/>
          <a:lstStyle/>
          <a:p>
            <a:pPr lvl="1"/>
            <a:r>
              <a:rPr lang="en-GB" dirty="0"/>
              <a:t>Personal Supervisor (Elena </a:t>
            </a:r>
            <a:r>
              <a:rPr lang="en-GB" dirty="0" err="1"/>
              <a:t>Ratschen</a:t>
            </a:r>
            <a:r>
              <a:rPr lang="en-GB" dirty="0"/>
              <a:t> or Noreen </a:t>
            </a:r>
            <a:r>
              <a:rPr lang="en-GB" dirty="0" err="1"/>
              <a:t>Mdege</a:t>
            </a:r>
            <a:r>
              <a:rPr lang="en-GB" dirty="0"/>
              <a:t> – you will be allocated)</a:t>
            </a:r>
          </a:p>
          <a:p>
            <a:pPr lvl="1"/>
            <a:r>
              <a:rPr lang="en-GB" dirty="0"/>
              <a:t>Module leaders (and helpers)</a:t>
            </a:r>
          </a:p>
          <a:p>
            <a:pPr lvl="1"/>
            <a:r>
              <a:rPr lang="en-GB" dirty="0"/>
              <a:t>Resources on Study Skills Development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4005064"/>
            <a:ext cx="8064896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GB" sz="2800" dirty="0">
                <a:solidFill>
                  <a:srgbClr val="7030A0"/>
                </a:solidFill>
                <a:hlinkClick r:id="rId2"/>
              </a:rPr>
              <a:t>https://www.york.ac.uk/students/studying/develop-your-skills/study-skills/</a:t>
            </a:r>
            <a:endParaRPr lang="en-GB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3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624736" cy="720080"/>
          </a:xfrm>
        </p:spPr>
        <p:txBody>
          <a:bodyPr/>
          <a:lstStyle/>
          <a:p>
            <a:r>
              <a:rPr lang="en-GB" dirty="0"/>
              <a:t>Academic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688631"/>
          </a:xfrm>
        </p:spPr>
        <p:txBody>
          <a:bodyPr/>
          <a:lstStyle/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VLE (</a:t>
            </a:r>
            <a:r>
              <a:rPr lang="en-GB" dirty="0" err="1"/>
              <a:t>Yorkshare</a:t>
            </a:r>
            <a:r>
              <a:rPr lang="en-GB" dirty="0"/>
              <a:t>)</a:t>
            </a:r>
          </a:p>
          <a:p>
            <a:pPr lvl="2"/>
            <a:r>
              <a:rPr lang="en-GB" b="1" dirty="0">
                <a:hlinkClick r:id="rId2"/>
              </a:rPr>
              <a:t>https://youtu.be/jhH15upB-cM</a:t>
            </a:r>
            <a:r>
              <a:rPr lang="en-GB" b="1" dirty="0"/>
              <a:t> </a:t>
            </a:r>
          </a:p>
          <a:p>
            <a:pPr marL="0" indent="0">
              <a:buNone/>
            </a:pPr>
            <a:r>
              <a:rPr lang="en-GB" dirty="0"/>
              <a:t>    </a:t>
            </a:r>
          </a:p>
          <a:p>
            <a:pPr marL="0" indent="0">
              <a:buNone/>
            </a:pPr>
            <a:r>
              <a:rPr lang="en-GB" sz="2400" dirty="0"/>
              <a:t>*In order to access a module you need to log on using the following address: </a:t>
            </a:r>
            <a:r>
              <a:rPr lang="en-GB" sz="2400" b="1" dirty="0">
                <a:hlinkClick r:id="rId3"/>
              </a:rPr>
              <a:t>http://vle.york.ac.uk</a:t>
            </a:r>
            <a:r>
              <a:rPr lang="en-GB" sz="2400" dirty="0"/>
              <a:t> then enter your username (format ‘abc123’) and your password. </a:t>
            </a:r>
            <a:br>
              <a:rPr lang="en-GB" sz="2400" dirty="0"/>
            </a:br>
            <a:endParaRPr lang="en-GB" sz="2400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676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8352928" cy="720080"/>
          </a:xfrm>
        </p:spPr>
        <p:txBody>
          <a:bodyPr/>
          <a:lstStyle/>
          <a:p>
            <a:r>
              <a:rPr lang="en-GB" sz="3600" dirty="0"/>
              <a:t>Wellbeing, Health &amp; other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9"/>
            <a:ext cx="8964488" cy="3312367"/>
          </a:xfrm>
          <a:noFill/>
        </p:spPr>
        <p:txBody>
          <a:bodyPr/>
          <a:lstStyle/>
          <a:p>
            <a:pPr lvl="1"/>
            <a:r>
              <a:rPr lang="en-GB" dirty="0"/>
              <a:t>Welcome Site: </a:t>
            </a:r>
            <a:r>
              <a:rPr lang="en-GB" dirty="0">
                <a:hlinkClick r:id="rId2"/>
              </a:rPr>
              <a:t>https://www.york.ac.uk/healthsciences/postgraduate-welcome/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Student and Academic Support: housing; employment; finance; childcare; etc.</a:t>
            </a:r>
          </a:p>
          <a:p>
            <a:pPr lvl="1"/>
            <a:r>
              <a:rPr lang="en-GB" dirty="0"/>
              <a:t>‘</a:t>
            </a:r>
            <a:r>
              <a:rPr lang="en-GB" dirty="0" err="1"/>
              <a:t>Togetherall</a:t>
            </a:r>
            <a:r>
              <a:rPr lang="en-GB" dirty="0"/>
              <a:t>’: free online mental health &amp; wellbeing support for </a:t>
            </a:r>
            <a:r>
              <a:rPr lang="en-GB" dirty="0" err="1"/>
              <a:t>UoY</a:t>
            </a:r>
            <a:r>
              <a:rPr lang="en-GB" dirty="0"/>
              <a:t> students</a:t>
            </a:r>
          </a:p>
          <a:p>
            <a:pPr lvl="1"/>
            <a:r>
              <a:rPr lang="en-GB" dirty="0"/>
              <a:t>Career Support</a:t>
            </a:r>
          </a:p>
          <a:p>
            <a:pPr lvl="1"/>
            <a:r>
              <a:rPr lang="en-GB" dirty="0"/>
              <a:t>Student Representatives</a:t>
            </a:r>
          </a:p>
          <a:p>
            <a:pPr lvl="1"/>
            <a:r>
              <a:rPr lang="en-GB" dirty="0"/>
              <a:t>Exceptional Circumstances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350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35046"/>
            <a:ext cx="5472608" cy="720080"/>
          </a:xfrm>
        </p:spPr>
        <p:txBody>
          <a:bodyPr/>
          <a:lstStyle/>
          <a:p>
            <a:r>
              <a:rPr lang="en-GB" dirty="0"/>
              <a:t>Support </a:t>
            </a:r>
            <a:r>
              <a:rPr lang="en-GB" dirty="0" err="1"/>
              <a:t>ctd</a:t>
            </a:r>
            <a:r>
              <a:rPr lang="en-GB" dirty="0"/>
              <a:t>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4929411"/>
          </a:xfrm>
        </p:spPr>
        <p:txBody>
          <a:bodyPr/>
          <a:lstStyle/>
          <a:p>
            <a:pPr marL="0" lv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IT: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 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hlinkClick r:id="" action="ppaction://noaction"/>
              </a:rPr>
              <a:t>http://www.york.ac.uk/it-services/info/newusers/</a:t>
            </a:r>
          </a:p>
          <a:p>
            <a:pPr lvl="1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hlinkClick r:id="" action="ppaction://noaction"/>
              </a:rPr>
              <a:t>https://www.york.ac.uk/students/computing/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>
              <a:buNone/>
            </a:pP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hlinkClick r:id="rId3"/>
            </a:endParaRPr>
          </a:p>
          <a:p>
            <a:pPr marL="0" lvl="0" indent="0">
              <a:buNone/>
            </a:pP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Health:</a:t>
            </a:r>
          </a:p>
          <a:p>
            <a:pPr lvl="1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https://www.york.ac.uk/students/health/</a:t>
            </a:r>
          </a:p>
          <a:p>
            <a:pPr lvl="1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https://www.york.ac.uk/students/health/mental-illness/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456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60334" cy="720080"/>
          </a:xfrm>
        </p:spPr>
        <p:txBody>
          <a:bodyPr/>
          <a:lstStyle/>
          <a:p>
            <a:r>
              <a:rPr lang="en-GB" sz="3600" dirty="0"/>
              <a:t>Student Intranet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0" t="12409" r="14330" b="23076"/>
          <a:stretch/>
        </p:blipFill>
        <p:spPr bwMode="auto">
          <a:xfrm>
            <a:off x="4258281" y="1484785"/>
            <a:ext cx="4890655" cy="510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3" r="52154"/>
          <a:stretch/>
        </p:blipFill>
        <p:spPr bwMode="auto">
          <a:xfrm>
            <a:off x="87312" y="1484784"/>
            <a:ext cx="4290723" cy="510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699" y="1031841"/>
            <a:ext cx="851713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https://www.york.ac.uk/healthsciences/student-intranet/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862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82724"/>
            <a:ext cx="6336704" cy="720080"/>
          </a:xfrm>
        </p:spPr>
        <p:txBody>
          <a:bodyPr/>
          <a:lstStyle/>
          <a:p>
            <a:r>
              <a:rPr lang="en-GB" dirty="0"/>
              <a:t>University Email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emails from the University will be sent to your </a:t>
            </a:r>
            <a:r>
              <a:rPr lang="en-GB" b="1" dirty="0"/>
              <a:t>University account</a:t>
            </a:r>
            <a:r>
              <a:rPr lang="en-GB" dirty="0"/>
              <a:t>. This includes emails </a:t>
            </a:r>
            <a:r>
              <a:rPr lang="en-GB" b="1" dirty="0"/>
              <a:t>regarding </a:t>
            </a:r>
            <a:r>
              <a:rPr lang="en-GB" b="1" u="sng" dirty="0"/>
              <a:t>times/dates/venues of exams</a:t>
            </a:r>
            <a:r>
              <a:rPr lang="en-GB" b="1" dirty="0"/>
              <a:t>.</a:t>
            </a:r>
          </a:p>
          <a:p>
            <a:pPr marL="342900" lvl="1" indent="-342900">
              <a:buFont typeface="Arial" charset="0"/>
              <a:buChar char="•"/>
            </a:pPr>
            <a:endParaRPr lang="en-GB" dirty="0"/>
          </a:p>
          <a:p>
            <a:pPr marL="342900" lvl="1" indent="-342900">
              <a:buFont typeface="Arial" charset="0"/>
              <a:buChar char="•"/>
            </a:pPr>
            <a:r>
              <a:rPr lang="en-GB" dirty="0"/>
              <a:t>Important to check email regularly/Webmail (Gmail)!</a:t>
            </a:r>
          </a:p>
          <a:p>
            <a:pPr marL="342900" lvl="1" indent="-342900">
              <a:buFont typeface="Arial" charset="0"/>
              <a:buChar char="•"/>
            </a:pPr>
            <a:r>
              <a:rPr lang="en-GB" dirty="0"/>
              <a:t>Consider email forwarding</a:t>
            </a:r>
          </a:p>
        </p:txBody>
      </p:sp>
    </p:spTree>
    <p:extLst>
      <p:ext uri="{BB962C8B-B14F-4D97-AF65-F5344CB8AC3E}">
        <p14:creationId xmlns:p14="http://schemas.microsoft.com/office/powerpoint/2010/main" val="3694962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PGCert</a:t>
            </a:r>
            <a:r>
              <a:rPr lang="en-GB" dirty="0"/>
              <a:t>: what is it?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417243"/>
          </a:xfrm>
        </p:spPr>
        <p:txBody>
          <a:bodyPr/>
          <a:lstStyle/>
          <a:p>
            <a:r>
              <a:rPr lang="en-GB" dirty="0"/>
              <a:t>Postgraduate taught degree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Emphasis on quantitative methods training to enable students to design, critically appraise and conduct research in health and related sciences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629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984776" cy="720080"/>
          </a:xfrm>
        </p:spPr>
        <p:txBody>
          <a:bodyPr/>
          <a:lstStyle/>
          <a:p>
            <a:r>
              <a:rPr lang="en-GB" dirty="0"/>
              <a:t>Campus Map &amp; Room finder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2610"/>
            <a:ext cx="5328592" cy="451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1447689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https://www.york.ac.uk/admin/estates/operations/Room%20number%20finder.pdf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88890" y="996402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https://www.york.ac.uk/map/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29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xfrm>
            <a:off x="1619672" y="82550"/>
            <a:ext cx="6265862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Health Sciences News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379538"/>
            <a:ext cx="8229600" cy="4929187"/>
          </a:xfrm>
        </p:spPr>
        <p:txBody>
          <a:bodyPr/>
          <a:lstStyle/>
          <a:p>
            <a:r>
              <a:rPr lang="en-GB" altLang="en-US" dirty="0"/>
              <a:t>Follow us on Twitter for updates about department news and events </a:t>
            </a:r>
          </a:p>
          <a:p>
            <a:endParaRPr lang="en-GB" altLang="en-US" dirty="0"/>
          </a:p>
          <a:p>
            <a:pPr lvl="1"/>
            <a:r>
              <a:rPr lang="en-GB" altLang="en-US" dirty="0"/>
              <a:t>@</a:t>
            </a:r>
            <a:r>
              <a:rPr lang="en-GB" altLang="en-US" dirty="0" err="1"/>
              <a:t>HealthSciYork</a:t>
            </a:r>
            <a:endParaRPr lang="en-GB" altLang="en-US" dirty="0"/>
          </a:p>
          <a:p>
            <a:pPr lvl="1"/>
            <a:endParaRPr lang="en-GB" altLang="en-US" dirty="0"/>
          </a:p>
          <a:p>
            <a:r>
              <a:rPr lang="en-GB" altLang="en-US" dirty="0"/>
              <a:t>Read and contribute to Megaphone – the Health Sciences newsletter sent to your York email address 6 times a year</a:t>
            </a:r>
          </a:p>
        </p:txBody>
      </p:sp>
    </p:spTree>
    <p:extLst>
      <p:ext uri="{BB962C8B-B14F-4D97-AF65-F5344CB8AC3E}">
        <p14:creationId xmlns:p14="http://schemas.microsoft.com/office/powerpoint/2010/main" val="424518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82724"/>
            <a:ext cx="5256584" cy="720080"/>
          </a:xfrm>
        </p:spPr>
        <p:txBody>
          <a:bodyPr/>
          <a:lstStyle/>
          <a:p>
            <a:r>
              <a:rPr lang="en-GB" dirty="0"/>
              <a:t>Handbook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9909"/>
            <a:ext cx="8229600" cy="1833067"/>
          </a:xfrm>
        </p:spPr>
        <p:txBody>
          <a:bodyPr/>
          <a:lstStyle/>
          <a:p>
            <a:r>
              <a:rPr lang="en-GB" dirty="0"/>
              <a:t>All the above and further information can be found in the </a:t>
            </a:r>
            <a:r>
              <a:rPr lang="en-GB" dirty="0" err="1"/>
              <a:t>PGCert</a:t>
            </a:r>
            <a:r>
              <a:rPr lang="en-GB" dirty="0"/>
              <a:t> Handbook:  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1520" y="3356992"/>
            <a:ext cx="8784976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GB" sz="3200" dirty="0">
                <a:solidFill>
                  <a:srgbClr val="005A58"/>
                </a:solidFill>
                <a:hlinkClick r:id="rId2"/>
              </a:rPr>
              <a:t>https://www.york.ac.uk/healthsciences/student-handbooks/#tab-6</a:t>
            </a:r>
            <a:r>
              <a:rPr lang="en-GB" sz="3200" dirty="0">
                <a:solidFill>
                  <a:srgbClr val="005A5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2006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 bwMode="auto">
          <a:xfrm>
            <a:off x="179388" y="188913"/>
            <a:ext cx="8785225" cy="1336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GB" altLang="en-US" sz="4000" dirty="0"/>
            </a:br>
            <a:r>
              <a:rPr lang="en-GB" altLang="en-US" sz="5400" dirty="0"/>
              <a:t>Health Research Methods Module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564904"/>
            <a:ext cx="7704137" cy="1008063"/>
          </a:xfrm>
        </p:spPr>
        <p:txBody>
          <a:bodyPr/>
          <a:lstStyle/>
          <a:p>
            <a:pPr>
              <a:defRPr/>
            </a:pPr>
            <a:r>
              <a:rPr lang="en-AU" sz="2400" dirty="0">
                <a:solidFill>
                  <a:srgbClr val="92D050"/>
                </a:solidFill>
                <a:latin typeface="Arial" charset="0"/>
              </a:rPr>
              <a:t>Dr Mona Kanaan &amp; Dr Elena </a:t>
            </a:r>
            <a:r>
              <a:rPr lang="en-AU" sz="2400" dirty="0" err="1">
                <a:solidFill>
                  <a:srgbClr val="92D050"/>
                </a:solidFill>
                <a:latin typeface="Arial" charset="0"/>
              </a:rPr>
              <a:t>Ratschen</a:t>
            </a:r>
            <a:br>
              <a:rPr lang="en-AU" dirty="0">
                <a:solidFill>
                  <a:srgbClr val="92D050"/>
                </a:solidFill>
                <a:latin typeface="Arial" charset="0"/>
              </a:rPr>
            </a:br>
            <a:r>
              <a:rPr lang="en-AU" dirty="0">
                <a:solidFill>
                  <a:srgbClr val="92D050"/>
                </a:solidFill>
                <a:latin typeface="Arial" charset="0"/>
              </a:rPr>
              <a:t>Module Leaders</a:t>
            </a:r>
          </a:p>
          <a:p>
            <a:pPr>
              <a:defRPr/>
            </a:pPr>
            <a:endParaRPr lang="en-AU" dirty="0">
              <a:solidFill>
                <a:srgbClr val="92D050"/>
              </a:solidFill>
              <a:latin typeface="Arial" charset="0"/>
            </a:endParaRPr>
          </a:p>
          <a:p>
            <a:pPr>
              <a:defRPr/>
            </a:pPr>
            <a:endParaRPr lang="en-AU" dirty="0">
              <a:solidFill>
                <a:srgbClr val="92D050"/>
              </a:solidFill>
              <a:latin typeface="Arial" charset="0"/>
            </a:endParaRP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626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xfrm>
            <a:off x="1476375" y="82550"/>
            <a:ext cx="76327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4000"/>
              <a:t>Our contact details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13663" cy="5401022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pPr>
              <a:defRPr/>
            </a:pPr>
            <a:r>
              <a:rPr lang="en-GB" altLang="en-US" dirty="0"/>
              <a:t>Mona Kanaan (Autumn Term) – stats queries </a:t>
            </a:r>
          </a:p>
          <a:p>
            <a:pPr lvl="1">
              <a:defRPr/>
            </a:pPr>
            <a:r>
              <a:rPr lang="en-GB" altLang="en-US" dirty="0">
                <a:hlinkClick r:id="rId2"/>
              </a:rPr>
              <a:t>mona.kanaan@york.ac.uk</a:t>
            </a:r>
            <a:endParaRPr lang="en-GB" altLang="en-US" dirty="0"/>
          </a:p>
          <a:p>
            <a:pPr>
              <a:defRPr/>
            </a:pPr>
            <a:endParaRPr lang="en-AU" dirty="0">
              <a:latin typeface="Arial" charset="0"/>
            </a:endParaRPr>
          </a:p>
          <a:p>
            <a:pPr>
              <a:defRPr/>
            </a:pPr>
            <a:r>
              <a:rPr lang="en-AU" dirty="0">
                <a:latin typeface="Arial" charset="0"/>
              </a:rPr>
              <a:t>Elena </a:t>
            </a:r>
            <a:r>
              <a:rPr lang="en-AU" dirty="0" err="1">
                <a:latin typeface="Arial" charset="0"/>
              </a:rPr>
              <a:t>Ratschen</a:t>
            </a:r>
            <a:r>
              <a:rPr lang="en-AU" dirty="0">
                <a:latin typeface="Arial" charset="0"/>
              </a:rPr>
              <a:t> </a:t>
            </a:r>
            <a:r>
              <a:rPr lang="en-GB" altLang="en-US" dirty="0"/>
              <a:t>(Spring Term) – methods queries</a:t>
            </a:r>
          </a:p>
          <a:p>
            <a:pPr lvl="1">
              <a:defRPr/>
            </a:pPr>
            <a:r>
              <a:rPr lang="en-AU" dirty="0" err="1">
                <a:latin typeface="Arial" charset="0"/>
                <a:hlinkClick r:id="rId3"/>
              </a:rPr>
              <a:t>elena.ratschen</a:t>
            </a:r>
            <a:r>
              <a:rPr lang="en-GB" altLang="en-US" dirty="0">
                <a:hlinkClick r:id="rId3"/>
              </a:rPr>
              <a:t>@york.ac.uk</a:t>
            </a:r>
            <a:r>
              <a:rPr lang="en-GB" altLang="en-US" dirty="0"/>
              <a:t>   </a:t>
            </a:r>
          </a:p>
          <a:p>
            <a:pPr marL="0" indent="0">
              <a:buNone/>
              <a:defRPr/>
            </a:pPr>
            <a:endParaRPr lang="en-GB" sz="2400" dirty="0"/>
          </a:p>
          <a:p>
            <a:pPr marL="0" indent="0">
              <a:buNone/>
              <a:defRPr/>
            </a:pPr>
            <a:r>
              <a:rPr lang="en-GB" sz="2400" dirty="0"/>
              <a:t>You can also use the blog on the VLE (Module Materials Q &amp; A)</a:t>
            </a:r>
          </a:p>
          <a:p>
            <a:pPr marL="457200" lvl="1" indent="0">
              <a:buFont typeface="Arial" charset="0"/>
              <a:buNone/>
              <a:defRPr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06093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34925" y="82550"/>
            <a:ext cx="907415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Module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52141"/>
            <a:ext cx="8229600" cy="4929187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To provide a foundation for students who are expected to engage with research findings and/or the research process.</a:t>
            </a:r>
            <a:endParaRPr lang="en-GB" sz="3600" dirty="0"/>
          </a:p>
          <a:p>
            <a:pPr>
              <a:defRPr/>
            </a:pPr>
            <a:r>
              <a:rPr lang="en-GB" sz="3600" dirty="0"/>
              <a:t>To introduce and contextualise knowledge that will be further developed in other modules.</a:t>
            </a:r>
          </a:p>
        </p:txBody>
      </p:sp>
    </p:spTree>
    <p:extLst>
      <p:ext uri="{BB962C8B-B14F-4D97-AF65-F5344CB8AC3E}">
        <p14:creationId xmlns:p14="http://schemas.microsoft.com/office/powerpoint/2010/main" val="1515308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34925" y="82550"/>
            <a:ext cx="907415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Module Aims </a:t>
            </a:r>
            <a:r>
              <a:rPr lang="en-GB" altLang="en-US" dirty="0" err="1"/>
              <a:t>ctd</a:t>
            </a:r>
            <a:r>
              <a:rPr lang="en-GB" altLang="en-US" dirty="0"/>
              <a:t>.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379538"/>
            <a:ext cx="8229600" cy="4929187"/>
          </a:xfrm>
        </p:spPr>
        <p:txBody>
          <a:bodyPr/>
          <a:lstStyle/>
          <a:p>
            <a:r>
              <a:rPr lang="en-GB" altLang="en-US" sz="2800" dirty="0">
                <a:solidFill>
                  <a:srgbClr val="000000"/>
                </a:solidFill>
              </a:rPr>
              <a:t>Understand, critically appraise and interpret research findings</a:t>
            </a:r>
          </a:p>
          <a:p>
            <a:r>
              <a:rPr lang="en-GB" altLang="en-US" sz="2800" dirty="0">
                <a:solidFill>
                  <a:srgbClr val="000000"/>
                </a:solidFill>
              </a:rPr>
              <a:t>Develop research questions</a:t>
            </a:r>
          </a:p>
          <a:p>
            <a:r>
              <a:rPr lang="en-GB" altLang="en-US" sz="2800" dirty="0">
                <a:solidFill>
                  <a:srgbClr val="000000"/>
                </a:solidFill>
              </a:rPr>
              <a:t>Plan an appropriate methodological approach to study designs</a:t>
            </a:r>
          </a:p>
          <a:p>
            <a:r>
              <a:rPr lang="en-GB" altLang="en-US" sz="2800" dirty="0">
                <a:solidFill>
                  <a:srgbClr val="000000"/>
                </a:solidFill>
              </a:rPr>
              <a:t>Select appropriate methods of research data collection</a:t>
            </a:r>
          </a:p>
          <a:p>
            <a:r>
              <a:rPr lang="en-GB" altLang="en-US" sz="2800" dirty="0">
                <a:solidFill>
                  <a:srgbClr val="000000"/>
                </a:solidFill>
              </a:rPr>
              <a:t>Undertake appropriate statistical analysis of study data</a:t>
            </a:r>
          </a:p>
          <a:p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24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xfrm>
            <a:off x="1476375" y="82550"/>
            <a:ext cx="7632700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Module Content</a:t>
            </a:r>
          </a:p>
        </p:txBody>
      </p:sp>
      <p:sp>
        <p:nvSpPr>
          <p:cNvPr id="8195" name="Rectangle 83"/>
          <p:cNvSpPr>
            <a:spLocks noChangeArrowheads="1"/>
          </p:cNvSpPr>
          <p:nvPr/>
        </p:nvSpPr>
        <p:spPr bwMode="auto">
          <a:xfrm>
            <a:off x="2174875" y="1196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Leitura Sans Grot 3" pitchFamily="50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Leitura Sans Grot 3" pitchFamily="50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Leitura Sans Grot 3" pitchFamily="50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Leitura Sans Grot 3" pitchFamily="50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Leitura Sans Grot 3" pitchFamily="50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Leitura Sans Grot 3" pitchFamily="50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Leitura Sans Grot 3" pitchFamily="50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Leitura Sans Grot 3" pitchFamily="50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Leitura Sans Grot 3" pitchFamily="50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380" y="1052736"/>
            <a:ext cx="82060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Autumn Term (Statistics) – Mona Kanaan (from September)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Collecting data and questionnaire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Summary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on summary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Comparing means of two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Independent/dependent t-tests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Cross-tabulations of categorical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Scatter diagrams and correlation coefficient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Making sense of statistics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Making sense of statistics 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4005064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Spring term (Study designs) – Elena </a:t>
            </a:r>
            <a:r>
              <a:rPr lang="en-GB" u="sng" dirty="0" err="1"/>
              <a:t>Ratschen</a:t>
            </a:r>
            <a:r>
              <a:rPr lang="en-GB" u="sng" dirty="0"/>
              <a:t> (from January)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Introduction to study designs in health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Observational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Randomised controlled trials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Systematic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Meta-analyses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Qualitative approaches to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Ethics in health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Searching for information &amp; information handling</a:t>
            </a:r>
          </a:p>
        </p:txBody>
      </p:sp>
    </p:spTree>
    <p:extLst>
      <p:ext uri="{BB962C8B-B14F-4D97-AF65-F5344CB8AC3E}">
        <p14:creationId xmlns:p14="http://schemas.microsoft.com/office/powerpoint/2010/main" val="187458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1042988" y="82550"/>
            <a:ext cx="8066087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Formative assessment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68313" y="1380133"/>
            <a:ext cx="8229600" cy="4929187"/>
          </a:xfrm>
        </p:spPr>
        <p:txBody>
          <a:bodyPr/>
          <a:lstStyle/>
          <a:p>
            <a:pPr>
              <a:defRPr/>
            </a:pPr>
            <a:r>
              <a:rPr lang="en-GB" dirty="0"/>
              <a:t>Each session will end with a quiz not exceeding 10 multiple-choice questions. </a:t>
            </a:r>
          </a:p>
          <a:p>
            <a:pPr>
              <a:defRPr/>
            </a:pPr>
            <a:r>
              <a:rPr lang="en-GB" dirty="0"/>
              <a:t>Students need to answer all questions correctly (multiple attempts are allowed) to be able to access the next session materials (adaptive release). </a:t>
            </a:r>
          </a:p>
          <a:p>
            <a:pPr marL="0" indent="0">
              <a:buFont typeface="Arial" charset="0"/>
              <a:buNone/>
              <a:defRPr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2138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xfrm>
            <a:off x="1331913" y="82550"/>
            <a:ext cx="7777162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Summative Assessment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413371"/>
            <a:ext cx="8229600" cy="5255989"/>
          </a:xfrm>
        </p:spPr>
        <p:txBody>
          <a:bodyPr/>
          <a:lstStyle/>
          <a:p>
            <a:pPr lvl="1">
              <a:defRPr/>
            </a:pPr>
            <a:r>
              <a:rPr lang="en-GB" dirty="0"/>
              <a:t>Autumn term (stats): </a:t>
            </a:r>
            <a:r>
              <a:rPr lang="en-GB" altLang="en-US" dirty="0"/>
              <a:t>Quizzes </a:t>
            </a:r>
            <a:r>
              <a:rPr lang="en-GB" dirty="0"/>
              <a:t>in weeks 3, 6 and 9 = </a:t>
            </a:r>
            <a:r>
              <a:rPr lang="en-GB" b="1" dirty="0"/>
              <a:t>15%</a:t>
            </a:r>
            <a:r>
              <a:rPr lang="en-GB" dirty="0"/>
              <a:t> of final module mark</a:t>
            </a:r>
          </a:p>
          <a:p>
            <a:pPr lvl="1">
              <a:defRPr/>
            </a:pPr>
            <a:r>
              <a:rPr lang="en-GB" altLang="en-US" dirty="0"/>
              <a:t> Spring term: (study designs): short answer test in </a:t>
            </a:r>
            <a:r>
              <a:rPr lang="en-GB" dirty="0"/>
              <a:t>week 5 = </a:t>
            </a:r>
            <a:r>
              <a:rPr lang="en-GB" b="1" dirty="0"/>
              <a:t>10%</a:t>
            </a:r>
            <a:r>
              <a:rPr lang="en-GB" dirty="0"/>
              <a:t> of mark</a:t>
            </a:r>
          </a:p>
          <a:p>
            <a:pPr lvl="1">
              <a:defRPr/>
            </a:pPr>
            <a:r>
              <a:rPr lang="en-GB" u="sng" dirty="0"/>
              <a:t>Final Exam:</a:t>
            </a:r>
            <a:r>
              <a:rPr lang="en-GB" dirty="0"/>
              <a:t> </a:t>
            </a:r>
            <a:r>
              <a:rPr lang="en-GB" b="1" dirty="0"/>
              <a:t>75%</a:t>
            </a:r>
            <a:r>
              <a:rPr lang="en-GB" dirty="0"/>
              <a:t>: </a:t>
            </a:r>
            <a:r>
              <a:rPr lang="en-GB" sz="2400" dirty="0"/>
              <a:t>remote open-book exam. Research extracts (e.g. abstracts from research papers) will be provided, each accompanied by several short-answer questions. The mixed-methods questions will cover the content of the module across the autumn and spring term. 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60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9505"/>
            <a:ext cx="6696744" cy="720080"/>
          </a:xfrm>
        </p:spPr>
        <p:txBody>
          <a:bodyPr/>
          <a:lstStyle/>
          <a:p>
            <a:r>
              <a:rPr lang="en-GB" dirty="0"/>
              <a:t>Key learning outcomes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579296" cy="54006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At the end of the Programme, you will be able to:</a:t>
            </a:r>
          </a:p>
          <a:p>
            <a:pPr marL="0" indent="0">
              <a:buNone/>
            </a:pPr>
            <a:endParaRPr lang="en-GB" sz="800" dirty="0"/>
          </a:p>
          <a:p>
            <a:pPr marL="514350" indent="-514350">
              <a:buFont typeface="+mj-lt"/>
              <a:buAutoNum type="alphaLcPeriod"/>
            </a:pPr>
            <a:r>
              <a:rPr lang="en-GB" sz="2800" dirty="0"/>
              <a:t>formulate clear and concise research questions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800" dirty="0"/>
              <a:t>carry out scientific literature searches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800" dirty="0"/>
              <a:t>understand and apply constructs and concepts central to the design and conduct of high quality health research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800" dirty="0"/>
              <a:t>plan and undertake data analysis using appropriate statistical methods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800" dirty="0"/>
              <a:t>interpret and critically appraise research publications</a:t>
            </a:r>
          </a:p>
        </p:txBody>
      </p:sp>
    </p:spTree>
    <p:extLst>
      <p:ext uri="{BB962C8B-B14F-4D97-AF65-F5344CB8AC3E}">
        <p14:creationId xmlns:p14="http://schemas.microsoft.com/office/powerpoint/2010/main" val="85547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68760"/>
            <a:ext cx="7772400" cy="1500187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Any questions?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4725144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Elena.ratschen@york.ac.uk</a:t>
            </a:r>
          </a:p>
        </p:txBody>
      </p:sp>
    </p:spTree>
    <p:extLst>
      <p:ext uri="{BB962C8B-B14F-4D97-AF65-F5344CB8AC3E}">
        <p14:creationId xmlns:p14="http://schemas.microsoft.com/office/powerpoint/2010/main" val="203906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2724"/>
            <a:ext cx="9073008" cy="720080"/>
          </a:xfrm>
        </p:spPr>
        <p:txBody>
          <a:bodyPr/>
          <a:lstStyle/>
          <a:p>
            <a:r>
              <a:rPr lang="en-GB" dirty="0"/>
              <a:t>Time span &amp; module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9909"/>
            <a:ext cx="8651304" cy="4929411"/>
          </a:xfrm>
        </p:spPr>
        <p:txBody>
          <a:bodyPr/>
          <a:lstStyle/>
          <a:p>
            <a:r>
              <a:rPr lang="en-GB" dirty="0"/>
              <a:t>2 years (part-time)</a:t>
            </a:r>
          </a:p>
          <a:p>
            <a:r>
              <a:rPr lang="en-GB" dirty="0"/>
              <a:t>60 credits </a:t>
            </a:r>
          </a:p>
          <a:p>
            <a:pPr lvl="1"/>
            <a:r>
              <a:rPr lang="en-GB" dirty="0"/>
              <a:t>30 compulsory credits (20 + 10)</a:t>
            </a:r>
          </a:p>
          <a:p>
            <a:pPr lvl="1"/>
            <a:r>
              <a:rPr lang="en-GB" dirty="0"/>
              <a:t>30 optional credits (3*10)</a:t>
            </a:r>
          </a:p>
        </p:txBody>
      </p:sp>
    </p:spTree>
    <p:extLst>
      <p:ext uri="{BB962C8B-B14F-4D97-AF65-F5344CB8AC3E}">
        <p14:creationId xmlns:p14="http://schemas.microsoft.com/office/powerpoint/2010/main" val="393270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9994"/>
            <a:ext cx="6912768" cy="720080"/>
          </a:xfrm>
        </p:spPr>
        <p:txBody>
          <a:bodyPr/>
          <a:lstStyle/>
          <a:p>
            <a:r>
              <a:rPr lang="en-GB" dirty="0"/>
              <a:t>Compulsory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7"/>
            <a:ext cx="8676456" cy="3816423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800" b="1" dirty="0"/>
              <a:t>* Health Research Methods </a:t>
            </a:r>
            <a:r>
              <a:rPr lang="en-GB" altLang="en-US" sz="2800" dirty="0"/>
              <a:t>(20)</a:t>
            </a:r>
          </a:p>
          <a:p>
            <a:pPr lvl="1"/>
            <a:r>
              <a:rPr lang="en-GB" altLang="en-US" dirty="0"/>
              <a:t>Distance learning via VLE, Autumn 2021 &amp; Spring 2022</a:t>
            </a:r>
          </a:p>
          <a:p>
            <a:pPr lvl="1"/>
            <a:endParaRPr lang="en-GB" altLang="en-US" dirty="0"/>
          </a:p>
          <a:p>
            <a:pPr marL="0" indent="0">
              <a:buNone/>
            </a:pPr>
            <a:r>
              <a:rPr lang="en-GB" dirty="0"/>
              <a:t>* </a:t>
            </a:r>
            <a:r>
              <a:rPr lang="en-GB" sz="2800" b="1" dirty="0"/>
              <a:t>Introduction to Regression Analysis </a:t>
            </a:r>
            <a:r>
              <a:rPr lang="en-GB" sz="2800" dirty="0"/>
              <a:t>(10)  </a:t>
            </a:r>
          </a:p>
          <a:p>
            <a:pPr lvl="1"/>
            <a:r>
              <a:rPr lang="en-GB" dirty="0"/>
              <a:t>Online every Tuesday, 1pm -4pm, Spring 2022 (9 half-day sessions)</a:t>
            </a:r>
          </a:p>
          <a:p>
            <a:pPr marL="457200" lvl="1" indent="0">
              <a:buNone/>
            </a:pPr>
            <a:endParaRPr lang="en-GB" altLang="en-US" dirty="0"/>
          </a:p>
          <a:p>
            <a:pPr marL="0" indent="0">
              <a:buNone/>
            </a:pPr>
            <a:endParaRPr lang="en-GB" sz="2800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11564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54732"/>
            <a:ext cx="6840760" cy="825996"/>
          </a:xfrm>
        </p:spPr>
        <p:txBody>
          <a:bodyPr/>
          <a:lstStyle/>
          <a:p>
            <a:r>
              <a:rPr lang="en-GB" sz="3600" dirty="0"/>
              <a:t>Optional Modules* (10 credits)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1484785"/>
            <a:ext cx="8856984" cy="5760639"/>
          </a:xfrm>
        </p:spPr>
        <p:txBody>
          <a:bodyPr/>
          <a:lstStyle/>
          <a:p>
            <a:pPr lvl="1"/>
            <a:r>
              <a:rPr lang="en-GB" sz="2400" dirty="0"/>
              <a:t>Further regression analysis </a:t>
            </a:r>
          </a:p>
          <a:p>
            <a:pPr lvl="1"/>
            <a:r>
              <a:rPr lang="en-GB" sz="2400" dirty="0"/>
              <a:t>Measurement in Health &amp; Disease</a:t>
            </a:r>
          </a:p>
          <a:p>
            <a:pPr lvl="1"/>
            <a:r>
              <a:rPr lang="en-GB" sz="2400" dirty="0"/>
              <a:t>Introduction to Applied Multi-Level Analysis (online over 4 days) </a:t>
            </a:r>
          </a:p>
          <a:p>
            <a:pPr lvl="1"/>
            <a:r>
              <a:rPr lang="en-GB" sz="2400" dirty="0"/>
              <a:t>Epidemiology</a:t>
            </a:r>
          </a:p>
          <a:p>
            <a:pPr lvl="1"/>
            <a:r>
              <a:rPr lang="en-GB" sz="2400" dirty="0"/>
              <a:t>Randomised Controlled Trials</a:t>
            </a:r>
          </a:p>
          <a:p>
            <a:pPr lvl="1"/>
            <a:r>
              <a:rPr lang="en-GB" sz="2400" dirty="0"/>
              <a:t>Qualitative Health Research</a:t>
            </a:r>
          </a:p>
          <a:p>
            <a:pPr lvl="1"/>
            <a:r>
              <a:rPr lang="en-GB" sz="2400" dirty="0"/>
              <a:t>Health Economics</a:t>
            </a:r>
          </a:p>
          <a:p>
            <a:pPr lvl="1"/>
            <a:r>
              <a:rPr lang="en-GB" sz="2400" dirty="0"/>
              <a:t>Systematic reviews</a:t>
            </a:r>
          </a:p>
          <a:p>
            <a:pPr lvl="1"/>
            <a:r>
              <a:rPr lang="en-GB" sz="2400" dirty="0"/>
              <a:t>Practical Randomised Controlled Trials</a:t>
            </a:r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r>
              <a:rPr lang="en-GB" sz="1600" dirty="0"/>
              <a:t>* half-day sessions unless otherwise stated</a:t>
            </a:r>
          </a:p>
        </p:txBody>
      </p:sp>
    </p:spTree>
    <p:extLst>
      <p:ext uri="{BB962C8B-B14F-4D97-AF65-F5344CB8AC3E}">
        <p14:creationId xmlns:p14="http://schemas.microsoft.com/office/powerpoint/2010/main" val="198885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" y="0"/>
            <a:ext cx="9124711" cy="62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6165304"/>
            <a:ext cx="8136904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100" dirty="0">
                <a:solidFill>
                  <a:srgbClr val="005A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Timetable (will be published here): </a:t>
            </a:r>
            <a:r>
              <a:rPr lang="en-GB" sz="1100" dirty="0">
                <a:solidFill>
                  <a:srgbClr val="005A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https://www.york.ac.uk/healthsciences/student-intranet/timetables/timetables/</a:t>
            </a:r>
            <a:r>
              <a:rPr lang="en-GB" sz="1100" dirty="0">
                <a:solidFill>
                  <a:srgbClr val="005A5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7286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758786"/>
              </p:ext>
            </p:extLst>
          </p:nvPr>
        </p:nvGraphicFramePr>
        <p:xfrm>
          <a:off x="251521" y="959592"/>
          <a:ext cx="8568950" cy="5594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1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4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5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4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Core/ Option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Module title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Credit value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Prerequisites, Corequisites, Prohibited combinations</a:t>
                      </a:r>
                      <a:br>
                        <a:rPr lang="en-GB" sz="1400">
                          <a:effectLst/>
                        </a:rPr>
                      </a:br>
                      <a:r>
                        <a:rPr lang="en-GB" sz="1400">
                          <a:effectLst/>
                        </a:rPr>
                        <a:t> (name of modules(s))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Timing of module (eg. AuT – Autumn, SpT – Spring, SuT – Summer Term, Year long)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Core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Health Research Methods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AuT, SpT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Core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Introduction to Regression Analysis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SpT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Option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Epidemiology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AuT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Option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Randomised Controlled Trials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AuT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Option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An Introduction to Applied Multilevel Analysis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Pre-requisite: Further Regression Analysis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AuT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Option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Systematic Reviews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SpT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Option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Health Economics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SpT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2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Option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Further Regression Analysis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Pre-requisite: Introduction to Regression Analysis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SuT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Option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Measurement in Health and Disease 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SuT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42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Option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Practical Randomised Controlled Trials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Pre-requisite Health Research Methods or Randomised Controlled Trials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SuT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3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Core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Introduction to Regression Analysis online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SpT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Option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Qualitative Health Research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AuT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3" marR="52323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45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Optional Modules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2177281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Please Fill in the </a:t>
            </a:r>
            <a:r>
              <a:rPr lang="en-GB" sz="2800" b="1" dirty="0"/>
              <a:t>optional modules document</a:t>
            </a:r>
            <a:r>
              <a:rPr lang="en-GB" sz="2800" dirty="0"/>
              <a:t> and return to Di Stockdale (diane.stockdale@york.ac.uk) by </a:t>
            </a:r>
            <a:r>
              <a:rPr lang="en-GB" sz="2800" b="1" dirty="0"/>
              <a:t>08 October. </a:t>
            </a:r>
            <a:r>
              <a:rPr lang="en-GB" sz="2800" b="1" u="sng" dirty="0"/>
              <a:t>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26465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005A58"/>
      </a:dk1>
      <a:lt1>
        <a:srgbClr val="FFFFFF"/>
      </a:lt1>
      <a:dk2>
        <a:srgbClr val="00716E"/>
      </a:dk2>
      <a:lt2>
        <a:srgbClr val="FFFF99"/>
      </a:lt2>
      <a:accent1>
        <a:srgbClr val="2DB3B0"/>
      </a:accent1>
      <a:accent2>
        <a:srgbClr val="6D6FC7"/>
      </a:accent2>
      <a:accent3>
        <a:srgbClr val="AABBBA"/>
      </a:accent3>
      <a:accent4>
        <a:srgbClr val="DADADA"/>
      </a:accent4>
      <a:accent5>
        <a:srgbClr val="ADD6D4"/>
      </a:accent5>
      <a:accent6>
        <a:srgbClr val="6264B4"/>
      </a:accent6>
      <a:hlink>
        <a:srgbClr val="00716E"/>
      </a:hlink>
      <a:folHlink>
        <a:srgbClr val="00C3B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21462</TotalTime>
  <Words>1348</Words>
  <Application>Microsoft Office PowerPoint</Application>
  <PresentationFormat>On-screen Show (4:3)</PresentationFormat>
  <Paragraphs>221</Paragraphs>
  <Slides>30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Verdana</vt:lpstr>
      <vt:lpstr>Calibri</vt:lpstr>
      <vt:lpstr>Arial</vt:lpstr>
      <vt:lpstr>Leitura Sans Grot 3</vt:lpstr>
      <vt:lpstr>Calibri Light</vt:lpstr>
      <vt:lpstr>Office Theme</vt:lpstr>
      <vt:lpstr>PG Certificate in Health Research and Statistics</vt:lpstr>
      <vt:lpstr>The PGCert: what is it? </vt:lpstr>
      <vt:lpstr>Key learning outcomes </vt:lpstr>
      <vt:lpstr>Time span &amp; module credits</vt:lpstr>
      <vt:lpstr>Compulsory Modules</vt:lpstr>
      <vt:lpstr>Optional Modules* (10 credits)</vt:lpstr>
      <vt:lpstr>PowerPoint Presentation</vt:lpstr>
      <vt:lpstr>PowerPoint Presentation</vt:lpstr>
      <vt:lpstr>Optional Modules</vt:lpstr>
      <vt:lpstr>Mandatory tutorial</vt:lpstr>
      <vt:lpstr>Assessment</vt:lpstr>
      <vt:lpstr>Enrolment</vt:lpstr>
      <vt:lpstr>Leave</vt:lpstr>
      <vt:lpstr>Academic Support</vt:lpstr>
      <vt:lpstr>Academic Support</vt:lpstr>
      <vt:lpstr>Wellbeing, Health &amp; other support</vt:lpstr>
      <vt:lpstr>Support ctd. </vt:lpstr>
      <vt:lpstr>Student Intranet</vt:lpstr>
      <vt:lpstr>University Email  </vt:lpstr>
      <vt:lpstr>Campus Map &amp; Room finder</vt:lpstr>
      <vt:lpstr>Health Sciences News</vt:lpstr>
      <vt:lpstr>Handbook</vt:lpstr>
      <vt:lpstr> Health Research Methods Module </vt:lpstr>
      <vt:lpstr>Our contact details</vt:lpstr>
      <vt:lpstr>Module Aims</vt:lpstr>
      <vt:lpstr>Module Aims ctd.</vt:lpstr>
      <vt:lpstr>Module Content</vt:lpstr>
      <vt:lpstr>Formative assessment</vt:lpstr>
      <vt:lpstr>Summative Assessment</vt:lpstr>
      <vt:lpstr>PowerPoint Presentation</vt:lpstr>
    </vt:vector>
  </TitlesOfParts>
  <Company>EGU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john.blase</dc:creator>
  <cp:lastModifiedBy>Noreen Mdege</cp:lastModifiedBy>
  <cp:revision>66</cp:revision>
  <cp:lastPrinted>2017-09-04T06:19:20Z</cp:lastPrinted>
  <dcterms:created xsi:type="dcterms:W3CDTF">2011-03-17T11:00:22Z</dcterms:created>
  <dcterms:modified xsi:type="dcterms:W3CDTF">2021-07-22T10:22:07Z</dcterms:modified>
</cp:coreProperties>
</file>