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6" r:id="rId5"/>
    <p:sldId id="362" r:id="rId6"/>
    <p:sldId id="303" r:id="rId7"/>
    <p:sldId id="357" r:id="rId8"/>
    <p:sldId id="360" r:id="rId9"/>
    <p:sldId id="361" r:id="rId10"/>
    <p:sldId id="358" r:id="rId11"/>
    <p:sldId id="359" r:id="rId12"/>
    <p:sldId id="363" r:id="rId13"/>
    <p:sldId id="342" r:id="rId14"/>
    <p:sldId id="340" r:id="rId15"/>
    <p:sldId id="341" r:id="rId16"/>
    <p:sldId id="343" r:id="rId17"/>
    <p:sldId id="354" r:id="rId18"/>
    <p:sldId id="304" r:id="rId19"/>
    <p:sldId id="305" r:id="rId20"/>
    <p:sldId id="344" r:id="rId21"/>
    <p:sldId id="345" r:id="rId22"/>
    <p:sldId id="355" r:id="rId23"/>
    <p:sldId id="347" r:id="rId24"/>
    <p:sldId id="306" r:id="rId25"/>
    <p:sldId id="348" r:id="rId26"/>
    <p:sldId id="338" r:id="rId27"/>
    <p:sldId id="336" r:id="rId28"/>
    <p:sldId id="349" r:id="rId29"/>
    <p:sldId id="350" r:id="rId30"/>
    <p:sldId id="351" r:id="rId31"/>
    <p:sldId id="352" r:id="rId32"/>
    <p:sldId id="353" r:id="rId33"/>
    <p:sldId id="329" r:id="rId34"/>
    <p:sldId id="308" r:id="rId35"/>
    <p:sldId id="309" r:id="rId36"/>
    <p:sldId id="310" r:id="rId37"/>
    <p:sldId id="311" r:id="rId38"/>
    <p:sldId id="316" r:id="rId39"/>
    <p:sldId id="283" r:id="rId40"/>
    <p:sldId id="285" r:id="rId41"/>
    <p:sldId id="356" r:id="rId42"/>
    <p:sldId id="257" r:id="rId43"/>
    <p:sldId id="258" r:id="rId44"/>
    <p:sldId id="267" r:id="rId45"/>
    <p:sldId id="268" r:id="rId46"/>
    <p:sldId id="271" r:id="rId47"/>
    <p:sldId id="272" r:id="rId48"/>
    <p:sldId id="273" r:id="rId49"/>
    <p:sldId id="275" r:id="rId50"/>
    <p:sldId id="277" r:id="rId51"/>
    <p:sldId id="276" r:id="rId52"/>
    <p:sldId id="327" r:id="rId53"/>
    <p:sldId id="334" r:id="rId54"/>
    <p:sldId id="326" r:id="rId55"/>
    <p:sldId id="32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58A79-FE41-4B60-802D-71BE8C09A575}" v="2" dt="2019-12-04T16:47:32.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1"/>
    <p:restoredTop sz="94677"/>
  </p:normalViewPr>
  <p:slideViewPr>
    <p:cSldViewPr>
      <p:cViewPr varScale="1">
        <p:scale>
          <a:sx n="108" d="100"/>
          <a:sy n="108" d="100"/>
        </p:scale>
        <p:origin x="18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35DC4-FE45-4879-8B43-73BED0B63359}" type="datetimeFigureOut">
              <a:rPr lang="en-GB" smtClean="0"/>
              <a:t>04/12/2019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0DC38-7B72-4231-8E25-EC36CE0D6AEB}" type="slidenum">
              <a:rPr lang="en-GB" smtClean="0"/>
              <a:t>‹#›</a:t>
            </a:fld>
            <a:endParaRPr lang="en-GB"/>
          </a:p>
        </p:txBody>
      </p:sp>
    </p:spTree>
    <p:extLst>
      <p:ext uri="{BB962C8B-B14F-4D97-AF65-F5344CB8AC3E}">
        <p14:creationId xmlns:p14="http://schemas.microsoft.com/office/powerpoint/2010/main" val="12852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F85413-1AC5-4C2C-B95E-3DA80E4D4BA1}" type="slidenum">
              <a:rPr lang="en-GB" smtClean="0"/>
              <a:pPr fontAlgn="base">
                <a:spcBef>
                  <a:spcPct val="0"/>
                </a:spcBef>
                <a:spcAft>
                  <a:spcPct val="0"/>
                </a:spcAft>
                <a:defRPr/>
              </a:pPr>
              <a:t>46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Mental Health Act – Situations where the Mental Health Act has been applied or its potential use has been seriously considered</a:t>
            </a:r>
            <a:endParaRPr lang="en-GB" altLang="en-US"/>
          </a:p>
          <a:p>
            <a:pPr eaLnBrk="1" hangingPunct="1"/>
            <a:r>
              <a:rPr lang="en-US" altLang="en-US"/>
              <a:t>Medication Management - Consultation in which there was a specific issue about psychotropic medication the patient was taking due to a change  in their physical health.  This may involve stopping, switching or another action.</a:t>
            </a:r>
            <a:endParaRPr lang="en-GB" altLang="en-US"/>
          </a:p>
          <a:p>
            <a:pPr eaLnBrk="1" hangingPunct="1"/>
            <a:r>
              <a:rPr lang="en-US" altLang="en-US"/>
              <a:t>Management of Behavioural Disturbance in the general hospital – Involving advice about medication, where a psychiatrist has provided assessment, advice and guidance  about using sedating medication. The psychiatrist will have considered the patient’s underlying physical health problems (e.g. renal failure) in making the decision regarding type and dosage of medication. Other non-pharmacological aspects for management of acute behavioural disturbance in physically unwell patients are not considered here, as they are not exclusively carried out by liaison psychiatrists.</a:t>
            </a:r>
            <a:endParaRPr lang="en-GB" altLang="en-US"/>
          </a:p>
          <a:p>
            <a:pPr eaLnBrk="1" hangingPunct="1"/>
            <a:r>
              <a:rPr lang="en-US" altLang="en-US"/>
              <a:t>Diagnosis - Diagnosis or understanding of a clinical problem which required medical knowledge of organic psycho-syndromes and /or a complex presentation of psychogenic/ factitious disorders.</a:t>
            </a:r>
            <a:endParaRPr lang="en-GB" altLang="en-US"/>
          </a:p>
          <a:p>
            <a:pPr eaLnBrk="1" hangingPunct="1"/>
            <a:r>
              <a:rPr lang="en-US" altLang="en-US"/>
              <a:t>Capacity - Requests for complex capacity assessments, where the patient has a history of a mental health condition which may be interfering with their judgment to give informed consent to treatment (usually involving a life saving treatment).</a:t>
            </a:r>
            <a:endParaRPr lang="en-GB" altLang="en-US"/>
          </a:p>
          <a:p>
            <a:pPr eaLnBrk="1" hangingPunct="1"/>
            <a:r>
              <a:rPr lang="en-US" altLang="en-US"/>
              <a:t>Treatment with Psychotropics commenced in the general hospital – Treatment with a psychotropic agent that was commenced in the general hospital by the liaison team, in a patient who had ongoing physical health concerns</a:t>
            </a:r>
            <a:endParaRPr lang="en-GB" altLang="en-US"/>
          </a:p>
          <a:p>
            <a:pPr eaLnBrk="1" hangingPunct="1"/>
            <a:r>
              <a:rPr lang="en-US" altLang="en-US"/>
              <a:t>Specific Request for Consultant Liaison Psychiatric Opinion – The referring consultant specifically requested a consultant psychiatric opinion or involvement</a:t>
            </a:r>
            <a:endParaRPr lang="en-GB" altLang="en-US"/>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7EFA2-BC3A-4222-BE11-11F0C17DFB00}" type="slidenum">
              <a:rPr lang="en-GB" smtClean="0"/>
              <a:pPr fontAlgn="base">
                <a:spcBef>
                  <a:spcPct val="0"/>
                </a:spcBef>
                <a:spcAft>
                  <a:spcPct val="0"/>
                </a:spcAft>
                <a:defRPr/>
              </a:pPr>
              <a:t>47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529707-1E42-4A31-959E-BE50EDAFDE0E}" type="slidenum">
              <a:rPr lang="en-GB" smtClean="0"/>
              <a:pPr fontAlgn="base">
                <a:spcBef>
                  <a:spcPct val="0"/>
                </a:spcBef>
                <a:spcAft>
                  <a:spcPct val="0"/>
                </a:spcAft>
                <a:defRPr/>
              </a:pPr>
              <a:t>48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BEF06F-52FA-480B-8510-7EEB9697B045}"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106757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BEF06F-52FA-480B-8510-7EEB9697B045}"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306536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BEF06F-52FA-480B-8510-7EEB9697B045}"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161289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BEF06F-52FA-480B-8510-7EEB9697B045}"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205052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EF06F-52FA-480B-8510-7EEB9697B045}"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332185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BEF06F-52FA-480B-8510-7EEB9697B045}"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315012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BEF06F-52FA-480B-8510-7EEB9697B045}" type="datetimeFigureOut">
              <a:rPr lang="en-GB" smtClean="0"/>
              <a:t>04/12/2019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81479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BEF06F-52FA-480B-8510-7EEB9697B045}" type="datetimeFigureOut">
              <a:rPr lang="en-GB" smtClean="0"/>
              <a:t>04/12/2019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371379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EF06F-52FA-480B-8510-7EEB9697B045}" type="datetimeFigureOut">
              <a:rPr lang="en-GB" smtClean="0"/>
              <a:t>04/12/2019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381883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BEF06F-52FA-480B-8510-7EEB9697B045}"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29666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BEF06F-52FA-480B-8510-7EEB9697B045}"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E5E7F-B3DC-4629-96DD-9308BDEB54E5}" type="slidenum">
              <a:rPr lang="en-GB" smtClean="0"/>
              <a:t>‹#›</a:t>
            </a:fld>
            <a:endParaRPr lang="en-GB"/>
          </a:p>
        </p:txBody>
      </p:sp>
    </p:spTree>
    <p:extLst>
      <p:ext uri="{BB962C8B-B14F-4D97-AF65-F5344CB8AC3E}">
        <p14:creationId xmlns:p14="http://schemas.microsoft.com/office/powerpoint/2010/main" val="29435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EF06F-52FA-480B-8510-7EEB9697B045}" type="datetimeFigureOut">
              <a:rPr lang="en-GB" smtClean="0"/>
              <a:t>04/12/2019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E5E7F-B3DC-4629-96DD-9308BDEB54E5}" type="slidenum">
              <a:rPr lang="en-GB" smtClean="0"/>
              <a:t>‹#›</a:t>
            </a:fld>
            <a:endParaRPr lang="en-GB"/>
          </a:p>
        </p:txBody>
      </p:sp>
    </p:spTree>
    <p:extLst>
      <p:ext uri="{BB962C8B-B14F-4D97-AF65-F5344CB8AC3E}">
        <p14:creationId xmlns:p14="http://schemas.microsoft.com/office/powerpoint/2010/main" val="37661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The value of research </a:t>
            </a:r>
            <a:br>
              <a:rPr lang="en-GB" dirty="0"/>
            </a:br>
            <a:endParaRPr lang="en-GB" dirty="0"/>
          </a:p>
        </p:txBody>
      </p:sp>
      <p:sp>
        <p:nvSpPr>
          <p:cNvPr id="3" name="Subtitle 2"/>
          <p:cNvSpPr>
            <a:spLocks noGrp="1"/>
          </p:cNvSpPr>
          <p:nvPr>
            <p:ph type="subTitle" idx="1"/>
          </p:nvPr>
        </p:nvSpPr>
        <p:spPr/>
        <p:txBody>
          <a:bodyPr/>
          <a:lstStyle/>
          <a:p>
            <a:endParaRPr lang="en-GB" dirty="0"/>
          </a:p>
          <a:p>
            <a:r>
              <a:rPr lang="en-GB" dirty="0"/>
              <a:t>Prof Else Guthrie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725144"/>
            <a:ext cx="1800200" cy="1350150"/>
          </a:xfrm>
          <a:prstGeom prst="rect">
            <a:avLst/>
          </a:prstGeom>
        </p:spPr>
      </p:pic>
    </p:spTree>
    <p:extLst>
      <p:ext uri="{BB962C8B-B14F-4D97-AF65-F5344CB8AC3E}">
        <p14:creationId xmlns:p14="http://schemas.microsoft.com/office/powerpoint/2010/main" val="356528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50EF-F5F1-5A49-B40F-17C6E2AA99C3}"/>
              </a:ext>
            </a:extLst>
          </p:cNvPr>
          <p:cNvSpPr>
            <a:spLocks noGrp="1"/>
          </p:cNvSpPr>
          <p:nvPr>
            <p:ph type="title"/>
          </p:nvPr>
        </p:nvSpPr>
        <p:spPr/>
        <p:txBody>
          <a:bodyPr/>
          <a:lstStyle/>
          <a:p>
            <a:r>
              <a:rPr lang="en-US" dirty="0"/>
              <a:t>Current state of research</a:t>
            </a:r>
          </a:p>
        </p:txBody>
      </p:sp>
      <p:pic>
        <p:nvPicPr>
          <p:cNvPr id="5" name="Picture 4">
            <a:extLst>
              <a:ext uri="{FF2B5EF4-FFF2-40B4-BE49-F238E27FC236}">
                <a16:creationId xmlns:a16="http://schemas.microsoft.com/office/drawing/2014/main" id="{041F8DB2-DDBB-AB4D-82BB-93D7E65F6F3F}"/>
              </a:ext>
            </a:extLst>
          </p:cNvPr>
          <p:cNvPicPr>
            <a:picLocks noChangeAspect="1"/>
          </p:cNvPicPr>
          <p:nvPr/>
        </p:nvPicPr>
        <p:blipFill>
          <a:blip r:embed="rId2"/>
          <a:stretch>
            <a:fillRect/>
          </a:stretch>
        </p:blipFill>
        <p:spPr>
          <a:xfrm>
            <a:off x="873932" y="1628800"/>
            <a:ext cx="7641606" cy="5597920"/>
          </a:xfrm>
          <a:prstGeom prst="rect">
            <a:avLst/>
          </a:prstGeom>
        </p:spPr>
      </p:pic>
      <p:sp>
        <p:nvSpPr>
          <p:cNvPr id="7" name="Content Placeholder 6">
            <a:extLst>
              <a:ext uri="{FF2B5EF4-FFF2-40B4-BE49-F238E27FC236}">
                <a16:creationId xmlns:a16="http://schemas.microsoft.com/office/drawing/2014/main" id="{5E15C4F0-0BD9-5F40-9F41-6F24D1688785}"/>
              </a:ext>
            </a:extLst>
          </p:cNvPr>
          <p:cNvSpPr>
            <a:spLocks noGrp="1"/>
          </p:cNvSpPr>
          <p:nvPr>
            <p:ph idx="1"/>
          </p:nvPr>
        </p:nvSpPr>
        <p:spPr>
          <a:xfrm>
            <a:off x="179512" y="2060848"/>
            <a:ext cx="8229600" cy="4525963"/>
          </a:xfrm>
        </p:spPr>
        <p:txBody>
          <a:bodyPr/>
          <a:lstStyle/>
          <a:p>
            <a:endParaRPr lang="en-US" dirty="0"/>
          </a:p>
        </p:txBody>
      </p:sp>
    </p:spTree>
    <p:extLst>
      <p:ext uri="{BB962C8B-B14F-4D97-AF65-F5344CB8AC3E}">
        <p14:creationId xmlns:p14="http://schemas.microsoft.com/office/powerpoint/2010/main" val="286258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My first research project: prolactin levels following ECT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48064" y="2492896"/>
            <a:ext cx="3356020" cy="273191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284" y="1772816"/>
            <a:ext cx="2340684" cy="16945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4365103"/>
            <a:ext cx="3082117" cy="1936517"/>
          </a:xfrm>
          <a:prstGeom prst="rect">
            <a:avLst/>
          </a:prstGeom>
        </p:spPr>
      </p:pic>
      <p:sp>
        <p:nvSpPr>
          <p:cNvPr id="3" name="Rectangle 2">
            <a:extLst>
              <a:ext uri="{FF2B5EF4-FFF2-40B4-BE49-F238E27FC236}">
                <a16:creationId xmlns:a16="http://schemas.microsoft.com/office/drawing/2014/main" id="{339E8202-D883-A644-BD09-FA1A252C0F23}"/>
              </a:ext>
            </a:extLst>
          </p:cNvPr>
          <p:cNvSpPr/>
          <p:nvPr/>
        </p:nvSpPr>
        <p:spPr>
          <a:xfrm>
            <a:off x="1331640" y="6165304"/>
            <a:ext cx="720080" cy="14401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solidFill>
                  <a:schemeClr val="tx1"/>
                </a:solidFill>
              </a:rPr>
              <a:t>Prolactin</a:t>
            </a:r>
          </a:p>
        </p:txBody>
      </p:sp>
    </p:spTree>
    <p:extLst>
      <p:ext uri="{BB962C8B-B14F-4D97-AF65-F5344CB8AC3E}">
        <p14:creationId xmlns:p14="http://schemas.microsoft.com/office/powerpoint/2010/main" val="63496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I learn?</a:t>
            </a:r>
          </a:p>
        </p:txBody>
      </p:sp>
      <p:sp>
        <p:nvSpPr>
          <p:cNvPr id="3" name="Content Placeholder 2"/>
          <p:cNvSpPr>
            <a:spLocks noGrp="1"/>
          </p:cNvSpPr>
          <p:nvPr>
            <p:ph idx="1"/>
          </p:nvPr>
        </p:nvSpPr>
        <p:spPr/>
        <p:txBody>
          <a:bodyPr>
            <a:normAutofit fontScale="70000" lnSpcReduction="20000"/>
          </a:bodyPr>
          <a:lstStyle/>
          <a:p>
            <a:r>
              <a:rPr lang="en-GB" dirty="0"/>
              <a:t>Literature review</a:t>
            </a:r>
          </a:p>
          <a:p>
            <a:r>
              <a:rPr lang="en-GB" dirty="0"/>
              <a:t>Formulate a question</a:t>
            </a:r>
          </a:p>
          <a:p>
            <a:r>
              <a:rPr lang="en-GB" dirty="0"/>
              <a:t>Design a study and write a protocol</a:t>
            </a:r>
          </a:p>
          <a:p>
            <a:r>
              <a:rPr lang="en-GB" dirty="0"/>
              <a:t>Ethics</a:t>
            </a:r>
          </a:p>
          <a:p>
            <a:r>
              <a:rPr lang="en-GB" dirty="0"/>
              <a:t>Engage and consent patients</a:t>
            </a:r>
          </a:p>
          <a:p>
            <a:r>
              <a:rPr lang="en-GB" dirty="0"/>
              <a:t>Tenacity in recruiting patients</a:t>
            </a:r>
          </a:p>
          <a:p>
            <a:r>
              <a:rPr lang="en-GB" dirty="0"/>
              <a:t>Simple statistical analysis</a:t>
            </a:r>
          </a:p>
          <a:p>
            <a:r>
              <a:rPr lang="en-GB" dirty="0"/>
              <a:t>Interpretation</a:t>
            </a:r>
          </a:p>
          <a:p>
            <a:r>
              <a:rPr lang="en-GB" dirty="0"/>
              <a:t>Write up</a:t>
            </a:r>
          </a:p>
          <a:p>
            <a:r>
              <a:rPr lang="en-GB" dirty="0"/>
              <a:t>Acceptance of robust criticism</a:t>
            </a:r>
          </a:p>
          <a:p>
            <a:r>
              <a:rPr lang="en-GB" dirty="0"/>
              <a:t>Background knowledge of ECT </a:t>
            </a:r>
          </a:p>
          <a:p>
            <a:r>
              <a:rPr lang="en-GB" dirty="0"/>
              <a:t>Self-motivation</a:t>
            </a:r>
          </a:p>
          <a:p>
            <a:pPr marL="0" indent="0">
              <a:buNone/>
            </a:pPr>
            <a:endParaRPr lang="en-GB" dirty="0"/>
          </a:p>
        </p:txBody>
      </p:sp>
    </p:spTree>
    <p:extLst>
      <p:ext uri="{BB962C8B-B14F-4D97-AF65-F5344CB8AC3E}">
        <p14:creationId xmlns:p14="http://schemas.microsoft.com/office/powerpoint/2010/main" val="267672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4428-4A03-C745-AFAD-2079F8E7A6D2}"/>
              </a:ext>
            </a:extLst>
          </p:cNvPr>
          <p:cNvSpPr>
            <a:spLocks noGrp="1"/>
          </p:cNvSpPr>
          <p:nvPr>
            <p:ph type="title"/>
          </p:nvPr>
        </p:nvSpPr>
        <p:spPr/>
        <p:txBody>
          <a:bodyPr/>
          <a:lstStyle/>
          <a:p>
            <a:r>
              <a:rPr lang="en-US" dirty="0"/>
              <a:t>Research  is an apprenticeship</a:t>
            </a:r>
          </a:p>
        </p:txBody>
      </p:sp>
      <p:sp>
        <p:nvSpPr>
          <p:cNvPr id="3" name="Content Placeholder 2">
            <a:extLst>
              <a:ext uri="{FF2B5EF4-FFF2-40B4-BE49-F238E27FC236}">
                <a16:creationId xmlns:a16="http://schemas.microsoft.com/office/drawing/2014/main" id="{F4035DBB-CAC6-CB4E-8A01-513DCAAD0FBA}"/>
              </a:ext>
            </a:extLst>
          </p:cNvPr>
          <p:cNvSpPr>
            <a:spLocks noGrp="1"/>
          </p:cNvSpPr>
          <p:nvPr>
            <p:ph sz="half" idx="1"/>
          </p:nvPr>
        </p:nvSpPr>
        <p:spPr/>
        <p:txBody>
          <a:bodyPr/>
          <a:lstStyle/>
          <a:p>
            <a:r>
              <a:rPr lang="en-US" dirty="0"/>
              <a:t>Can’t learn to do it from a course</a:t>
            </a:r>
          </a:p>
        </p:txBody>
      </p:sp>
      <p:pic>
        <p:nvPicPr>
          <p:cNvPr id="6" name="Picture 5">
            <a:extLst>
              <a:ext uri="{FF2B5EF4-FFF2-40B4-BE49-F238E27FC236}">
                <a16:creationId xmlns:a16="http://schemas.microsoft.com/office/drawing/2014/main" id="{5E19AC1F-AFC9-7243-BFB7-4EBD275EFA82}"/>
              </a:ext>
            </a:extLst>
          </p:cNvPr>
          <p:cNvPicPr>
            <a:picLocks noChangeAspect="1"/>
          </p:cNvPicPr>
          <p:nvPr/>
        </p:nvPicPr>
        <p:blipFill>
          <a:blip r:embed="rId2"/>
          <a:stretch>
            <a:fillRect/>
          </a:stretch>
        </p:blipFill>
        <p:spPr>
          <a:xfrm>
            <a:off x="4573421" y="2060848"/>
            <a:ext cx="4119491" cy="2736304"/>
          </a:xfrm>
          <a:prstGeom prst="rect">
            <a:avLst/>
          </a:prstGeom>
        </p:spPr>
      </p:pic>
      <p:sp>
        <p:nvSpPr>
          <p:cNvPr id="8" name="Content Placeholder 7">
            <a:extLst>
              <a:ext uri="{FF2B5EF4-FFF2-40B4-BE49-F238E27FC236}">
                <a16:creationId xmlns:a16="http://schemas.microsoft.com/office/drawing/2014/main" id="{71E2C5F9-CF2A-0D4B-A18A-08C02D905928}"/>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45924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from scratch</a:t>
            </a:r>
          </a:p>
        </p:txBody>
      </p:sp>
      <p:sp>
        <p:nvSpPr>
          <p:cNvPr id="3" name="Content Placeholder 2"/>
          <p:cNvSpPr>
            <a:spLocks noGrp="1"/>
          </p:cNvSpPr>
          <p:nvPr>
            <p:ph idx="1"/>
          </p:nvPr>
        </p:nvSpPr>
        <p:spPr/>
        <p:txBody>
          <a:bodyPr>
            <a:normAutofit fontScale="70000" lnSpcReduction="20000"/>
          </a:bodyPr>
          <a:lstStyle/>
          <a:p>
            <a:r>
              <a:rPr lang="en-GB" dirty="0"/>
              <a:t>Supervisor</a:t>
            </a:r>
          </a:p>
          <a:p>
            <a:r>
              <a:rPr lang="en-GB" dirty="0"/>
              <a:t>Systematic review</a:t>
            </a:r>
          </a:p>
          <a:p>
            <a:r>
              <a:rPr lang="en-GB" dirty="0"/>
              <a:t>Protocol</a:t>
            </a:r>
          </a:p>
          <a:p>
            <a:r>
              <a:rPr lang="en-GB" dirty="0"/>
              <a:t>Scientifically sound</a:t>
            </a:r>
          </a:p>
          <a:p>
            <a:r>
              <a:rPr lang="en-GB" dirty="0"/>
              <a:t>Feasible</a:t>
            </a:r>
          </a:p>
          <a:p>
            <a:r>
              <a:rPr lang="en-GB" dirty="0"/>
              <a:t>Funding?</a:t>
            </a:r>
          </a:p>
          <a:p>
            <a:r>
              <a:rPr lang="en-GB" dirty="0"/>
              <a:t>R&amp;D</a:t>
            </a:r>
          </a:p>
          <a:p>
            <a:r>
              <a:rPr lang="en-GB" dirty="0"/>
              <a:t>Ethics approval</a:t>
            </a:r>
          </a:p>
          <a:p>
            <a:r>
              <a:rPr lang="en-GB" dirty="0"/>
              <a:t>Data collection/recruitment/consent</a:t>
            </a:r>
          </a:p>
          <a:p>
            <a:r>
              <a:rPr lang="en-GB" dirty="0"/>
              <a:t>Data governance</a:t>
            </a:r>
          </a:p>
          <a:p>
            <a:r>
              <a:rPr lang="en-GB" dirty="0"/>
              <a:t>Analysis</a:t>
            </a:r>
          </a:p>
          <a:p>
            <a:r>
              <a:rPr lang="en-GB" dirty="0"/>
              <a:t>Write up</a:t>
            </a:r>
          </a:p>
          <a:p>
            <a:r>
              <a:rPr lang="en-GB" dirty="0"/>
              <a:t>Publication</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412776"/>
            <a:ext cx="3757755" cy="2326229"/>
          </a:xfrm>
          <a:prstGeom prst="rect">
            <a:avLst/>
          </a:prstGeom>
        </p:spPr>
      </p:pic>
    </p:spTree>
    <p:extLst>
      <p:ext uri="{BB962C8B-B14F-4D97-AF65-F5344CB8AC3E}">
        <p14:creationId xmlns:p14="http://schemas.microsoft.com/office/powerpoint/2010/main" val="98813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Golden Days</a:t>
            </a:r>
          </a:p>
        </p:txBody>
      </p:sp>
      <p:sp>
        <p:nvSpPr>
          <p:cNvPr id="3" name="Content Placeholder 2"/>
          <p:cNvSpPr>
            <a:spLocks noGrp="1"/>
          </p:cNvSpPr>
          <p:nvPr>
            <p:ph sz="half" idx="1"/>
          </p:nvPr>
        </p:nvSpPr>
        <p:spPr/>
        <p:txBody>
          <a:bodyPr>
            <a:normAutofit fontScale="70000" lnSpcReduction="20000"/>
          </a:bodyPr>
          <a:lstStyle/>
          <a:p>
            <a:r>
              <a:rPr lang="en-US" dirty="0"/>
              <a:t>Research an integral part of higher training training</a:t>
            </a:r>
          </a:p>
          <a:p>
            <a:r>
              <a:rPr lang="en-US" dirty="0"/>
              <a:t>One full day per week for 4 years.</a:t>
            </a:r>
          </a:p>
          <a:p>
            <a:r>
              <a:rPr lang="en-US" dirty="0"/>
              <a:t>Lecturer and research posts more accessible</a:t>
            </a:r>
          </a:p>
          <a:p>
            <a:r>
              <a:rPr lang="en-US" dirty="0"/>
              <a:t>Full time research posts for six months as part of training</a:t>
            </a:r>
          </a:p>
          <a:p>
            <a:r>
              <a:rPr lang="en-US" dirty="0"/>
              <a:t>MSc and higher degrees expected</a:t>
            </a:r>
          </a:p>
          <a:p>
            <a:r>
              <a:rPr lang="en-US" dirty="0"/>
              <a:t>Many consultants in teaching hospitals had PhD or the equivalent</a:t>
            </a:r>
          </a:p>
          <a:p>
            <a:r>
              <a:rPr lang="en-US" dirty="0"/>
              <a:t>Large pool of supervisors and more time within the clinical work to devote to research and supervision</a:t>
            </a:r>
          </a:p>
        </p:txBody>
      </p:sp>
      <p:pic>
        <p:nvPicPr>
          <p:cNvPr id="5" name="Content Placeholder 4">
            <a:extLst>
              <a:ext uri="{FF2B5EF4-FFF2-40B4-BE49-F238E27FC236}">
                <a16:creationId xmlns:a16="http://schemas.microsoft.com/office/drawing/2014/main" id="{F5798376-2148-364E-9AE4-2819BB65E847}"/>
              </a:ext>
            </a:extLst>
          </p:cNvPr>
          <p:cNvPicPr>
            <a:picLocks noGrp="1" noChangeAspect="1"/>
          </p:cNvPicPr>
          <p:nvPr>
            <p:ph sz="half" idx="2"/>
          </p:nvPr>
        </p:nvPicPr>
        <p:blipFill>
          <a:blip r:embed="rId2"/>
          <a:stretch>
            <a:fillRect/>
          </a:stretch>
        </p:blipFill>
        <p:spPr>
          <a:xfrm>
            <a:off x="4716015" y="2276872"/>
            <a:ext cx="3970785" cy="2303983"/>
          </a:xfrm>
        </p:spPr>
      </p:pic>
    </p:spTree>
    <p:extLst>
      <p:ext uri="{BB962C8B-B14F-4D97-AF65-F5344CB8AC3E}">
        <p14:creationId xmlns:p14="http://schemas.microsoft.com/office/powerpoint/2010/main" val="162438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Golden Days</a:t>
            </a:r>
          </a:p>
        </p:txBody>
      </p:sp>
      <p:sp>
        <p:nvSpPr>
          <p:cNvPr id="3" name="Content Placeholder 2"/>
          <p:cNvSpPr>
            <a:spLocks noGrp="1"/>
          </p:cNvSpPr>
          <p:nvPr>
            <p:ph sz="half" idx="1"/>
          </p:nvPr>
        </p:nvSpPr>
        <p:spPr/>
        <p:txBody>
          <a:bodyPr>
            <a:normAutofit fontScale="85000" lnSpcReduction="10000"/>
          </a:bodyPr>
          <a:lstStyle/>
          <a:p>
            <a:r>
              <a:rPr lang="en-US" dirty="0"/>
              <a:t>Virtually no research governance</a:t>
            </a:r>
          </a:p>
          <a:p>
            <a:r>
              <a:rPr lang="en-US" dirty="0"/>
              <a:t>Ethics approval required for major projects but process relatively straightforward </a:t>
            </a:r>
          </a:p>
          <a:p>
            <a:r>
              <a:rPr lang="en-US" dirty="0"/>
              <a:t>Medical student projects exempt from ethics approval</a:t>
            </a:r>
          </a:p>
          <a:p>
            <a:r>
              <a:rPr lang="en-US" dirty="0"/>
              <a:t>NB: No computers so time constraints re data entry/writing up work/literature searches </a:t>
            </a:r>
            <a:r>
              <a:rPr lang="en-US" dirty="0" err="1"/>
              <a:t>etc</a:t>
            </a:r>
            <a:endParaRPr lang="en-US" dirty="0"/>
          </a:p>
        </p:txBody>
      </p:sp>
      <p:pic>
        <p:nvPicPr>
          <p:cNvPr id="5" name="Content Placeholder 4">
            <a:extLst>
              <a:ext uri="{FF2B5EF4-FFF2-40B4-BE49-F238E27FC236}">
                <a16:creationId xmlns:a16="http://schemas.microsoft.com/office/drawing/2014/main" id="{BF4DD870-9AEC-C04F-AEED-0300CD7C13B0}"/>
              </a:ext>
            </a:extLst>
          </p:cNvPr>
          <p:cNvPicPr>
            <a:picLocks noGrp="1" noChangeAspect="1"/>
          </p:cNvPicPr>
          <p:nvPr>
            <p:ph sz="half" idx="2"/>
          </p:nvPr>
        </p:nvPicPr>
        <p:blipFill>
          <a:blip r:embed="rId2"/>
          <a:stretch>
            <a:fillRect/>
          </a:stretch>
        </p:blipFill>
        <p:spPr>
          <a:xfrm>
            <a:off x="5292080" y="2276872"/>
            <a:ext cx="2681371" cy="2016224"/>
          </a:xfrm>
        </p:spPr>
      </p:pic>
    </p:spTree>
    <p:extLst>
      <p:ext uri="{BB962C8B-B14F-4D97-AF65-F5344CB8AC3E}">
        <p14:creationId xmlns:p14="http://schemas.microsoft.com/office/powerpoint/2010/main" val="137163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B889-A641-A149-8E62-B4D90BCA3C1E}"/>
              </a:ext>
            </a:extLst>
          </p:cNvPr>
          <p:cNvSpPr>
            <a:spLocks noGrp="1"/>
          </p:cNvSpPr>
          <p:nvPr>
            <p:ph type="title"/>
          </p:nvPr>
        </p:nvSpPr>
        <p:spPr/>
        <p:txBody>
          <a:bodyPr>
            <a:normAutofit/>
          </a:bodyPr>
          <a:lstStyle/>
          <a:p>
            <a:r>
              <a:rPr lang="en-US" dirty="0"/>
              <a:t>Alder Hey Organ Retention Scandal</a:t>
            </a:r>
          </a:p>
        </p:txBody>
      </p:sp>
      <p:pic>
        <p:nvPicPr>
          <p:cNvPr id="5" name="Content Placeholder 4">
            <a:extLst>
              <a:ext uri="{FF2B5EF4-FFF2-40B4-BE49-F238E27FC236}">
                <a16:creationId xmlns:a16="http://schemas.microsoft.com/office/drawing/2014/main" id="{0914DA9E-CC65-5A40-A83A-7BB1ED8CE336}"/>
              </a:ext>
            </a:extLst>
          </p:cNvPr>
          <p:cNvPicPr>
            <a:picLocks noGrp="1" noChangeAspect="1"/>
          </p:cNvPicPr>
          <p:nvPr>
            <p:ph sz="half" idx="1"/>
          </p:nvPr>
        </p:nvPicPr>
        <p:blipFill>
          <a:blip r:embed="rId2"/>
          <a:stretch>
            <a:fillRect/>
          </a:stretch>
        </p:blipFill>
        <p:spPr>
          <a:xfrm>
            <a:off x="635505" y="3717032"/>
            <a:ext cx="2620305" cy="1467371"/>
          </a:xfrm>
        </p:spPr>
      </p:pic>
      <p:sp>
        <p:nvSpPr>
          <p:cNvPr id="4" name="Content Placeholder 3">
            <a:extLst>
              <a:ext uri="{FF2B5EF4-FFF2-40B4-BE49-F238E27FC236}">
                <a16:creationId xmlns:a16="http://schemas.microsoft.com/office/drawing/2014/main" id="{1C215E80-F427-BA4C-97F9-1B3F10CBEC44}"/>
              </a:ext>
            </a:extLst>
          </p:cNvPr>
          <p:cNvSpPr>
            <a:spLocks noGrp="1"/>
          </p:cNvSpPr>
          <p:nvPr>
            <p:ph sz="half" idx="2"/>
          </p:nvPr>
        </p:nvSpPr>
        <p:spPr>
          <a:xfrm>
            <a:off x="3851920" y="1268760"/>
            <a:ext cx="4834880" cy="4896544"/>
          </a:xfrm>
        </p:spPr>
        <p:txBody>
          <a:bodyPr>
            <a:normAutofit fontScale="40000" lnSpcReduction="20000"/>
          </a:bodyPr>
          <a:lstStyle/>
          <a:p>
            <a:pPr marL="0" indent="0">
              <a:buNone/>
            </a:pPr>
            <a:endParaRPr lang="en-US" dirty="0"/>
          </a:p>
          <a:p>
            <a:r>
              <a:rPr lang="en-US" sz="4500" dirty="0" err="1"/>
              <a:t>Unauthorised</a:t>
            </a:r>
            <a:r>
              <a:rPr lang="en-US" sz="4500" dirty="0"/>
              <a:t> removal, retention, and disposal of human tissue -children’s organs.</a:t>
            </a:r>
          </a:p>
          <a:p>
            <a:endParaRPr lang="en-US" sz="4200" dirty="0"/>
          </a:p>
          <a:p>
            <a:r>
              <a:rPr lang="en-GB" sz="4500" dirty="0"/>
              <a:t>Professor van </a:t>
            </a:r>
            <a:r>
              <a:rPr lang="en-GB" sz="4500" dirty="0" err="1"/>
              <a:t>Velzen</a:t>
            </a:r>
            <a:r>
              <a:rPr lang="en-GB" sz="4500" dirty="0"/>
              <a:t>  ordered the "unethical and illegal stripping of every organ from every child at  </a:t>
            </a:r>
            <a:r>
              <a:rPr lang="en-GB" sz="4500" dirty="0" err="1"/>
              <a:t>postmortem</a:t>
            </a:r>
            <a:r>
              <a:rPr lang="en-GB" sz="4500" dirty="0"/>
              <a:t>".</a:t>
            </a:r>
          </a:p>
          <a:p>
            <a:endParaRPr lang="en-GB" sz="4200" baseline="30000" dirty="0"/>
          </a:p>
          <a:p>
            <a:r>
              <a:rPr lang="en-GB" sz="4500" dirty="0">
                <a:cs typeface="Arial" panose="020B0604020202020204" pitchFamily="34" charset="0"/>
              </a:rPr>
              <a:t>104,000 organs, body parts and entire bodies of </a:t>
            </a:r>
            <a:r>
              <a:rPr lang="en-GB" sz="4500" dirty="0" err="1">
                <a:cs typeface="Arial" panose="020B0604020202020204" pitchFamily="34" charset="0"/>
              </a:rPr>
              <a:t>fetuses</a:t>
            </a:r>
            <a:r>
              <a:rPr lang="en-GB" sz="4500" dirty="0">
                <a:cs typeface="Arial" panose="020B0604020202020204" pitchFamily="34" charset="0"/>
              </a:rPr>
              <a:t> and still-born babies were stored in 210 NHS facilities.</a:t>
            </a:r>
          </a:p>
          <a:p>
            <a:endParaRPr lang="en-GB" sz="4200" dirty="0"/>
          </a:p>
          <a:p>
            <a:r>
              <a:rPr lang="en-GB" sz="4500" dirty="0"/>
              <a:t>480,600 samples of tissue taken from dead patients. </a:t>
            </a:r>
          </a:p>
          <a:p>
            <a:endParaRPr lang="en-GB" sz="4500" dirty="0"/>
          </a:p>
          <a:p>
            <a:r>
              <a:rPr lang="en-GB" sz="4500" dirty="0"/>
              <a:t>Birmingham Children's Hospital and Alder Hey  had also given thymus glands, removed from live children during heart surgery, to pharma for research in return for financial donations. </a:t>
            </a:r>
          </a:p>
          <a:p>
            <a:pPr marL="0" indent="0">
              <a:buNone/>
            </a:pPr>
            <a:r>
              <a:rPr lang="en-US" dirty="0"/>
              <a:t>	</a:t>
            </a:r>
          </a:p>
        </p:txBody>
      </p:sp>
      <p:pic>
        <p:nvPicPr>
          <p:cNvPr id="6" name="Picture 5">
            <a:extLst>
              <a:ext uri="{FF2B5EF4-FFF2-40B4-BE49-F238E27FC236}">
                <a16:creationId xmlns:a16="http://schemas.microsoft.com/office/drawing/2014/main" id="{05C28762-54E7-3F4D-9354-3EF181705181}"/>
              </a:ext>
            </a:extLst>
          </p:cNvPr>
          <p:cNvPicPr>
            <a:picLocks noChangeAspect="1"/>
          </p:cNvPicPr>
          <p:nvPr/>
        </p:nvPicPr>
        <p:blipFill>
          <a:blip r:embed="rId3"/>
          <a:stretch>
            <a:fillRect/>
          </a:stretch>
        </p:blipFill>
        <p:spPr>
          <a:xfrm>
            <a:off x="635505" y="1878408"/>
            <a:ext cx="2308787" cy="1118543"/>
          </a:xfrm>
          <a:prstGeom prst="rect">
            <a:avLst/>
          </a:prstGeom>
        </p:spPr>
      </p:pic>
    </p:spTree>
    <p:extLst>
      <p:ext uri="{BB962C8B-B14F-4D97-AF65-F5344CB8AC3E}">
        <p14:creationId xmlns:p14="http://schemas.microsoft.com/office/powerpoint/2010/main" val="38320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7F74-5F24-AD42-B592-82F4EB02E178}"/>
              </a:ext>
            </a:extLst>
          </p:cNvPr>
          <p:cNvSpPr>
            <a:spLocks noGrp="1"/>
          </p:cNvSpPr>
          <p:nvPr>
            <p:ph type="title"/>
          </p:nvPr>
        </p:nvSpPr>
        <p:spPr/>
        <p:txBody>
          <a:bodyPr/>
          <a:lstStyle/>
          <a:p>
            <a:r>
              <a:rPr lang="en-US" dirty="0"/>
              <a:t>Research Governance</a:t>
            </a:r>
          </a:p>
        </p:txBody>
      </p:sp>
      <p:pic>
        <p:nvPicPr>
          <p:cNvPr id="8" name="Content Placeholder 7">
            <a:extLst>
              <a:ext uri="{FF2B5EF4-FFF2-40B4-BE49-F238E27FC236}">
                <a16:creationId xmlns:a16="http://schemas.microsoft.com/office/drawing/2014/main" id="{FAD38131-51C6-EB4A-A4AF-868E41CE2A7A}"/>
              </a:ext>
            </a:extLst>
          </p:cNvPr>
          <p:cNvPicPr>
            <a:picLocks noGrp="1" noChangeAspect="1"/>
          </p:cNvPicPr>
          <p:nvPr>
            <p:ph idx="1"/>
          </p:nvPr>
        </p:nvPicPr>
        <p:blipFill>
          <a:blip r:embed="rId2"/>
          <a:stretch>
            <a:fillRect/>
          </a:stretch>
        </p:blipFill>
        <p:spPr>
          <a:xfrm>
            <a:off x="3203848" y="1892436"/>
            <a:ext cx="2520280" cy="4311005"/>
          </a:xfrm>
        </p:spPr>
      </p:pic>
    </p:spTree>
    <p:extLst>
      <p:ext uri="{BB962C8B-B14F-4D97-AF65-F5344CB8AC3E}">
        <p14:creationId xmlns:p14="http://schemas.microsoft.com/office/powerpoint/2010/main" val="290679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282" y="707258"/>
            <a:ext cx="4464496" cy="6019547"/>
          </a:xfrm>
          <a:prstGeom prst="rect">
            <a:avLst/>
          </a:prstGeom>
        </p:spPr>
      </p:pic>
      <p:sp>
        <p:nvSpPr>
          <p:cNvPr id="4" name="Rectangle 3"/>
          <p:cNvSpPr/>
          <p:nvPr/>
        </p:nvSpPr>
        <p:spPr>
          <a:xfrm>
            <a:off x="2123728" y="1340768"/>
            <a:ext cx="93610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supervisor</a:t>
            </a:r>
          </a:p>
        </p:txBody>
      </p:sp>
      <p:sp>
        <p:nvSpPr>
          <p:cNvPr id="6" name="Rectangle 5"/>
          <p:cNvSpPr/>
          <p:nvPr/>
        </p:nvSpPr>
        <p:spPr>
          <a:xfrm>
            <a:off x="5796136" y="3140968"/>
            <a:ext cx="720080"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funder</a:t>
            </a:r>
          </a:p>
        </p:txBody>
      </p:sp>
      <p:sp>
        <p:nvSpPr>
          <p:cNvPr id="7" name="Rectangle 6"/>
          <p:cNvSpPr/>
          <p:nvPr/>
        </p:nvSpPr>
        <p:spPr>
          <a:xfrm>
            <a:off x="5724128" y="3717032"/>
            <a:ext cx="792088"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Sponsor</a:t>
            </a:r>
          </a:p>
        </p:txBody>
      </p:sp>
      <p:sp>
        <p:nvSpPr>
          <p:cNvPr id="8" name="Rectangle 7"/>
          <p:cNvSpPr/>
          <p:nvPr/>
        </p:nvSpPr>
        <p:spPr>
          <a:xfrm>
            <a:off x="3059832" y="4509120"/>
            <a:ext cx="93610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researcher</a:t>
            </a:r>
          </a:p>
        </p:txBody>
      </p:sp>
      <p:sp>
        <p:nvSpPr>
          <p:cNvPr id="9" name="Rectangle 8"/>
          <p:cNvSpPr/>
          <p:nvPr/>
        </p:nvSpPr>
        <p:spPr>
          <a:xfrm>
            <a:off x="5436096" y="1196752"/>
            <a:ext cx="93610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user rep</a:t>
            </a:r>
          </a:p>
        </p:txBody>
      </p:sp>
      <p:sp>
        <p:nvSpPr>
          <p:cNvPr id="10" name="Rectangle 9"/>
          <p:cNvSpPr/>
          <p:nvPr/>
        </p:nvSpPr>
        <p:spPr>
          <a:xfrm>
            <a:off x="4139952" y="908720"/>
            <a:ext cx="93610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Ethics</a:t>
            </a:r>
          </a:p>
        </p:txBody>
      </p:sp>
      <p:sp>
        <p:nvSpPr>
          <p:cNvPr id="11" name="Rectangle 10"/>
          <p:cNvSpPr/>
          <p:nvPr/>
        </p:nvSpPr>
        <p:spPr>
          <a:xfrm>
            <a:off x="3203848" y="1124744"/>
            <a:ext cx="93610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Trust R&amp;D</a:t>
            </a:r>
          </a:p>
        </p:txBody>
      </p:sp>
      <p:sp>
        <p:nvSpPr>
          <p:cNvPr id="12" name="Rectangle 11"/>
          <p:cNvSpPr/>
          <p:nvPr/>
        </p:nvSpPr>
        <p:spPr>
          <a:xfrm>
            <a:off x="4211960" y="2060848"/>
            <a:ext cx="86409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CRN</a:t>
            </a:r>
          </a:p>
        </p:txBody>
      </p:sp>
      <p:sp>
        <p:nvSpPr>
          <p:cNvPr id="13" name="Rectangle 12"/>
          <p:cNvSpPr/>
          <p:nvPr/>
        </p:nvSpPr>
        <p:spPr>
          <a:xfrm>
            <a:off x="5508104" y="1700808"/>
            <a:ext cx="93610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Ex/internal reviewer</a:t>
            </a:r>
          </a:p>
        </p:txBody>
      </p:sp>
      <p:sp>
        <p:nvSpPr>
          <p:cNvPr id="14" name="Rectangle 13"/>
          <p:cNvSpPr/>
          <p:nvPr/>
        </p:nvSpPr>
        <p:spPr>
          <a:xfrm>
            <a:off x="4860032" y="2708920"/>
            <a:ext cx="720080"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Stats reviewer</a:t>
            </a:r>
          </a:p>
        </p:txBody>
      </p:sp>
      <p:sp>
        <p:nvSpPr>
          <p:cNvPr id="15" name="Rectangle 14"/>
          <p:cNvSpPr/>
          <p:nvPr/>
        </p:nvSpPr>
        <p:spPr>
          <a:xfrm>
            <a:off x="5652120" y="2492896"/>
            <a:ext cx="648072"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collaborator</a:t>
            </a:r>
          </a:p>
        </p:txBody>
      </p:sp>
    </p:spTree>
    <p:extLst>
      <p:ext uri="{BB962C8B-B14F-4D97-AF65-F5344CB8AC3E}">
        <p14:creationId xmlns:p14="http://schemas.microsoft.com/office/powerpoint/2010/main" val="109403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0C9A-78B1-EA4C-80AA-353E28D74007}"/>
              </a:ext>
            </a:extLst>
          </p:cNvPr>
          <p:cNvSpPr>
            <a:spLocks noGrp="1"/>
          </p:cNvSpPr>
          <p:nvPr>
            <p:ph type="title"/>
          </p:nvPr>
        </p:nvSpPr>
        <p:spPr/>
        <p:txBody>
          <a:bodyPr/>
          <a:lstStyle/>
          <a:p>
            <a:r>
              <a:rPr lang="en-US" dirty="0"/>
              <a:t>Me</a:t>
            </a:r>
          </a:p>
        </p:txBody>
      </p:sp>
      <p:sp>
        <p:nvSpPr>
          <p:cNvPr id="3" name="Content Placeholder 2">
            <a:extLst>
              <a:ext uri="{FF2B5EF4-FFF2-40B4-BE49-F238E27FC236}">
                <a16:creationId xmlns:a16="http://schemas.microsoft.com/office/drawing/2014/main" id="{01306BBB-28FC-C843-9C00-4B7F1E82BD7F}"/>
              </a:ext>
            </a:extLst>
          </p:cNvPr>
          <p:cNvSpPr>
            <a:spLocks noGrp="1"/>
          </p:cNvSpPr>
          <p:nvPr>
            <p:ph idx="1"/>
          </p:nvPr>
        </p:nvSpPr>
        <p:spPr/>
        <p:txBody>
          <a:bodyPr>
            <a:normAutofit lnSpcReduction="10000"/>
          </a:bodyPr>
          <a:lstStyle/>
          <a:p>
            <a:r>
              <a:rPr lang="en-US" dirty="0"/>
              <a:t>Liaison Psychiatrist</a:t>
            </a:r>
          </a:p>
          <a:p>
            <a:r>
              <a:rPr lang="en-US" dirty="0"/>
              <a:t>Academic and clinician</a:t>
            </a:r>
          </a:p>
          <a:p>
            <a:r>
              <a:rPr lang="en-US" dirty="0"/>
              <a:t>Research interests-</a:t>
            </a:r>
          </a:p>
          <a:p>
            <a:pPr lvl="1"/>
            <a:r>
              <a:rPr lang="en-US" dirty="0"/>
              <a:t>Psychological treatment: several large RCTs</a:t>
            </a:r>
          </a:p>
          <a:p>
            <a:pPr lvl="1"/>
            <a:r>
              <a:rPr lang="en-US" dirty="0"/>
              <a:t>Medically unexplained symptoms: novel treatment approaches</a:t>
            </a:r>
          </a:p>
          <a:p>
            <a:pPr lvl="1"/>
            <a:r>
              <a:rPr lang="en-US" dirty="0"/>
              <a:t>Self harm: psychological understanding and treatment </a:t>
            </a:r>
          </a:p>
          <a:p>
            <a:pPr lvl="1"/>
            <a:r>
              <a:rPr lang="en-US" dirty="0"/>
              <a:t>Liaison services: organization, outcome measure</a:t>
            </a:r>
          </a:p>
        </p:txBody>
      </p:sp>
    </p:spTree>
    <p:extLst>
      <p:ext uri="{BB962C8B-B14F-4D97-AF65-F5344CB8AC3E}">
        <p14:creationId xmlns:p14="http://schemas.microsoft.com/office/powerpoint/2010/main" val="141166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2A27-F83D-D24A-A28F-2F4ACDA8953A}"/>
              </a:ext>
            </a:extLst>
          </p:cNvPr>
          <p:cNvSpPr>
            <a:spLocks noGrp="1"/>
          </p:cNvSpPr>
          <p:nvPr>
            <p:ph type="title"/>
          </p:nvPr>
        </p:nvSpPr>
        <p:spPr/>
        <p:txBody>
          <a:bodyPr/>
          <a:lstStyle/>
          <a:p>
            <a:r>
              <a:rPr lang="en-US" dirty="0"/>
              <a:t>Cost of clinical trials </a:t>
            </a:r>
          </a:p>
        </p:txBody>
      </p:sp>
      <p:sp>
        <p:nvSpPr>
          <p:cNvPr id="5" name="Content Placeholder 4">
            <a:extLst>
              <a:ext uri="{FF2B5EF4-FFF2-40B4-BE49-F238E27FC236}">
                <a16:creationId xmlns:a16="http://schemas.microsoft.com/office/drawing/2014/main" id="{99FC0293-9B53-AB4C-B18A-970855FF29F2}"/>
              </a:ext>
            </a:extLst>
          </p:cNvPr>
          <p:cNvSpPr>
            <a:spLocks noGrp="1"/>
          </p:cNvSpPr>
          <p:nvPr>
            <p:ph idx="1"/>
          </p:nvPr>
        </p:nvSpPr>
        <p:spPr/>
        <p:txBody>
          <a:bodyPr/>
          <a:lstStyle/>
          <a:p>
            <a:r>
              <a:rPr lang="en-US" dirty="0"/>
              <a:t>Picture of exponential costs</a:t>
            </a:r>
          </a:p>
        </p:txBody>
      </p:sp>
      <p:pic>
        <p:nvPicPr>
          <p:cNvPr id="6" name="Picture 5">
            <a:extLst>
              <a:ext uri="{FF2B5EF4-FFF2-40B4-BE49-F238E27FC236}">
                <a16:creationId xmlns:a16="http://schemas.microsoft.com/office/drawing/2014/main" id="{ECE4345E-98C7-AC48-B1CD-83A575A820DE}"/>
              </a:ext>
            </a:extLst>
          </p:cNvPr>
          <p:cNvPicPr>
            <a:picLocks noChangeAspect="1"/>
          </p:cNvPicPr>
          <p:nvPr/>
        </p:nvPicPr>
        <p:blipFill>
          <a:blip r:embed="rId2"/>
          <a:stretch>
            <a:fillRect/>
          </a:stretch>
        </p:blipFill>
        <p:spPr>
          <a:xfrm>
            <a:off x="2771800" y="2708920"/>
            <a:ext cx="2863591" cy="2232248"/>
          </a:xfrm>
          <a:prstGeom prst="rect">
            <a:avLst/>
          </a:prstGeom>
        </p:spPr>
      </p:pic>
    </p:spTree>
    <p:extLst>
      <p:ext uri="{BB962C8B-B14F-4D97-AF65-F5344CB8AC3E}">
        <p14:creationId xmlns:p14="http://schemas.microsoft.com/office/powerpoint/2010/main" val="117284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Day</a:t>
            </a:r>
          </a:p>
        </p:txBody>
      </p:sp>
      <p:sp>
        <p:nvSpPr>
          <p:cNvPr id="3" name="Content Placeholder 2"/>
          <p:cNvSpPr>
            <a:spLocks noGrp="1"/>
          </p:cNvSpPr>
          <p:nvPr>
            <p:ph idx="1"/>
          </p:nvPr>
        </p:nvSpPr>
        <p:spPr/>
        <p:txBody>
          <a:bodyPr>
            <a:normAutofit fontScale="92500" lnSpcReduction="20000"/>
          </a:bodyPr>
          <a:lstStyle/>
          <a:p>
            <a:r>
              <a:rPr lang="en-US" dirty="0"/>
              <a:t>Dramatic erosion in time available for research for trainees </a:t>
            </a:r>
          </a:p>
          <a:p>
            <a:r>
              <a:rPr lang="en-US" dirty="0"/>
              <a:t>Governance and ethics more demanding</a:t>
            </a:r>
          </a:p>
          <a:p>
            <a:r>
              <a:rPr lang="en-US" dirty="0"/>
              <a:t>Few consultants have research training</a:t>
            </a:r>
          </a:p>
          <a:p>
            <a:r>
              <a:rPr lang="en-US" dirty="0"/>
              <a:t>Reduction in university staff</a:t>
            </a:r>
          </a:p>
          <a:p>
            <a:r>
              <a:rPr lang="en-US" dirty="0"/>
              <a:t>Consultant job contracts allow little time for research activities</a:t>
            </a:r>
          </a:p>
          <a:p>
            <a:r>
              <a:rPr lang="en-US" dirty="0"/>
              <a:t>Research methodologies more highly developed and stringent </a:t>
            </a:r>
          </a:p>
          <a:p>
            <a:r>
              <a:rPr lang="en-US" dirty="0"/>
              <a:t>Less flexibility –trainees have to decide earlier</a:t>
            </a:r>
          </a:p>
        </p:txBody>
      </p:sp>
    </p:spTree>
    <p:extLst>
      <p:ext uri="{BB962C8B-B14F-4D97-AF65-F5344CB8AC3E}">
        <p14:creationId xmlns:p14="http://schemas.microsoft.com/office/powerpoint/2010/main" val="3575928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E7D0-5D6E-1145-AB39-1AD9AAB8FF50}"/>
              </a:ext>
            </a:extLst>
          </p:cNvPr>
          <p:cNvSpPr>
            <a:spLocks noGrp="1"/>
          </p:cNvSpPr>
          <p:nvPr>
            <p:ph type="title"/>
          </p:nvPr>
        </p:nvSpPr>
        <p:spPr/>
        <p:txBody>
          <a:bodyPr>
            <a:normAutofit fontScale="90000"/>
          </a:bodyPr>
          <a:lstStyle/>
          <a:p>
            <a:r>
              <a:rPr lang="en-US" dirty="0"/>
              <a:t>Academic attachments: Foundation Training</a:t>
            </a:r>
          </a:p>
        </p:txBody>
      </p:sp>
      <p:sp>
        <p:nvSpPr>
          <p:cNvPr id="3" name="Content Placeholder 2">
            <a:extLst>
              <a:ext uri="{FF2B5EF4-FFF2-40B4-BE49-F238E27FC236}">
                <a16:creationId xmlns:a16="http://schemas.microsoft.com/office/drawing/2014/main" id="{898C8467-1E0E-3244-96C4-FD882E058F7E}"/>
              </a:ext>
            </a:extLst>
          </p:cNvPr>
          <p:cNvSpPr>
            <a:spLocks noGrp="1"/>
          </p:cNvSpPr>
          <p:nvPr>
            <p:ph idx="1"/>
          </p:nvPr>
        </p:nvSpPr>
        <p:spPr/>
        <p:txBody>
          <a:bodyPr/>
          <a:lstStyle/>
          <a:p>
            <a:r>
              <a:rPr lang="en-US" dirty="0"/>
              <a:t>4 months full time</a:t>
            </a:r>
          </a:p>
          <a:p>
            <a:r>
              <a:rPr lang="en-US" dirty="0"/>
              <a:t>A taster of research</a:t>
            </a:r>
          </a:p>
          <a:p>
            <a:r>
              <a:rPr lang="en-US" dirty="0"/>
              <a:t>Example</a:t>
            </a:r>
          </a:p>
          <a:p>
            <a:pPr lvl="1"/>
            <a:r>
              <a:rPr lang="en-US" dirty="0"/>
              <a:t>Systematic review of grey literature/internet re help for self-harm</a:t>
            </a:r>
          </a:p>
          <a:p>
            <a:pPr lvl="1"/>
            <a:r>
              <a:rPr lang="en-US" dirty="0"/>
              <a:t>Currently writing up for publication</a:t>
            </a:r>
          </a:p>
          <a:p>
            <a:pPr marL="0" indent="0">
              <a:buNone/>
            </a:pPr>
            <a:r>
              <a:rPr lang="en-US" dirty="0"/>
              <a:t> </a:t>
            </a:r>
          </a:p>
        </p:txBody>
      </p:sp>
    </p:spTree>
    <p:extLst>
      <p:ext uri="{BB962C8B-B14F-4D97-AF65-F5344CB8AC3E}">
        <p14:creationId xmlns:p14="http://schemas.microsoft.com/office/powerpoint/2010/main" val="2356169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095C-C2BC-CA43-9314-8ADD563C3B2F}"/>
              </a:ext>
            </a:extLst>
          </p:cNvPr>
          <p:cNvSpPr>
            <a:spLocks noGrp="1"/>
          </p:cNvSpPr>
          <p:nvPr>
            <p:ph type="title"/>
          </p:nvPr>
        </p:nvSpPr>
        <p:spPr/>
        <p:txBody>
          <a:bodyPr>
            <a:normAutofit fontScale="90000"/>
          </a:bodyPr>
          <a:lstStyle/>
          <a:p>
            <a:r>
              <a:rPr lang="en-US" dirty="0"/>
              <a:t>Academic Clinical Fellowships-Basic Training</a:t>
            </a:r>
          </a:p>
        </p:txBody>
      </p:sp>
      <p:sp>
        <p:nvSpPr>
          <p:cNvPr id="3" name="Content Placeholder 2">
            <a:extLst>
              <a:ext uri="{FF2B5EF4-FFF2-40B4-BE49-F238E27FC236}">
                <a16:creationId xmlns:a16="http://schemas.microsoft.com/office/drawing/2014/main" id="{07ABF528-7C12-2D44-B314-1C4A516B8A51}"/>
              </a:ext>
            </a:extLst>
          </p:cNvPr>
          <p:cNvSpPr>
            <a:spLocks noGrp="1"/>
          </p:cNvSpPr>
          <p:nvPr>
            <p:ph idx="1"/>
          </p:nvPr>
        </p:nvSpPr>
        <p:spPr/>
        <p:txBody>
          <a:bodyPr/>
          <a:lstStyle/>
          <a:p>
            <a:r>
              <a:rPr lang="en-US" dirty="0"/>
              <a:t>3 year posts</a:t>
            </a:r>
          </a:p>
          <a:p>
            <a:r>
              <a:rPr lang="en-US" dirty="0"/>
              <a:t>75% clinical 25% research</a:t>
            </a:r>
          </a:p>
          <a:p>
            <a:r>
              <a:rPr lang="en-US" dirty="0"/>
              <a:t>Aim- to prepare for a PhD application</a:t>
            </a:r>
          </a:p>
          <a:p>
            <a:pPr lvl="1"/>
            <a:r>
              <a:rPr lang="en-US" dirty="0"/>
              <a:t>e.g. The role of inflammation in depression</a:t>
            </a:r>
          </a:p>
          <a:p>
            <a:pPr lvl="1"/>
            <a:r>
              <a:rPr lang="en-US" dirty="0"/>
              <a:t>Piggy back onto a trial of anti-inflammatory agents in rheumatoid arthritis</a:t>
            </a:r>
          </a:p>
          <a:p>
            <a:endParaRPr lang="en-US" dirty="0"/>
          </a:p>
        </p:txBody>
      </p:sp>
    </p:spTree>
    <p:extLst>
      <p:ext uri="{BB962C8B-B14F-4D97-AF65-F5344CB8AC3E}">
        <p14:creationId xmlns:p14="http://schemas.microsoft.com/office/powerpoint/2010/main" val="121909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2AC0-FB8C-8846-91F7-17D2B27B2FC3}"/>
              </a:ext>
            </a:extLst>
          </p:cNvPr>
          <p:cNvSpPr>
            <a:spLocks noGrp="1"/>
          </p:cNvSpPr>
          <p:nvPr>
            <p:ph type="title"/>
          </p:nvPr>
        </p:nvSpPr>
        <p:spPr/>
        <p:txBody>
          <a:bodyPr/>
          <a:lstStyle/>
          <a:p>
            <a:r>
              <a:rPr lang="en-US" dirty="0"/>
              <a:t>Basic skills required to do research</a:t>
            </a:r>
          </a:p>
        </p:txBody>
      </p:sp>
      <p:sp>
        <p:nvSpPr>
          <p:cNvPr id="3" name="Content Placeholder 2">
            <a:extLst>
              <a:ext uri="{FF2B5EF4-FFF2-40B4-BE49-F238E27FC236}">
                <a16:creationId xmlns:a16="http://schemas.microsoft.com/office/drawing/2014/main" id="{0E9F5147-C36D-B245-AF4D-0A69287DECDB}"/>
              </a:ext>
            </a:extLst>
          </p:cNvPr>
          <p:cNvSpPr>
            <a:spLocks noGrp="1"/>
          </p:cNvSpPr>
          <p:nvPr>
            <p:ph sz="half" idx="1"/>
          </p:nvPr>
        </p:nvSpPr>
        <p:spPr/>
        <p:txBody>
          <a:bodyPr/>
          <a:lstStyle/>
          <a:p>
            <a:r>
              <a:rPr lang="en-US" dirty="0"/>
              <a:t>Be able to write English</a:t>
            </a:r>
          </a:p>
        </p:txBody>
      </p:sp>
      <p:sp>
        <p:nvSpPr>
          <p:cNvPr id="4" name="Content Placeholder 3">
            <a:extLst>
              <a:ext uri="{FF2B5EF4-FFF2-40B4-BE49-F238E27FC236}">
                <a16:creationId xmlns:a16="http://schemas.microsoft.com/office/drawing/2014/main" id="{EE1FF11E-FE63-6444-A006-C87A972D75AA}"/>
              </a:ext>
            </a:extLst>
          </p:cNvPr>
          <p:cNvSpPr>
            <a:spLocks noGrp="1"/>
          </p:cNvSpPr>
          <p:nvPr>
            <p:ph sz="half" idx="2"/>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361DEEFF-E02D-7E44-8778-6CC55B2A2940}"/>
              </a:ext>
            </a:extLst>
          </p:cNvPr>
          <p:cNvPicPr>
            <a:picLocks noChangeAspect="1"/>
          </p:cNvPicPr>
          <p:nvPr/>
        </p:nvPicPr>
        <p:blipFill>
          <a:blip r:embed="rId2"/>
          <a:stretch>
            <a:fillRect/>
          </a:stretch>
        </p:blipFill>
        <p:spPr>
          <a:xfrm>
            <a:off x="4932040" y="2564904"/>
            <a:ext cx="3471815" cy="1944216"/>
          </a:xfrm>
          <a:prstGeom prst="rect">
            <a:avLst/>
          </a:prstGeom>
        </p:spPr>
      </p:pic>
    </p:spTree>
    <p:extLst>
      <p:ext uri="{BB962C8B-B14F-4D97-AF65-F5344CB8AC3E}">
        <p14:creationId xmlns:p14="http://schemas.microsoft.com/office/powerpoint/2010/main" val="2734856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6F49-118E-434E-80E4-134BD7FB8B9E}"/>
              </a:ext>
            </a:extLst>
          </p:cNvPr>
          <p:cNvSpPr>
            <a:spLocks noGrp="1"/>
          </p:cNvSpPr>
          <p:nvPr>
            <p:ph type="title"/>
          </p:nvPr>
        </p:nvSpPr>
        <p:spPr/>
        <p:txBody>
          <a:bodyPr/>
          <a:lstStyle/>
          <a:p>
            <a:r>
              <a:rPr lang="en-US" dirty="0"/>
              <a:t>Desire to think creatively</a:t>
            </a:r>
          </a:p>
        </p:txBody>
      </p:sp>
      <p:pic>
        <p:nvPicPr>
          <p:cNvPr id="5" name="Content Placeholder 4">
            <a:extLst>
              <a:ext uri="{FF2B5EF4-FFF2-40B4-BE49-F238E27FC236}">
                <a16:creationId xmlns:a16="http://schemas.microsoft.com/office/drawing/2014/main" id="{D33B52DB-6BEF-E143-8FA8-20E1B6E68998}"/>
              </a:ext>
            </a:extLst>
          </p:cNvPr>
          <p:cNvPicPr>
            <a:picLocks noGrp="1" noChangeAspect="1"/>
          </p:cNvPicPr>
          <p:nvPr>
            <p:ph sz="half" idx="1"/>
          </p:nvPr>
        </p:nvPicPr>
        <p:blipFill>
          <a:blip r:embed="rId2"/>
          <a:stretch>
            <a:fillRect/>
          </a:stretch>
        </p:blipFill>
        <p:spPr>
          <a:xfrm>
            <a:off x="1403648" y="2348880"/>
            <a:ext cx="2505196" cy="1835869"/>
          </a:xfrm>
        </p:spPr>
      </p:pic>
      <p:sp>
        <p:nvSpPr>
          <p:cNvPr id="4" name="Content Placeholder 3">
            <a:extLst>
              <a:ext uri="{FF2B5EF4-FFF2-40B4-BE49-F238E27FC236}">
                <a16:creationId xmlns:a16="http://schemas.microsoft.com/office/drawing/2014/main" id="{249FD7FA-82F0-2347-97BD-B61C2CB82ED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42501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CC7E-9995-F44B-8D66-7FB3957AE99C}"/>
              </a:ext>
            </a:extLst>
          </p:cNvPr>
          <p:cNvSpPr>
            <a:spLocks noGrp="1"/>
          </p:cNvSpPr>
          <p:nvPr>
            <p:ph type="title"/>
          </p:nvPr>
        </p:nvSpPr>
        <p:spPr/>
        <p:txBody>
          <a:bodyPr/>
          <a:lstStyle/>
          <a:p>
            <a:r>
              <a:rPr lang="en-US" dirty="0"/>
              <a:t>Self-determination and drive</a:t>
            </a:r>
          </a:p>
        </p:txBody>
      </p:sp>
      <p:sp>
        <p:nvSpPr>
          <p:cNvPr id="3" name="Content Placeholder 2">
            <a:extLst>
              <a:ext uri="{FF2B5EF4-FFF2-40B4-BE49-F238E27FC236}">
                <a16:creationId xmlns:a16="http://schemas.microsoft.com/office/drawing/2014/main" id="{E632E2A3-0CA9-6747-B723-E4C2DED97447}"/>
              </a:ext>
            </a:extLst>
          </p:cNvPr>
          <p:cNvSpPr>
            <a:spLocks noGrp="1"/>
          </p:cNvSpPr>
          <p:nvPr>
            <p:ph sz="half" idx="1"/>
          </p:nvPr>
        </p:nvSpPr>
        <p:spPr/>
        <p:txBody>
          <a:bodyPr/>
          <a:lstStyle/>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5E2F88A6-2A56-6F4F-B1CD-E93DAC8D6145}"/>
              </a:ext>
            </a:extLst>
          </p:cNvPr>
          <p:cNvSpPr>
            <a:spLocks noGrp="1"/>
          </p:cNvSpPr>
          <p:nvPr>
            <p:ph sz="half" idx="2"/>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4A6558D7-B5DC-0E49-985C-E7A782F39E0A}"/>
              </a:ext>
            </a:extLst>
          </p:cNvPr>
          <p:cNvPicPr>
            <a:picLocks noChangeAspect="1"/>
          </p:cNvPicPr>
          <p:nvPr/>
        </p:nvPicPr>
        <p:blipFill>
          <a:blip r:embed="rId2"/>
          <a:stretch>
            <a:fillRect/>
          </a:stretch>
        </p:blipFill>
        <p:spPr>
          <a:xfrm>
            <a:off x="1128381" y="2555420"/>
            <a:ext cx="2300425" cy="1330178"/>
          </a:xfrm>
          <a:prstGeom prst="rect">
            <a:avLst/>
          </a:prstGeom>
        </p:spPr>
      </p:pic>
      <p:pic>
        <p:nvPicPr>
          <p:cNvPr id="7" name="Picture 6">
            <a:extLst>
              <a:ext uri="{FF2B5EF4-FFF2-40B4-BE49-F238E27FC236}">
                <a16:creationId xmlns:a16="http://schemas.microsoft.com/office/drawing/2014/main" id="{286EB716-8C2B-8548-A85D-EDE633B799CE}"/>
              </a:ext>
            </a:extLst>
          </p:cNvPr>
          <p:cNvPicPr>
            <a:picLocks noChangeAspect="1"/>
          </p:cNvPicPr>
          <p:nvPr/>
        </p:nvPicPr>
        <p:blipFill>
          <a:blip r:embed="rId3"/>
          <a:stretch>
            <a:fillRect/>
          </a:stretch>
        </p:blipFill>
        <p:spPr>
          <a:xfrm>
            <a:off x="5345099" y="2564904"/>
            <a:ext cx="2122307" cy="1330178"/>
          </a:xfrm>
          <a:prstGeom prst="rect">
            <a:avLst/>
          </a:prstGeom>
        </p:spPr>
      </p:pic>
    </p:spTree>
    <p:extLst>
      <p:ext uri="{BB962C8B-B14F-4D97-AF65-F5344CB8AC3E}">
        <p14:creationId xmlns:p14="http://schemas.microsoft.com/office/powerpoint/2010/main" val="828926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6761-B4BE-054D-9CB0-A68B76457586}"/>
              </a:ext>
            </a:extLst>
          </p:cNvPr>
          <p:cNvSpPr>
            <a:spLocks noGrp="1"/>
          </p:cNvSpPr>
          <p:nvPr>
            <p:ph type="title"/>
          </p:nvPr>
        </p:nvSpPr>
        <p:spPr/>
        <p:txBody>
          <a:bodyPr/>
          <a:lstStyle/>
          <a:p>
            <a:r>
              <a:rPr lang="en-US" dirty="0"/>
              <a:t>Value</a:t>
            </a:r>
          </a:p>
        </p:txBody>
      </p:sp>
      <p:sp>
        <p:nvSpPr>
          <p:cNvPr id="3" name="Content Placeholder 2">
            <a:extLst>
              <a:ext uri="{FF2B5EF4-FFF2-40B4-BE49-F238E27FC236}">
                <a16:creationId xmlns:a16="http://schemas.microsoft.com/office/drawing/2014/main" id="{EC7907A2-79C6-2C48-AD9A-538B2BE88990}"/>
              </a:ext>
            </a:extLst>
          </p:cNvPr>
          <p:cNvSpPr>
            <a:spLocks noGrp="1"/>
          </p:cNvSpPr>
          <p:nvPr>
            <p:ph sz="half" idx="1"/>
          </p:nvPr>
        </p:nvSpPr>
        <p:spPr/>
        <p:txBody>
          <a:bodyPr>
            <a:normAutofit lnSpcReduction="10000"/>
          </a:bodyPr>
          <a:lstStyle/>
          <a:p>
            <a:r>
              <a:rPr lang="en-US" dirty="0"/>
              <a:t>Expertise in a small area</a:t>
            </a:r>
          </a:p>
          <a:p>
            <a:r>
              <a:rPr lang="en-US" dirty="0"/>
              <a:t>Break from day to day work</a:t>
            </a:r>
          </a:p>
          <a:p>
            <a:r>
              <a:rPr lang="en-US" dirty="0"/>
              <a:t>Different kind of working</a:t>
            </a:r>
          </a:p>
          <a:p>
            <a:r>
              <a:rPr lang="en-US" dirty="0"/>
              <a:t>Benefits patients to have consultants with areas of expertise</a:t>
            </a:r>
          </a:p>
          <a:p>
            <a:r>
              <a:rPr lang="en-US" dirty="0"/>
              <a:t>Better outcomes for patients in studies</a:t>
            </a:r>
          </a:p>
          <a:p>
            <a:endParaRPr lang="en-US" dirty="0"/>
          </a:p>
        </p:txBody>
      </p:sp>
      <p:sp>
        <p:nvSpPr>
          <p:cNvPr id="4" name="Content Placeholder 3">
            <a:extLst>
              <a:ext uri="{FF2B5EF4-FFF2-40B4-BE49-F238E27FC236}">
                <a16:creationId xmlns:a16="http://schemas.microsoft.com/office/drawing/2014/main" id="{DD5CF146-618B-1E40-9721-69164A56625C}"/>
              </a:ext>
            </a:extLst>
          </p:cNvPr>
          <p:cNvSpPr>
            <a:spLocks noGrp="1"/>
          </p:cNvSpPr>
          <p:nvPr>
            <p:ph sz="half" idx="2"/>
          </p:nvPr>
        </p:nvSpPr>
        <p:spPr/>
        <p:txBody>
          <a:bodyPr>
            <a:normAutofit lnSpcReduction="10000"/>
          </a:bodyPr>
          <a:lstStyle/>
          <a:p>
            <a:r>
              <a:rPr lang="en-US" dirty="0"/>
              <a:t>Can gain great experience from clinical practice</a:t>
            </a:r>
          </a:p>
          <a:p>
            <a:r>
              <a:rPr lang="en-US" dirty="0"/>
              <a:t>But need to read the literature</a:t>
            </a:r>
          </a:p>
          <a:p>
            <a:r>
              <a:rPr lang="en-US" dirty="0"/>
              <a:t>Most doctors are incapable of evaluating research papers</a:t>
            </a:r>
          </a:p>
          <a:p>
            <a:pPr marL="0" indent="0">
              <a:buNone/>
            </a:pPr>
            <a:endParaRPr lang="en-US" dirty="0"/>
          </a:p>
        </p:txBody>
      </p:sp>
    </p:spTree>
    <p:extLst>
      <p:ext uri="{BB962C8B-B14F-4D97-AF65-F5344CB8AC3E}">
        <p14:creationId xmlns:p14="http://schemas.microsoft.com/office/powerpoint/2010/main" val="12790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049C-E746-D44A-A1CE-72BCE2DBEAC8}"/>
              </a:ext>
            </a:extLst>
          </p:cNvPr>
          <p:cNvSpPr>
            <a:spLocks noGrp="1"/>
          </p:cNvSpPr>
          <p:nvPr>
            <p:ph type="title"/>
          </p:nvPr>
        </p:nvSpPr>
        <p:spPr/>
        <p:txBody>
          <a:bodyPr/>
          <a:lstStyle/>
          <a:p>
            <a:r>
              <a:rPr lang="en-US" dirty="0"/>
              <a:t>NHS Culture</a:t>
            </a:r>
          </a:p>
        </p:txBody>
      </p:sp>
      <p:sp>
        <p:nvSpPr>
          <p:cNvPr id="3" name="Content Placeholder 2">
            <a:extLst>
              <a:ext uri="{FF2B5EF4-FFF2-40B4-BE49-F238E27FC236}">
                <a16:creationId xmlns:a16="http://schemas.microsoft.com/office/drawing/2014/main" id="{D4AE0C77-7558-2F4C-9EE0-37E6FFD54CAA}"/>
              </a:ext>
            </a:extLst>
          </p:cNvPr>
          <p:cNvSpPr>
            <a:spLocks noGrp="1"/>
          </p:cNvSpPr>
          <p:nvPr>
            <p:ph sz="half" idx="1"/>
          </p:nvPr>
        </p:nvSpPr>
        <p:spPr/>
        <p:txBody>
          <a:bodyPr/>
          <a:lstStyle/>
          <a:p>
            <a:r>
              <a:rPr lang="en-US" dirty="0"/>
              <a:t>Evidence base</a:t>
            </a:r>
          </a:p>
          <a:p>
            <a:endParaRPr lang="en-US" dirty="0"/>
          </a:p>
          <a:p>
            <a:endParaRPr lang="en-US" dirty="0"/>
          </a:p>
        </p:txBody>
      </p:sp>
      <p:sp>
        <p:nvSpPr>
          <p:cNvPr id="4" name="Content Placeholder 3">
            <a:extLst>
              <a:ext uri="{FF2B5EF4-FFF2-40B4-BE49-F238E27FC236}">
                <a16:creationId xmlns:a16="http://schemas.microsoft.com/office/drawing/2014/main" id="{7A6EDC52-34EF-9640-B8F9-FCF47B4507BF}"/>
              </a:ext>
            </a:extLst>
          </p:cNvPr>
          <p:cNvSpPr>
            <a:spLocks noGrp="1"/>
          </p:cNvSpPr>
          <p:nvPr>
            <p:ph sz="half" idx="2"/>
          </p:nvPr>
        </p:nvSpPr>
        <p:spPr/>
        <p:txBody>
          <a:bodyPr/>
          <a:lstStyle/>
          <a:p>
            <a:r>
              <a:rPr lang="en-US" sz="2400" dirty="0"/>
              <a:t>Rudimentary evaluations</a:t>
            </a:r>
          </a:p>
          <a:p>
            <a:endParaRPr lang="en-US" dirty="0"/>
          </a:p>
          <a:p>
            <a:endParaRPr lang="en-US" dirty="0"/>
          </a:p>
        </p:txBody>
      </p:sp>
      <p:pic>
        <p:nvPicPr>
          <p:cNvPr id="5" name="Picture 4">
            <a:extLst>
              <a:ext uri="{FF2B5EF4-FFF2-40B4-BE49-F238E27FC236}">
                <a16:creationId xmlns:a16="http://schemas.microsoft.com/office/drawing/2014/main" id="{A258D2A3-4286-2D4D-B0A7-E9CE4267989D}"/>
              </a:ext>
            </a:extLst>
          </p:cNvPr>
          <p:cNvPicPr>
            <a:picLocks noChangeAspect="1"/>
          </p:cNvPicPr>
          <p:nvPr/>
        </p:nvPicPr>
        <p:blipFill>
          <a:blip r:embed="rId2"/>
          <a:stretch>
            <a:fillRect/>
          </a:stretch>
        </p:blipFill>
        <p:spPr>
          <a:xfrm>
            <a:off x="755576" y="2852936"/>
            <a:ext cx="2362457" cy="1242591"/>
          </a:xfrm>
          <a:prstGeom prst="rect">
            <a:avLst/>
          </a:prstGeom>
        </p:spPr>
      </p:pic>
      <p:pic>
        <p:nvPicPr>
          <p:cNvPr id="8" name="Content Placeholder 4">
            <a:extLst>
              <a:ext uri="{FF2B5EF4-FFF2-40B4-BE49-F238E27FC236}">
                <a16:creationId xmlns:a16="http://schemas.microsoft.com/office/drawing/2014/main" id="{70484BE0-974A-0C48-BB1C-1B210766EC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743511" y="2348880"/>
            <a:ext cx="4392489" cy="4182265"/>
          </a:xfrm>
          <a:prstGeom prst="rect">
            <a:avLst/>
          </a:prstGeom>
          <a:noFill/>
        </p:spPr>
      </p:pic>
    </p:spTree>
    <p:extLst>
      <p:ext uri="{BB962C8B-B14F-4D97-AF65-F5344CB8AC3E}">
        <p14:creationId xmlns:p14="http://schemas.microsoft.com/office/powerpoint/2010/main" val="1603561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070AF-BECA-3543-BF9E-17E10745BFDF}"/>
              </a:ext>
            </a:extLst>
          </p:cNvPr>
          <p:cNvSpPr>
            <a:spLocks noGrp="1"/>
          </p:cNvSpPr>
          <p:nvPr>
            <p:ph type="title"/>
          </p:nvPr>
        </p:nvSpPr>
        <p:spPr/>
        <p:txBody>
          <a:bodyPr/>
          <a:lstStyle/>
          <a:p>
            <a:r>
              <a:rPr lang="en-US" dirty="0"/>
              <a:t>Treatment for insomnia</a:t>
            </a:r>
          </a:p>
        </p:txBody>
      </p:sp>
      <p:sp>
        <p:nvSpPr>
          <p:cNvPr id="3" name="Content Placeholder 2">
            <a:extLst>
              <a:ext uri="{FF2B5EF4-FFF2-40B4-BE49-F238E27FC236}">
                <a16:creationId xmlns:a16="http://schemas.microsoft.com/office/drawing/2014/main" id="{B792FD34-DD44-8042-A7A7-8F83F08A97A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E6B16F34-5C26-AB48-B5FD-12FB35F63A0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07511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t>
            </a:r>
          </a:p>
        </p:txBody>
      </p:sp>
      <p:sp>
        <p:nvSpPr>
          <p:cNvPr id="3" name="Content Placeholder 2"/>
          <p:cNvSpPr>
            <a:spLocks noGrp="1"/>
          </p:cNvSpPr>
          <p:nvPr>
            <p:ph idx="1"/>
          </p:nvPr>
        </p:nvSpPr>
        <p:spPr/>
        <p:txBody>
          <a:bodyPr/>
          <a:lstStyle/>
          <a:p>
            <a:r>
              <a:rPr lang="en-US" dirty="0"/>
              <a:t>Introduction</a:t>
            </a:r>
          </a:p>
          <a:p>
            <a:r>
              <a:rPr lang="en-US" dirty="0"/>
              <a:t>Barriers to research</a:t>
            </a:r>
          </a:p>
          <a:p>
            <a:r>
              <a:rPr lang="en-US" dirty="0"/>
              <a:t>Value</a:t>
            </a:r>
          </a:p>
          <a:p>
            <a:r>
              <a:rPr lang="en-US" dirty="0"/>
              <a:t>Examples of projects</a:t>
            </a:r>
          </a:p>
        </p:txBody>
      </p:sp>
    </p:spTree>
    <p:extLst>
      <p:ext uri="{BB962C8B-B14F-4D97-AF65-F5344CB8AC3E}">
        <p14:creationId xmlns:p14="http://schemas.microsoft.com/office/powerpoint/2010/main" val="87859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application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7925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93593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 y="260648"/>
            <a:ext cx="13609512" cy="7655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680" y="-1035496"/>
            <a:ext cx="18288000" cy="1028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596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12" y="-1971600"/>
            <a:ext cx="18288000" cy="1028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93669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12" y="-2907704"/>
            <a:ext cx="18288000" cy="1028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21901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Biggest problem with trainee’ projects is a failure to complete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501" y="1600200"/>
            <a:ext cx="6042998" cy="4525963"/>
          </a:xfrm>
        </p:spPr>
      </p:pic>
    </p:spTree>
    <p:extLst>
      <p:ext uri="{BB962C8B-B14F-4D97-AF65-F5344CB8AC3E}">
        <p14:creationId xmlns:p14="http://schemas.microsoft.com/office/powerpoint/2010/main" val="3381032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Solutions</a:t>
            </a:r>
          </a:p>
        </p:txBody>
      </p:sp>
      <p:sp>
        <p:nvSpPr>
          <p:cNvPr id="3" name="Content Placeholder 2"/>
          <p:cNvSpPr>
            <a:spLocks noGrp="1"/>
          </p:cNvSpPr>
          <p:nvPr>
            <p:ph idx="1"/>
          </p:nvPr>
        </p:nvSpPr>
        <p:spPr/>
        <p:txBody>
          <a:bodyPr>
            <a:normAutofit/>
          </a:bodyPr>
          <a:lstStyle/>
          <a:p>
            <a:r>
              <a:rPr lang="en-GB" dirty="0"/>
              <a:t>Tack onto a bigger study with a recognised researcher</a:t>
            </a:r>
          </a:p>
          <a:p>
            <a:r>
              <a:rPr lang="en-GB" dirty="0"/>
              <a:t>Ownership of a specific part of the study</a:t>
            </a:r>
          </a:p>
          <a:p>
            <a:r>
              <a:rPr lang="en-GB" dirty="0"/>
              <a:t>Experience in carrying out research</a:t>
            </a:r>
          </a:p>
          <a:p>
            <a:r>
              <a:rPr lang="en-GB" dirty="0"/>
              <a:t>Authorship of paper</a:t>
            </a:r>
          </a:p>
          <a:p>
            <a:r>
              <a:rPr lang="en-GB" b="1" dirty="0"/>
              <a:t>Supervisor</a:t>
            </a:r>
            <a:r>
              <a:rPr lang="en-GB" dirty="0"/>
              <a:t> more important than actual project:  </a:t>
            </a:r>
            <a:r>
              <a:rPr lang="en-GB" sz="2600" dirty="0"/>
              <a:t>research is an apprenticeship so need good role model</a:t>
            </a:r>
          </a:p>
        </p:txBody>
      </p:sp>
    </p:spTree>
    <p:extLst>
      <p:ext uri="{BB962C8B-B14F-4D97-AF65-F5344CB8AC3E}">
        <p14:creationId xmlns:p14="http://schemas.microsoft.com/office/powerpoint/2010/main" val="14971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normAutofit fontScale="77500" lnSpcReduction="20000"/>
          </a:bodyPr>
          <a:lstStyle/>
          <a:p>
            <a:r>
              <a:rPr lang="en-GB" dirty="0"/>
              <a:t>Many barriers to conducting research</a:t>
            </a:r>
          </a:p>
          <a:p>
            <a:r>
              <a:rPr lang="en-GB" dirty="0"/>
              <a:t>Requires flexibility and opportunistic attitude</a:t>
            </a:r>
          </a:p>
          <a:p>
            <a:r>
              <a:rPr lang="en-GB" dirty="0"/>
              <a:t>Starting a stand alone project from scratch and bringing it to fruition with acceptable methodology is a challenge</a:t>
            </a:r>
          </a:p>
          <a:p>
            <a:r>
              <a:rPr lang="en-GB" dirty="0"/>
              <a:t>Tack onto to larger project</a:t>
            </a:r>
          </a:p>
          <a:p>
            <a:r>
              <a:rPr lang="en-GB" dirty="0"/>
              <a:t>Work in a team</a:t>
            </a:r>
          </a:p>
          <a:p>
            <a:r>
              <a:rPr lang="en-GB" dirty="0"/>
              <a:t>Supplement experience with research methods course</a:t>
            </a:r>
          </a:p>
          <a:p>
            <a:r>
              <a:rPr lang="en-GB" dirty="0"/>
              <a:t>Case reports with a high quality discussion and reviews may be more clinically relevant, more feasible and more worthwhile.</a:t>
            </a:r>
          </a:p>
          <a:p>
            <a:r>
              <a:rPr lang="en-GB" dirty="0"/>
              <a:t>Psychosomatics publishes really excellent case reports of a very high standard.</a:t>
            </a:r>
          </a:p>
        </p:txBody>
      </p:sp>
    </p:spTree>
    <p:extLst>
      <p:ext uri="{BB962C8B-B14F-4D97-AF65-F5344CB8AC3E}">
        <p14:creationId xmlns:p14="http://schemas.microsoft.com/office/powerpoint/2010/main" val="4193067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914D-2AEA-1249-A14E-F3A7518FBFD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93A0CA-B208-284C-B3E2-F8D293FD9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4941" y="1600200"/>
            <a:ext cx="7394117" cy="4525963"/>
          </a:xfrm>
        </p:spPr>
      </p:pic>
    </p:spTree>
    <p:extLst>
      <p:ext uri="{BB962C8B-B14F-4D97-AF65-F5344CB8AC3E}">
        <p14:creationId xmlns:p14="http://schemas.microsoft.com/office/powerpoint/2010/main" val="458739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08" y="-891480"/>
            <a:ext cx="18288000" cy="1028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8121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2F86-8CC6-F340-9082-5AC61A142151}"/>
              </a:ext>
            </a:extLst>
          </p:cNvPr>
          <p:cNvSpPr>
            <a:spLocks noGrp="1"/>
          </p:cNvSpPr>
          <p:nvPr>
            <p:ph type="title"/>
          </p:nvPr>
        </p:nvSpPr>
        <p:spPr/>
        <p:txBody>
          <a:bodyPr/>
          <a:lstStyle/>
          <a:p>
            <a:r>
              <a:rPr lang="en-US" dirty="0"/>
              <a:t>Prestwich Lunatic Asylum</a:t>
            </a:r>
          </a:p>
        </p:txBody>
      </p:sp>
      <p:pic>
        <p:nvPicPr>
          <p:cNvPr id="4" name="Content Placeholder 3">
            <a:extLst>
              <a:ext uri="{FF2B5EF4-FFF2-40B4-BE49-F238E27FC236}">
                <a16:creationId xmlns:a16="http://schemas.microsoft.com/office/drawing/2014/main" id="{C91766FA-8566-864F-8096-25F72A492DA7}"/>
              </a:ext>
            </a:extLst>
          </p:cNvPr>
          <p:cNvPicPr>
            <a:picLocks noGrp="1" noChangeAspect="1"/>
          </p:cNvPicPr>
          <p:nvPr>
            <p:ph sz="half" idx="1"/>
          </p:nvPr>
        </p:nvPicPr>
        <p:blipFill>
          <a:blip r:embed="rId2"/>
          <a:stretch>
            <a:fillRect/>
          </a:stretch>
        </p:blipFill>
        <p:spPr>
          <a:xfrm>
            <a:off x="611560" y="2276872"/>
            <a:ext cx="3795916" cy="2341835"/>
          </a:xfrm>
        </p:spPr>
      </p:pic>
      <p:sp>
        <p:nvSpPr>
          <p:cNvPr id="7" name="Content Placeholder 6">
            <a:extLst>
              <a:ext uri="{FF2B5EF4-FFF2-40B4-BE49-F238E27FC236}">
                <a16:creationId xmlns:a16="http://schemas.microsoft.com/office/drawing/2014/main" id="{64F777B0-73C9-B94C-9F2B-8FC6693AA902}"/>
              </a:ext>
            </a:extLst>
          </p:cNvPr>
          <p:cNvSpPr>
            <a:spLocks noGrp="1"/>
          </p:cNvSpPr>
          <p:nvPr>
            <p:ph sz="half" idx="2"/>
          </p:nvPr>
        </p:nvSpPr>
        <p:spPr/>
        <p:txBody>
          <a:bodyPr/>
          <a:lstStyle/>
          <a:p>
            <a:r>
              <a:rPr lang="en-US" dirty="0"/>
              <a:t>3,000 patients at its height</a:t>
            </a:r>
          </a:p>
          <a:p>
            <a:r>
              <a:rPr lang="en-US" dirty="0"/>
              <a:t>Built for 500</a:t>
            </a:r>
          </a:p>
          <a:p>
            <a:r>
              <a:rPr lang="en-US" dirty="0"/>
              <a:t>Farm</a:t>
            </a:r>
          </a:p>
          <a:p>
            <a:r>
              <a:rPr lang="en-US" dirty="0"/>
              <a:t>Cricket pitch</a:t>
            </a:r>
          </a:p>
          <a:p>
            <a:r>
              <a:rPr lang="en-US" dirty="0"/>
              <a:t>Laundry</a:t>
            </a:r>
          </a:p>
          <a:p>
            <a:pPr marL="0" indent="0">
              <a:buNone/>
            </a:pPr>
            <a:endParaRPr lang="en-US" dirty="0"/>
          </a:p>
        </p:txBody>
      </p:sp>
    </p:spTree>
    <p:extLst>
      <p:ext uri="{BB962C8B-B14F-4D97-AF65-F5344CB8AC3E}">
        <p14:creationId xmlns:p14="http://schemas.microsoft.com/office/powerpoint/2010/main" val="3443976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1107504"/>
            <a:ext cx="18288000" cy="1028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8250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8491262"/>
              </p:ext>
            </p:extLst>
          </p:nvPr>
        </p:nvGraphicFramePr>
        <p:xfrm>
          <a:off x="179512" y="260648"/>
          <a:ext cx="8712968" cy="6405880"/>
        </p:xfrm>
        <a:graphic>
          <a:graphicData uri="http://schemas.openxmlformats.org/drawingml/2006/table">
            <a:tbl>
              <a:tblPr firstRow="1" bandRow="1">
                <a:tableStyleId>{5C22544A-7EE6-4342-B048-85BDC9FD1C3A}</a:tableStyleId>
              </a:tblPr>
              <a:tblGrid>
                <a:gridCol w="1910739">
                  <a:extLst>
                    <a:ext uri="{9D8B030D-6E8A-4147-A177-3AD203B41FA5}">
                      <a16:colId xmlns:a16="http://schemas.microsoft.com/office/drawing/2014/main" val="20000"/>
                    </a:ext>
                  </a:extLst>
                </a:gridCol>
                <a:gridCol w="6802229">
                  <a:extLst>
                    <a:ext uri="{9D8B030D-6E8A-4147-A177-3AD203B41FA5}">
                      <a16:colId xmlns:a16="http://schemas.microsoft.com/office/drawing/2014/main" val="20001"/>
                    </a:ext>
                  </a:extLst>
                </a:gridCol>
              </a:tblGrid>
              <a:tr h="370840">
                <a:tc>
                  <a:txBody>
                    <a:bodyPr/>
                    <a:lstStyle/>
                    <a:p>
                      <a:r>
                        <a:rPr lang="en-GB" dirty="0"/>
                        <a:t>Intervention</a:t>
                      </a:r>
                    </a:p>
                  </a:txBody>
                  <a:tcPr/>
                </a:tc>
                <a:tc>
                  <a:txBody>
                    <a:bodyPr/>
                    <a:lstStyle/>
                    <a:p>
                      <a:r>
                        <a:rPr lang="en-GB" dirty="0"/>
                        <a:t>Definitions </a:t>
                      </a:r>
                    </a:p>
                  </a:txBody>
                  <a:tcPr/>
                </a:tc>
                <a:extLst>
                  <a:ext uri="{0D108BD9-81ED-4DB2-BD59-A6C34878D82A}">
                    <a16:rowId xmlns:a16="http://schemas.microsoft.com/office/drawing/2014/main" val="10000"/>
                  </a:ext>
                </a:extLst>
              </a:tr>
              <a:tr h="370840">
                <a:tc>
                  <a:txBody>
                    <a:bodyPr/>
                    <a:lstStyle/>
                    <a:p>
                      <a:r>
                        <a:rPr lang="en-GB" sz="1400" dirty="0"/>
                        <a:t>Diagnosis</a:t>
                      </a:r>
                    </a:p>
                  </a:txBody>
                  <a:tcPr/>
                </a:tc>
                <a:tc>
                  <a:txBody>
                    <a:bodyPr/>
                    <a:lstStyle/>
                    <a:p>
                      <a:r>
                        <a:rPr lang="en-GB" sz="1600" kern="1200" dirty="0">
                          <a:solidFill>
                            <a:schemeClr val="dk1"/>
                          </a:solidFill>
                          <a:effectLst/>
                          <a:latin typeface="+mn-lt"/>
                          <a:ea typeface="+mn-ea"/>
                          <a:cs typeface="+mn-cs"/>
                        </a:rPr>
                        <a:t>Joint working with medical or surgical teams to establish a diagnosis following uncertainty regarding symptom presentation</a:t>
                      </a:r>
                      <a:endParaRPr lang="en-GB" sz="1600" dirty="0"/>
                    </a:p>
                  </a:txBody>
                  <a:tcPr/>
                </a:tc>
                <a:extLst>
                  <a:ext uri="{0D108BD9-81ED-4DB2-BD59-A6C34878D82A}">
                    <a16:rowId xmlns:a16="http://schemas.microsoft.com/office/drawing/2014/main" val="10001"/>
                  </a:ext>
                </a:extLst>
              </a:tr>
              <a:tr h="370840">
                <a:tc>
                  <a:txBody>
                    <a:bodyPr/>
                    <a:lstStyle/>
                    <a:p>
                      <a:r>
                        <a:rPr lang="en-GB" sz="1400" dirty="0"/>
                        <a:t>Risk Assessment</a:t>
                      </a:r>
                    </a:p>
                  </a:txBody>
                  <a:tcPr/>
                </a:tc>
                <a:tc>
                  <a:txBody>
                    <a:bodyPr/>
                    <a:lstStyle/>
                    <a:p>
                      <a:r>
                        <a:rPr lang="en-GB" sz="1600" kern="1200" dirty="0">
                          <a:solidFill>
                            <a:schemeClr val="dk1"/>
                          </a:solidFill>
                          <a:effectLst/>
                          <a:latin typeface="+mn-lt"/>
                          <a:ea typeface="+mn-ea"/>
                          <a:cs typeface="+mn-cs"/>
                        </a:rPr>
                        <a:t>The assessment and judgement of an individual’s immediate risk of self harm or harm to others. The assessment is usually followed by a management plan.</a:t>
                      </a:r>
                      <a:endParaRPr lang="en-GB" sz="1600" dirty="0"/>
                    </a:p>
                  </a:txBody>
                  <a:tcPr/>
                </a:tc>
                <a:extLst>
                  <a:ext uri="{0D108BD9-81ED-4DB2-BD59-A6C34878D82A}">
                    <a16:rowId xmlns:a16="http://schemas.microsoft.com/office/drawing/2014/main" val="10002"/>
                  </a:ext>
                </a:extLst>
              </a:tr>
              <a:tr h="370840">
                <a:tc>
                  <a:txBody>
                    <a:bodyPr/>
                    <a:lstStyle/>
                    <a:p>
                      <a:r>
                        <a:rPr lang="en-GB" sz="1400" dirty="0"/>
                        <a:t>Medication Management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Consultation about psychotropic medication which requires stopping, restarting, switching or adjusting because of physical health problems. Such decisions entail expert knowledge re use of psychotropic drugs in the medically ill. </a:t>
                      </a:r>
                    </a:p>
                  </a:txBody>
                  <a:tcPr/>
                </a:tc>
                <a:extLst>
                  <a:ext uri="{0D108BD9-81ED-4DB2-BD59-A6C34878D82A}">
                    <a16:rowId xmlns:a16="http://schemas.microsoft.com/office/drawing/2014/main" val="10003"/>
                  </a:ext>
                </a:extLst>
              </a:tr>
              <a:tr h="370840">
                <a:tc>
                  <a:txBody>
                    <a:bodyPr/>
                    <a:lstStyle/>
                    <a:p>
                      <a:r>
                        <a:rPr lang="en-GB" sz="1400" dirty="0"/>
                        <a:t>Treatment</a:t>
                      </a:r>
                    </a:p>
                  </a:txBody>
                  <a:tcPr/>
                </a:tc>
                <a:tc>
                  <a:txBody>
                    <a:bodyPr/>
                    <a:lstStyle/>
                    <a:p>
                      <a:r>
                        <a:rPr lang="en-GB" sz="1600" kern="1200" dirty="0">
                          <a:solidFill>
                            <a:schemeClr val="dk1"/>
                          </a:solidFill>
                          <a:effectLst/>
                          <a:latin typeface="+mn-lt"/>
                          <a:ea typeface="+mn-ea"/>
                          <a:cs typeface="+mn-cs"/>
                        </a:rPr>
                        <a:t>The starting or continuation of a treatment for a diagnosed mental health problem. </a:t>
                      </a:r>
                      <a:endParaRPr lang="en-GB" sz="1600" dirty="0"/>
                    </a:p>
                  </a:txBody>
                  <a:tcPr/>
                </a:tc>
                <a:extLst>
                  <a:ext uri="{0D108BD9-81ED-4DB2-BD59-A6C34878D82A}">
                    <a16:rowId xmlns:a16="http://schemas.microsoft.com/office/drawing/2014/main" val="10004"/>
                  </a:ext>
                </a:extLst>
              </a:tr>
              <a:tr h="370840">
                <a:tc>
                  <a:txBody>
                    <a:bodyPr/>
                    <a:lstStyle/>
                    <a:p>
                      <a:r>
                        <a:rPr lang="en-GB" sz="1400" dirty="0"/>
                        <a:t>Management</a:t>
                      </a:r>
                      <a:r>
                        <a:rPr lang="en-GB" sz="1400" baseline="0" dirty="0"/>
                        <a:t> of Disturbed Behaviour</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The active management of a patient with disturbed behaviour as a consequence of some form of mental health problem, whilst in the general hospital setting. </a:t>
                      </a:r>
                    </a:p>
                  </a:txBody>
                  <a:tcPr/>
                </a:tc>
                <a:extLst>
                  <a:ext uri="{0D108BD9-81ED-4DB2-BD59-A6C34878D82A}">
                    <a16:rowId xmlns:a16="http://schemas.microsoft.com/office/drawing/2014/main" val="10005"/>
                  </a:ext>
                </a:extLst>
              </a:tr>
              <a:tr h="370840">
                <a:tc>
                  <a:txBody>
                    <a:bodyPr/>
                    <a:lstStyle/>
                    <a:p>
                      <a:r>
                        <a:rPr lang="en-GB" sz="1400" dirty="0"/>
                        <a:t>Mental</a:t>
                      </a:r>
                      <a:r>
                        <a:rPr lang="en-GB" sz="1400" baseline="0" dirty="0"/>
                        <a:t> Heath Act</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The use of the MHA</a:t>
                      </a:r>
                      <a:r>
                        <a:rPr lang="en-GB" sz="1600" kern="1200" baseline="30000" dirty="0">
                          <a:solidFill>
                            <a:schemeClr val="dk1"/>
                          </a:solidFill>
                          <a:effectLst/>
                          <a:latin typeface="+mn-lt"/>
                          <a:ea typeface="+mn-ea"/>
                          <a:cs typeface="+mn-cs"/>
                        </a:rPr>
                        <a:t>4</a:t>
                      </a:r>
                      <a:r>
                        <a:rPr lang="en-GB" sz="1600" kern="1200" dirty="0">
                          <a:solidFill>
                            <a:schemeClr val="dk1"/>
                          </a:solidFill>
                          <a:effectLst/>
                          <a:latin typeface="+mn-lt"/>
                          <a:ea typeface="+mn-ea"/>
                          <a:cs typeface="+mn-cs"/>
                        </a:rPr>
                        <a:t> in the general hospital setting, to detain an individual for assessment or treatment of their mental health problems. </a:t>
                      </a:r>
                    </a:p>
                  </a:txBody>
                  <a:tcPr/>
                </a:tc>
                <a:extLst>
                  <a:ext uri="{0D108BD9-81ED-4DB2-BD59-A6C34878D82A}">
                    <a16:rowId xmlns:a16="http://schemas.microsoft.com/office/drawing/2014/main" val="10006"/>
                  </a:ext>
                </a:extLst>
              </a:tr>
              <a:tr h="370840">
                <a:tc>
                  <a:txBody>
                    <a:bodyPr/>
                    <a:lstStyle/>
                    <a:p>
                      <a:r>
                        <a:rPr lang="en-GB" sz="1400" dirty="0"/>
                        <a:t>Capacity</a:t>
                      </a:r>
                    </a:p>
                  </a:txBody>
                  <a:tcPr/>
                </a:tc>
                <a:tc>
                  <a:txBody>
                    <a:bodyPr/>
                    <a:lstStyle/>
                    <a:p>
                      <a:r>
                        <a:rPr lang="en-GB" sz="1600" kern="1200" dirty="0">
                          <a:solidFill>
                            <a:schemeClr val="dk1"/>
                          </a:solidFill>
                          <a:effectLst/>
                          <a:latin typeface="+mn-lt"/>
                          <a:ea typeface="+mn-ea"/>
                          <a:cs typeface="+mn-cs"/>
                        </a:rPr>
                        <a:t>The assessment of capacity to consent to a therapeutic procedure, or post-discharge placement, or ability to self-discharge.</a:t>
                      </a:r>
                      <a:endParaRPr lang="en-GB" sz="1600" dirty="0"/>
                    </a:p>
                  </a:txBody>
                  <a:tcPr/>
                </a:tc>
                <a:extLst>
                  <a:ext uri="{0D108BD9-81ED-4DB2-BD59-A6C34878D82A}">
                    <a16:rowId xmlns:a16="http://schemas.microsoft.com/office/drawing/2014/main" val="10007"/>
                  </a:ext>
                </a:extLst>
              </a:tr>
              <a:tr h="370840">
                <a:tc>
                  <a:txBody>
                    <a:bodyPr/>
                    <a:lstStyle/>
                    <a:p>
                      <a:r>
                        <a:rPr lang="en-GB" sz="1400" dirty="0"/>
                        <a:t>Signposting</a:t>
                      </a:r>
                    </a:p>
                  </a:txBody>
                  <a:tcPr/>
                </a:tc>
                <a:tc>
                  <a:txBody>
                    <a:bodyPr/>
                    <a:lstStyle/>
                    <a:p>
                      <a:r>
                        <a:rPr lang="en-GB" sz="1600" kern="1200" dirty="0">
                          <a:solidFill>
                            <a:schemeClr val="dk1"/>
                          </a:solidFill>
                          <a:effectLst/>
                          <a:latin typeface="+mn-lt"/>
                          <a:ea typeface="+mn-ea"/>
                          <a:cs typeface="+mn-cs"/>
                        </a:rPr>
                        <a:t>The individual is given information about other relevant statutory or non-statutory agencies, or referred to another service by a liaison team member.</a:t>
                      </a:r>
                      <a:endParaRPr lang="en-GB" sz="1600" dirty="0"/>
                    </a:p>
                  </a:txBody>
                  <a:tcPr/>
                </a:tc>
                <a:extLst>
                  <a:ext uri="{0D108BD9-81ED-4DB2-BD59-A6C34878D82A}">
                    <a16:rowId xmlns:a16="http://schemas.microsoft.com/office/drawing/2014/main" val="10008"/>
                  </a:ext>
                </a:extLst>
              </a:tr>
              <a:tr h="370840">
                <a:tc>
                  <a:txBody>
                    <a:bodyPr/>
                    <a:lstStyle/>
                    <a:p>
                      <a:r>
                        <a:rPr lang="en-GB" sz="1400" dirty="0"/>
                        <a:t>Guidance/Advice</a:t>
                      </a:r>
                    </a:p>
                  </a:txBody>
                  <a:tcPr/>
                </a:tc>
                <a:tc>
                  <a:txBody>
                    <a:bodyPr/>
                    <a:lstStyle/>
                    <a:p>
                      <a:r>
                        <a:rPr lang="en-GB" sz="1600" kern="1200" dirty="0">
                          <a:solidFill>
                            <a:schemeClr val="dk1"/>
                          </a:solidFill>
                          <a:effectLst/>
                          <a:latin typeface="+mn-lt"/>
                          <a:ea typeface="+mn-ea"/>
                          <a:cs typeface="+mn-cs"/>
                        </a:rPr>
                        <a:t> Verbal or written guidance or advice provided by the liaison team about common psychological problems, lifestyle changes or alcohol consumption, etc. </a:t>
                      </a:r>
                      <a:endParaRPr lang="en-GB" sz="1600" dirty="0"/>
                    </a:p>
                  </a:txBody>
                  <a:tcPr/>
                </a:tc>
                <a:extLst>
                  <a:ext uri="{0D108BD9-81ED-4DB2-BD59-A6C34878D82A}">
                    <a16:rowId xmlns:a16="http://schemas.microsoft.com/office/drawing/2014/main" val="10009"/>
                  </a:ext>
                </a:extLst>
              </a:tr>
              <a:tr h="370840">
                <a:tc>
                  <a:txBody>
                    <a:bodyPr/>
                    <a:lstStyle/>
                    <a:p>
                      <a:r>
                        <a:rPr lang="en-GB" sz="1400" dirty="0"/>
                        <a:t>Brief Psychological Interventions</a:t>
                      </a:r>
                    </a:p>
                  </a:txBody>
                  <a:tcPr/>
                </a:tc>
                <a:tc>
                  <a:txBody>
                    <a:bodyPr/>
                    <a:lstStyle/>
                    <a:p>
                      <a:r>
                        <a:rPr lang="en-GB" sz="1600" kern="1200" dirty="0">
                          <a:solidFill>
                            <a:schemeClr val="dk1"/>
                          </a:solidFill>
                          <a:effectLst/>
                          <a:latin typeface="+mn-lt"/>
                          <a:ea typeface="+mn-ea"/>
                          <a:cs typeface="+mn-cs"/>
                        </a:rPr>
                        <a:t>The treatment of an individual’s mental health or psychological problems using a brief psychological intervention. </a:t>
                      </a:r>
                      <a:endParaRPr lang="en-GB" sz="16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90972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a:t>
            </a:r>
          </a:p>
        </p:txBody>
      </p:sp>
      <p:sp>
        <p:nvSpPr>
          <p:cNvPr id="3" name="Content Placeholder 2"/>
          <p:cNvSpPr>
            <a:spLocks noGrp="1"/>
          </p:cNvSpPr>
          <p:nvPr>
            <p:ph idx="1"/>
          </p:nvPr>
        </p:nvSpPr>
        <p:spPr/>
        <p:txBody>
          <a:bodyPr>
            <a:normAutofit fontScale="92500"/>
          </a:bodyPr>
          <a:lstStyle/>
          <a:p>
            <a:r>
              <a:rPr lang="en-GB" dirty="0"/>
              <a:t>Retrospective case note review of 344 referrals to the C/L service over a 12 month period.</a:t>
            </a:r>
          </a:p>
          <a:p>
            <a:r>
              <a:rPr lang="en-GB" dirty="0"/>
              <a:t>Age, gender, medical diagnosis, number of contacts, duration of time under C/L care, psychiatric diagnosis.</a:t>
            </a:r>
          </a:p>
          <a:p>
            <a:r>
              <a:rPr lang="en-GB" dirty="0"/>
              <a:t>Each patient was assigned to one of the ten intervention categories.</a:t>
            </a:r>
          </a:p>
          <a:p>
            <a:r>
              <a:rPr lang="en-GB" dirty="0"/>
              <a:t>Basic statistical analyses using non-parametric statistics were used for main comparisons.</a:t>
            </a:r>
          </a:p>
          <a:p>
            <a:pPr marL="0" indent="0">
              <a:buNone/>
            </a:pPr>
            <a:endParaRPr lang="en-GB" dirty="0"/>
          </a:p>
        </p:txBody>
      </p:sp>
    </p:spTree>
    <p:extLst>
      <p:ext uri="{BB962C8B-B14F-4D97-AF65-F5344CB8AC3E}">
        <p14:creationId xmlns:p14="http://schemas.microsoft.com/office/powerpoint/2010/main" val="2121973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7191541"/>
              </p:ext>
            </p:extLst>
          </p:nvPr>
        </p:nvGraphicFramePr>
        <p:xfrm>
          <a:off x="281435" y="1124744"/>
          <a:ext cx="8441435" cy="5237480"/>
        </p:xfrm>
        <a:graphic>
          <a:graphicData uri="http://schemas.openxmlformats.org/drawingml/2006/table">
            <a:tbl>
              <a:tblPr firstRow="1" bandRow="1">
                <a:tableStyleId>{5C22544A-7EE6-4342-B048-85BDC9FD1C3A}</a:tableStyleId>
              </a:tblPr>
              <a:tblGrid>
                <a:gridCol w="2058317">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558582">
                  <a:extLst>
                    <a:ext uri="{9D8B030D-6E8A-4147-A177-3AD203B41FA5}">
                      <a16:colId xmlns:a16="http://schemas.microsoft.com/office/drawing/2014/main" val="20004"/>
                    </a:ext>
                  </a:extLst>
                </a:gridCol>
              </a:tblGrid>
              <a:tr h="370840">
                <a:tc>
                  <a:txBody>
                    <a:bodyPr/>
                    <a:lstStyle/>
                    <a:p>
                      <a:r>
                        <a:rPr lang="en-GB" dirty="0"/>
                        <a:t>Type</a:t>
                      </a:r>
                      <a:r>
                        <a:rPr lang="en-GB" baseline="0" dirty="0"/>
                        <a:t> of Intervention</a:t>
                      </a:r>
                      <a:endParaRPr lang="en-GB" dirty="0"/>
                    </a:p>
                  </a:txBody>
                  <a:tcPr/>
                </a:tc>
                <a:tc>
                  <a:txBody>
                    <a:bodyPr/>
                    <a:lstStyle/>
                    <a:p>
                      <a:r>
                        <a:rPr lang="en-GB" dirty="0"/>
                        <a:t>Referrals</a:t>
                      </a:r>
                    </a:p>
                    <a:p>
                      <a:r>
                        <a:rPr lang="en-GB" dirty="0"/>
                        <a:t> n             %</a:t>
                      </a:r>
                    </a:p>
                  </a:txBody>
                  <a:tcPr/>
                </a:tc>
                <a:tc>
                  <a:txBody>
                    <a:bodyPr/>
                    <a:lstStyle/>
                    <a:p>
                      <a:r>
                        <a:rPr lang="en-GB" dirty="0"/>
                        <a:t>Contacts</a:t>
                      </a:r>
                    </a:p>
                    <a:p>
                      <a:r>
                        <a:rPr lang="en-GB" dirty="0"/>
                        <a:t>  n              %</a:t>
                      </a:r>
                    </a:p>
                  </a:txBody>
                  <a:tcPr/>
                </a:tc>
                <a:tc>
                  <a:txBody>
                    <a:bodyPr/>
                    <a:lstStyle/>
                    <a:p>
                      <a:r>
                        <a:rPr lang="en-GB" dirty="0"/>
                        <a:t>Contacts </a:t>
                      </a:r>
                      <a:r>
                        <a:rPr lang="en-GB" dirty="0" err="1"/>
                        <a:t>freq</a:t>
                      </a:r>
                      <a:endParaRPr lang="en-GB" dirty="0"/>
                    </a:p>
                    <a:p>
                      <a:r>
                        <a:rPr lang="en-GB" dirty="0"/>
                        <a:t>Med</a:t>
                      </a:r>
                      <a:r>
                        <a:rPr lang="en-GB" baseline="0" dirty="0"/>
                        <a:t> (IQR)</a:t>
                      </a:r>
                      <a:endParaRPr lang="en-GB" dirty="0"/>
                    </a:p>
                  </a:txBody>
                  <a:tcPr/>
                </a:tc>
                <a:tc>
                  <a:txBody>
                    <a:bodyPr/>
                    <a:lstStyle/>
                    <a:p>
                      <a:r>
                        <a:rPr lang="en-GB" dirty="0"/>
                        <a:t>Duration</a:t>
                      </a:r>
                      <a:r>
                        <a:rPr lang="en-GB" baseline="0" dirty="0"/>
                        <a:t> (</a:t>
                      </a:r>
                      <a:r>
                        <a:rPr lang="en-GB" baseline="0" dirty="0" err="1"/>
                        <a:t>dys</a:t>
                      </a:r>
                      <a:r>
                        <a:rPr lang="en-GB" baseline="0" dirty="0"/>
                        <a:t>)</a:t>
                      </a:r>
                    </a:p>
                    <a:p>
                      <a:r>
                        <a:rPr lang="en-GB" baseline="0" dirty="0"/>
                        <a:t>Med (IQR)</a:t>
                      </a:r>
                      <a:endParaRPr lang="en-GB" dirty="0"/>
                    </a:p>
                  </a:txBody>
                  <a:tcPr/>
                </a:tc>
                <a:extLst>
                  <a:ext uri="{0D108BD9-81ED-4DB2-BD59-A6C34878D82A}">
                    <a16:rowId xmlns:a16="http://schemas.microsoft.com/office/drawing/2014/main" val="10000"/>
                  </a:ext>
                </a:extLst>
              </a:tr>
              <a:tr h="370840">
                <a:tc>
                  <a:txBody>
                    <a:bodyPr/>
                    <a:lstStyle/>
                    <a:p>
                      <a:r>
                        <a:rPr lang="en-GB" dirty="0"/>
                        <a:t>Diagnosis</a:t>
                      </a:r>
                    </a:p>
                  </a:txBody>
                  <a:tcPr/>
                </a:tc>
                <a:tc>
                  <a:txBody>
                    <a:bodyPr/>
                    <a:lstStyle/>
                    <a:p>
                      <a:r>
                        <a:rPr lang="en-GB" dirty="0"/>
                        <a:t>112        33</a:t>
                      </a:r>
                    </a:p>
                  </a:txBody>
                  <a:tcPr/>
                </a:tc>
                <a:tc>
                  <a:txBody>
                    <a:bodyPr/>
                    <a:lstStyle/>
                    <a:p>
                      <a:r>
                        <a:rPr lang="en-GB" dirty="0"/>
                        <a:t>316         25</a:t>
                      </a:r>
                    </a:p>
                  </a:txBody>
                  <a:tcPr/>
                </a:tc>
                <a:tc>
                  <a:txBody>
                    <a:bodyPr/>
                    <a:lstStyle/>
                    <a:p>
                      <a:r>
                        <a:rPr lang="en-GB" dirty="0"/>
                        <a:t>2   (1 to 3)</a:t>
                      </a:r>
                    </a:p>
                  </a:txBody>
                  <a:tcPr/>
                </a:tc>
                <a:tc>
                  <a:txBody>
                    <a:bodyPr/>
                    <a:lstStyle/>
                    <a:p>
                      <a:r>
                        <a:rPr lang="en-GB" dirty="0"/>
                        <a:t>3 (1 to   8)</a:t>
                      </a:r>
                    </a:p>
                  </a:txBody>
                  <a:tcPr/>
                </a:tc>
                <a:extLst>
                  <a:ext uri="{0D108BD9-81ED-4DB2-BD59-A6C34878D82A}">
                    <a16:rowId xmlns:a16="http://schemas.microsoft.com/office/drawing/2014/main" val="10001"/>
                  </a:ext>
                </a:extLst>
              </a:tr>
              <a:tr h="370840">
                <a:tc>
                  <a:txBody>
                    <a:bodyPr/>
                    <a:lstStyle/>
                    <a:p>
                      <a:r>
                        <a:rPr lang="en-GB" dirty="0"/>
                        <a:t>Risk</a:t>
                      </a:r>
                      <a:r>
                        <a:rPr lang="en-GB" baseline="0" dirty="0"/>
                        <a:t> Assessment</a:t>
                      </a:r>
                      <a:endParaRPr lang="en-GB" dirty="0"/>
                    </a:p>
                  </a:txBody>
                  <a:tcPr/>
                </a:tc>
                <a:tc>
                  <a:txBody>
                    <a:bodyPr/>
                    <a:lstStyle/>
                    <a:p>
                      <a:r>
                        <a:rPr lang="en-GB" dirty="0"/>
                        <a:t> 56         16</a:t>
                      </a:r>
                    </a:p>
                  </a:txBody>
                  <a:tcPr/>
                </a:tc>
                <a:tc>
                  <a:txBody>
                    <a:bodyPr/>
                    <a:lstStyle/>
                    <a:p>
                      <a:pPr marL="0" indent="0">
                        <a:buNone/>
                      </a:pPr>
                      <a:r>
                        <a:rPr lang="en-GB" dirty="0"/>
                        <a:t>139</a:t>
                      </a:r>
                      <a:r>
                        <a:rPr lang="en-GB" baseline="0" dirty="0"/>
                        <a:t>         11</a:t>
                      </a:r>
                      <a:r>
                        <a:rPr lang="en-GB" dirty="0"/>
                        <a:t>       </a:t>
                      </a:r>
                    </a:p>
                  </a:txBody>
                  <a:tcPr/>
                </a:tc>
                <a:tc>
                  <a:txBody>
                    <a:bodyPr/>
                    <a:lstStyle/>
                    <a:p>
                      <a:r>
                        <a:rPr lang="en-GB" dirty="0"/>
                        <a:t>1   (1 to 2)</a:t>
                      </a:r>
                    </a:p>
                  </a:txBody>
                  <a:tcPr/>
                </a:tc>
                <a:tc>
                  <a:txBody>
                    <a:bodyPr/>
                    <a:lstStyle/>
                    <a:p>
                      <a:r>
                        <a:rPr lang="en-GB" dirty="0"/>
                        <a:t>1 (1 to   7)</a:t>
                      </a:r>
                    </a:p>
                  </a:txBody>
                  <a:tcPr/>
                </a:tc>
                <a:extLst>
                  <a:ext uri="{0D108BD9-81ED-4DB2-BD59-A6C34878D82A}">
                    <a16:rowId xmlns:a16="http://schemas.microsoft.com/office/drawing/2014/main" val="10002"/>
                  </a:ext>
                </a:extLst>
              </a:tr>
              <a:tr h="370840">
                <a:tc>
                  <a:txBody>
                    <a:bodyPr/>
                    <a:lstStyle/>
                    <a:p>
                      <a:r>
                        <a:rPr lang="en-GB" sz="1400" b="1" dirty="0"/>
                        <a:t>Medication Management</a:t>
                      </a:r>
                    </a:p>
                  </a:txBody>
                  <a:tcPr/>
                </a:tc>
                <a:tc>
                  <a:txBody>
                    <a:bodyPr/>
                    <a:lstStyle/>
                    <a:p>
                      <a:r>
                        <a:rPr lang="en-GB" b="1" dirty="0"/>
                        <a:t> 57         17</a:t>
                      </a:r>
                    </a:p>
                  </a:txBody>
                  <a:tcPr/>
                </a:tc>
                <a:tc>
                  <a:txBody>
                    <a:bodyPr/>
                    <a:lstStyle/>
                    <a:p>
                      <a:r>
                        <a:rPr lang="en-GB" b="1" dirty="0"/>
                        <a:t>208</a:t>
                      </a:r>
                      <a:r>
                        <a:rPr lang="en-GB" b="1" baseline="0" dirty="0"/>
                        <a:t>         17</a:t>
                      </a:r>
                      <a:endParaRPr lang="en-GB" b="1" dirty="0"/>
                    </a:p>
                  </a:txBody>
                  <a:tcPr/>
                </a:tc>
                <a:tc>
                  <a:txBody>
                    <a:bodyPr/>
                    <a:lstStyle/>
                    <a:p>
                      <a:r>
                        <a:rPr lang="en-GB" b="1" dirty="0"/>
                        <a:t>3   (1 to 5)</a:t>
                      </a:r>
                    </a:p>
                  </a:txBody>
                  <a:tcPr/>
                </a:tc>
                <a:tc>
                  <a:txBody>
                    <a:bodyPr/>
                    <a:lstStyle/>
                    <a:p>
                      <a:r>
                        <a:rPr lang="en-GB" b="1" dirty="0"/>
                        <a:t>6 (1 to 14)</a:t>
                      </a:r>
                    </a:p>
                  </a:txBody>
                  <a:tcPr/>
                </a:tc>
                <a:extLst>
                  <a:ext uri="{0D108BD9-81ED-4DB2-BD59-A6C34878D82A}">
                    <a16:rowId xmlns:a16="http://schemas.microsoft.com/office/drawing/2014/main" val="10003"/>
                  </a:ext>
                </a:extLst>
              </a:tr>
              <a:tr h="370840">
                <a:tc>
                  <a:txBody>
                    <a:bodyPr/>
                    <a:lstStyle/>
                    <a:p>
                      <a:r>
                        <a:rPr lang="en-GB" b="1" dirty="0"/>
                        <a:t>Treatment</a:t>
                      </a:r>
                    </a:p>
                  </a:txBody>
                  <a:tcPr/>
                </a:tc>
                <a:tc>
                  <a:txBody>
                    <a:bodyPr/>
                    <a:lstStyle/>
                    <a:p>
                      <a:r>
                        <a:rPr lang="en-GB" b="1" dirty="0"/>
                        <a:t> 56         16</a:t>
                      </a:r>
                    </a:p>
                  </a:txBody>
                  <a:tcPr/>
                </a:tc>
                <a:tc>
                  <a:txBody>
                    <a:bodyPr/>
                    <a:lstStyle/>
                    <a:p>
                      <a:pPr>
                        <a:buAutoNum type="arabicPlain" startAt="245"/>
                      </a:pPr>
                      <a:r>
                        <a:rPr lang="en-GB" b="1" dirty="0"/>
                        <a:t>         20</a:t>
                      </a:r>
                    </a:p>
                  </a:txBody>
                  <a:tcPr/>
                </a:tc>
                <a:tc>
                  <a:txBody>
                    <a:bodyPr/>
                    <a:lstStyle/>
                    <a:p>
                      <a:r>
                        <a:rPr lang="en-GB" b="1" dirty="0"/>
                        <a:t>3   (1 to 6)</a:t>
                      </a:r>
                    </a:p>
                  </a:txBody>
                  <a:tcPr/>
                </a:tc>
                <a:tc>
                  <a:txBody>
                    <a:bodyPr/>
                    <a:lstStyle/>
                    <a:p>
                      <a:r>
                        <a:rPr lang="en-GB" b="1" dirty="0"/>
                        <a:t>7 (1 to 21)</a:t>
                      </a:r>
                    </a:p>
                  </a:txBody>
                  <a:tcPr/>
                </a:tc>
                <a:extLst>
                  <a:ext uri="{0D108BD9-81ED-4DB2-BD59-A6C34878D82A}">
                    <a16:rowId xmlns:a16="http://schemas.microsoft.com/office/drawing/2014/main" val="10004"/>
                  </a:ext>
                </a:extLst>
              </a:tr>
              <a:tr h="370840">
                <a:tc>
                  <a:txBody>
                    <a:bodyPr/>
                    <a:lstStyle/>
                    <a:p>
                      <a:r>
                        <a:rPr lang="en-GB" sz="1400" b="1" dirty="0"/>
                        <a:t>Management of disturbed behaviour</a:t>
                      </a:r>
                    </a:p>
                  </a:txBody>
                  <a:tcPr/>
                </a:tc>
                <a:tc>
                  <a:txBody>
                    <a:bodyPr/>
                    <a:lstStyle/>
                    <a:p>
                      <a:r>
                        <a:rPr lang="en-GB" b="1" dirty="0"/>
                        <a:t> 28           8</a:t>
                      </a:r>
                    </a:p>
                  </a:txBody>
                  <a:tcPr/>
                </a:tc>
                <a:tc>
                  <a:txBody>
                    <a:bodyPr/>
                    <a:lstStyle/>
                    <a:p>
                      <a:r>
                        <a:rPr lang="en-GB" b="1" dirty="0"/>
                        <a:t>105</a:t>
                      </a:r>
                      <a:r>
                        <a:rPr lang="en-GB" b="1" baseline="0" dirty="0"/>
                        <a:t>           8</a:t>
                      </a:r>
                      <a:endParaRPr lang="en-GB" b="1" dirty="0"/>
                    </a:p>
                  </a:txBody>
                  <a:tcPr/>
                </a:tc>
                <a:tc>
                  <a:txBody>
                    <a:bodyPr/>
                    <a:lstStyle/>
                    <a:p>
                      <a:r>
                        <a:rPr lang="en-GB" b="1" dirty="0"/>
                        <a:t>2   (1 to 5)</a:t>
                      </a:r>
                    </a:p>
                  </a:txBody>
                  <a:tcPr/>
                </a:tc>
                <a:tc>
                  <a:txBody>
                    <a:bodyPr/>
                    <a:lstStyle/>
                    <a:p>
                      <a:r>
                        <a:rPr lang="en-GB" b="1" dirty="0"/>
                        <a:t>5 (1 to   9)</a:t>
                      </a:r>
                    </a:p>
                  </a:txBody>
                  <a:tcPr/>
                </a:tc>
                <a:extLst>
                  <a:ext uri="{0D108BD9-81ED-4DB2-BD59-A6C34878D82A}">
                    <a16:rowId xmlns:a16="http://schemas.microsoft.com/office/drawing/2014/main" val="10005"/>
                  </a:ext>
                </a:extLst>
              </a:tr>
              <a:tr h="370840">
                <a:tc>
                  <a:txBody>
                    <a:bodyPr/>
                    <a:lstStyle/>
                    <a:p>
                      <a:r>
                        <a:rPr lang="en-GB" b="1" dirty="0"/>
                        <a:t>Mental</a:t>
                      </a:r>
                      <a:r>
                        <a:rPr lang="en-GB" b="1" baseline="0" dirty="0"/>
                        <a:t> Health Act</a:t>
                      </a:r>
                      <a:endParaRPr lang="en-GB" b="1" dirty="0"/>
                    </a:p>
                  </a:txBody>
                  <a:tcPr/>
                </a:tc>
                <a:tc>
                  <a:txBody>
                    <a:bodyPr/>
                    <a:lstStyle/>
                    <a:p>
                      <a:r>
                        <a:rPr lang="en-GB" b="1" dirty="0"/>
                        <a:t> 23           7</a:t>
                      </a:r>
                    </a:p>
                  </a:txBody>
                  <a:tcPr/>
                </a:tc>
                <a:tc>
                  <a:txBody>
                    <a:bodyPr/>
                    <a:lstStyle/>
                    <a:p>
                      <a:r>
                        <a:rPr lang="en-GB" b="1" dirty="0"/>
                        <a:t>230         18</a:t>
                      </a:r>
                    </a:p>
                  </a:txBody>
                  <a:tcPr/>
                </a:tc>
                <a:tc>
                  <a:txBody>
                    <a:bodyPr/>
                    <a:lstStyle/>
                    <a:p>
                      <a:r>
                        <a:rPr lang="en-GB" b="1" dirty="0"/>
                        <a:t>7</a:t>
                      </a:r>
                      <a:r>
                        <a:rPr lang="en-GB" b="1" baseline="0" dirty="0"/>
                        <a:t>   (3 to 12)</a:t>
                      </a:r>
                      <a:endParaRPr lang="en-GB" b="1" dirty="0"/>
                    </a:p>
                  </a:txBody>
                  <a:tcPr/>
                </a:tc>
                <a:tc>
                  <a:txBody>
                    <a:bodyPr/>
                    <a:lstStyle/>
                    <a:p>
                      <a:r>
                        <a:rPr lang="en-GB" b="1" dirty="0"/>
                        <a:t>14 (6 to 30)</a:t>
                      </a:r>
                    </a:p>
                  </a:txBody>
                  <a:tcPr/>
                </a:tc>
                <a:extLst>
                  <a:ext uri="{0D108BD9-81ED-4DB2-BD59-A6C34878D82A}">
                    <a16:rowId xmlns:a16="http://schemas.microsoft.com/office/drawing/2014/main" val="10006"/>
                  </a:ext>
                </a:extLst>
              </a:tr>
              <a:tr h="370840">
                <a:tc>
                  <a:txBody>
                    <a:bodyPr/>
                    <a:lstStyle/>
                    <a:p>
                      <a:r>
                        <a:rPr lang="en-GB" dirty="0"/>
                        <a:t>Capacity</a:t>
                      </a:r>
                    </a:p>
                  </a:txBody>
                  <a:tcPr/>
                </a:tc>
                <a:tc>
                  <a:txBody>
                    <a:bodyPr/>
                    <a:lstStyle/>
                    <a:p>
                      <a:r>
                        <a:rPr lang="en-GB" dirty="0"/>
                        <a:t> </a:t>
                      </a:r>
                      <a:r>
                        <a:rPr lang="en-GB" baseline="0" dirty="0"/>
                        <a:t>  8</a:t>
                      </a:r>
                      <a:r>
                        <a:rPr lang="en-GB" dirty="0"/>
                        <a:t>           2</a:t>
                      </a:r>
                    </a:p>
                  </a:txBody>
                  <a:tcPr/>
                </a:tc>
                <a:tc>
                  <a:txBody>
                    <a:bodyPr/>
                    <a:lstStyle/>
                    <a:p>
                      <a:r>
                        <a:rPr lang="en-GB" dirty="0"/>
                        <a:t>  </a:t>
                      </a:r>
                      <a:r>
                        <a:rPr lang="en-GB" baseline="0" dirty="0"/>
                        <a:t>10</a:t>
                      </a:r>
                      <a:r>
                        <a:rPr lang="en-GB" dirty="0"/>
                        <a:t>            1</a:t>
                      </a:r>
                    </a:p>
                  </a:txBody>
                  <a:tcPr/>
                </a:tc>
                <a:tc>
                  <a:txBody>
                    <a:bodyPr/>
                    <a:lstStyle/>
                    <a:p>
                      <a:r>
                        <a:rPr lang="en-GB" dirty="0"/>
                        <a:t>1   (1</a:t>
                      </a:r>
                      <a:r>
                        <a:rPr lang="en-GB" baseline="0" dirty="0"/>
                        <a:t> to 2)</a:t>
                      </a:r>
                      <a:endParaRPr lang="en-GB" dirty="0"/>
                    </a:p>
                  </a:txBody>
                  <a:tcPr/>
                </a:tc>
                <a:tc>
                  <a:txBody>
                    <a:bodyPr/>
                    <a:lstStyle/>
                    <a:p>
                      <a:r>
                        <a:rPr lang="en-GB" dirty="0"/>
                        <a:t>1 (1</a:t>
                      </a:r>
                      <a:r>
                        <a:rPr lang="en-GB" baseline="0" dirty="0"/>
                        <a:t> to  6)</a:t>
                      </a:r>
                      <a:endParaRPr lang="en-GB" dirty="0"/>
                    </a:p>
                  </a:txBody>
                  <a:tcPr/>
                </a:tc>
                <a:extLst>
                  <a:ext uri="{0D108BD9-81ED-4DB2-BD59-A6C34878D82A}">
                    <a16:rowId xmlns:a16="http://schemas.microsoft.com/office/drawing/2014/main" val="10007"/>
                  </a:ext>
                </a:extLst>
              </a:tr>
              <a:tr h="370840">
                <a:tc>
                  <a:txBody>
                    <a:bodyPr/>
                    <a:lstStyle/>
                    <a:p>
                      <a:r>
                        <a:rPr lang="en-GB" dirty="0"/>
                        <a:t>No engagement </a:t>
                      </a:r>
                    </a:p>
                  </a:txBody>
                  <a:tcPr/>
                </a:tc>
                <a:tc>
                  <a:txBody>
                    <a:bodyPr/>
                    <a:lstStyle/>
                    <a:p>
                      <a:r>
                        <a:rPr lang="en-GB" dirty="0"/>
                        <a:t> </a:t>
                      </a:r>
                      <a:r>
                        <a:rPr lang="en-GB" baseline="0" dirty="0"/>
                        <a:t>  4           1</a:t>
                      </a:r>
                      <a:endParaRPr lang="en-GB" dirty="0"/>
                    </a:p>
                  </a:txBody>
                  <a:tcPr/>
                </a:tc>
                <a:tc>
                  <a:txBody>
                    <a:bodyPr/>
                    <a:lstStyle/>
                    <a:p>
                      <a:r>
                        <a:rPr lang="en-GB" dirty="0"/>
                        <a:t>    6          &lt;1</a:t>
                      </a:r>
                    </a:p>
                  </a:txBody>
                  <a:tcPr/>
                </a:tc>
                <a:tc>
                  <a:txBody>
                    <a:bodyPr/>
                    <a:lstStyle/>
                    <a:p>
                      <a:r>
                        <a:rPr lang="en-GB" dirty="0"/>
                        <a:t>1   (1</a:t>
                      </a:r>
                      <a:r>
                        <a:rPr lang="en-GB" baseline="0" dirty="0"/>
                        <a:t> to 1)</a:t>
                      </a:r>
                      <a:endParaRPr lang="en-GB" dirty="0"/>
                    </a:p>
                  </a:txBody>
                  <a:tcPr/>
                </a:tc>
                <a:tc>
                  <a:txBody>
                    <a:bodyPr/>
                    <a:lstStyle/>
                    <a:p>
                      <a:r>
                        <a:rPr lang="en-GB" dirty="0"/>
                        <a:t>1 (1 to 10)</a:t>
                      </a:r>
                    </a:p>
                  </a:txBody>
                  <a:tcPr/>
                </a:tc>
                <a:extLst>
                  <a:ext uri="{0D108BD9-81ED-4DB2-BD59-A6C34878D82A}">
                    <a16:rowId xmlns:a16="http://schemas.microsoft.com/office/drawing/2014/main" val="10008"/>
                  </a:ext>
                </a:extLst>
              </a:tr>
              <a:tr h="370840">
                <a:tc>
                  <a:txBody>
                    <a:bodyPr/>
                    <a:lstStyle/>
                    <a:p>
                      <a:r>
                        <a:rPr lang="en-GB" dirty="0"/>
                        <a:t>Signposting</a:t>
                      </a:r>
                    </a:p>
                  </a:txBody>
                  <a:tcPr/>
                </a:tc>
                <a:tc>
                  <a:txBody>
                    <a:bodyPr/>
                    <a:lstStyle/>
                    <a:p>
                      <a:r>
                        <a:rPr lang="en-GB" dirty="0"/>
                        <a:t>   -</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r>
                        <a:rPr lang="en-GB" dirty="0"/>
                        <a:t>Guidance/advice</a:t>
                      </a:r>
                    </a:p>
                  </a:txBody>
                  <a:tcPr/>
                </a:tc>
                <a:tc>
                  <a:txBody>
                    <a:bodyPr/>
                    <a:lstStyle/>
                    <a:p>
                      <a:r>
                        <a:rPr lang="en-GB" dirty="0"/>
                        <a:t>   -</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0"/>
                  </a:ext>
                </a:extLst>
              </a:tr>
              <a:tr h="370840">
                <a:tc>
                  <a:txBody>
                    <a:bodyPr/>
                    <a:lstStyle/>
                    <a:p>
                      <a:r>
                        <a:rPr lang="en-GB" dirty="0"/>
                        <a:t>Psychological</a:t>
                      </a:r>
                      <a:r>
                        <a:rPr lang="en-GB" baseline="0" dirty="0"/>
                        <a:t> Rx</a:t>
                      </a:r>
                      <a:endParaRPr lang="en-GB" dirty="0"/>
                    </a:p>
                  </a:txBody>
                  <a:tcPr/>
                </a:tc>
                <a:tc>
                  <a:txBody>
                    <a:bodyPr/>
                    <a:lstStyle/>
                    <a:p>
                      <a:r>
                        <a:rPr lang="en-GB" dirty="0"/>
                        <a:t>   -</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11"/>
                  </a:ext>
                </a:extLst>
              </a:tr>
              <a:tr h="370840">
                <a:tc>
                  <a:txBody>
                    <a:bodyPr/>
                    <a:lstStyle/>
                    <a:p>
                      <a:r>
                        <a:rPr lang="en-GB" dirty="0"/>
                        <a:t>Total</a:t>
                      </a:r>
                    </a:p>
                  </a:txBody>
                  <a:tcPr/>
                </a:tc>
                <a:tc>
                  <a:txBody>
                    <a:bodyPr/>
                    <a:lstStyle/>
                    <a:p>
                      <a:r>
                        <a:rPr lang="en-GB" dirty="0"/>
                        <a:t>344           </a:t>
                      </a:r>
                    </a:p>
                  </a:txBody>
                  <a:tcPr/>
                </a:tc>
                <a:tc>
                  <a:txBody>
                    <a:bodyPr/>
                    <a:lstStyle/>
                    <a:p>
                      <a:r>
                        <a:rPr lang="en-GB" dirty="0"/>
                        <a:t>1259</a:t>
                      </a:r>
                    </a:p>
                  </a:txBody>
                  <a:tcPr/>
                </a:tc>
                <a:tc>
                  <a:txBody>
                    <a:bodyPr/>
                    <a:lstStyle/>
                    <a:p>
                      <a:r>
                        <a:rPr lang="en-GB" dirty="0"/>
                        <a:t>2   (</a:t>
                      </a:r>
                      <a:r>
                        <a:rPr lang="en-GB" baseline="0" dirty="0"/>
                        <a:t>1 to 5)</a:t>
                      </a:r>
                      <a:endParaRPr lang="en-GB" dirty="0"/>
                    </a:p>
                  </a:txBody>
                  <a:tcPr/>
                </a:tc>
                <a:tc>
                  <a:txBody>
                    <a:bodyPr/>
                    <a:lstStyle/>
                    <a:p>
                      <a:r>
                        <a:rPr lang="en-GB" dirty="0"/>
                        <a:t>4 (1 to 13)</a:t>
                      </a:r>
                    </a:p>
                  </a:txBody>
                  <a:tcPr/>
                </a:tc>
                <a:extLst>
                  <a:ext uri="{0D108BD9-81ED-4DB2-BD59-A6C34878D82A}">
                    <a16:rowId xmlns:a16="http://schemas.microsoft.com/office/drawing/2014/main" val="10012"/>
                  </a:ext>
                </a:extLst>
              </a:tr>
            </a:tbl>
          </a:graphicData>
        </a:graphic>
      </p:graphicFrame>
      <p:sp>
        <p:nvSpPr>
          <p:cNvPr id="3" name="TextBox 2"/>
          <p:cNvSpPr txBox="1"/>
          <p:nvPr/>
        </p:nvSpPr>
        <p:spPr>
          <a:xfrm>
            <a:off x="251520" y="24028"/>
            <a:ext cx="8748464" cy="830997"/>
          </a:xfrm>
          <a:prstGeom prst="rect">
            <a:avLst/>
          </a:prstGeom>
          <a:noFill/>
        </p:spPr>
        <p:txBody>
          <a:bodyPr wrap="square" rtlCol="0">
            <a:spAutoFit/>
          </a:bodyPr>
          <a:lstStyle/>
          <a:p>
            <a:r>
              <a:rPr lang="en-GB" sz="2400" dirty="0"/>
              <a:t>Number of referrals and workload of the service according to the principal intervention categories</a:t>
            </a:r>
          </a:p>
        </p:txBody>
      </p:sp>
    </p:spTree>
    <p:extLst>
      <p:ext uri="{BB962C8B-B14F-4D97-AF65-F5344CB8AC3E}">
        <p14:creationId xmlns:p14="http://schemas.microsoft.com/office/powerpoint/2010/main" val="3930737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42439454"/>
              </p:ext>
            </p:extLst>
          </p:nvPr>
        </p:nvGraphicFramePr>
        <p:xfrm>
          <a:off x="323528" y="260648"/>
          <a:ext cx="8568952" cy="6408712"/>
        </p:xfrm>
        <a:graphic>
          <a:graphicData uri="http://schemas.openxmlformats.org/drawingml/2006/table">
            <a:tbl>
              <a:tblPr firstRow="1" bandRow="1">
                <a:tableStyleId>{5C22544A-7EE6-4342-B048-85BDC9FD1C3A}</a:tableStyleId>
              </a:tblPr>
              <a:tblGrid>
                <a:gridCol w="1341227">
                  <a:extLst>
                    <a:ext uri="{9D8B030D-6E8A-4147-A177-3AD203B41FA5}">
                      <a16:colId xmlns:a16="http://schemas.microsoft.com/office/drawing/2014/main" val="20000"/>
                    </a:ext>
                  </a:extLst>
                </a:gridCol>
                <a:gridCol w="7227725">
                  <a:extLst>
                    <a:ext uri="{9D8B030D-6E8A-4147-A177-3AD203B41FA5}">
                      <a16:colId xmlns:a16="http://schemas.microsoft.com/office/drawing/2014/main" val="20001"/>
                    </a:ext>
                  </a:extLst>
                </a:gridCol>
              </a:tblGrid>
              <a:tr h="361205">
                <a:tc>
                  <a:txBody>
                    <a:bodyPr/>
                    <a:lstStyle/>
                    <a:p>
                      <a:r>
                        <a:rPr lang="en-GB" sz="1600" dirty="0"/>
                        <a:t>Intervention</a:t>
                      </a:r>
                    </a:p>
                  </a:txBody>
                  <a:tcPr/>
                </a:tc>
                <a:tc>
                  <a:txBody>
                    <a:bodyPr/>
                    <a:lstStyle/>
                    <a:p>
                      <a:pPr algn="l"/>
                      <a:r>
                        <a:rPr lang="en-GB" dirty="0"/>
                        <a:t>Case Examples</a:t>
                      </a:r>
                    </a:p>
                  </a:txBody>
                  <a:tcPr/>
                </a:tc>
                <a:extLst>
                  <a:ext uri="{0D108BD9-81ED-4DB2-BD59-A6C34878D82A}">
                    <a16:rowId xmlns:a16="http://schemas.microsoft.com/office/drawing/2014/main" val="10000"/>
                  </a:ext>
                </a:extLst>
              </a:tr>
              <a:tr h="801578">
                <a:tc>
                  <a:txBody>
                    <a:bodyPr/>
                    <a:lstStyle/>
                    <a:p>
                      <a:r>
                        <a:rPr lang="en-GB" sz="1600" dirty="0"/>
                        <a:t>Diagnosis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18 year female. Admitted for tonsillectomy.  Developed</a:t>
                      </a:r>
                      <a:r>
                        <a:rPr lang="en-GB" sz="1600" baseline="0" dirty="0"/>
                        <a:t> ‘fits’ post surgery ward round. NEAD. Nature of symptoms explained, patient engaged with psychosocial formulation. Referred for out-patient psychological treatment.</a:t>
                      </a:r>
                    </a:p>
                  </a:txBody>
                  <a:tcPr/>
                </a:tc>
                <a:extLst>
                  <a:ext uri="{0D108BD9-81ED-4DB2-BD59-A6C34878D82A}">
                    <a16:rowId xmlns:a16="http://schemas.microsoft.com/office/drawing/2014/main" val="10001"/>
                  </a:ext>
                </a:extLst>
              </a:tr>
              <a:tr h="801578">
                <a:tc>
                  <a:txBody>
                    <a:bodyPr/>
                    <a:lstStyle/>
                    <a:p>
                      <a:r>
                        <a:rPr lang="en-GB" sz="1600" dirty="0"/>
                        <a:t>Risk </a:t>
                      </a:r>
                    </a:p>
                    <a:p>
                      <a:r>
                        <a:rPr lang="en-GB" sz="1600" dirty="0"/>
                        <a:t>Assessment</a:t>
                      </a:r>
                    </a:p>
                  </a:txBody>
                  <a:tcPr/>
                </a:tc>
                <a:tc>
                  <a:txBody>
                    <a:bodyPr/>
                    <a:lstStyle/>
                    <a:p>
                      <a:r>
                        <a:rPr lang="en-GB" sz="1600" dirty="0"/>
                        <a:t>62 year old man. Lacerated throat with box cutter. Severe trauma to neck requiring tracheostomy and later PEG. Ongoing</a:t>
                      </a:r>
                      <a:r>
                        <a:rPr lang="en-GB" sz="1600" baseline="0" dirty="0"/>
                        <a:t> risk assessment whilst on surgical ward with initiation of treatment and discharge to home treatment team when medically fit.</a:t>
                      </a:r>
                      <a:endParaRPr lang="en-GB" sz="1600" dirty="0"/>
                    </a:p>
                  </a:txBody>
                  <a:tcPr/>
                </a:tc>
                <a:extLst>
                  <a:ext uri="{0D108BD9-81ED-4DB2-BD59-A6C34878D82A}">
                    <a16:rowId xmlns:a16="http://schemas.microsoft.com/office/drawing/2014/main" val="10002"/>
                  </a:ext>
                </a:extLst>
              </a:tr>
              <a:tr h="1039083">
                <a:tc>
                  <a:txBody>
                    <a:bodyPr/>
                    <a:lstStyle/>
                    <a:p>
                      <a:r>
                        <a:rPr lang="en-GB" sz="1600" dirty="0"/>
                        <a:t>Medication</a:t>
                      </a:r>
                      <a:r>
                        <a:rPr lang="en-GB" sz="1600" baseline="0" dirty="0"/>
                        <a:t> </a:t>
                      </a:r>
                      <a:r>
                        <a:rPr lang="en-GB" sz="1600" dirty="0"/>
                        <a:t>Management</a:t>
                      </a:r>
                    </a:p>
                  </a:txBody>
                  <a:tcPr/>
                </a:tc>
                <a:tc>
                  <a:txBody>
                    <a:bodyPr/>
                    <a:lstStyle/>
                    <a:p>
                      <a:r>
                        <a:rPr lang="en-GB" sz="1600" baseline="0" dirty="0"/>
                        <a:t>55 year old man with schizophrenia. Admitted to ITU with severe chest infection. Noted to have ejection fraction of 30%. Clozapine stopped. As physical condition improved, cardiac output improved and after discussion with patient, clozapine was restarted 5 days later (dose gradually titrated back to therapeutic levels).</a:t>
                      </a:r>
                      <a:endParaRPr lang="en-GB" sz="1600" dirty="0"/>
                    </a:p>
                  </a:txBody>
                  <a:tcPr/>
                </a:tc>
                <a:extLst>
                  <a:ext uri="{0D108BD9-81ED-4DB2-BD59-A6C34878D82A}">
                    <a16:rowId xmlns:a16="http://schemas.microsoft.com/office/drawing/2014/main" val="10003"/>
                  </a:ext>
                </a:extLst>
              </a:tr>
              <a:tr h="801578">
                <a:tc>
                  <a:txBody>
                    <a:bodyPr/>
                    <a:lstStyle/>
                    <a:p>
                      <a:r>
                        <a:rPr lang="en-GB" sz="1600" dirty="0"/>
                        <a:t>Treatment</a:t>
                      </a:r>
                    </a:p>
                  </a:txBody>
                  <a:tcPr/>
                </a:tc>
                <a:tc>
                  <a:txBody>
                    <a:bodyPr/>
                    <a:lstStyle/>
                    <a:p>
                      <a:r>
                        <a:rPr lang="en-GB" sz="1600" dirty="0"/>
                        <a:t>63 year man. Admitted with weight loss and confusion and weakness. Psychotic depression. Treatment</a:t>
                      </a:r>
                      <a:r>
                        <a:rPr lang="en-GB" sz="1600" baseline="0" dirty="0"/>
                        <a:t> with neuroleptics and antidepressants started immediately. Safe re-feeding. Discharged to home treatment team 2 weeks later.</a:t>
                      </a:r>
                      <a:endParaRPr lang="en-GB" sz="1600" dirty="0"/>
                    </a:p>
                  </a:txBody>
                  <a:tcPr/>
                </a:tc>
                <a:extLst>
                  <a:ext uri="{0D108BD9-81ED-4DB2-BD59-A6C34878D82A}">
                    <a16:rowId xmlns:a16="http://schemas.microsoft.com/office/drawing/2014/main" val="10004"/>
                  </a:ext>
                </a:extLst>
              </a:tr>
              <a:tr h="801578">
                <a:tc>
                  <a:txBody>
                    <a:bodyPr/>
                    <a:lstStyle/>
                    <a:p>
                      <a:r>
                        <a:rPr lang="en-GB" sz="1600" dirty="0"/>
                        <a:t>Management</a:t>
                      </a:r>
                    </a:p>
                    <a:p>
                      <a:r>
                        <a:rPr lang="en-GB" sz="1600" dirty="0"/>
                        <a:t>of disturbed behaviour</a:t>
                      </a:r>
                    </a:p>
                  </a:txBody>
                  <a:tcPr/>
                </a:tc>
                <a:tc>
                  <a:txBody>
                    <a:bodyPr/>
                    <a:lstStyle/>
                    <a:p>
                      <a:r>
                        <a:rPr lang="en-GB" sz="1600" dirty="0"/>
                        <a:t>49</a:t>
                      </a:r>
                      <a:r>
                        <a:rPr lang="en-GB" sz="1600" baseline="0" dirty="0"/>
                        <a:t> year old man. Repeated self laceration whilst on medical ward. Admitted for control of epilepsy. Personality difficulties. Liaison team worked with ward staff to de-escalate his behaviour and plan safe discharge with appropriate follow-up.</a:t>
                      </a:r>
                      <a:endParaRPr lang="en-GB" sz="1600" dirty="0"/>
                    </a:p>
                  </a:txBody>
                  <a:tcPr/>
                </a:tc>
                <a:extLst>
                  <a:ext uri="{0D108BD9-81ED-4DB2-BD59-A6C34878D82A}">
                    <a16:rowId xmlns:a16="http://schemas.microsoft.com/office/drawing/2014/main" val="10005"/>
                  </a:ext>
                </a:extLst>
              </a:tr>
              <a:tr h="676200">
                <a:tc>
                  <a:txBody>
                    <a:bodyPr/>
                    <a:lstStyle/>
                    <a:p>
                      <a:r>
                        <a:rPr lang="en-GB" sz="1600" dirty="0"/>
                        <a:t>Mental Health Act</a:t>
                      </a:r>
                    </a:p>
                  </a:txBody>
                  <a:tcPr/>
                </a:tc>
                <a:tc>
                  <a:txBody>
                    <a:bodyPr/>
                    <a:lstStyle/>
                    <a:p>
                      <a:r>
                        <a:rPr lang="en-GB" sz="1600" dirty="0"/>
                        <a:t>45</a:t>
                      </a:r>
                      <a:r>
                        <a:rPr lang="en-GB" sz="1600" baseline="0" dirty="0"/>
                        <a:t> year old woman admitted with confusion, but condition developed into hypomania, dancing, singing and taking clothes off. Detained under MHA.</a:t>
                      </a:r>
                      <a:endParaRPr lang="en-GB" sz="1600" dirty="0"/>
                    </a:p>
                  </a:txBody>
                  <a:tcPr/>
                </a:tc>
                <a:extLst>
                  <a:ext uri="{0D108BD9-81ED-4DB2-BD59-A6C34878D82A}">
                    <a16:rowId xmlns:a16="http://schemas.microsoft.com/office/drawing/2014/main" val="10006"/>
                  </a:ext>
                </a:extLst>
              </a:tr>
              <a:tr h="1008112">
                <a:tc>
                  <a:txBody>
                    <a:bodyPr/>
                    <a:lstStyle/>
                    <a:p>
                      <a:r>
                        <a:rPr lang="en-GB" sz="1600" dirty="0"/>
                        <a:t>Capacity</a:t>
                      </a:r>
                    </a:p>
                  </a:txBody>
                  <a:tcPr/>
                </a:tc>
                <a:tc>
                  <a:txBody>
                    <a:bodyPr/>
                    <a:lstStyle/>
                    <a:p>
                      <a:r>
                        <a:rPr lang="en-GB" sz="1600" dirty="0"/>
                        <a:t>54</a:t>
                      </a:r>
                      <a:r>
                        <a:rPr lang="en-GB" sz="1600" baseline="0" dirty="0"/>
                        <a:t> year old with schizophrenia. Renal failure. Refusing dialysis as believed he was Christ and would be resurrected. Determined not to have capacity and liaison worked with renal team to treat his psychosis at the same time as delivering dialysis. </a:t>
                      </a:r>
                      <a:endParaRPr lang="en-GB"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59022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p>
        </p:txBody>
      </p:sp>
      <p:sp>
        <p:nvSpPr>
          <p:cNvPr id="3" name="Content Placeholder 2"/>
          <p:cNvSpPr>
            <a:spLocks noGrp="1"/>
          </p:cNvSpPr>
          <p:nvPr>
            <p:ph idx="1"/>
          </p:nvPr>
        </p:nvSpPr>
        <p:spPr/>
        <p:txBody>
          <a:bodyPr>
            <a:normAutofit/>
          </a:bodyPr>
          <a:lstStyle/>
          <a:p>
            <a:r>
              <a:rPr lang="en-GB" dirty="0"/>
              <a:t>Relatively little previous work which has addressed what liaison services actually do.</a:t>
            </a:r>
          </a:p>
          <a:p>
            <a:r>
              <a:rPr lang="en-GB" dirty="0"/>
              <a:t>By using the typology it is possible to easily describe a </a:t>
            </a:r>
            <a:r>
              <a:rPr lang="en-GB"/>
              <a:t>service.</a:t>
            </a:r>
            <a:endParaRPr lang="en-GB" dirty="0"/>
          </a:p>
        </p:txBody>
      </p:sp>
    </p:spTree>
    <p:extLst>
      <p:ext uri="{BB962C8B-B14F-4D97-AF65-F5344CB8AC3E}">
        <p14:creationId xmlns:p14="http://schemas.microsoft.com/office/powerpoint/2010/main" val="3137268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341438"/>
            <a:ext cx="7772400" cy="2259012"/>
          </a:xfrm>
        </p:spPr>
        <p:txBody>
          <a:bodyPr/>
          <a:lstStyle/>
          <a:p>
            <a:pPr eaLnBrk="1" hangingPunct="1"/>
            <a:r>
              <a:rPr lang="en-GB" altLang="en-US" sz="3400"/>
              <a:t>What proportion of patients referred to a liaison service need to be seen by a psychiatrist, as opposed to any other member of the liaison team? </a:t>
            </a:r>
          </a:p>
        </p:txBody>
      </p:sp>
      <p:sp>
        <p:nvSpPr>
          <p:cNvPr id="3" name="Subtitle 2"/>
          <p:cNvSpPr>
            <a:spLocks noGrp="1"/>
          </p:cNvSpPr>
          <p:nvPr>
            <p:ph type="subTitle" idx="1"/>
          </p:nvPr>
        </p:nvSpPr>
        <p:spPr>
          <a:xfrm>
            <a:off x="1371600" y="3886200"/>
            <a:ext cx="6400800" cy="1919288"/>
          </a:xfrm>
        </p:spPr>
        <p:txBody>
          <a:bodyPr rtlCol="0">
            <a:normAutofit fontScale="47500" lnSpcReduction="20000"/>
          </a:bodyPr>
          <a:lstStyle/>
          <a:p>
            <a:pPr eaLnBrk="1" hangingPunct="1">
              <a:defRPr/>
            </a:pPr>
            <a:endParaRPr lang="en-GB" dirty="0"/>
          </a:p>
          <a:p>
            <a:pPr eaLnBrk="1" hangingPunct="1">
              <a:defRPr/>
            </a:pPr>
            <a:r>
              <a:rPr lang="en-US" dirty="0"/>
              <a:t>Dr Aaron McMeekin</a:t>
            </a:r>
            <a:endParaRPr lang="en-GB" dirty="0"/>
          </a:p>
          <a:p>
            <a:pPr eaLnBrk="1" hangingPunct="1">
              <a:defRPr/>
            </a:pPr>
            <a:r>
              <a:rPr lang="en-US" dirty="0"/>
              <a:t>Dr Sylvia Khan</a:t>
            </a:r>
            <a:endParaRPr lang="en-GB" dirty="0"/>
          </a:p>
          <a:p>
            <a:pPr eaLnBrk="1" hangingPunct="1">
              <a:defRPr/>
            </a:pPr>
            <a:r>
              <a:rPr lang="en-US" dirty="0"/>
              <a:t>Dr Sally Makin</a:t>
            </a:r>
            <a:endParaRPr lang="en-GB" dirty="0"/>
          </a:p>
          <a:p>
            <a:pPr eaLnBrk="1" hangingPunct="1">
              <a:defRPr/>
            </a:pPr>
            <a:r>
              <a:rPr lang="en-US" dirty="0"/>
              <a:t>Dr Ben Shaw</a:t>
            </a:r>
            <a:endParaRPr lang="en-GB" dirty="0"/>
          </a:p>
          <a:p>
            <a:pPr eaLnBrk="1" hangingPunct="1">
              <a:defRPr/>
            </a:pPr>
            <a:r>
              <a:rPr lang="en-US" dirty="0"/>
              <a:t>Professor Damien </a:t>
            </a:r>
            <a:r>
              <a:rPr lang="en-US" dirty="0" err="1"/>
              <a:t>Longson</a:t>
            </a:r>
            <a:endParaRPr lang="en-US" dirty="0"/>
          </a:p>
          <a:p>
            <a:pPr eaLnBrk="1" hangingPunct="1">
              <a:defRPr/>
            </a:pPr>
            <a:r>
              <a:rPr lang="en-US" dirty="0"/>
              <a:t>Professor Else Guthrie</a:t>
            </a:r>
            <a:endParaRPr lang="en-GB" dirty="0"/>
          </a:p>
          <a:p>
            <a:pPr eaLnBrk="1" fontAlgn="auto" hangingPunct="1">
              <a:spcAft>
                <a:spcPts val="0"/>
              </a:spcAft>
              <a:buFont typeface="Arial" pitchFamily="34" charset="0"/>
              <a:buNone/>
              <a:defRPr/>
            </a:pPr>
            <a:endParaRPr lang="en-GB" dirty="0"/>
          </a:p>
        </p:txBody>
      </p:sp>
      <p:pic>
        <p:nvPicPr>
          <p:cNvPr id="2052" name="Picture 2" descr="C:\Users\Niblue\Documents\My documents\Psychiatry ST4-6\NHS-Manchester-Mental-Heal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0"/>
            <a:ext cx="3373437"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97365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60350"/>
            <a:ext cx="8229600" cy="1157288"/>
          </a:xfrm>
        </p:spPr>
        <p:txBody>
          <a:bodyPr/>
          <a:lstStyle/>
          <a:p>
            <a:pPr eaLnBrk="1" hangingPunct="1"/>
            <a:r>
              <a:rPr lang="en-GB" altLang="en-US"/>
              <a:t>Method</a:t>
            </a:r>
          </a:p>
        </p:txBody>
      </p:sp>
      <p:pic>
        <p:nvPicPr>
          <p:cNvPr id="9219" name="Picture 2" descr="C:\Users\Niblue\Documents\My documents\Psychiatry ST4-6\NHS-Manchester-Mental-Heal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0"/>
            <a:ext cx="3373437"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0" name="Content Placeholder 2"/>
          <p:cNvSpPr>
            <a:spLocks noGrp="1"/>
          </p:cNvSpPr>
          <p:nvPr>
            <p:ph idx="1"/>
          </p:nvPr>
        </p:nvSpPr>
        <p:spPr/>
        <p:txBody>
          <a:bodyPr/>
          <a:lstStyle/>
          <a:p>
            <a:pPr eaLnBrk="1" hangingPunct="1">
              <a:buFont typeface="Wingdings" pitchFamily="2" charset="2"/>
              <a:buChar char="§"/>
            </a:pPr>
            <a:r>
              <a:rPr lang="en-GB" altLang="en-US" sz="3000"/>
              <a:t>Development of ‘psychiatrist’ criteria</a:t>
            </a:r>
          </a:p>
          <a:p>
            <a:pPr lvl="1" eaLnBrk="1" hangingPunct="1">
              <a:buFont typeface="Wingdings" pitchFamily="2" charset="2"/>
              <a:buChar char="§"/>
            </a:pPr>
            <a:r>
              <a:rPr lang="en-GB" altLang="en-US" sz="2600"/>
              <a:t>Employment of Mental Health Act</a:t>
            </a:r>
          </a:p>
          <a:p>
            <a:pPr lvl="1" eaLnBrk="1" hangingPunct="1">
              <a:buFont typeface="Wingdings" pitchFamily="2" charset="2"/>
              <a:buChar char="§"/>
            </a:pPr>
            <a:r>
              <a:rPr lang="en-GB" altLang="en-US" sz="2600"/>
              <a:t>Existing Psychotropic Medication management</a:t>
            </a:r>
          </a:p>
          <a:p>
            <a:pPr lvl="1" eaLnBrk="1" hangingPunct="1">
              <a:buFont typeface="Wingdings" pitchFamily="2" charset="2"/>
              <a:buChar char="§"/>
            </a:pPr>
            <a:r>
              <a:rPr lang="en-GB" altLang="en-US" sz="2600"/>
              <a:t>Commencing Psychotropic medication</a:t>
            </a:r>
          </a:p>
          <a:p>
            <a:pPr lvl="1" eaLnBrk="1" hangingPunct="1">
              <a:buFont typeface="Wingdings" pitchFamily="2" charset="2"/>
              <a:buChar char="§"/>
            </a:pPr>
            <a:r>
              <a:rPr lang="en-GB" altLang="en-US" sz="2600"/>
              <a:t>Diagnosis requiring medical expertise</a:t>
            </a:r>
          </a:p>
          <a:p>
            <a:pPr lvl="1" eaLnBrk="1" hangingPunct="1">
              <a:buFont typeface="Wingdings" pitchFamily="2" charset="2"/>
              <a:buChar char="§"/>
            </a:pPr>
            <a:r>
              <a:rPr lang="en-GB" altLang="en-US" sz="2600"/>
              <a:t>Behavioural disturbance requiring medication advice</a:t>
            </a:r>
          </a:p>
          <a:p>
            <a:pPr lvl="1" eaLnBrk="1" hangingPunct="1">
              <a:buFont typeface="Wingdings" pitchFamily="2" charset="2"/>
              <a:buChar char="§"/>
            </a:pPr>
            <a:r>
              <a:rPr lang="en-GB" altLang="en-US" sz="2600"/>
              <a:t>Complex capacity assessments</a:t>
            </a:r>
          </a:p>
          <a:p>
            <a:pPr lvl="1" eaLnBrk="1" hangingPunct="1">
              <a:buFont typeface="Wingdings" pitchFamily="2" charset="2"/>
              <a:buChar char="§"/>
            </a:pPr>
            <a:r>
              <a:rPr lang="en-GB" altLang="en-US" sz="2600"/>
              <a:t>Specific request for psychiatric opinion</a:t>
            </a:r>
          </a:p>
          <a:p>
            <a:pPr eaLnBrk="1" hangingPunct="1"/>
            <a:endParaRPr lang="en-GB" altLang="en-US"/>
          </a:p>
        </p:txBody>
      </p:sp>
    </p:spTree>
    <p:extLst>
      <p:ext uri="{BB962C8B-B14F-4D97-AF65-F5344CB8AC3E}">
        <p14:creationId xmlns:p14="http://schemas.microsoft.com/office/powerpoint/2010/main" val="4174231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60350"/>
            <a:ext cx="8229600" cy="1157288"/>
          </a:xfrm>
        </p:spPr>
        <p:txBody>
          <a:bodyPr/>
          <a:lstStyle/>
          <a:p>
            <a:pPr eaLnBrk="1" hangingPunct="1"/>
            <a:r>
              <a:rPr lang="en-GB" altLang="en-US"/>
              <a:t>Results</a:t>
            </a:r>
          </a:p>
        </p:txBody>
      </p:sp>
      <p:pic>
        <p:nvPicPr>
          <p:cNvPr id="19459" name="Picture 2" descr="C:\Users\Niblue\Documents\My documents\Psychiatry ST4-6\NHS-Manchester-Mental-Heal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0"/>
            <a:ext cx="3373437"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Content Placeholder 3"/>
          <p:cNvGraphicFramePr>
            <a:graphicFrameLocks noGrp="1"/>
          </p:cNvGraphicFramePr>
          <p:nvPr>
            <p:ph idx="1"/>
          </p:nvPr>
        </p:nvGraphicFramePr>
        <p:xfrm>
          <a:off x="457200" y="1600200"/>
          <a:ext cx="8578848" cy="4940459"/>
        </p:xfrm>
        <a:graphic>
          <a:graphicData uri="http://schemas.openxmlformats.org/drawingml/2006/table">
            <a:tbl>
              <a:tblPr firstRow="1" bandRow="1">
                <a:tableStyleId>{5C22544A-7EE6-4342-B048-85BDC9FD1C3A}</a:tableStyleId>
              </a:tblPr>
              <a:tblGrid>
                <a:gridCol w="1645834">
                  <a:extLst>
                    <a:ext uri="{9D8B030D-6E8A-4147-A177-3AD203B41FA5}">
                      <a16:colId xmlns:a16="http://schemas.microsoft.com/office/drawing/2014/main" val="20000"/>
                    </a:ext>
                  </a:extLst>
                </a:gridCol>
                <a:gridCol w="1645834">
                  <a:extLst>
                    <a:ext uri="{9D8B030D-6E8A-4147-A177-3AD203B41FA5}">
                      <a16:colId xmlns:a16="http://schemas.microsoft.com/office/drawing/2014/main" val="20001"/>
                    </a:ext>
                  </a:extLst>
                </a:gridCol>
                <a:gridCol w="1645834">
                  <a:extLst>
                    <a:ext uri="{9D8B030D-6E8A-4147-A177-3AD203B41FA5}">
                      <a16:colId xmlns:a16="http://schemas.microsoft.com/office/drawing/2014/main" val="20002"/>
                    </a:ext>
                  </a:extLst>
                </a:gridCol>
                <a:gridCol w="1553223">
                  <a:extLst>
                    <a:ext uri="{9D8B030D-6E8A-4147-A177-3AD203B41FA5}">
                      <a16:colId xmlns:a16="http://schemas.microsoft.com/office/drawing/2014/main" val="20003"/>
                    </a:ext>
                  </a:extLst>
                </a:gridCol>
                <a:gridCol w="2088123">
                  <a:extLst>
                    <a:ext uri="{9D8B030D-6E8A-4147-A177-3AD203B41FA5}">
                      <a16:colId xmlns:a16="http://schemas.microsoft.com/office/drawing/2014/main" val="20004"/>
                    </a:ext>
                  </a:extLst>
                </a:gridCol>
              </a:tblGrid>
              <a:tr h="1462870">
                <a:tc>
                  <a:txBody>
                    <a:bodyPr/>
                    <a:lstStyle/>
                    <a:p>
                      <a:pPr algn="ctr"/>
                      <a:r>
                        <a:rPr lang="en-GB" sz="1800" dirty="0"/>
                        <a:t>Type of Clinical Problem</a:t>
                      </a:r>
                    </a:p>
                  </a:txBody>
                  <a:tcPr marL="91435" marR="91435" marT="45715" marB="45715"/>
                </a:tc>
                <a:tc>
                  <a:txBody>
                    <a:bodyPr/>
                    <a:lstStyle/>
                    <a:p>
                      <a:pPr algn="ctr"/>
                      <a:r>
                        <a:rPr lang="en-GB" sz="1800" dirty="0"/>
                        <a:t>Referrals</a:t>
                      </a:r>
                    </a:p>
                    <a:p>
                      <a:pPr algn="ctr"/>
                      <a:r>
                        <a:rPr lang="en-GB" sz="1800" dirty="0"/>
                        <a:t>Number</a:t>
                      </a:r>
                    </a:p>
                    <a:p>
                      <a:pPr algn="ctr"/>
                      <a:r>
                        <a:rPr lang="en-GB" sz="1800" dirty="0"/>
                        <a:t>(%)</a:t>
                      </a:r>
                    </a:p>
                  </a:txBody>
                  <a:tcPr marL="91435" marR="91435" marT="45715" marB="45715"/>
                </a:tc>
                <a:tc>
                  <a:txBody>
                    <a:bodyPr/>
                    <a:lstStyle/>
                    <a:p>
                      <a:pPr algn="ctr"/>
                      <a:r>
                        <a:rPr lang="en-GB" sz="1800" dirty="0"/>
                        <a:t>Face to Face</a:t>
                      </a:r>
                    </a:p>
                    <a:p>
                      <a:pPr algn="ctr"/>
                      <a:r>
                        <a:rPr lang="en-GB" sz="1800" dirty="0"/>
                        <a:t>Number</a:t>
                      </a:r>
                    </a:p>
                    <a:p>
                      <a:pPr algn="ctr"/>
                      <a:r>
                        <a:rPr lang="en-GB" sz="1800" dirty="0"/>
                        <a:t>(%)</a:t>
                      </a:r>
                    </a:p>
                  </a:txBody>
                  <a:tcPr marL="91435" marR="91435" marT="45715" marB="45715"/>
                </a:tc>
                <a:tc>
                  <a:txBody>
                    <a:bodyPr/>
                    <a:lstStyle/>
                    <a:p>
                      <a:pPr algn="ctr"/>
                      <a:r>
                        <a:rPr lang="en-GB" sz="1800" dirty="0"/>
                        <a:t>Face to Face</a:t>
                      </a:r>
                    </a:p>
                    <a:p>
                      <a:pPr algn="ctr"/>
                      <a:r>
                        <a:rPr lang="en-GB" sz="1800" dirty="0"/>
                        <a:t>Mean</a:t>
                      </a:r>
                      <a:endParaRPr lang="en-GB" sz="1800" baseline="0" dirty="0"/>
                    </a:p>
                    <a:p>
                      <a:pPr algn="ctr"/>
                      <a:r>
                        <a:rPr lang="en-GB" sz="1800" i="1" baseline="0" dirty="0"/>
                        <a:t>Median (IQR)</a:t>
                      </a:r>
                      <a:endParaRPr lang="en-GB" sz="1800" i="1" dirty="0"/>
                    </a:p>
                  </a:txBody>
                  <a:tcPr marL="91435" marR="91435" marT="45715" marB="45715"/>
                </a:tc>
                <a:tc>
                  <a:txBody>
                    <a:bodyPr/>
                    <a:lstStyle/>
                    <a:p>
                      <a:pPr algn="ctr"/>
                      <a:r>
                        <a:rPr lang="en-GB" sz="1800" dirty="0"/>
                        <a:t>Time in contact with service (Days)</a:t>
                      </a:r>
                    </a:p>
                    <a:p>
                      <a:pPr algn="ctr"/>
                      <a:r>
                        <a:rPr lang="en-GB" sz="1800" dirty="0"/>
                        <a:t>Mean</a:t>
                      </a:r>
                      <a:endParaRPr lang="en-GB" sz="1800" baseline="0" dirty="0"/>
                    </a:p>
                    <a:p>
                      <a:pPr algn="ctr"/>
                      <a:r>
                        <a:rPr lang="en-GB" sz="1800" i="1" baseline="0" dirty="0"/>
                        <a:t>Median (IQR)</a:t>
                      </a:r>
                      <a:endParaRPr lang="en-GB" sz="1800" i="1" dirty="0"/>
                    </a:p>
                    <a:p>
                      <a:pPr algn="ctr"/>
                      <a:endParaRPr lang="en-GB" sz="1800" dirty="0"/>
                    </a:p>
                  </a:txBody>
                  <a:tcPr marL="91435" marR="91435" marT="45715" marB="45715"/>
                </a:tc>
                <a:extLst>
                  <a:ext uri="{0D108BD9-81ED-4DB2-BD59-A6C34878D82A}">
                    <a16:rowId xmlns:a16="http://schemas.microsoft.com/office/drawing/2014/main" val="10000"/>
                  </a:ext>
                </a:extLst>
              </a:tr>
              <a:tr h="1159143">
                <a:tc>
                  <a:txBody>
                    <a:bodyPr/>
                    <a:lstStyle/>
                    <a:p>
                      <a:pPr algn="ctr"/>
                      <a:r>
                        <a:rPr lang="en-GB" sz="1800" dirty="0"/>
                        <a:t>Requires</a:t>
                      </a:r>
                    </a:p>
                    <a:p>
                      <a:pPr algn="ctr"/>
                      <a:r>
                        <a:rPr lang="en-GB" sz="1800" dirty="0"/>
                        <a:t>Psychiatrist</a:t>
                      </a:r>
                    </a:p>
                  </a:txBody>
                  <a:tcPr marL="91435" marR="91435" marT="45715" marB="45715"/>
                </a:tc>
                <a:tc>
                  <a:txBody>
                    <a:bodyPr/>
                    <a:lstStyle/>
                    <a:p>
                      <a:pPr algn="ctr"/>
                      <a:r>
                        <a:rPr lang="en-GB" sz="1800" dirty="0"/>
                        <a:t>241</a:t>
                      </a:r>
                    </a:p>
                    <a:p>
                      <a:pPr algn="ctr"/>
                      <a:r>
                        <a:rPr lang="en-GB" sz="1800" dirty="0"/>
                        <a:t>(70.1)</a:t>
                      </a:r>
                    </a:p>
                    <a:p>
                      <a:pPr algn="ctr"/>
                      <a:endParaRPr lang="en-GB" sz="1800" dirty="0"/>
                    </a:p>
                  </a:txBody>
                  <a:tcPr marL="91435" marR="91435" marT="45715" marB="45715"/>
                </a:tc>
                <a:tc>
                  <a:txBody>
                    <a:bodyPr/>
                    <a:lstStyle/>
                    <a:p>
                      <a:pPr algn="ctr"/>
                      <a:r>
                        <a:rPr lang="en-GB" sz="1800" dirty="0"/>
                        <a:t>1039</a:t>
                      </a:r>
                    </a:p>
                    <a:p>
                      <a:pPr algn="ctr"/>
                      <a:r>
                        <a:rPr lang="en-GB" sz="1800" dirty="0"/>
                        <a:t>(82.5)</a:t>
                      </a:r>
                    </a:p>
                    <a:p>
                      <a:pPr algn="ctr"/>
                      <a:endParaRPr lang="en-GB" sz="1800" dirty="0"/>
                    </a:p>
                  </a:txBody>
                  <a:tcPr marL="91435" marR="91435" marT="45715" marB="45715"/>
                </a:tc>
                <a:tc>
                  <a:txBody>
                    <a:bodyPr/>
                    <a:lstStyle/>
                    <a:p>
                      <a:pPr algn="ctr"/>
                      <a:r>
                        <a:rPr lang="en-GB" sz="1800" dirty="0"/>
                        <a:t>4.3</a:t>
                      </a:r>
                      <a:endParaRPr lang="en-GB" sz="1800" baseline="0" dirty="0"/>
                    </a:p>
                    <a:p>
                      <a:pPr algn="ctr"/>
                      <a:r>
                        <a:rPr lang="en-GB" sz="1800" i="1" baseline="0" dirty="0"/>
                        <a:t>2 (1 to 5)</a:t>
                      </a:r>
                      <a:endParaRPr lang="en-GB" sz="1800" i="1" dirty="0"/>
                    </a:p>
                  </a:txBody>
                  <a:tcPr marL="91435" marR="91435" marT="45715" marB="45715"/>
                </a:tc>
                <a:tc>
                  <a:txBody>
                    <a:bodyPr/>
                    <a:lstStyle/>
                    <a:p>
                      <a:pPr algn="ctr"/>
                      <a:r>
                        <a:rPr lang="en-GB" sz="1800" dirty="0"/>
                        <a:t>13.2</a:t>
                      </a:r>
                    </a:p>
                    <a:p>
                      <a:pPr algn="ctr"/>
                      <a:r>
                        <a:rPr lang="en-GB" sz="1800" i="1" dirty="0"/>
                        <a:t>7 (1 to 14)</a:t>
                      </a:r>
                    </a:p>
                  </a:txBody>
                  <a:tcPr marL="91435" marR="91435" marT="45715" marB="45715"/>
                </a:tc>
                <a:extLst>
                  <a:ext uri="{0D108BD9-81ED-4DB2-BD59-A6C34878D82A}">
                    <a16:rowId xmlns:a16="http://schemas.microsoft.com/office/drawing/2014/main" val="10001"/>
                  </a:ext>
                </a:extLst>
              </a:tr>
              <a:tr h="1159143">
                <a:tc>
                  <a:txBody>
                    <a:bodyPr/>
                    <a:lstStyle/>
                    <a:p>
                      <a:pPr algn="ctr"/>
                      <a:r>
                        <a:rPr lang="en-GB" sz="1800" dirty="0"/>
                        <a:t>Does NOT</a:t>
                      </a:r>
                    </a:p>
                    <a:p>
                      <a:pPr algn="ctr"/>
                      <a:r>
                        <a:rPr lang="en-GB" sz="1800" dirty="0"/>
                        <a:t>require</a:t>
                      </a:r>
                    </a:p>
                    <a:p>
                      <a:pPr algn="ctr"/>
                      <a:r>
                        <a:rPr lang="en-GB" sz="1800" dirty="0"/>
                        <a:t>Psychiatrist</a:t>
                      </a:r>
                    </a:p>
                  </a:txBody>
                  <a:tcPr marL="91435" marR="91435" marT="45715" marB="45715"/>
                </a:tc>
                <a:tc>
                  <a:txBody>
                    <a:bodyPr/>
                    <a:lstStyle/>
                    <a:p>
                      <a:pPr algn="ctr"/>
                      <a:r>
                        <a:rPr lang="en-GB" sz="1800" dirty="0"/>
                        <a:t>103</a:t>
                      </a:r>
                    </a:p>
                    <a:p>
                      <a:pPr algn="ctr"/>
                      <a:r>
                        <a:rPr lang="en-GB" sz="1800" dirty="0"/>
                        <a:t>(29.9)</a:t>
                      </a:r>
                    </a:p>
                  </a:txBody>
                  <a:tcPr marL="91435" marR="91435" marT="45715" marB="45715"/>
                </a:tc>
                <a:tc>
                  <a:txBody>
                    <a:bodyPr/>
                    <a:lstStyle/>
                    <a:p>
                      <a:pPr algn="ctr"/>
                      <a:r>
                        <a:rPr lang="en-GB" sz="1800" dirty="0"/>
                        <a:t>220</a:t>
                      </a:r>
                    </a:p>
                    <a:p>
                      <a:pPr algn="ctr"/>
                      <a:r>
                        <a:rPr lang="en-GB" sz="1800" dirty="0"/>
                        <a:t>(17.5%)</a:t>
                      </a:r>
                    </a:p>
                  </a:txBody>
                  <a:tcPr marL="91435" marR="91435" marT="45715" marB="45715"/>
                </a:tc>
                <a:tc>
                  <a:txBody>
                    <a:bodyPr/>
                    <a:lstStyle/>
                    <a:p>
                      <a:pPr algn="ctr"/>
                      <a:r>
                        <a:rPr lang="en-GB" sz="1800" dirty="0"/>
                        <a:t>2.2</a:t>
                      </a:r>
                    </a:p>
                    <a:p>
                      <a:pPr algn="ctr"/>
                      <a:r>
                        <a:rPr lang="en-GB" sz="1800" i="1" dirty="0"/>
                        <a:t>1 (1 to 2)</a:t>
                      </a:r>
                    </a:p>
                  </a:txBody>
                  <a:tcPr marL="91435" marR="91435" marT="45715" marB="45715"/>
                </a:tc>
                <a:tc>
                  <a:txBody>
                    <a:bodyPr/>
                    <a:lstStyle/>
                    <a:p>
                      <a:pPr algn="ctr"/>
                      <a:r>
                        <a:rPr lang="en-GB" sz="1800" dirty="0"/>
                        <a:t>5.1</a:t>
                      </a:r>
                    </a:p>
                    <a:p>
                      <a:pPr algn="ctr"/>
                      <a:r>
                        <a:rPr lang="en-GB" sz="1800" i="1" dirty="0"/>
                        <a:t>1 (1 to 7)</a:t>
                      </a:r>
                    </a:p>
                  </a:txBody>
                  <a:tcPr marL="91435" marR="91435" marT="45715" marB="45715"/>
                </a:tc>
                <a:extLst>
                  <a:ext uri="{0D108BD9-81ED-4DB2-BD59-A6C34878D82A}">
                    <a16:rowId xmlns:a16="http://schemas.microsoft.com/office/drawing/2014/main" val="10002"/>
                  </a:ext>
                </a:extLst>
              </a:tr>
              <a:tr h="1159143">
                <a:tc>
                  <a:txBody>
                    <a:bodyPr/>
                    <a:lstStyle/>
                    <a:p>
                      <a:pPr algn="ctr"/>
                      <a:r>
                        <a:rPr lang="en-GB" sz="1800" dirty="0"/>
                        <a:t>Total</a:t>
                      </a:r>
                    </a:p>
                  </a:txBody>
                  <a:tcPr marL="91435" marR="91435" marT="45715" marB="45715"/>
                </a:tc>
                <a:tc>
                  <a:txBody>
                    <a:bodyPr/>
                    <a:lstStyle/>
                    <a:p>
                      <a:pPr algn="ctr"/>
                      <a:r>
                        <a:rPr lang="en-GB" sz="1800" dirty="0"/>
                        <a:t>344</a:t>
                      </a:r>
                    </a:p>
                  </a:txBody>
                  <a:tcPr marL="91435" marR="91435" marT="45715" marB="45715"/>
                </a:tc>
                <a:tc>
                  <a:txBody>
                    <a:bodyPr/>
                    <a:lstStyle/>
                    <a:p>
                      <a:pPr algn="ctr"/>
                      <a:r>
                        <a:rPr lang="en-GB" sz="1800" dirty="0"/>
                        <a:t>1259</a:t>
                      </a:r>
                    </a:p>
                  </a:txBody>
                  <a:tcPr marL="91435" marR="91435" marT="45715" marB="45715"/>
                </a:tc>
                <a:tc>
                  <a:txBody>
                    <a:bodyPr/>
                    <a:lstStyle/>
                    <a:p>
                      <a:pPr algn="ctr"/>
                      <a:r>
                        <a:rPr lang="en-GB" sz="1800" dirty="0"/>
                        <a:t>3.7</a:t>
                      </a:r>
                    </a:p>
                    <a:p>
                      <a:pPr algn="ctr"/>
                      <a:r>
                        <a:rPr lang="en-GB" sz="1800" i="1" dirty="0"/>
                        <a:t>2 (1 to 5)</a:t>
                      </a:r>
                    </a:p>
                  </a:txBody>
                  <a:tcPr marL="91435" marR="91435" marT="45715" marB="45715"/>
                </a:tc>
                <a:tc>
                  <a:txBody>
                    <a:bodyPr/>
                    <a:lstStyle/>
                    <a:p>
                      <a:pPr algn="ctr"/>
                      <a:r>
                        <a:rPr lang="en-GB" sz="1800" dirty="0"/>
                        <a:t>10.8</a:t>
                      </a:r>
                    </a:p>
                    <a:p>
                      <a:pPr algn="ctr"/>
                      <a:r>
                        <a:rPr lang="en-GB" sz="1800" i="1" dirty="0"/>
                        <a:t>4 (1 to 13)</a:t>
                      </a:r>
                    </a:p>
                  </a:txBody>
                  <a:tcPr marL="91435" marR="91435" marT="45715" marB="4571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44886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 of a generic outcome measure for liaison psychiatry</a:t>
            </a:r>
          </a:p>
        </p:txBody>
      </p:sp>
      <p:sp>
        <p:nvSpPr>
          <p:cNvPr id="3" name="Content Placeholder 2"/>
          <p:cNvSpPr>
            <a:spLocks noGrp="1"/>
          </p:cNvSpPr>
          <p:nvPr>
            <p:ph idx="1"/>
          </p:nvPr>
        </p:nvSpPr>
        <p:spPr>
          <a:xfrm>
            <a:off x="395536" y="2332037"/>
            <a:ext cx="8229600" cy="4525963"/>
          </a:xfrm>
        </p:spPr>
        <p:txBody>
          <a:bodyPr/>
          <a:lstStyle/>
          <a:p>
            <a:r>
              <a:rPr lang="en-US" dirty="0"/>
              <a:t>Mathew Harrison</a:t>
            </a:r>
          </a:p>
          <a:p>
            <a:r>
              <a:rPr lang="en-US" dirty="0" err="1"/>
              <a:t>Shazada</a:t>
            </a:r>
            <a:r>
              <a:rPr lang="en-US" dirty="0"/>
              <a:t> Nawaz</a:t>
            </a:r>
          </a:p>
          <a:p>
            <a:r>
              <a:rPr lang="en-US" dirty="0"/>
              <a:t>Seri Abraham</a:t>
            </a:r>
          </a:p>
          <a:p>
            <a:r>
              <a:rPr lang="en-US" dirty="0"/>
              <a:t>Peter </a:t>
            </a:r>
            <a:r>
              <a:rPr lang="en-US" dirty="0" err="1"/>
              <a:t>Kelsall</a:t>
            </a:r>
            <a:endParaRPr lang="en-US" dirty="0"/>
          </a:p>
        </p:txBody>
      </p:sp>
    </p:spTree>
    <p:extLst>
      <p:ext uri="{BB962C8B-B14F-4D97-AF65-F5344CB8AC3E}">
        <p14:creationId xmlns:p14="http://schemas.microsoft.com/office/powerpoint/2010/main" val="160949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AA7941-5313-FE41-BDC3-6B537B6892F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6349082-0D4B-064E-9B69-5D87F9A49D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1890" y="1600200"/>
            <a:ext cx="7080219" cy="4525963"/>
          </a:xfrm>
        </p:spPr>
      </p:pic>
    </p:spTree>
    <p:extLst>
      <p:ext uri="{BB962C8B-B14F-4D97-AF65-F5344CB8AC3E}">
        <p14:creationId xmlns:p14="http://schemas.microsoft.com/office/powerpoint/2010/main" val="1320745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measure</a:t>
            </a:r>
          </a:p>
        </p:txBody>
      </p:sp>
      <p:sp>
        <p:nvSpPr>
          <p:cNvPr id="3" name="Content Placeholder 2"/>
          <p:cNvSpPr>
            <a:spLocks noGrp="1"/>
          </p:cNvSpPr>
          <p:nvPr>
            <p:ph idx="1"/>
          </p:nvPr>
        </p:nvSpPr>
        <p:spPr/>
        <p:txBody>
          <a:bodyPr/>
          <a:lstStyle/>
          <a:p>
            <a:r>
              <a:rPr lang="en-US" dirty="0"/>
              <a:t>Face validity</a:t>
            </a:r>
          </a:p>
          <a:p>
            <a:r>
              <a:rPr lang="en-US" dirty="0"/>
              <a:t>Concurrent validity</a:t>
            </a:r>
          </a:p>
          <a:p>
            <a:r>
              <a:rPr lang="en-US" dirty="0"/>
              <a:t>Inter-rater reliability</a:t>
            </a:r>
          </a:p>
          <a:p>
            <a:r>
              <a:rPr lang="en-US" dirty="0"/>
              <a:t>Test-re-test</a:t>
            </a:r>
          </a:p>
          <a:p>
            <a:r>
              <a:rPr lang="en-US" dirty="0"/>
              <a:t>Ability to show change</a:t>
            </a:r>
          </a:p>
          <a:p>
            <a:r>
              <a:rPr lang="en-US" dirty="0"/>
              <a:t>Feasibility/practicality</a:t>
            </a:r>
          </a:p>
        </p:txBody>
      </p:sp>
    </p:spTree>
    <p:extLst>
      <p:ext uri="{BB962C8B-B14F-4D97-AF65-F5344CB8AC3E}">
        <p14:creationId xmlns:p14="http://schemas.microsoft.com/office/powerpoint/2010/main" val="2506441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675456"/>
            <a:ext cx="14859506" cy="835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11422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Rate limiting steps are  probably:</a:t>
            </a:r>
          </a:p>
          <a:p>
            <a:pPr lvl="1"/>
            <a:r>
              <a:rPr lang="en-US" dirty="0"/>
              <a:t> supervision</a:t>
            </a:r>
          </a:p>
          <a:p>
            <a:pPr lvl="1"/>
            <a:r>
              <a:rPr lang="en-US" dirty="0"/>
              <a:t>Time available</a:t>
            </a:r>
          </a:p>
          <a:p>
            <a:pPr lvl="1"/>
            <a:r>
              <a:rPr lang="en-US" dirty="0"/>
              <a:t>Governance demands</a:t>
            </a:r>
          </a:p>
          <a:p>
            <a:pPr lvl="1"/>
            <a:endParaRPr lang="en-US" dirty="0"/>
          </a:p>
          <a:p>
            <a:pPr lvl="1"/>
            <a:endParaRPr lang="en-US" dirty="0"/>
          </a:p>
          <a:p>
            <a:pPr lvl="1"/>
            <a:endParaRPr lang="en-US" dirty="0"/>
          </a:p>
          <a:p>
            <a:pPr lvl="1"/>
            <a:r>
              <a:rPr lang="en-US" dirty="0" err="1"/>
              <a:t>e.a.guthrie@leeds.ac.uk</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9245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E1E1-AC90-A545-8533-DB1B4B43C1C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F040618-1C29-6240-B66A-BC5EA71675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551" y="548680"/>
            <a:ext cx="8588898" cy="5505475"/>
          </a:xfrm>
        </p:spPr>
      </p:pic>
    </p:spTree>
    <p:extLst>
      <p:ext uri="{BB962C8B-B14F-4D97-AF65-F5344CB8AC3E}">
        <p14:creationId xmlns:p14="http://schemas.microsoft.com/office/powerpoint/2010/main" val="164377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D54ABF-8299-D24E-90A6-E421AFA34A0D}"/>
              </a:ext>
            </a:extLst>
          </p:cNvPr>
          <p:cNvSpPr>
            <a:spLocks noGrp="1"/>
          </p:cNvSpPr>
          <p:nvPr>
            <p:ph type="title"/>
          </p:nvPr>
        </p:nvSpPr>
        <p:spPr/>
        <p:txBody>
          <a:bodyPr>
            <a:normAutofit/>
          </a:bodyPr>
          <a:lstStyle/>
          <a:p>
            <a:r>
              <a:rPr lang="en-US" sz="2400" dirty="0"/>
              <a:t>Reasons for admission other than insanity</a:t>
            </a:r>
          </a:p>
        </p:txBody>
      </p:sp>
      <p:sp>
        <p:nvSpPr>
          <p:cNvPr id="6" name="Content Placeholder 5">
            <a:extLst>
              <a:ext uri="{FF2B5EF4-FFF2-40B4-BE49-F238E27FC236}">
                <a16:creationId xmlns:a16="http://schemas.microsoft.com/office/drawing/2014/main" id="{50C969F0-8A54-4E4F-BBC0-CFA3B1F46409}"/>
              </a:ext>
            </a:extLst>
          </p:cNvPr>
          <p:cNvSpPr>
            <a:spLocks noGrp="1"/>
          </p:cNvSpPr>
          <p:nvPr>
            <p:ph sz="half" idx="1"/>
          </p:nvPr>
        </p:nvSpPr>
        <p:spPr/>
        <p:txBody>
          <a:bodyPr>
            <a:normAutofit fontScale="85000" lnSpcReduction="20000"/>
          </a:bodyPr>
          <a:lstStyle/>
          <a:p>
            <a:r>
              <a:rPr lang="en-GB" dirty="0"/>
              <a:t>ill treatment by husband; </a:t>
            </a:r>
          </a:p>
          <a:p>
            <a:r>
              <a:rPr lang="en-GB" dirty="0"/>
              <a:t>laziness;</a:t>
            </a:r>
          </a:p>
          <a:p>
            <a:r>
              <a:rPr lang="en-GB" dirty="0"/>
              <a:t>immoral life; </a:t>
            </a:r>
          </a:p>
          <a:p>
            <a:r>
              <a:rPr lang="en-GB" dirty="0"/>
              <a:t>masturbation for 30 years; </a:t>
            </a:r>
          </a:p>
          <a:p>
            <a:r>
              <a:rPr lang="en-GB" dirty="0"/>
              <a:t>novel reading; </a:t>
            </a:r>
          </a:p>
          <a:p>
            <a:r>
              <a:rPr lang="en-GB" dirty="0"/>
              <a:t>politics and bad company; </a:t>
            </a:r>
          </a:p>
          <a:p>
            <a:r>
              <a:rPr lang="en-GB" dirty="0"/>
              <a:t>desertion by husband; </a:t>
            </a:r>
          </a:p>
          <a:p>
            <a:r>
              <a:rPr lang="en-GB" dirty="0"/>
              <a:t>suppression of menses; </a:t>
            </a:r>
          </a:p>
          <a:p>
            <a:r>
              <a:rPr lang="en-GB" dirty="0"/>
              <a:t>vicious vices; </a:t>
            </a:r>
          </a:p>
          <a:p>
            <a:r>
              <a:rPr lang="en-GB" dirty="0"/>
              <a:t>seduction; </a:t>
            </a:r>
          </a:p>
          <a:p>
            <a:r>
              <a:rPr lang="en-GB" dirty="0"/>
              <a:t>greediness; </a:t>
            </a:r>
          </a:p>
          <a:p>
            <a:r>
              <a:rPr lang="en-GB" dirty="0"/>
              <a:t>women’s trouble. </a:t>
            </a:r>
          </a:p>
          <a:p>
            <a:endParaRPr lang="en-US" dirty="0"/>
          </a:p>
        </p:txBody>
      </p:sp>
      <p:sp>
        <p:nvSpPr>
          <p:cNvPr id="8" name="Content Placeholder 7">
            <a:extLst>
              <a:ext uri="{FF2B5EF4-FFF2-40B4-BE49-F238E27FC236}">
                <a16:creationId xmlns:a16="http://schemas.microsoft.com/office/drawing/2014/main" id="{D90F73F2-8734-F848-969E-B611C1E7C04F}"/>
              </a:ext>
            </a:extLst>
          </p:cNvPr>
          <p:cNvSpPr>
            <a:spLocks noGrp="1"/>
          </p:cNvSpPr>
          <p:nvPr>
            <p:ph sz="half" idx="2"/>
          </p:nvPr>
        </p:nvSpPr>
        <p:spPr/>
        <p:txBody>
          <a:bodyPr>
            <a:normAutofit fontScale="85000" lnSpcReduction="20000"/>
          </a:bodyPr>
          <a:lstStyle/>
          <a:p>
            <a:r>
              <a:rPr lang="en-US" dirty="0"/>
              <a:t>All treatment was a combination of moral and occupational</a:t>
            </a:r>
          </a:p>
        </p:txBody>
      </p:sp>
    </p:spTree>
    <p:extLst>
      <p:ext uri="{BB962C8B-B14F-4D97-AF65-F5344CB8AC3E}">
        <p14:creationId xmlns:p14="http://schemas.microsoft.com/office/powerpoint/2010/main" val="121698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31A7-FD29-B044-A054-741F7A7E5F53}"/>
              </a:ext>
            </a:extLst>
          </p:cNvPr>
          <p:cNvSpPr>
            <a:spLocks noGrp="1"/>
          </p:cNvSpPr>
          <p:nvPr>
            <p:ph type="title"/>
          </p:nvPr>
        </p:nvSpPr>
        <p:spPr/>
        <p:txBody>
          <a:bodyPr>
            <a:normAutofit fontScale="90000"/>
          </a:bodyPr>
          <a:lstStyle/>
          <a:p>
            <a:r>
              <a:rPr lang="en-US" dirty="0"/>
              <a:t>Treatments available when I started psychiatry</a:t>
            </a:r>
          </a:p>
        </p:txBody>
      </p:sp>
      <p:sp>
        <p:nvSpPr>
          <p:cNvPr id="4" name="Content Placeholder 3">
            <a:extLst>
              <a:ext uri="{FF2B5EF4-FFF2-40B4-BE49-F238E27FC236}">
                <a16:creationId xmlns:a16="http://schemas.microsoft.com/office/drawing/2014/main" id="{E6CFF951-BBEC-5D47-B6EF-0517FDDDDCB1}"/>
              </a:ext>
            </a:extLst>
          </p:cNvPr>
          <p:cNvSpPr>
            <a:spLocks noGrp="1"/>
          </p:cNvSpPr>
          <p:nvPr>
            <p:ph idx="1"/>
          </p:nvPr>
        </p:nvSpPr>
        <p:spPr/>
        <p:txBody>
          <a:bodyPr/>
          <a:lstStyle/>
          <a:p>
            <a:r>
              <a:rPr lang="en-US" dirty="0"/>
              <a:t>Chlorpromazine</a:t>
            </a:r>
          </a:p>
          <a:p>
            <a:r>
              <a:rPr lang="en-US" dirty="0"/>
              <a:t>Haloperidol</a:t>
            </a:r>
          </a:p>
          <a:p>
            <a:r>
              <a:rPr lang="en-US" dirty="0" err="1"/>
              <a:t>Modecate</a:t>
            </a:r>
            <a:r>
              <a:rPr lang="en-US" dirty="0"/>
              <a:t> depot</a:t>
            </a:r>
          </a:p>
          <a:p>
            <a:r>
              <a:rPr lang="en-US" dirty="0" err="1"/>
              <a:t>Depixol</a:t>
            </a:r>
            <a:endParaRPr lang="en-US" dirty="0"/>
          </a:p>
          <a:p>
            <a:r>
              <a:rPr lang="en-US" dirty="0"/>
              <a:t>Psychoanalysis</a:t>
            </a:r>
          </a:p>
          <a:p>
            <a:r>
              <a:rPr lang="en-US" dirty="0" err="1"/>
              <a:t>Behavioural</a:t>
            </a:r>
            <a:r>
              <a:rPr lang="en-US" dirty="0"/>
              <a:t> treatment</a:t>
            </a:r>
          </a:p>
          <a:p>
            <a:pPr lvl="1"/>
            <a:r>
              <a:rPr lang="en-US" dirty="0"/>
              <a:t>Operant conditioning</a:t>
            </a:r>
          </a:p>
          <a:p>
            <a:pPr marL="0" indent="0">
              <a:buNone/>
            </a:pPr>
            <a:endParaRPr lang="en-US" dirty="0"/>
          </a:p>
        </p:txBody>
      </p:sp>
    </p:spTree>
    <p:extLst>
      <p:ext uri="{BB962C8B-B14F-4D97-AF65-F5344CB8AC3E}">
        <p14:creationId xmlns:p14="http://schemas.microsoft.com/office/powerpoint/2010/main" val="347650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B802-D3A5-F544-BF5C-3CCDE9A0835D}"/>
              </a:ext>
            </a:extLst>
          </p:cNvPr>
          <p:cNvSpPr>
            <a:spLocks noGrp="1"/>
          </p:cNvSpPr>
          <p:nvPr>
            <p:ph type="title"/>
          </p:nvPr>
        </p:nvSpPr>
        <p:spPr/>
        <p:txBody>
          <a:bodyPr>
            <a:normAutofit fontScale="90000"/>
          </a:bodyPr>
          <a:lstStyle/>
          <a:p>
            <a:r>
              <a:rPr lang="en-US" dirty="0"/>
              <a:t>Advances in research over last 30 years</a:t>
            </a:r>
          </a:p>
        </p:txBody>
      </p:sp>
      <p:sp>
        <p:nvSpPr>
          <p:cNvPr id="3" name="Content Placeholder 2">
            <a:extLst>
              <a:ext uri="{FF2B5EF4-FFF2-40B4-BE49-F238E27FC236}">
                <a16:creationId xmlns:a16="http://schemas.microsoft.com/office/drawing/2014/main" id="{C298650D-F4DE-FA4F-AF33-D9346B7406E3}"/>
              </a:ext>
            </a:extLst>
          </p:cNvPr>
          <p:cNvSpPr>
            <a:spLocks noGrp="1"/>
          </p:cNvSpPr>
          <p:nvPr>
            <p:ph idx="1"/>
          </p:nvPr>
        </p:nvSpPr>
        <p:spPr/>
        <p:txBody>
          <a:bodyPr/>
          <a:lstStyle/>
          <a:p>
            <a:r>
              <a:rPr lang="en-US" dirty="0"/>
              <a:t>Major advances in:</a:t>
            </a:r>
          </a:p>
          <a:p>
            <a:r>
              <a:rPr lang="en-US" dirty="0"/>
              <a:t>Pharmacology</a:t>
            </a:r>
          </a:p>
          <a:p>
            <a:r>
              <a:rPr lang="en-US" dirty="0"/>
              <a:t>Psychological treatment</a:t>
            </a:r>
          </a:p>
          <a:p>
            <a:r>
              <a:rPr lang="en-US" dirty="0"/>
              <a:t>Brain mechanisms-imaging</a:t>
            </a:r>
          </a:p>
          <a:p>
            <a:r>
              <a:rPr lang="en-US" dirty="0"/>
              <a:t>Genetics</a:t>
            </a:r>
          </a:p>
          <a:p>
            <a:endParaRPr lang="en-US" dirty="0"/>
          </a:p>
        </p:txBody>
      </p:sp>
    </p:spTree>
    <p:extLst>
      <p:ext uri="{BB962C8B-B14F-4D97-AF65-F5344CB8AC3E}">
        <p14:creationId xmlns:p14="http://schemas.microsoft.com/office/powerpoint/2010/main" val="2140108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A032D2E3E5F44C88F02890E51E64BF" ma:contentTypeVersion="5" ma:contentTypeDescription="Create a new document." ma:contentTypeScope="" ma:versionID="0e0baae3d13e987b23a9d954ef92a834">
  <xsd:schema xmlns:xsd="http://www.w3.org/2001/XMLSchema" xmlns:xs="http://www.w3.org/2001/XMLSchema" xmlns:p="http://schemas.microsoft.com/office/2006/metadata/properties" xmlns:ns3="3ebc16e6-2187-49ac-a2fa-7c384f62b36f" targetNamespace="http://schemas.microsoft.com/office/2006/metadata/properties" ma:root="true" ma:fieldsID="ac43b68e0ae1be4dbd7f9f8d3b4739eb" ns3:_="">
    <xsd:import namespace="3ebc16e6-2187-49ac-a2fa-7c384f62b36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c16e6-2187-49ac-a2fa-7c384f62b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DE0785-35CC-4506-B149-C922F4CC43F5}">
  <ds:schemaRefs>
    <ds:schemaRef ds:uri="http://purl.org/dc/terms/"/>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3ebc16e6-2187-49ac-a2fa-7c384f62b36f"/>
    <ds:schemaRef ds:uri="http://purl.org/dc/dcmitype/"/>
  </ds:schemaRefs>
</ds:datastoreItem>
</file>

<file path=customXml/itemProps2.xml><?xml version="1.0" encoding="utf-8"?>
<ds:datastoreItem xmlns:ds="http://schemas.openxmlformats.org/officeDocument/2006/customXml" ds:itemID="{D229CCE9-4A8C-42E1-BC91-76C28EBAE652}">
  <ds:schemaRefs>
    <ds:schemaRef ds:uri="http://schemas.microsoft.com/sharepoint/v3/contenttype/forms"/>
  </ds:schemaRefs>
</ds:datastoreItem>
</file>

<file path=customXml/itemProps3.xml><?xml version="1.0" encoding="utf-8"?>
<ds:datastoreItem xmlns:ds="http://schemas.openxmlformats.org/officeDocument/2006/customXml" ds:itemID="{56223B60-2449-466E-BA25-2AD1AE1AA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c16e6-2187-49ac-a2fa-7c384f62b3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2106</TotalTime>
  <Words>2195</Words>
  <Application>Microsoft Office PowerPoint</Application>
  <PresentationFormat>On-screen Show (4:3)</PresentationFormat>
  <Paragraphs>375</Paragraphs>
  <Slides>52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Wingdings</vt:lpstr>
      <vt:lpstr>Office Theme</vt:lpstr>
      <vt:lpstr>The value of research  </vt:lpstr>
      <vt:lpstr>Me</vt:lpstr>
      <vt:lpstr>Plan</vt:lpstr>
      <vt:lpstr>Prestwich Lunatic Asylum</vt:lpstr>
      <vt:lpstr>PowerPoint Presentation</vt:lpstr>
      <vt:lpstr>PowerPoint Presentation</vt:lpstr>
      <vt:lpstr>Reasons for admission other than insanity</vt:lpstr>
      <vt:lpstr>Treatments available when I started psychiatry</vt:lpstr>
      <vt:lpstr>Advances in research over last 30 years</vt:lpstr>
      <vt:lpstr>Current state of research</vt:lpstr>
      <vt:lpstr>My first research project: prolactin levels following ECT</vt:lpstr>
      <vt:lpstr>What did I learn?</vt:lpstr>
      <vt:lpstr>Research  is an apprenticeship</vt:lpstr>
      <vt:lpstr>Starting from scratch</vt:lpstr>
      <vt:lpstr>The Golden Days</vt:lpstr>
      <vt:lpstr>The Golden Days</vt:lpstr>
      <vt:lpstr>Alder Hey Organ Retention Scandal</vt:lpstr>
      <vt:lpstr>Research Governance</vt:lpstr>
      <vt:lpstr>PowerPoint Presentation</vt:lpstr>
      <vt:lpstr>Cost of clinical trials </vt:lpstr>
      <vt:lpstr>Present Day</vt:lpstr>
      <vt:lpstr>Academic attachments: Foundation Training</vt:lpstr>
      <vt:lpstr>Academic Clinical Fellowships-Basic Training</vt:lpstr>
      <vt:lpstr>Basic skills required to do research</vt:lpstr>
      <vt:lpstr>Desire to think creatively</vt:lpstr>
      <vt:lpstr>Self-determination and drive</vt:lpstr>
      <vt:lpstr>Value</vt:lpstr>
      <vt:lpstr>NHS Culture</vt:lpstr>
      <vt:lpstr>Treatment for insomnia</vt:lpstr>
      <vt:lpstr>Ethics application</vt:lpstr>
      <vt:lpstr>PowerPoint Presentation</vt:lpstr>
      <vt:lpstr>PowerPoint Presentation</vt:lpstr>
      <vt:lpstr>PowerPoint Presentation</vt:lpstr>
      <vt:lpstr>PowerPoint Presentation</vt:lpstr>
      <vt:lpstr>Biggest problem with trainee’ projects is a failure to complete</vt:lpstr>
      <vt:lpstr>Solutions</vt:lpstr>
      <vt:lpstr>Summary</vt:lpstr>
      <vt:lpstr>PowerPoint Presentation</vt:lpstr>
      <vt:lpstr>PowerPoint Presentation</vt:lpstr>
      <vt:lpstr>PowerPoint Presentation</vt:lpstr>
      <vt:lpstr>PowerPoint Presentation</vt:lpstr>
      <vt:lpstr>Methods</vt:lpstr>
      <vt:lpstr>PowerPoint Presentation</vt:lpstr>
      <vt:lpstr>PowerPoint Presentation</vt:lpstr>
      <vt:lpstr>Discussion</vt:lpstr>
      <vt:lpstr>What proportion of patients referred to a liaison service need to be seen by a psychiatrist, as opposed to any other member of the liaison team? </vt:lpstr>
      <vt:lpstr>Method</vt:lpstr>
      <vt:lpstr>Results</vt:lpstr>
      <vt:lpstr>Development of a generic outcome measure for liaison psychiatry</vt:lpstr>
      <vt:lpstr>Development of measure</vt:lpstr>
      <vt:lpstr>PowerPoint Presentation</vt:lpstr>
      <vt:lpstr>Summary</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barriers in completing research by higher trainees and research in Liaison Psychiatry</dc:title>
  <dc:creator>Else Guthrie</dc:creator>
  <cp:lastModifiedBy>Stephanie Tindall</cp:lastModifiedBy>
  <cp:revision>55</cp:revision>
  <dcterms:created xsi:type="dcterms:W3CDTF">2015-11-23T12:26:58Z</dcterms:created>
  <dcterms:modified xsi:type="dcterms:W3CDTF">2019-12-04T16:47:33Z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0x01010068A032D2E3E5F44C88F02890E51E64BF</vt:lpwstr>
  </property>
</Properties>
</file>