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4" r:id="rId4"/>
    <p:sldId id="263" r:id="rId5"/>
    <p:sldId id="270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1"/>
    <p:restoredTop sz="93068"/>
  </p:normalViewPr>
  <p:slideViewPr>
    <p:cSldViewPr snapToGrid="0" snapToObjects="1">
      <p:cViewPr varScale="1">
        <p:scale>
          <a:sx n="109" d="100"/>
          <a:sy n="109" d="100"/>
        </p:scale>
        <p:origin x="10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5DF8-45D1-CB45-A3B1-CF786DD9CBF4}" type="datetimeFigureOut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2AFA-BC27-E244-A113-BD472EAC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08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5DF8-45D1-CB45-A3B1-CF786DD9CBF4}" type="datetimeFigureOut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2AFA-BC27-E244-A113-BD472EAC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30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5DF8-45D1-CB45-A3B1-CF786DD9CBF4}" type="datetimeFigureOut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2AFA-BC27-E244-A113-BD472EAC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0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5DF8-45D1-CB45-A3B1-CF786DD9CBF4}" type="datetimeFigureOut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2AFA-BC27-E244-A113-BD472EAC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7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5DF8-45D1-CB45-A3B1-CF786DD9CBF4}" type="datetimeFigureOut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2AFA-BC27-E244-A113-BD472EAC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37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5DF8-45D1-CB45-A3B1-CF786DD9CBF4}" type="datetimeFigureOut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2AFA-BC27-E244-A113-BD472EAC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6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5DF8-45D1-CB45-A3B1-CF786DD9CBF4}" type="datetimeFigureOut">
              <a:rPr lang="en-US" smtClean="0"/>
              <a:t>9/3/20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2AFA-BC27-E244-A113-BD472EAC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9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5DF8-45D1-CB45-A3B1-CF786DD9CBF4}" type="datetimeFigureOut">
              <a:rPr lang="en-US" smtClean="0"/>
              <a:t>9/3/20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2AFA-BC27-E244-A113-BD472EAC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5DF8-45D1-CB45-A3B1-CF786DD9CBF4}" type="datetimeFigureOut">
              <a:rPr lang="en-US" smtClean="0"/>
              <a:t>9/3/20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2AFA-BC27-E244-A113-BD472EAC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5DF8-45D1-CB45-A3B1-CF786DD9CBF4}" type="datetimeFigureOut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2AFA-BC27-E244-A113-BD472EAC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9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5DF8-45D1-CB45-A3B1-CF786DD9CBF4}" type="datetimeFigureOut">
              <a:rPr lang="en-US" smtClean="0"/>
              <a:t>9/3/20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72AFA-BC27-E244-A113-BD472EAC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3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45DF8-45D1-CB45-A3B1-CF786DD9CBF4}" type="datetimeFigureOut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72AFA-BC27-E244-A113-BD472EAC4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6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cs.com/education/EuropeanExam%20inGeneralCardiology.asp?CourseID=29&amp;navcatid=3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rcptb.org.uk/documents/2010-cardiology-arcp-decision-aid-nov-2016)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pmed.org.uk/gold-guide-7th-edition/the-gold-guide-7th-edition" TargetMode="External"/><Relationship Id="rId2" Type="http://schemas.openxmlformats.org/officeDocument/2006/relationships/hyperlink" Target="https://www.yorksandhumberdeanery.nhs.uk/medicine/cardiolog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Yorkshire &amp; Humber </a:t>
            </a:r>
            <a:br>
              <a:rPr lang="en-US" dirty="0"/>
            </a:br>
            <a:r>
              <a:rPr lang="en-US" dirty="0"/>
              <a:t>Cardiology </a:t>
            </a:r>
            <a:r>
              <a:rPr lang="en-US" dirty="0" err="1"/>
              <a:t>StR</a:t>
            </a:r>
            <a:r>
              <a:rPr lang="en-US" dirty="0"/>
              <a:t> Induction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Justin Lee</a:t>
            </a:r>
          </a:p>
          <a:p>
            <a:r>
              <a:rPr lang="en-US" dirty="0"/>
              <a:t>TPD - South Yorkshire</a:t>
            </a:r>
          </a:p>
        </p:txBody>
      </p:sp>
    </p:spTree>
    <p:extLst>
      <p:ext uri="{BB962C8B-B14F-4D97-AF65-F5344CB8AC3E}">
        <p14:creationId xmlns:p14="http://schemas.microsoft.com/office/powerpoint/2010/main" val="350755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850" y="1979112"/>
            <a:ext cx="10515600" cy="1355812"/>
          </a:xfrm>
        </p:spPr>
        <p:txBody>
          <a:bodyPr/>
          <a:lstStyle/>
          <a:p>
            <a:pPr algn="ctr"/>
            <a:r>
              <a:rPr lang="en-US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623892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624" b="2629"/>
          <a:stretch/>
        </p:blipFill>
        <p:spPr>
          <a:xfrm>
            <a:off x="1598023" y="365125"/>
            <a:ext cx="9024257" cy="579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1844" y="3429034"/>
            <a:ext cx="63387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LEEDS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21844" y="5475157"/>
            <a:ext cx="103632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SHEFFIELD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23287" y="4064010"/>
            <a:ext cx="59566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HULL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505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evron 13">
            <a:extLst>
              <a:ext uri="{FF2B5EF4-FFF2-40B4-BE49-F238E27FC236}">
                <a16:creationId xmlns:a16="http://schemas.microsoft.com/office/drawing/2014/main" id="{3BD8D5E1-0E23-B445-8989-5F5FDACA0C33}"/>
              </a:ext>
            </a:extLst>
          </p:cNvPr>
          <p:cNvSpPr/>
          <p:nvPr/>
        </p:nvSpPr>
        <p:spPr>
          <a:xfrm>
            <a:off x="164765" y="1490108"/>
            <a:ext cx="2325107" cy="1565753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hevron 12">
            <a:extLst>
              <a:ext uri="{FF2B5EF4-FFF2-40B4-BE49-F238E27FC236}">
                <a16:creationId xmlns:a16="http://schemas.microsoft.com/office/drawing/2014/main" id="{90CBEED6-A2C3-A948-A20E-70D45B968E41}"/>
              </a:ext>
            </a:extLst>
          </p:cNvPr>
          <p:cNvSpPr/>
          <p:nvPr/>
        </p:nvSpPr>
        <p:spPr>
          <a:xfrm>
            <a:off x="2382139" y="1490108"/>
            <a:ext cx="2619114" cy="1565753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B05746F-2519-8E48-8DF5-048C5ADEE7CB}"/>
              </a:ext>
            </a:extLst>
          </p:cNvPr>
          <p:cNvSpPr/>
          <p:nvPr/>
        </p:nvSpPr>
        <p:spPr>
          <a:xfrm>
            <a:off x="9835662" y="1483697"/>
            <a:ext cx="2191689" cy="15562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Pathways</a:t>
            </a:r>
          </a:p>
        </p:txBody>
      </p:sp>
      <p:sp>
        <p:nvSpPr>
          <p:cNvPr id="5" name="Chevron 4"/>
          <p:cNvSpPr/>
          <p:nvPr/>
        </p:nvSpPr>
        <p:spPr>
          <a:xfrm>
            <a:off x="5772165" y="1457841"/>
            <a:ext cx="3326299" cy="1565753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1555" y="1948364"/>
            <a:ext cx="1522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	 ST3-5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8833" y="2063210"/>
            <a:ext cx="2116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SUB-SPEC	    ST6-7</a:t>
            </a:r>
          </a:p>
        </p:txBody>
      </p:sp>
      <p:sp>
        <p:nvSpPr>
          <p:cNvPr id="8" name="Rectangle 7"/>
          <p:cNvSpPr/>
          <p:nvPr/>
        </p:nvSpPr>
        <p:spPr>
          <a:xfrm>
            <a:off x="2544651" y="340973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KBA/EEGC (ST5) (</a:t>
            </a:r>
            <a:r>
              <a:rPr lang="en-US" dirty="0">
                <a:hlinkClick r:id="rId2" invalidUrl="https://www.bcs.com/education/EuropeanExam inGeneralCardiology.asp?CourseID=29&amp;navcatid=31"/>
              </a:rPr>
              <a:t>https://www.bcs.com/education/EuropeanExam%20inGeneralCardiology.asp?CourseID=29&amp;navcatid=31</a:t>
            </a:r>
            <a:r>
              <a:rPr lang="en-US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E9488A-56FF-E147-AB92-F19F4D514A4B}"/>
              </a:ext>
            </a:extLst>
          </p:cNvPr>
          <p:cNvSpPr txBox="1"/>
          <p:nvPr/>
        </p:nvSpPr>
        <p:spPr>
          <a:xfrm>
            <a:off x="1098393" y="2063210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 1-3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1C80AA-8D07-D246-BAAF-016F45FE34EB}"/>
              </a:ext>
            </a:extLst>
          </p:cNvPr>
          <p:cNvSpPr txBox="1"/>
          <p:nvPr/>
        </p:nvSpPr>
        <p:spPr>
          <a:xfrm>
            <a:off x="9982752" y="1868669"/>
            <a:ext cx="2044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CCT</a:t>
            </a:r>
          </a:p>
          <a:p>
            <a:pPr algn="ctr"/>
            <a:r>
              <a:rPr lang="en-US" dirty="0"/>
              <a:t>Post CCT Fellowship</a:t>
            </a:r>
          </a:p>
        </p:txBody>
      </p:sp>
      <p:sp>
        <p:nvSpPr>
          <p:cNvPr id="15" name="Chevron 14">
            <a:extLst>
              <a:ext uri="{FF2B5EF4-FFF2-40B4-BE49-F238E27FC236}">
                <a16:creationId xmlns:a16="http://schemas.microsoft.com/office/drawing/2014/main" id="{D3D817D1-78B0-794E-BA10-3307F1D04E2C}"/>
              </a:ext>
            </a:extLst>
          </p:cNvPr>
          <p:cNvSpPr/>
          <p:nvPr/>
        </p:nvSpPr>
        <p:spPr>
          <a:xfrm>
            <a:off x="164765" y="4796015"/>
            <a:ext cx="2325107" cy="1565753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hevron 15">
            <a:extLst>
              <a:ext uri="{FF2B5EF4-FFF2-40B4-BE49-F238E27FC236}">
                <a16:creationId xmlns:a16="http://schemas.microsoft.com/office/drawing/2014/main" id="{743B316E-F1DB-9646-98E4-B1DC26EDEE4D}"/>
              </a:ext>
            </a:extLst>
          </p:cNvPr>
          <p:cNvSpPr/>
          <p:nvPr/>
        </p:nvSpPr>
        <p:spPr>
          <a:xfrm>
            <a:off x="2632604" y="4784859"/>
            <a:ext cx="2325107" cy="1565753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B455779-9CBD-9D41-A116-D65E9C6465D9}"/>
              </a:ext>
            </a:extLst>
          </p:cNvPr>
          <p:cNvSpPr/>
          <p:nvPr/>
        </p:nvSpPr>
        <p:spPr>
          <a:xfrm>
            <a:off x="9835662" y="4789604"/>
            <a:ext cx="2191689" cy="15562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hevron 17">
            <a:extLst>
              <a:ext uri="{FF2B5EF4-FFF2-40B4-BE49-F238E27FC236}">
                <a16:creationId xmlns:a16="http://schemas.microsoft.com/office/drawing/2014/main" id="{BE759807-E0C1-1542-8B18-8AECB4939DFB}"/>
              </a:ext>
            </a:extLst>
          </p:cNvPr>
          <p:cNvSpPr/>
          <p:nvPr/>
        </p:nvSpPr>
        <p:spPr>
          <a:xfrm>
            <a:off x="6576646" y="4763748"/>
            <a:ext cx="2521818" cy="1565753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D33DB7-C8FE-A04E-92BB-C87E41AFEFA5}"/>
              </a:ext>
            </a:extLst>
          </p:cNvPr>
          <p:cNvSpPr txBox="1"/>
          <p:nvPr/>
        </p:nvSpPr>
        <p:spPr>
          <a:xfrm>
            <a:off x="3511517" y="5083173"/>
            <a:ext cx="1059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ACF	 ST3-5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6A0317-1B76-A045-B50A-5646E6888FE3}"/>
              </a:ext>
            </a:extLst>
          </p:cNvPr>
          <p:cNvSpPr txBox="1"/>
          <p:nvPr/>
        </p:nvSpPr>
        <p:spPr>
          <a:xfrm>
            <a:off x="7542961" y="5036076"/>
            <a:ext cx="1097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ACL</a:t>
            </a:r>
          </a:p>
          <a:p>
            <a:r>
              <a:rPr lang="en-US" dirty="0"/>
              <a:t>	    ST6-7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9392DD-8AAD-AD42-A9A1-D172DEA1631B}"/>
              </a:ext>
            </a:extLst>
          </p:cNvPr>
          <p:cNvSpPr txBox="1"/>
          <p:nvPr/>
        </p:nvSpPr>
        <p:spPr>
          <a:xfrm>
            <a:off x="1098393" y="5369117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 1-3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203A6E-FC9F-2147-8226-E83425F1FEE9}"/>
              </a:ext>
            </a:extLst>
          </p:cNvPr>
          <p:cNvSpPr txBox="1"/>
          <p:nvPr/>
        </p:nvSpPr>
        <p:spPr>
          <a:xfrm>
            <a:off x="9982752" y="5174576"/>
            <a:ext cx="2044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CCT</a:t>
            </a:r>
          </a:p>
          <a:p>
            <a:pPr algn="ctr"/>
            <a:r>
              <a:rPr lang="en-US" dirty="0"/>
              <a:t>Post CCT Fellowship</a:t>
            </a:r>
          </a:p>
        </p:txBody>
      </p:sp>
      <p:sp>
        <p:nvSpPr>
          <p:cNvPr id="23" name="Chevron 22">
            <a:extLst>
              <a:ext uri="{FF2B5EF4-FFF2-40B4-BE49-F238E27FC236}">
                <a16:creationId xmlns:a16="http://schemas.microsoft.com/office/drawing/2014/main" id="{22187A3E-D6C7-914A-91F0-F668145959B6}"/>
              </a:ext>
            </a:extLst>
          </p:cNvPr>
          <p:cNvSpPr/>
          <p:nvPr/>
        </p:nvSpPr>
        <p:spPr>
          <a:xfrm>
            <a:off x="4609611" y="4763748"/>
            <a:ext cx="2325107" cy="1565753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23D241-6EDC-DB49-8E40-230104C3D6D3}"/>
              </a:ext>
            </a:extLst>
          </p:cNvPr>
          <p:cNvSpPr txBox="1"/>
          <p:nvPr/>
        </p:nvSpPr>
        <p:spPr>
          <a:xfrm>
            <a:off x="5543239" y="5336850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PhD</a:t>
            </a:r>
          </a:p>
        </p:txBody>
      </p:sp>
      <p:sp>
        <p:nvSpPr>
          <p:cNvPr id="25" name="Chevron 24">
            <a:extLst>
              <a:ext uri="{FF2B5EF4-FFF2-40B4-BE49-F238E27FC236}">
                <a16:creationId xmlns:a16="http://schemas.microsoft.com/office/drawing/2014/main" id="{E462D47A-EEF0-2F42-8D8A-578910A50D24}"/>
              </a:ext>
            </a:extLst>
          </p:cNvPr>
          <p:cNvSpPr/>
          <p:nvPr/>
        </p:nvSpPr>
        <p:spPr>
          <a:xfrm>
            <a:off x="4570983" y="1468396"/>
            <a:ext cx="1660139" cy="1565753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7536EE-D0B4-2D49-A900-59D92013E6CF}"/>
              </a:ext>
            </a:extLst>
          </p:cNvPr>
          <p:cNvSpPr txBox="1"/>
          <p:nvPr/>
        </p:nvSpPr>
        <p:spPr>
          <a:xfrm>
            <a:off x="5363328" y="2056051"/>
            <a:ext cx="67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OOP</a:t>
            </a:r>
          </a:p>
        </p:txBody>
      </p:sp>
    </p:spTree>
    <p:extLst>
      <p:ext uri="{BB962C8B-B14F-4D97-AF65-F5344CB8AC3E}">
        <p14:creationId xmlns:p14="http://schemas.microsoft.com/office/powerpoint/2010/main" val="1593632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&amp;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Meet and plan with Educational Supervisor</a:t>
            </a:r>
          </a:p>
          <a:p>
            <a:endParaRPr lang="en-US" dirty="0"/>
          </a:p>
          <a:p>
            <a:r>
              <a:rPr lang="en-US" dirty="0"/>
              <a:t>Review curriculum / training needs</a:t>
            </a:r>
          </a:p>
          <a:p>
            <a:r>
              <a:rPr lang="en-US" dirty="0"/>
              <a:t>Generate a PDP</a:t>
            </a:r>
          </a:p>
          <a:p>
            <a:endParaRPr lang="en-US" dirty="0"/>
          </a:p>
          <a:p>
            <a:r>
              <a:rPr lang="en-US" dirty="0"/>
              <a:t>Typical week in core training</a:t>
            </a:r>
          </a:p>
          <a:p>
            <a:pPr marL="0" indent="0">
              <a:buNone/>
            </a:pPr>
            <a:r>
              <a:rPr lang="en-US" dirty="0"/>
              <a:t>	Ward rounds &amp; Referrals, 1-2 clinics, 1 Echo, 1-2 Cath lab, Admin </a:t>
            </a:r>
          </a:p>
        </p:txBody>
      </p:sp>
    </p:spTree>
    <p:extLst>
      <p:ext uri="{BB962C8B-B14F-4D97-AF65-F5344CB8AC3E}">
        <p14:creationId xmlns:p14="http://schemas.microsoft.com/office/powerpoint/2010/main" val="145901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&amp;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ARCP “Decision Aid / Grid” (</a:t>
            </a:r>
            <a:r>
              <a:rPr lang="en-US" sz="2600" dirty="0">
                <a:hlinkClick r:id="rId2"/>
              </a:rPr>
              <a:t>https://www.jrcptb.org.uk/documents/2010-cardiology-arcp-decision-aid-nov-2016</a:t>
            </a:r>
            <a:r>
              <a:rPr lang="en-US" dirty="0">
                <a:hlinkClick r:id="rId2"/>
              </a:rPr>
              <a:t>)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Usually held in May, Remote apart from PYA</a:t>
            </a:r>
          </a:p>
          <a:p>
            <a:endParaRPr lang="en-US" dirty="0"/>
          </a:p>
          <a:p>
            <a:r>
              <a:rPr lang="en-US" dirty="0"/>
              <a:t>Prepare in advance (not week before!)</a:t>
            </a:r>
          </a:p>
          <a:p>
            <a:r>
              <a:rPr lang="en-US" dirty="0"/>
              <a:t>Maintain your Logbook prospectively – example on deanery website</a:t>
            </a:r>
          </a:p>
          <a:p>
            <a:endParaRPr lang="en-US" dirty="0"/>
          </a:p>
          <a:p>
            <a:r>
              <a:rPr lang="en-US" dirty="0"/>
              <a:t>Possible outcomes: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	1 	Satisfactory progress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	2 </a:t>
            </a:r>
            <a:r>
              <a:rPr kumimoji="0" lang="en-US" alt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	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Development of specific competences required – Additional training time not required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	3 </a:t>
            </a:r>
            <a:r>
              <a:rPr kumimoji="0" lang="en-US" alt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	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Inadequate progress – Additional training time required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	4</a:t>
            </a:r>
            <a:r>
              <a:rPr kumimoji="0" lang="en-US" alt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	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Released from training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programme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– with or without specified competences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	5 </a:t>
            </a:r>
            <a:r>
              <a:rPr kumimoji="0" lang="en-US" alt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	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Incomplete evidence presented – Additional training time may be required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	6 </a:t>
            </a:r>
            <a:r>
              <a:rPr kumimoji="0" lang="en-US" alt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	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Gained all required competences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latin typeface="Arial" charset="0"/>
              </a:rPr>
              <a:t>	8  	Out Of </a:t>
            </a:r>
            <a:r>
              <a:rPr lang="en-US" altLang="en-US" sz="1800" dirty="0" err="1">
                <a:latin typeface="Arial" charset="0"/>
              </a:rPr>
              <a:t>Programme</a:t>
            </a:r>
            <a:endParaRPr lang="en-US" altLang="en-US" sz="1800" dirty="0">
              <a:latin typeface="Arial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latin typeface="Arial" charset="0"/>
              </a:rPr>
              <a:t>	10 	COVID</a:t>
            </a:r>
          </a:p>
        </p:txBody>
      </p:sp>
    </p:spTree>
    <p:extLst>
      <p:ext uri="{BB962C8B-B14F-4D97-AF65-F5344CB8AC3E}">
        <p14:creationId xmlns:p14="http://schemas.microsoft.com/office/powerpoint/2010/main" val="1406407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CbD</a:t>
            </a:r>
            <a:r>
              <a:rPr lang="en-US" dirty="0"/>
              <a:t>, mini-CEX</a:t>
            </a:r>
          </a:p>
          <a:p>
            <a:r>
              <a:rPr lang="en-US" dirty="0"/>
              <a:t>ACAT</a:t>
            </a:r>
          </a:p>
          <a:p>
            <a:r>
              <a:rPr lang="en-US" dirty="0"/>
              <a:t>DOPS – list vs case, prospective</a:t>
            </a:r>
          </a:p>
          <a:p>
            <a:r>
              <a:rPr lang="en-US" dirty="0"/>
              <a:t>Echo Assessment Tool (BSE)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Reflection</a:t>
            </a:r>
          </a:p>
          <a:p>
            <a:r>
              <a:rPr lang="en-US" dirty="0"/>
              <a:t>Link to curriculum on e-portfolio</a:t>
            </a:r>
          </a:p>
        </p:txBody>
      </p:sp>
    </p:spTree>
    <p:extLst>
      <p:ext uri="{BB962C8B-B14F-4D97-AF65-F5344CB8AC3E}">
        <p14:creationId xmlns:p14="http://schemas.microsoft.com/office/powerpoint/2010/main" val="438698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leave	budget / Essential Courses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IRMER course</a:t>
            </a:r>
          </a:p>
          <a:p>
            <a:r>
              <a:rPr lang="en-US" dirty="0"/>
              <a:t>ALS</a:t>
            </a:r>
          </a:p>
          <a:p>
            <a:r>
              <a:rPr lang="en-US" dirty="0"/>
              <a:t>Regional training days – moving to online</a:t>
            </a:r>
          </a:p>
          <a:p>
            <a:endParaRPr lang="en-US" dirty="0"/>
          </a:p>
          <a:p>
            <a:r>
              <a:rPr lang="en-US" dirty="0"/>
              <a:t>British Cardiac Society – National Training Days</a:t>
            </a:r>
          </a:p>
          <a:p>
            <a:r>
              <a:rPr lang="en-US" dirty="0"/>
              <a:t>(Inter)National Meetings increasingly online - and sometimes free!</a:t>
            </a:r>
          </a:p>
          <a:p>
            <a:endParaRPr lang="en-US" dirty="0"/>
          </a:p>
          <a:p>
            <a:r>
              <a:rPr lang="en-US" dirty="0"/>
              <a:t>(Sub-</a:t>
            </a:r>
            <a:r>
              <a:rPr lang="en-US" dirty="0" err="1"/>
              <a:t>speciality</a:t>
            </a:r>
            <a:r>
              <a:rPr lang="en-US" dirty="0"/>
              <a:t> courses) </a:t>
            </a:r>
          </a:p>
        </p:txBody>
      </p:sp>
    </p:spTree>
    <p:extLst>
      <p:ext uri="{BB962C8B-B14F-4D97-AF65-F5344CB8AC3E}">
        <p14:creationId xmlns:p14="http://schemas.microsoft.com/office/powerpoint/2010/main" val="79299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 of </a:t>
            </a:r>
            <a:r>
              <a:rPr lang="en-US" dirty="0" err="1"/>
              <a:t>Programme</a:t>
            </a:r>
            <a:r>
              <a:rPr lang="en-US" dirty="0"/>
              <a:t> / LTFT / Return to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OOPR, OOPT, OOPE, OOPC</a:t>
            </a:r>
          </a:p>
          <a:p>
            <a:endParaRPr lang="en-US" dirty="0"/>
          </a:p>
          <a:p>
            <a:r>
              <a:rPr lang="en-US" dirty="0"/>
              <a:t>LTFT</a:t>
            </a:r>
          </a:p>
          <a:p>
            <a:endParaRPr lang="en-US" dirty="0"/>
          </a:p>
          <a:p>
            <a:r>
              <a:rPr lang="en-US" dirty="0"/>
              <a:t>Return to training process – C7 form/enhanced supervision</a:t>
            </a:r>
          </a:p>
          <a:p>
            <a:endParaRPr lang="en-US" dirty="0"/>
          </a:p>
          <a:p>
            <a:r>
              <a:rPr lang="en-US" u="sng" dirty="0"/>
              <a:t>Discuss early with TPD – minimum notice periods</a:t>
            </a:r>
          </a:p>
        </p:txBody>
      </p:sp>
    </p:spTree>
    <p:extLst>
      <p:ext uri="{BB962C8B-B14F-4D97-AF65-F5344CB8AC3E}">
        <p14:creationId xmlns:p14="http://schemas.microsoft.com/office/powerpoint/2010/main" val="1205727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&amp;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Yorkshire Humber Deanery website</a:t>
            </a:r>
          </a:p>
          <a:p>
            <a:pPr marL="0" indent="0">
              <a:buNone/>
            </a:pPr>
            <a:r>
              <a:rPr lang="en-GB" sz="2000" dirty="0">
                <a:hlinkClick r:id="rId2"/>
              </a:rPr>
              <a:t>https://www.yorksandhumberdeanery.nhs.uk/medicine/cardiology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“Gold Guide” </a:t>
            </a:r>
            <a:r>
              <a:rPr lang="en-US" sz="2000" dirty="0">
                <a:hlinkClick r:id="rId3"/>
              </a:rPr>
              <a:t>https://www.copmed.org.uk/gold-guide-7th-edition/the-gold-guide-7th-edition</a:t>
            </a:r>
            <a:endParaRPr lang="en-US" sz="2000" dirty="0"/>
          </a:p>
          <a:p>
            <a:endParaRPr lang="en-US" dirty="0"/>
          </a:p>
          <a:p>
            <a:r>
              <a:rPr lang="en-US" dirty="0"/>
              <a:t>JRCPTB – cardiology curriculum</a:t>
            </a:r>
          </a:p>
          <a:p>
            <a:endParaRPr lang="en-US" dirty="0"/>
          </a:p>
          <a:p>
            <a:r>
              <a:rPr lang="en-US" dirty="0"/>
              <a:t>British Cardiovascular Society</a:t>
            </a:r>
          </a:p>
          <a:p>
            <a:r>
              <a:rPr lang="en-US" dirty="0"/>
              <a:t>BJCA</a:t>
            </a:r>
          </a:p>
        </p:txBody>
      </p:sp>
    </p:spTree>
    <p:extLst>
      <p:ext uri="{BB962C8B-B14F-4D97-AF65-F5344CB8AC3E}">
        <p14:creationId xmlns:p14="http://schemas.microsoft.com/office/powerpoint/2010/main" val="1611930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391</Words>
  <Application>Microsoft Macintosh PowerPoint</Application>
  <PresentationFormat>Widescreen</PresentationFormat>
  <Paragraphs>83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 Yorkshire &amp; Humber  Cardiology StR Induction</vt:lpstr>
      <vt:lpstr>PowerPoint Presentation</vt:lpstr>
      <vt:lpstr>Training Pathways</vt:lpstr>
      <vt:lpstr>Training &amp; Assessment</vt:lpstr>
      <vt:lpstr>Training &amp; Assessment</vt:lpstr>
      <vt:lpstr>Specific assessments</vt:lpstr>
      <vt:lpstr>Study leave budget / Essential Courses</vt:lpstr>
      <vt:lpstr>Out of Programme / LTFT / Return to training</vt:lpstr>
      <vt:lpstr>References &amp; Resources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Yorkshire &amp; Humber  Cardiology StR Induction</dc:title>
  <dc:creator>Justin Lee</dc:creator>
  <cp:lastModifiedBy>Justin Lee</cp:lastModifiedBy>
  <cp:revision>18</cp:revision>
  <dcterms:created xsi:type="dcterms:W3CDTF">2018-09-03T09:57:41Z</dcterms:created>
  <dcterms:modified xsi:type="dcterms:W3CDTF">2020-09-03T06:52:35Z</dcterms:modified>
</cp:coreProperties>
</file>