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 id="2147483672" r:id="rId6"/>
    <p:sldMasterId id="2147483684" r:id="rId7"/>
  </p:sldMasterIdLst>
  <p:notesMasterIdLst>
    <p:notesMasterId r:id="rId60"/>
  </p:notesMasterIdLst>
  <p:handoutMasterIdLst>
    <p:handoutMasterId r:id="rId61"/>
  </p:handoutMasterIdLst>
  <p:sldIdLst>
    <p:sldId id="327" r:id="rId8"/>
    <p:sldId id="328" r:id="rId9"/>
    <p:sldId id="325" r:id="rId10"/>
    <p:sldId id="315" r:id="rId11"/>
    <p:sldId id="316" r:id="rId12"/>
    <p:sldId id="317" r:id="rId13"/>
    <p:sldId id="318" r:id="rId14"/>
    <p:sldId id="319" r:id="rId15"/>
    <p:sldId id="320" r:id="rId16"/>
    <p:sldId id="321" r:id="rId17"/>
    <p:sldId id="322" r:id="rId18"/>
    <p:sldId id="323" r:id="rId19"/>
    <p:sldId id="324" r:id="rId20"/>
    <p:sldId id="331" r:id="rId21"/>
    <p:sldId id="332" r:id="rId22"/>
    <p:sldId id="333" r:id="rId23"/>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2" r:id="rId39"/>
    <p:sldId id="273" r:id="rId40"/>
    <p:sldId id="274" r:id="rId41"/>
    <p:sldId id="275" r:id="rId42"/>
    <p:sldId id="276" r:id="rId43"/>
    <p:sldId id="277" r:id="rId44"/>
    <p:sldId id="279" r:id="rId45"/>
    <p:sldId id="281" r:id="rId46"/>
    <p:sldId id="283" r:id="rId47"/>
    <p:sldId id="285" r:id="rId48"/>
    <p:sldId id="287" r:id="rId49"/>
    <p:sldId id="289" r:id="rId50"/>
    <p:sldId id="291" r:id="rId51"/>
    <p:sldId id="295" r:id="rId52"/>
    <p:sldId id="296" r:id="rId53"/>
    <p:sldId id="297" r:id="rId54"/>
    <p:sldId id="298" r:id="rId55"/>
    <p:sldId id="299" r:id="rId56"/>
    <p:sldId id="335" r:id="rId57"/>
    <p:sldId id="336" r:id="rId58"/>
    <p:sldId id="334" r:id="rId59"/>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wuikAJ8OY69pXtYHadL8kK7cz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99620-4649-4BAB-8F8F-AADF9F2B8522}" v="2" dt="2019-12-04T16:31:08.512"/>
  </p1510:revLst>
</p1510:revInfo>
</file>

<file path=ppt/tableStyles.xml><?xml version="1.0" encoding="utf-8"?>
<a:tblStyleLst xmlns:a="http://schemas.openxmlformats.org/drawingml/2006/main" def="{CF06A0BC-DDE5-488C-8679-9481EEA8186E}">
  <a:tblStyle styleId="{CF06A0BC-DDE5-488C-8679-9481EEA8186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A79A2FB-A37E-4737-B03B-0078F843ACEF}" type="datetimeFigureOut">
              <a:rPr lang="en-GB" smtClean="0"/>
              <a:t>04/12/2019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BCD2B54-57E3-4A06-9139-91BF0469B31D}" type="slidenum">
              <a:rPr lang="en-GB" smtClean="0"/>
              <a:t>‹#›</a:t>
            </a:fld>
            <a:endParaRPr lang="en-GB"/>
          </a:p>
        </p:txBody>
      </p:sp>
    </p:spTree>
    <p:extLst>
      <p:ext uri="{BB962C8B-B14F-4D97-AF65-F5344CB8AC3E}">
        <p14:creationId xmlns:p14="http://schemas.microsoft.com/office/powerpoint/2010/main" val="356047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76612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bb566ac25_0_8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5bb566ac25_0_8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378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bb566ac25_0_8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5bb566ac25_0_8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751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499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5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590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08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394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2431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407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26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Every project, policy development starts by defining clearly the matter and outcome. </a:t>
            </a:r>
            <a:endParaRPr/>
          </a:p>
        </p:txBody>
      </p:sp>
      <p:sp>
        <p:nvSpPr>
          <p:cNvPr id="146" name="Google Shape;146;p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57113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b566ac25_0_94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5bb566ac25_0_94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262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There is not a sole determinant of wellbeing</a:t>
            </a:r>
            <a:endParaRPr/>
          </a:p>
        </p:txBody>
      </p:sp>
      <p:sp>
        <p:nvSpPr>
          <p:cNvPr id="155" name="Google Shape;155;p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09513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Because is subjective is usually measured with self reports.</a:t>
            </a:r>
            <a:endParaRPr/>
          </a:p>
        </p:txBody>
      </p:sp>
      <p:sp>
        <p:nvSpPr>
          <p:cNvPr id="164" name="Google Shape;164;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569335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WHP: emphases on improving work environment, increased workers participation in shaping the work environment, encourage personal skills and professional development. Factors it focuses on: to build a health promoting workplace: occupational safety and health, healthy lifestyles, understating diversity and inclusion, workplace design and organization, leadership, communication and teambuilding, personal development and learning</a:t>
            </a:r>
            <a:endParaRPr dirty="0"/>
          </a:p>
        </p:txBody>
      </p:sp>
      <p:sp>
        <p:nvSpPr>
          <p:cNvPr id="173" name="Google Shape;173;p1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410405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12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4175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5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Challenges with heterogeneity and patchy implementation</a:t>
            </a:r>
            <a:endParaRPr/>
          </a:p>
        </p:txBody>
      </p:sp>
      <p:sp>
        <p:nvSpPr>
          <p:cNvPr id="206" name="Google Shape;206;p1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158444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62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745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95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4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618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012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679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055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02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112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1697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31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35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88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56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bb566ac25_0_99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5bb566ac25_0_99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064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305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624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139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40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19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Fopr pshyoachiatris delaing with suicide (change in carerr path, eraly retirements, painful emotions, worry. Effects on lcinical duties. Imp: support form colleguaes, engaed with family of deceased, debief, informtaion  about the </a:t>
            </a:r>
            <a:endParaRPr/>
          </a:p>
          <a:p>
            <a:pPr marL="0" lvl="0" indent="0" algn="l" rtl="0">
              <a:lnSpc>
                <a:spcPct val="100000"/>
              </a:lnSpc>
              <a:spcBef>
                <a:spcPts val="0"/>
              </a:spcBef>
              <a:spcAft>
                <a:spcPts val="0"/>
              </a:spcAft>
              <a:buSzPts val="1400"/>
              <a:buNone/>
            </a:pPr>
            <a:endParaRPr/>
          </a:p>
        </p:txBody>
      </p:sp>
      <p:sp>
        <p:nvSpPr>
          <p:cNvPr id="135" name="Google Shape;135;p4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225385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bb566ac25_0_104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5bb566ac25_0_10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105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4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547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bb566ac25_0_109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5bb566ac25_0_109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077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4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370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049" indent="0" algn="ctr">
              <a:buNone/>
              <a:defRPr sz="2000"/>
            </a:lvl2pPr>
            <a:lvl3pPr marL="914099" indent="0" algn="ctr">
              <a:buNone/>
              <a:defRPr sz="1800"/>
            </a:lvl3pPr>
            <a:lvl4pPr marL="1371148" indent="0" algn="ctr">
              <a:buNone/>
              <a:defRPr sz="1600"/>
            </a:lvl4pPr>
            <a:lvl5pPr marL="1828197" indent="0" algn="ctr">
              <a:buNone/>
              <a:defRPr sz="1600"/>
            </a:lvl5pPr>
            <a:lvl6pPr marL="2285244" indent="0" algn="ctr">
              <a:buNone/>
              <a:defRPr sz="1600"/>
            </a:lvl6pPr>
            <a:lvl7pPr marL="2742296" indent="0" algn="ctr">
              <a:buNone/>
              <a:defRPr sz="1600"/>
            </a:lvl7pPr>
            <a:lvl8pPr marL="3199345" indent="0" algn="ctr">
              <a:buNone/>
              <a:defRPr sz="1600"/>
            </a:lvl8pPr>
            <a:lvl9pPr marL="3656395"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297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1688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3"/>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7" y="4589604"/>
            <a:ext cx="7886700" cy="1500187"/>
          </a:xfrm>
        </p:spPr>
        <p:txBody>
          <a:bodyPr/>
          <a:lstStyle>
            <a:lvl1pPr marL="0" indent="0">
              <a:buNone/>
              <a:defRPr sz="2400">
                <a:solidFill>
                  <a:schemeClr val="tx1">
                    <a:tint val="75000"/>
                  </a:schemeClr>
                </a:solidFill>
              </a:defRPr>
            </a:lvl1pPr>
            <a:lvl2pPr marL="457049" indent="0">
              <a:buNone/>
              <a:defRPr sz="2000">
                <a:solidFill>
                  <a:schemeClr val="tx1">
                    <a:tint val="75000"/>
                  </a:schemeClr>
                </a:solidFill>
              </a:defRPr>
            </a:lvl2pPr>
            <a:lvl3pPr marL="914099" indent="0">
              <a:buNone/>
              <a:defRPr sz="1800">
                <a:solidFill>
                  <a:schemeClr val="tx1">
                    <a:tint val="75000"/>
                  </a:schemeClr>
                </a:solidFill>
              </a:defRPr>
            </a:lvl3pPr>
            <a:lvl4pPr marL="1371148" indent="0">
              <a:buNone/>
              <a:defRPr sz="1600">
                <a:solidFill>
                  <a:schemeClr val="tx1">
                    <a:tint val="75000"/>
                  </a:schemeClr>
                </a:solidFill>
              </a:defRPr>
            </a:lvl4pPr>
            <a:lvl5pPr marL="1828197" indent="0">
              <a:buNone/>
              <a:defRPr sz="1600">
                <a:solidFill>
                  <a:schemeClr val="tx1">
                    <a:tint val="75000"/>
                  </a:schemeClr>
                </a:solidFill>
              </a:defRPr>
            </a:lvl5pPr>
            <a:lvl6pPr marL="2285244" indent="0">
              <a:buNone/>
              <a:defRPr sz="1600">
                <a:solidFill>
                  <a:schemeClr val="tx1">
                    <a:tint val="75000"/>
                  </a:schemeClr>
                </a:solidFill>
              </a:defRPr>
            </a:lvl6pPr>
            <a:lvl7pPr marL="2742296" indent="0">
              <a:buNone/>
              <a:defRPr sz="1600">
                <a:solidFill>
                  <a:schemeClr val="tx1">
                    <a:tint val="75000"/>
                  </a:schemeClr>
                </a:solidFill>
              </a:defRPr>
            </a:lvl7pPr>
            <a:lvl8pPr marL="3199345" indent="0">
              <a:buNone/>
              <a:defRPr sz="1600">
                <a:solidFill>
                  <a:schemeClr val="tx1">
                    <a:tint val="75000"/>
                  </a:schemeClr>
                </a:solidFill>
              </a:defRPr>
            </a:lvl8pPr>
            <a:lvl9pPr marL="365639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534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579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31"/>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049" indent="0">
              <a:buNone/>
              <a:defRPr sz="2000" b="1"/>
            </a:lvl2pPr>
            <a:lvl3pPr marL="914099" indent="0">
              <a:buNone/>
              <a:defRPr sz="1800" b="1"/>
            </a:lvl3pPr>
            <a:lvl4pPr marL="1371148" indent="0">
              <a:buNone/>
              <a:defRPr sz="1600" b="1"/>
            </a:lvl4pPr>
            <a:lvl5pPr marL="1828197" indent="0">
              <a:buNone/>
              <a:defRPr sz="1600" b="1"/>
            </a:lvl5pPr>
            <a:lvl6pPr marL="2285244" indent="0">
              <a:buNone/>
              <a:defRPr sz="1600" b="1"/>
            </a:lvl6pPr>
            <a:lvl7pPr marL="2742296" indent="0">
              <a:buNone/>
              <a:defRPr sz="1600" b="1"/>
            </a:lvl7pPr>
            <a:lvl8pPr marL="3199345" indent="0">
              <a:buNone/>
              <a:defRPr sz="1600" b="1"/>
            </a:lvl8pPr>
            <a:lvl9pPr marL="3656395"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049" indent="0">
              <a:buNone/>
              <a:defRPr sz="2000" b="1"/>
            </a:lvl2pPr>
            <a:lvl3pPr marL="914099" indent="0">
              <a:buNone/>
              <a:defRPr sz="1800" b="1"/>
            </a:lvl3pPr>
            <a:lvl4pPr marL="1371148" indent="0">
              <a:buNone/>
              <a:defRPr sz="1600" b="1"/>
            </a:lvl4pPr>
            <a:lvl5pPr marL="1828197" indent="0">
              <a:buNone/>
              <a:defRPr sz="1600" b="1"/>
            </a:lvl5pPr>
            <a:lvl6pPr marL="2285244" indent="0">
              <a:buNone/>
              <a:defRPr sz="1600" b="1"/>
            </a:lvl6pPr>
            <a:lvl7pPr marL="2742296" indent="0">
              <a:buNone/>
              <a:defRPr sz="1600" b="1"/>
            </a:lvl7pPr>
            <a:lvl8pPr marL="3199345" indent="0">
              <a:buNone/>
              <a:defRPr sz="1600" b="1"/>
            </a:lvl8pPr>
            <a:lvl9pPr marL="3656395"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354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727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076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049" indent="0">
              <a:buNone/>
              <a:defRPr sz="1400"/>
            </a:lvl2pPr>
            <a:lvl3pPr marL="914099" indent="0">
              <a:buNone/>
              <a:defRPr sz="1200"/>
            </a:lvl3pPr>
            <a:lvl4pPr marL="1371148" indent="0">
              <a:buNone/>
              <a:defRPr sz="1000"/>
            </a:lvl4pPr>
            <a:lvl5pPr marL="1828197" indent="0">
              <a:buNone/>
              <a:defRPr sz="1000"/>
            </a:lvl5pPr>
            <a:lvl6pPr marL="2285244" indent="0">
              <a:buNone/>
              <a:defRPr sz="1000"/>
            </a:lvl6pPr>
            <a:lvl7pPr marL="2742296" indent="0">
              <a:buNone/>
              <a:defRPr sz="1000"/>
            </a:lvl7pPr>
            <a:lvl8pPr marL="3199345" indent="0">
              <a:buNone/>
              <a:defRPr sz="1000"/>
            </a:lvl8pPr>
            <a:lvl9pPr marL="365639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252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049" indent="0">
              <a:buNone/>
              <a:defRPr sz="2800"/>
            </a:lvl2pPr>
            <a:lvl3pPr marL="914099" indent="0">
              <a:buNone/>
              <a:defRPr sz="2400"/>
            </a:lvl3pPr>
            <a:lvl4pPr marL="1371148" indent="0">
              <a:buNone/>
              <a:defRPr sz="2000"/>
            </a:lvl4pPr>
            <a:lvl5pPr marL="1828197" indent="0">
              <a:buNone/>
              <a:defRPr sz="2000"/>
            </a:lvl5pPr>
            <a:lvl6pPr marL="2285244" indent="0">
              <a:buNone/>
              <a:defRPr sz="2000"/>
            </a:lvl6pPr>
            <a:lvl7pPr marL="2742296" indent="0">
              <a:buNone/>
              <a:defRPr sz="2000"/>
            </a:lvl7pPr>
            <a:lvl8pPr marL="3199345" indent="0">
              <a:buNone/>
              <a:defRPr sz="2000"/>
            </a:lvl8pPr>
            <a:lvl9pPr marL="3656395" indent="0">
              <a:buNone/>
              <a:defRPr sz="2000"/>
            </a:lvl9pPr>
          </a:lstStyle>
          <a:p>
            <a:endParaRPr lang="en-GB"/>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049" indent="0">
              <a:buNone/>
              <a:defRPr sz="1400"/>
            </a:lvl2pPr>
            <a:lvl3pPr marL="914099" indent="0">
              <a:buNone/>
              <a:defRPr sz="1200"/>
            </a:lvl3pPr>
            <a:lvl4pPr marL="1371148" indent="0">
              <a:buNone/>
              <a:defRPr sz="1000"/>
            </a:lvl4pPr>
            <a:lvl5pPr marL="1828197" indent="0">
              <a:buNone/>
              <a:defRPr sz="1000"/>
            </a:lvl5pPr>
            <a:lvl6pPr marL="2285244" indent="0">
              <a:buNone/>
              <a:defRPr sz="1000"/>
            </a:lvl6pPr>
            <a:lvl7pPr marL="2742296" indent="0">
              <a:buNone/>
              <a:defRPr sz="1000"/>
            </a:lvl7pPr>
            <a:lvl8pPr marL="3199345" indent="0">
              <a:buNone/>
              <a:defRPr sz="1000"/>
            </a:lvl8pPr>
            <a:lvl9pPr marL="365639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1895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3022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120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0593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1559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0201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0649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3788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0070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5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488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2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2186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DEA7C-2D79-4342-9646-7B84CF1911A7}"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BFE8CF-B32D-4AA6-ACBD-74E876E4E1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922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049" indent="0" algn="ctr">
              <a:buNone/>
              <a:defRPr sz="2000"/>
            </a:lvl2pPr>
            <a:lvl3pPr marL="914099" indent="0" algn="ctr">
              <a:buNone/>
              <a:defRPr sz="1800"/>
            </a:lvl3pPr>
            <a:lvl4pPr marL="1371148" indent="0" algn="ctr">
              <a:buNone/>
              <a:defRPr sz="1600"/>
            </a:lvl4pPr>
            <a:lvl5pPr marL="1828197" indent="0" algn="ctr">
              <a:buNone/>
              <a:defRPr sz="1600"/>
            </a:lvl5pPr>
            <a:lvl6pPr marL="2285244" indent="0" algn="ctr">
              <a:buNone/>
              <a:defRPr sz="1600"/>
            </a:lvl6pPr>
            <a:lvl7pPr marL="2742296" indent="0" algn="ctr">
              <a:buNone/>
              <a:defRPr sz="1600"/>
            </a:lvl7pPr>
            <a:lvl8pPr marL="3199345" indent="0" algn="ctr">
              <a:buNone/>
              <a:defRPr sz="1600"/>
            </a:lvl8pPr>
            <a:lvl9pPr marL="3656395"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960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5404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3"/>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7" y="4589750"/>
            <a:ext cx="7886700" cy="1500187"/>
          </a:xfrm>
        </p:spPr>
        <p:txBody>
          <a:bodyPr/>
          <a:lstStyle>
            <a:lvl1pPr marL="0" indent="0">
              <a:buNone/>
              <a:defRPr sz="2400">
                <a:solidFill>
                  <a:schemeClr val="tx1">
                    <a:tint val="75000"/>
                  </a:schemeClr>
                </a:solidFill>
              </a:defRPr>
            </a:lvl1pPr>
            <a:lvl2pPr marL="457049" indent="0">
              <a:buNone/>
              <a:defRPr sz="2000">
                <a:solidFill>
                  <a:schemeClr val="tx1">
                    <a:tint val="75000"/>
                  </a:schemeClr>
                </a:solidFill>
              </a:defRPr>
            </a:lvl2pPr>
            <a:lvl3pPr marL="914099" indent="0">
              <a:buNone/>
              <a:defRPr sz="1800">
                <a:solidFill>
                  <a:schemeClr val="tx1">
                    <a:tint val="75000"/>
                  </a:schemeClr>
                </a:solidFill>
              </a:defRPr>
            </a:lvl3pPr>
            <a:lvl4pPr marL="1371148" indent="0">
              <a:buNone/>
              <a:defRPr sz="1600">
                <a:solidFill>
                  <a:schemeClr val="tx1">
                    <a:tint val="75000"/>
                  </a:schemeClr>
                </a:solidFill>
              </a:defRPr>
            </a:lvl4pPr>
            <a:lvl5pPr marL="1828197" indent="0">
              <a:buNone/>
              <a:defRPr sz="1600">
                <a:solidFill>
                  <a:schemeClr val="tx1">
                    <a:tint val="75000"/>
                  </a:schemeClr>
                </a:solidFill>
              </a:defRPr>
            </a:lvl5pPr>
            <a:lvl6pPr marL="2285244" indent="0">
              <a:buNone/>
              <a:defRPr sz="1600">
                <a:solidFill>
                  <a:schemeClr val="tx1">
                    <a:tint val="75000"/>
                  </a:schemeClr>
                </a:solidFill>
              </a:defRPr>
            </a:lvl6pPr>
            <a:lvl7pPr marL="2742296" indent="0">
              <a:buNone/>
              <a:defRPr sz="1600">
                <a:solidFill>
                  <a:schemeClr val="tx1">
                    <a:tint val="75000"/>
                  </a:schemeClr>
                </a:solidFill>
              </a:defRPr>
            </a:lvl7pPr>
            <a:lvl8pPr marL="3199345" indent="0">
              <a:buNone/>
              <a:defRPr sz="1600">
                <a:solidFill>
                  <a:schemeClr val="tx1">
                    <a:tint val="75000"/>
                  </a:schemeClr>
                </a:solidFill>
              </a:defRPr>
            </a:lvl8pPr>
            <a:lvl9pPr marL="365639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0633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712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31"/>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049" indent="0">
              <a:buNone/>
              <a:defRPr sz="2000" b="1"/>
            </a:lvl2pPr>
            <a:lvl3pPr marL="914099" indent="0">
              <a:buNone/>
              <a:defRPr sz="1800" b="1"/>
            </a:lvl3pPr>
            <a:lvl4pPr marL="1371148" indent="0">
              <a:buNone/>
              <a:defRPr sz="1600" b="1"/>
            </a:lvl4pPr>
            <a:lvl5pPr marL="1828197" indent="0">
              <a:buNone/>
              <a:defRPr sz="1600" b="1"/>
            </a:lvl5pPr>
            <a:lvl6pPr marL="2285244" indent="0">
              <a:buNone/>
              <a:defRPr sz="1600" b="1"/>
            </a:lvl6pPr>
            <a:lvl7pPr marL="2742296" indent="0">
              <a:buNone/>
              <a:defRPr sz="1600" b="1"/>
            </a:lvl7pPr>
            <a:lvl8pPr marL="3199345" indent="0">
              <a:buNone/>
              <a:defRPr sz="1600" b="1"/>
            </a:lvl8pPr>
            <a:lvl9pPr marL="3656395"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049" indent="0">
              <a:buNone/>
              <a:defRPr sz="2000" b="1"/>
            </a:lvl2pPr>
            <a:lvl3pPr marL="914099" indent="0">
              <a:buNone/>
              <a:defRPr sz="1800" b="1"/>
            </a:lvl3pPr>
            <a:lvl4pPr marL="1371148" indent="0">
              <a:buNone/>
              <a:defRPr sz="1600" b="1"/>
            </a:lvl4pPr>
            <a:lvl5pPr marL="1828197" indent="0">
              <a:buNone/>
              <a:defRPr sz="1600" b="1"/>
            </a:lvl5pPr>
            <a:lvl6pPr marL="2285244" indent="0">
              <a:buNone/>
              <a:defRPr sz="1600" b="1"/>
            </a:lvl6pPr>
            <a:lvl7pPr marL="2742296" indent="0">
              <a:buNone/>
              <a:defRPr sz="1600" b="1"/>
            </a:lvl7pPr>
            <a:lvl8pPr marL="3199345" indent="0">
              <a:buNone/>
              <a:defRPr sz="1600" b="1"/>
            </a:lvl8pPr>
            <a:lvl9pPr marL="3656395"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836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360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0180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049" indent="0">
              <a:buNone/>
              <a:defRPr sz="1400"/>
            </a:lvl2pPr>
            <a:lvl3pPr marL="914099" indent="0">
              <a:buNone/>
              <a:defRPr sz="1200"/>
            </a:lvl3pPr>
            <a:lvl4pPr marL="1371148" indent="0">
              <a:buNone/>
              <a:defRPr sz="1000"/>
            </a:lvl4pPr>
            <a:lvl5pPr marL="1828197" indent="0">
              <a:buNone/>
              <a:defRPr sz="1000"/>
            </a:lvl5pPr>
            <a:lvl6pPr marL="2285244" indent="0">
              <a:buNone/>
              <a:defRPr sz="1000"/>
            </a:lvl6pPr>
            <a:lvl7pPr marL="2742296" indent="0">
              <a:buNone/>
              <a:defRPr sz="1000"/>
            </a:lvl7pPr>
            <a:lvl8pPr marL="3199345" indent="0">
              <a:buNone/>
              <a:defRPr sz="1000"/>
            </a:lvl8pPr>
            <a:lvl9pPr marL="365639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9522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049" indent="0">
              <a:buNone/>
              <a:defRPr sz="2800"/>
            </a:lvl2pPr>
            <a:lvl3pPr marL="914099" indent="0">
              <a:buNone/>
              <a:defRPr sz="2400"/>
            </a:lvl3pPr>
            <a:lvl4pPr marL="1371148" indent="0">
              <a:buNone/>
              <a:defRPr sz="2000"/>
            </a:lvl4pPr>
            <a:lvl5pPr marL="1828197" indent="0">
              <a:buNone/>
              <a:defRPr sz="2000"/>
            </a:lvl5pPr>
            <a:lvl6pPr marL="2285244" indent="0">
              <a:buNone/>
              <a:defRPr sz="2000"/>
            </a:lvl6pPr>
            <a:lvl7pPr marL="2742296" indent="0">
              <a:buNone/>
              <a:defRPr sz="2000"/>
            </a:lvl7pPr>
            <a:lvl8pPr marL="3199345" indent="0">
              <a:buNone/>
              <a:defRPr sz="2000"/>
            </a:lvl8pPr>
            <a:lvl9pPr marL="3656395" indent="0">
              <a:buNone/>
              <a:defRPr sz="2000"/>
            </a:lvl9pPr>
          </a:lstStyle>
          <a:p>
            <a:endParaRPr lang="en-GB"/>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049" indent="0">
              <a:buNone/>
              <a:defRPr sz="1400"/>
            </a:lvl2pPr>
            <a:lvl3pPr marL="914099" indent="0">
              <a:buNone/>
              <a:defRPr sz="1200"/>
            </a:lvl3pPr>
            <a:lvl4pPr marL="1371148" indent="0">
              <a:buNone/>
              <a:defRPr sz="1000"/>
            </a:lvl4pPr>
            <a:lvl5pPr marL="1828197" indent="0">
              <a:buNone/>
              <a:defRPr sz="1000"/>
            </a:lvl5pPr>
            <a:lvl6pPr marL="2285244" indent="0">
              <a:buNone/>
              <a:defRPr sz="1000"/>
            </a:lvl6pPr>
            <a:lvl7pPr marL="2742296" indent="0">
              <a:buNone/>
              <a:defRPr sz="1000"/>
            </a:lvl7pPr>
            <a:lvl8pPr marL="3199345" indent="0">
              <a:buNone/>
              <a:defRPr sz="1000"/>
            </a:lvl8pPr>
            <a:lvl9pPr marL="365639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7575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7245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8"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6F6A7-FDEE-4AA6-974B-949434E8BACF}" type="datetimeFigureOut">
              <a:rPr lang="en-GB" smtClean="0">
                <a:solidFill>
                  <a:prstClr val="black">
                    <a:tint val="75000"/>
                  </a:prstClr>
                </a:solidFill>
              </a:rPr>
              <a:pPr/>
              <a:t>04/12/2019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B4D9B1-9683-4913-A191-0B4149D67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269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31"/>
            <a:ext cx="7886700" cy="1325563"/>
          </a:xfrm>
          <a:prstGeom prst="rect">
            <a:avLst/>
          </a:prstGeom>
        </p:spPr>
        <p:txBody>
          <a:bodyPr vert="horz" lIns="91410" tIns="45704" rIns="91410" bIns="45704"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10" tIns="45704" rIns="91410" bIns="4570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6356495"/>
            <a:ext cx="2057400" cy="365125"/>
          </a:xfrm>
          <a:prstGeom prst="rect">
            <a:avLst/>
          </a:prstGeom>
        </p:spPr>
        <p:txBody>
          <a:bodyPr vert="horz" lIns="91410" tIns="45704" rIns="91410" bIns="45704" rtlCol="0" anchor="ctr"/>
          <a:lstStyle>
            <a:lvl1pPr algn="l">
              <a:defRPr sz="1200">
                <a:solidFill>
                  <a:schemeClr val="tx1">
                    <a:tint val="75000"/>
                  </a:schemeClr>
                </a:solidFill>
              </a:defRPr>
            </a:lvl1pPr>
          </a:lstStyle>
          <a:p>
            <a:pPr defTabSz="914099">
              <a:buClrTx/>
              <a:buFontTx/>
              <a:buNone/>
            </a:pPr>
            <a:fld id="{F8E6F6A7-FDEE-4AA6-974B-949434E8BACF}" type="datetimeFigureOut">
              <a:rPr lang="en-GB" kern="1200" smtClean="0">
                <a:solidFill>
                  <a:prstClr val="black">
                    <a:tint val="75000"/>
                  </a:prstClr>
                </a:solidFill>
                <a:latin typeface="Calibri" panose="020F0502020204030204"/>
                <a:ea typeface="+mn-ea"/>
                <a:cs typeface="+mn-cs"/>
              </a:rPr>
              <a:pPr defTabSz="914099">
                <a:buClrTx/>
                <a:buFontTx/>
                <a:buNone/>
              </a:pPr>
              <a:t>04/12/2019</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495"/>
            <a:ext cx="3086100" cy="365125"/>
          </a:xfrm>
          <a:prstGeom prst="rect">
            <a:avLst/>
          </a:prstGeom>
        </p:spPr>
        <p:txBody>
          <a:bodyPr vert="horz" lIns="91410" tIns="45704" rIns="91410" bIns="45704" rtlCol="0" anchor="ctr"/>
          <a:lstStyle>
            <a:lvl1pPr algn="ctr">
              <a:defRPr sz="1200">
                <a:solidFill>
                  <a:schemeClr val="tx1">
                    <a:tint val="75000"/>
                  </a:schemeClr>
                </a:solidFill>
              </a:defRPr>
            </a:lvl1pPr>
          </a:lstStyle>
          <a:p>
            <a:pPr defTabSz="914099">
              <a:buClrTx/>
              <a:buFontTx/>
              <a:buNone/>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495"/>
            <a:ext cx="2057400" cy="365125"/>
          </a:xfrm>
          <a:prstGeom prst="rect">
            <a:avLst/>
          </a:prstGeom>
        </p:spPr>
        <p:txBody>
          <a:bodyPr vert="horz" lIns="91410" tIns="45704" rIns="91410" bIns="45704" rtlCol="0" anchor="ctr"/>
          <a:lstStyle>
            <a:lvl1pPr algn="r">
              <a:defRPr sz="1200">
                <a:solidFill>
                  <a:schemeClr val="tx1">
                    <a:tint val="75000"/>
                  </a:schemeClr>
                </a:solidFill>
              </a:defRPr>
            </a:lvl1pPr>
          </a:lstStyle>
          <a:p>
            <a:pPr defTabSz="914099">
              <a:buClrTx/>
              <a:buFontTx/>
              <a:buNone/>
            </a:pPr>
            <a:fld id="{45B4D9B1-9683-4913-A191-0B4149D67FB3}" type="slidenum">
              <a:rPr lang="en-GB" kern="1200" smtClean="0">
                <a:solidFill>
                  <a:prstClr val="black">
                    <a:tint val="75000"/>
                  </a:prstClr>
                </a:solidFill>
                <a:latin typeface="Calibri" panose="020F0502020204030204"/>
                <a:ea typeface="+mn-ea"/>
                <a:cs typeface="+mn-cs"/>
              </a:rPr>
              <a:pPr defTabSz="914099">
                <a:buClrTx/>
                <a:buFontTx/>
                <a:buNone/>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50293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0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4" indent="-228524" algn="l" defTabSz="9140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4" algn="l" defTabSz="9140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23" indent="-228524" algn="l" defTabSz="9140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72"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22"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9"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2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7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2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99" rtl="0" eaLnBrk="1" latinLnBrk="0" hangingPunct="1">
        <a:defRPr sz="1800" kern="1200">
          <a:solidFill>
            <a:schemeClr val="tx1"/>
          </a:solidFill>
          <a:latin typeface="+mn-lt"/>
          <a:ea typeface="+mn-ea"/>
          <a:cs typeface="+mn-cs"/>
        </a:defRPr>
      </a:lvl1pPr>
      <a:lvl2pPr marL="457049" algn="l" defTabSz="914099" rtl="0" eaLnBrk="1" latinLnBrk="0" hangingPunct="1">
        <a:defRPr sz="1800" kern="1200">
          <a:solidFill>
            <a:schemeClr val="tx1"/>
          </a:solidFill>
          <a:latin typeface="+mn-lt"/>
          <a:ea typeface="+mn-ea"/>
          <a:cs typeface="+mn-cs"/>
        </a:defRPr>
      </a:lvl2pPr>
      <a:lvl3pPr marL="914099" algn="l" defTabSz="914099" rtl="0" eaLnBrk="1" latinLnBrk="0" hangingPunct="1">
        <a:defRPr sz="1800" kern="1200">
          <a:solidFill>
            <a:schemeClr val="tx1"/>
          </a:solidFill>
          <a:latin typeface="+mn-lt"/>
          <a:ea typeface="+mn-ea"/>
          <a:cs typeface="+mn-cs"/>
        </a:defRPr>
      </a:lvl3pPr>
      <a:lvl4pPr marL="1371148" algn="l" defTabSz="914099" rtl="0" eaLnBrk="1" latinLnBrk="0" hangingPunct="1">
        <a:defRPr sz="1800" kern="1200">
          <a:solidFill>
            <a:schemeClr val="tx1"/>
          </a:solidFill>
          <a:latin typeface="+mn-lt"/>
          <a:ea typeface="+mn-ea"/>
          <a:cs typeface="+mn-cs"/>
        </a:defRPr>
      </a:lvl4pPr>
      <a:lvl5pPr marL="1828197" algn="l" defTabSz="914099" rtl="0" eaLnBrk="1" latinLnBrk="0" hangingPunct="1">
        <a:defRPr sz="1800" kern="1200">
          <a:solidFill>
            <a:schemeClr val="tx1"/>
          </a:solidFill>
          <a:latin typeface="+mn-lt"/>
          <a:ea typeface="+mn-ea"/>
          <a:cs typeface="+mn-cs"/>
        </a:defRPr>
      </a:lvl5pPr>
      <a:lvl6pPr marL="2285244" algn="l" defTabSz="914099" rtl="0" eaLnBrk="1" latinLnBrk="0" hangingPunct="1">
        <a:defRPr sz="1800" kern="1200">
          <a:solidFill>
            <a:schemeClr val="tx1"/>
          </a:solidFill>
          <a:latin typeface="+mn-lt"/>
          <a:ea typeface="+mn-ea"/>
          <a:cs typeface="+mn-cs"/>
        </a:defRPr>
      </a:lvl6pPr>
      <a:lvl7pPr marL="2742296" algn="l" defTabSz="914099" rtl="0" eaLnBrk="1" latinLnBrk="0" hangingPunct="1">
        <a:defRPr sz="1800" kern="1200">
          <a:solidFill>
            <a:schemeClr val="tx1"/>
          </a:solidFill>
          <a:latin typeface="+mn-lt"/>
          <a:ea typeface="+mn-ea"/>
          <a:cs typeface="+mn-cs"/>
        </a:defRPr>
      </a:lvl7pPr>
      <a:lvl8pPr marL="3199345" algn="l" defTabSz="914099" rtl="0" eaLnBrk="1" latinLnBrk="0" hangingPunct="1">
        <a:defRPr sz="1800" kern="1200">
          <a:solidFill>
            <a:schemeClr val="tx1"/>
          </a:solidFill>
          <a:latin typeface="+mn-lt"/>
          <a:ea typeface="+mn-ea"/>
          <a:cs typeface="+mn-cs"/>
        </a:defRPr>
      </a:lvl8pPr>
      <a:lvl9pPr marL="3656395" algn="l" defTabSz="91409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C58DEA7C-2D79-4342-9646-7B84CF1911A7}" type="datetimeFigureOut">
              <a:rPr lang="en-GB" kern="1200" smtClean="0">
                <a:solidFill>
                  <a:prstClr val="black">
                    <a:tint val="75000"/>
                  </a:prstClr>
                </a:solidFill>
                <a:latin typeface="Calibri" panose="020F0502020204030204"/>
                <a:ea typeface="+mn-ea"/>
                <a:cs typeface="+mn-cs"/>
              </a:rPr>
              <a:pPr>
                <a:buClrTx/>
                <a:buFontTx/>
                <a:buNone/>
              </a:pPr>
              <a:t>04/12/2019</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04BFE8CF-B32D-4AA6-ACBD-74E876E4E1F1}" type="slidenum">
              <a:rPr lang="en-GB" kern="1200" smtClean="0">
                <a:solidFill>
                  <a:prstClr val="black">
                    <a:tint val="75000"/>
                  </a:prstClr>
                </a:solidFill>
                <a:latin typeface="Calibri" panose="020F0502020204030204"/>
                <a:ea typeface="+mn-ea"/>
                <a:cs typeface="+mn-cs"/>
              </a:rPr>
              <a:pPr>
                <a:buClrTx/>
                <a:buFontTx/>
                <a:buNone/>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60994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31"/>
            <a:ext cx="7886700" cy="1325563"/>
          </a:xfrm>
          <a:prstGeom prst="rect">
            <a:avLst/>
          </a:prstGeom>
        </p:spPr>
        <p:txBody>
          <a:bodyPr vert="horz" lIns="91410" tIns="45704" rIns="91410" bIns="45704"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10" tIns="45704" rIns="91410" bIns="4570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6356639"/>
            <a:ext cx="2057400" cy="365125"/>
          </a:xfrm>
          <a:prstGeom prst="rect">
            <a:avLst/>
          </a:prstGeom>
        </p:spPr>
        <p:txBody>
          <a:bodyPr vert="horz" lIns="91410" tIns="45704" rIns="91410" bIns="45704" rtlCol="0" anchor="ctr"/>
          <a:lstStyle>
            <a:lvl1pPr algn="l">
              <a:defRPr sz="1200">
                <a:solidFill>
                  <a:schemeClr val="tx1">
                    <a:tint val="75000"/>
                  </a:schemeClr>
                </a:solidFill>
              </a:defRPr>
            </a:lvl1pPr>
          </a:lstStyle>
          <a:p>
            <a:pPr defTabSz="914099">
              <a:buClrTx/>
              <a:buFontTx/>
              <a:buNone/>
            </a:pPr>
            <a:fld id="{F8E6F6A7-FDEE-4AA6-974B-949434E8BACF}" type="datetimeFigureOut">
              <a:rPr lang="en-GB" kern="1200" smtClean="0">
                <a:solidFill>
                  <a:prstClr val="black">
                    <a:tint val="75000"/>
                  </a:prstClr>
                </a:solidFill>
                <a:latin typeface="Calibri" panose="020F0502020204030204"/>
                <a:ea typeface="+mn-ea"/>
                <a:cs typeface="+mn-cs"/>
              </a:rPr>
              <a:pPr defTabSz="914099">
                <a:buClrTx/>
                <a:buFontTx/>
                <a:buNone/>
              </a:pPr>
              <a:t>04/12/2019</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639"/>
            <a:ext cx="3086100" cy="365125"/>
          </a:xfrm>
          <a:prstGeom prst="rect">
            <a:avLst/>
          </a:prstGeom>
        </p:spPr>
        <p:txBody>
          <a:bodyPr vert="horz" lIns="91410" tIns="45704" rIns="91410" bIns="45704" rtlCol="0" anchor="ctr"/>
          <a:lstStyle>
            <a:lvl1pPr algn="ctr">
              <a:defRPr sz="1200">
                <a:solidFill>
                  <a:schemeClr val="tx1">
                    <a:tint val="75000"/>
                  </a:schemeClr>
                </a:solidFill>
              </a:defRPr>
            </a:lvl1pPr>
          </a:lstStyle>
          <a:p>
            <a:pPr defTabSz="914099">
              <a:buClrTx/>
              <a:buFontTx/>
              <a:buNone/>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639"/>
            <a:ext cx="2057400" cy="365125"/>
          </a:xfrm>
          <a:prstGeom prst="rect">
            <a:avLst/>
          </a:prstGeom>
        </p:spPr>
        <p:txBody>
          <a:bodyPr vert="horz" lIns="91410" tIns="45704" rIns="91410" bIns="45704" rtlCol="0" anchor="ctr"/>
          <a:lstStyle>
            <a:lvl1pPr algn="r">
              <a:defRPr sz="1200">
                <a:solidFill>
                  <a:schemeClr val="tx1">
                    <a:tint val="75000"/>
                  </a:schemeClr>
                </a:solidFill>
              </a:defRPr>
            </a:lvl1pPr>
          </a:lstStyle>
          <a:p>
            <a:pPr defTabSz="914099">
              <a:buClrTx/>
              <a:buFontTx/>
              <a:buNone/>
            </a:pPr>
            <a:fld id="{45B4D9B1-9683-4913-A191-0B4149D67FB3}" type="slidenum">
              <a:rPr lang="en-GB" kern="1200" smtClean="0">
                <a:solidFill>
                  <a:prstClr val="black">
                    <a:tint val="75000"/>
                  </a:prstClr>
                </a:solidFill>
                <a:latin typeface="Calibri" panose="020F0502020204030204"/>
                <a:ea typeface="+mn-ea"/>
                <a:cs typeface="+mn-cs"/>
              </a:rPr>
              <a:pPr defTabSz="914099">
                <a:buClrTx/>
                <a:buFontTx/>
                <a:buNone/>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4349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0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4" indent="-228524" algn="l" defTabSz="9140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4" algn="l" defTabSz="9140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23" indent="-228524" algn="l" defTabSz="9140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72"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22"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9"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2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7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20" indent="-228524" algn="l" defTabSz="9140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99" rtl="0" eaLnBrk="1" latinLnBrk="0" hangingPunct="1">
        <a:defRPr sz="1800" kern="1200">
          <a:solidFill>
            <a:schemeClr val="tx1"/>
          </a:solidFill>
          <a:latin typeface="+mn-lt"/>
          <a:ea typeface="+mn-ea"/>
          <a:cs typeface="+mn-cs"/>
        </a:defRPr>
      </a:lvl1pPr>
      <a:lvl2pPr marL="457049" algn="l" defTabSz="914099" rtl="0" eaLnBrk="1" latinLnBrk="0" hangingPunct="1">
        <a:defRPr sz="1800" kern="1200">
          <a:solidFill>
            <a:schemeClr val="tx1"/>
          </a:solidFill>
          <a:latin typeface="+mn-lt"/>
          <a:ea typeface="+mn-ea"/>
          <a:cs typeface="+mn-cs"/>
        </a:defRPr>
      </a:lvl2pPr>
      <a:lvl3pPr marL="914099" algn="l" defTabSz="914099" rtl="0" eaLnBrk="1" latinLnBrk="0" hangingPunct="1">
        <a:defRPr sz="1800" kern="1200">
          <a:solidFill>
            <a:schemeClr val="tx1"/>
          </a:solidFill>
          <a:latin typeface="+mn-lt"/>
          <a:ea typeface="+mn-ea"/>
          <a:cs typeface="+mn-cs"/>
        </a:defRPr>
      </a:lvl3pPr>
      <a:lvl4pPr marL="1371148" algn="l" defTabSz="914099" rtl="0" eaLnBrk="1" latinLnBrk="0" hangingPunct="1">
        <a:defRPr sz="1800" kern="1200">
          <a:solidFill>
            <a:schemeClr val="tx1"/>
          </a:solidFill>
          <a:latin typeface="+mn-lt"/>
          <a:ea typeface="+mn-ea"/>
          <a:cs typeface="+mn-cs"/>
        </a:defRPr>
      </a:lvl4pPr>
      <a:lvl5pPr marL="1828197" algn="l" defTabSz="914099" rtl="0" eaLnBrk="1" latinLnBrk="0" hangingPunct="1">
        <a:defRPr sz="1800" kern="1200">
          <a:solidFill>
            <a:schemeClr val="tx1"/>
          </a:solidFill>
          <a:latin typeface="+mn-lt"/>
          <a:ea typeface="+mn-ea"/>
          <a:cs typeface="+mn-cs"/>
        </a:defRPr>
      </a:lvl5pPr>
      <a:lvl6pPr marL="2285244" algn="l" defTabSz="914099" rtl="0" eaLnBrk="1" latinLnBrk="0" hangingPunct="1">
        <a:defRPr sz="1800" kern="1200">
          <a:solidFill>
            <a:schemeClr val="tx1"/>
          </a:solidFill>
          <a:latin typeface="+mn-lt"/>
          <a:ea typeface="+mn-ea"/>
          <a:cs typeface="+mn-cs"/>
        </a:defRPr>
      </a:lvl6pPr>
      <a:lvl7pPr marL="2742296" algn="l" defTabSz="914099" rtl="0" eaLnBrk="1" latinLnBrk="0" hangingPunct="1">
        <a:defRPr sz="1800" kern="1200">
          <a:solidFill>
            <a:schemeClr val="tx1"/>
          </a:solidFill>
          <a:latin typeface="+mn-lt"/>
          <a:ea typeface="+mn-ea"/>
          <a:cs typeface="+mn-cs"/>
        </a:defRPr>
      </a:lvl7pPr>
      <a:lvl8pPr marL="3199345" algn="l" defTabSz="914099" rtl="0" eaLnBrk="1" latinLnBrk="0" hangingPunct="1">
        <a:defRPr sz="1800" kern="1200">
          <a:solidFill>
            <a:schemeClr val="tx1"/>
          </a:solidFill>
          <a:latin typeface="+mn-lt"/>
          <a:ea typeface="+mn-ea"/>
          <a:cs typeface="+mn-cs"/>
        </a:defRPr>
      </a:lvl8pPr>
      <a:lvl9pPr marL="3656395" algn="l" defTabSz="9140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982D-E42B-422D-8632-E8D3F6BC1823}"/>
              </a:ext>
            </a:extLst>
          </p:cNvPr>
          <p:cNvSpPr>
            <a:spLocks noGrp="1"/>
          </p:cNvSpPr>
          <p:nvPr>
            <p:ph type="ctrTitle"/>
          </p:nvPr>
        </p:nvSpPr>
        <p:spPr>
          <a:xfrm>
            <a:off x="3918861" y="2917380"/>
            <a:ext cx="5312228" cy="1629021"/>
          </a:xfrm>
          <a:noFill/>
        </p:spPr>
        <p:txBody>
          <a:bodyPr>
            <a:normAutofit fontScale="90000"/>
          </a:bodyPr>
          <a:lstStyle/>
          <a:p>
            <a:r>
              <a:rPr lang="en-GB" sz="4900" i="1" dirty="0">
                <a:solidFill>
                  <a:srgbClr val="FF0000"/>
                </a:solidFill>
                <a:latin typeface="Verdana" panose="020B0604030504040204" pitchFamily="34" charset="0"/>
                <a:ea typeface="Verdana" panose="020B0604030504040204" pitchFamily="34" charset="0"/>
                <a:cs typeface="Verdana" panose="020B0604030504040204" pitchFamily="34" charset="0"/>
              </a:rPr>
              <a:t>Yorkshire &amp; Humber School of Psychiatry Conference</a:t>
            </a:r>
            <a:br>
              <a:rPr lang="en-GB" sz="4900" i="1"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en-GB" sz="4900" i="1" dirty="0">
                <a:solidFill>
                  <a:srgbClr val="FF0000"/>
                </a:solidFill>
                <a:latin typeface="Verdana" panose="020B0604030504040204" pitchFamily="34" charset="0"/>
                <a:ea typeface="Verdana" panose="020B0604030504040204" pitchFamily="34" charset="0"/>
                <a:cs typeface="Verdana" panose="020B0604030504040204" pitchFamily="34" charset="0"/>
              </a:rPr>
              <a:t>Leeds</a:t>
            </a:r>
            <a:br>
              <a:rPr lang="en-GB" sz="4900" i="1"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en-GB" sz="4900" i="1" dirty="0">
                <a:solidFill>
                  <a:srgbClr val="FF0000"/>
                </a:solidFill>
                <a:latin typeface="Verdana" panose="020B0604030504040204" pitchFamily="34" charset="0"/>
                <a:ea typeface="Verdana" panose="020B0604030504040204" pitchFamily="34" charset="0"/>
                <a:cs typeface="Verdana" panose="020B0604030504040204" pitchFamily="34" charset="0"/>
              </a:rPr>
              <a:t>15 November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00" y="419878"/>
            <a:ext cx="3491686" cy="5430416"/>
          </a:xfrm>
          <a:prstGeom prst="rect">
            <a:avLst/>
          </a:prstGeom>
        </p:spPr>
      </p:pic>
    </p:spTree>
    <p:extLst>
      <p:ext uri="{BB962C8B-B14F-4D97-AF65-F5344CB8AC3E}">
        <p14:creationId xmlns:p14="http://schemas.microsoft.com/office/powerpoint/2010/main" val="1215738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5bb566ac25_0_10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189" name="Google Shape;189;g5bb566ac25_0_1093"/>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5bb566ac25_0_1093"/>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1" name="Google Shape;191;g5bb566ac25_0_1093"/>
          <p:cNvGrpSpPr/>
          <p:nvPr/>
        </p:nvGrpSpPr>
        <p:grpSpPr>
          <a:xfrm>
            <a:off x="5265375" y="3355685"/>
            <a:ext cx="3286704" cy="747300"/>
            <a:chOff x="5064450" y="2086419"/>
            <a:chExt cx="3286704" cy="747300"/>
          </a:xfrm>
        </p:grpSpPr>
        <p:cxnSp>
          <p:nvCxnSpPr>
            <p:cNvPr id="192" name="Google Shape;192;g5bb566ac25_0_1093"/>
            <p:cNvCxnSpPr/>
            <p:nvPr/>
          </p:nvCxnSpPr>
          <p:spPr>
            <a:xfrm>
              <a:off x="5064450" y="2460069"/>
              <a:ext cx="1119000" cy="0"/>
            </a:xfrm>
            <a:prstGeom prst="straightConnector1">
              <a:avLst/>
            </a:prstGeom>
            <a:noFill/>
            <a:ln w="9525" cap="flat" cmpd="sng">
              <a:solidFill>
                <a:srgbClr val="BDBDBD"/>
              </a:solidFill>
              <a:prstDash val="solid"/>
              <a:round/>
              <a:headEnd type="none" w="sm" len="sm"/>
              <a:tailEnd type="none" w="sm" len="sm"/>
            </a:ln>
          </p:spPr>
        </p:cxnSp>
        <p:sp>
          <p:nvSpPr>
            <p:cNvPr id="193" name="Google Shape;193;g5bb566ac25_0_1093"/>
            <p:cNvSpPr/>
            <p:nvPr/>
          </p:nvSpPr>
          <p:spPr>
            <a:xfrm>
              <a:off x="6014671" y="2353882"/>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5bb566ac25_0_1093"/>
            <p:cNvSpPr txBox="1"/>
            <p:nvPr/>
          </p:nvSpPr>
          <p:spPr>
            <a:xfrm>
              <a:off x="5991690" y="2295028"/>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3</a:t>
              </a:r>
              <a:endParaRPr>
                <a:solidFill>
                  <a:srgbClr val="FFFFFF"/>
                </a:solidFill>
              </a:endParaRPr>
            </a:p>
          </p:txBody>
        </p:sp>
        <p:sp>
          <p:nvSpPr>
            <p:cNvPr id="195" name="Google Shape;195;g5bb566ac25_0_1093"/>
            <p:cNvSpPr txBox="1"/>
            <p:nvPr/>
          </p:nvSpPr>
          <p:spPr>
            <a:xfrm>
              <a:off x="6223854" y="2086419"/>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Belonging</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isolated?</a:t>
              </a:r>
              <a:endParaRPr sz="800" b="1">
                <a:latin typeface="Roboto"/>
                <a:ea typeface="Roboto"/>
                <a:cs typeface="Roboto"/>
                <a:sym typeface="Roboto"/>
              </a:endParaRPr>
            </a:p>
          </p:txBody>
        </p:sp>
      </p:grpSp>
      <p:grpSp>
        <p:nvGrpSpPr>
          <p:cNvPr id="196" name="Google Shape;196;g5bb566ac25_0_1093"/>
          <p:cNvGrpSpPr/>
          <p:nvPr/>
        </p:nvGrpSpPr>
        <p:grpSpPr>
          <a:xfrm>
            <a:off x="5775075" y="4435122"/>
            <a:ext cx="2777004" cy="747300"/>
            <a:chOff x="5574150" y="3083456"/>
            <a:chExt cx="2777004" cy="747300"/>
          </a:xfrm>
        </p:grpSpPr>
        <p:cxnSp>
          <p:nvCxnSpPr>
            <p:cNvPr id="197" name="Google Shape;197;g5bb566ac25_0_1093"/>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198" name="Google Shape;198;g5bb566ac25_0_1093"/>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5bb566ac25_0_1093"/>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200" name="Google Shape;200;g5bb566ac25_0_1093"/>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201" name="Google Shape;201;g5bb566ac25_0_1093"/>
          <p:cNvGrpSpPr/>
          <p:nvPr/>
        </p:nvGrpSpPr>
        <p:grpSpPr>
          <a:xfrm>
            <a:off x="603701" y="2924013"/>
            <a:ext cx="3468724" cy="747300"/>
            <a:chOff x="744101" y="1672393"/>
            <a:chExt cx="3468724" cy="747300"/>
          </a:xfrm>
        </p:grpSpPr>
        <p:cxnSp>
          <p:nvCxnSpPr>
            <p:cNvPr id="202" name="Google Shape;202;g5bb566ac25_0_1093"/>
            <p:cNvCxnSpPr/>
            <p:nvPr/>
          </p:nvCxnSpPr>
          <p:spPr>
            <a:xfrm rot="10800000">
              <a:off x="2921325" y="2046050"/>
              <a:ext cx="1291500" cy="0"/>
            </a:xfrm>
            <a:prstGeom prst="straightConnector1">
              <a:avLst/>
            </a:prstGeom>
            <a:noFill/>
            <a:ln w="9525" cap="flat" cmpd="sng">
              <a:solidFill>
                <a:srgbClr val="BDBDBD"/>
              </a:solidFill>
              <a:prstDash val="solid"/>
              <a:round/>
              <a:headEnd type="none" w="sm" len="sm"/>
              <a:tailEnd type="none" w="sm" len="sm"/>
            </a:ln>
          </p:spPr>
        </p:cxnSp>
        <p:sp>
          <p:nvSpPr>
            <p:cNvPr id="203" name="Google Shape;203;g5bb566ac25_0_1093"/>
            <p:cNvSpPr/>
            <p:nvPr/>
          </p:nvSpPr>
          <p:spPr>
            <a:xfrm>
              <a:off x="2874851" y="1943786"/>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5bb566ac25_0_1093"/>
            <p:cNvSpPr txBox="1"/>
            <p:nvPr/>
          </p:nvSpPr>
          <p:spPr>
            <a:xfrm>
              <a:off x="2849841" y="1884747"/>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4</a:t>
              </a:r>
              <a:endParaRPr>
                <a:solidFill>
                  <a:srgbClr val="FFFFFF"/>
                </a:solidFill>
              </a:endParaRPr>
            </a:p>
          </p:txBody>
        </p:sp>
        <p:sp>
          <p:nvSpPr>
            <p:cNvPr id="205" name="Google Shape;205;g5bb566ac25_0_1093"/>
            <p:cNvSpPr txBox="1"/>
            <p:nvPr/>
          </p:nvSpPr>
          <p:spPr>
            <a:xfrm>
              <a:off x="744101" y="1672393"/>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Esteem</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valued?</a:t>
              </a:r>
              <a:endParaRPr sz="800" b="1">
                <a:latin typeface="Roboto"/>
                <a:ea typeface="Roboto"/>
                <a:cs typeface="Roboto"/>
                <a:sym typeface="Roboto"/>
              </a:endParaRPr>
            </a:p>
          </p:txBody>
        </p:sp>
      </p:grpSp>
      <p:grpSp>
        <p:nvGrpSpPr>
          <p:cNvPr id="206" name="Google Shape;206;g5bb566ac25_0_1093"/>
          <p:cNvGrpSpPr/>
          <p:nvPr/>
        </p:nvGrpSpPr>
        <p:grpSpPr>
          <a:xfrm>
            <a:off x="603701" y="3841590"/>
            <a:ext cx="3021694" cy="747300"/>
            <a:chOff x="744101" y="2507609"/>
            <a:chExt cx="3021694" cy="747300"/>
          </a:xfrm>
        </p:grpSpPr>
        <p:cxnSp>
          <p:nvCxnSpPr>
            <p:cNvPr id="207" name="Google Shape;207;g5bb566ac25_0_1093"/>
            <p:cNvCxnSpPr/>
            <p:nvPr/>
          </p:nvCxnSpPr>
          <p:spPr>
            <a:xfrm rot="10800000">
              <a:off x="2915895" y="2881250"/>
              <a:ext cx="849900" cy="0"/>
            </a:xfrm>
            <a:prstGeom prst="straightConnector1">
              <a:avLst/>
            </a:prstGeom>
            <a:noFill/>
            <a:ln w="9525" cap="flat" cmpd="sng">
              <a:solidFill>
                <a:srgbClr val="BDBDBD"/>
              </a:solidFill>
              <a:prstDash val="solid"/>
              <a:round/>
              <a:headEnd type="none" w="sm" len="sm"/>
              <a:tailEnd type="none" w="sm" len="sm"/>
            </a:ln>
          </p:spPr>
        </p:cxnSp>
        <p:sp>
          <p:nvSpPr>
            <p:cNvPr id="208" name="Google Shape;208;g5bb566ac25_0_1093"/>
            <p:cNvSpPr/>
            <p:nvPr/>
          </p:nvSpPr>
          <p:spPr>
            <a:xfrm>
              <a:off x="2874851" y="2780836"/>
              <a:ext cx="198600" cy="198300"/>
            </a:xfrm>
            <a:prstGeom prst="ellipse">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g5bb566ac25_0_1093"/>
            <p:cNvSpPr txBox="1"/>
            <p:nvPr/>
          </p:nvSpPr>
          <p:spPr>
            <a:xfrm>
              <a:off x="2849841" y="272479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sp>
          <p:nvSpPr>
            <p:cNvPr id="210" name="Google Shape;210;g5bb566ac25_0_1093"/>
            <p:cNvSpPr txBox="1"/>
            <p:nvPr/>
          </p:nvSpPr>
          <p:spPr>
            <a:xfrm>
              <a:off x="744101" y="2507609"/>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Safety at work</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safe at work?</a:t>
              </a:r>
              <a:endParaRPr sz="800" b="1">
                <a:latin typeface="Roboto"/>
                <a:ea typeface="Roboto"/>
                <a:cs typeface="Roboto"/>
                <a:sym typeface="Roboto"/>
              </a:endParaRPr>
            </a:p>
          </p:txBody>
        </p:sp>
      </p:grpSp>
      <p:grpSp>
        <p:nvGrpSpPr>
          <p:cNvPr id="211" name="Google Shape;211;g5bb566ac25_0_1093"/>
          <p:cNvGrpSpPr/>
          <p:nvPr/>
        </p:nvGrpSpPr>
        <p:grpSpPr>
          <a:xfrm>
            <a:off x="2817409" y="3003331"/>
            <a:ext cx="3509178" cy="2801600"/>
            <a:chOff x="3318063" y="1787006"/>
            <a:chExt cx="2408000" cy="2574763"/>
          </a:xfrm>
        </p:grpSpPr>
        <p:sp>
          <p:nvSpPr>
            <p:cNvPr id="212" name="Google Shape;212;g5bb566ac25_0_1093"/>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13" name="Google Shape;213;g5bb566ac25_0_1093"/>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14" name="Google Shape;214;g5bb566ac25_0_1093"/>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sp>
          <p:nvSpPr>
            <p:cNvPr id="215" name="Google Shape;215;g5bb566ac25_0_1093"/>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16" name="Google Shape;216;g5bb566ac25_0_1093"/>
            <p:cNvSpPr/>
            <p:nvPr/>
          </p:nvSpPr>
          <p:spPr>
            <a:xfrm>
              <a:off x="3930892" y="2272397"/>
              <a:ext cx="1175304" cy="581421"/>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217" name="Google Shape;217;g5bb566ac25_0_1093"/>
            <p:cNvSpPr/>
            <p:nvPr/>
          </p:nvSpPr>
          <p:spPr>
            <a:xfrm>
              <a:off x="4052837" y="2081437"/>
              <a:ext cx="931314" cy="46072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18" name="Google Shape;218;g5bb566ac25_0_1093"/>
            <p:cNvSpPr/>
            <p:nvPr/>
          </p:nvSpPr>
          <p:spPr>
            <a:xfrm>
              <a:off x="4233144" y="1787006"/>
              <a:ext cx="573183" cy="289305"/>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219" name="Google Shape;219;g5bb566ac25_0_1093"/>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20" name="Google Shape;220;g5bb566ac25_0_1093"/>
            <p:cNvSpPr/>
            <p:nvPr/>
          </p:nvSpPr>
          <p:spPr>
            <a:xfrm>
              <a:off x="3964720"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221" name="Google Shape;221;g5bb566ac25_0_1093"/>
            <p:cNvSpPr/>
            <p:nvPr/>
          </p:nvSpPr>
          <p:spPr>
            <a:xfrm flipH="1">
              <a:off x="4518736"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222" name="Google Shape;222;g5bb566ac25_0_1093"/>
            <p:cNvSpPr/>
            <p:nvPr/>
          </p:nvSpPr>
          <p:spPr>
            <a:xfrm>
              <a:off x="4084537"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223" name="Google Shape;223;g5bb566ac25_0_1093"/>
            <p:cNvSpPr/>
            <p:nvPr/>
          </p:nvSpPr>
          <p:spPr>
            <a:xfrm flipH="1">
              <a:off x="4518735"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701C7F"/>
            </a:solidFill>
            <a:ln>
              <a:noFill/>
            </a:ln>
          </p:spPr>
        </p:sp>
        <p:sp>
          <p:nvSpPr>
            <p:cNvPr id="224" name="Google Shape;224;g5bb566ac25_0_1093"/>
            <p:cNvSpPr/>
            <p:nvPr/>
          </p:nvSpPr>
          <p:spPr>
            <a:xfrm>
              <a:off x="3877348" y="2290728"/>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551561"/>
            </a:solidFill>
            <a:ln>
              <a:noFill/>
            </a:ln>
          </p:spPr>
        </p:sp>
        <p:sp>
          <p:nvSpPr>
            <p:cNvPr id="225" name="Google Shape;225;g5bb566ac25_0_1093"/>
            <p:cNvSpPr/>
            <p:nvPr/>
          </p:nvSpPr>
          <p:spPr>
            <a:xfrm flipH="1">
              <a:off x="4518572" y="2291772"/>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761E86"/>
            </a:solidFill>
            <a:ln>
              <a:noFill/>
            </a:ln>
          </p:spPr>
        </p:sp>
        <p:sp>
          <p:nvSpPr>
            <p:cNvPr id="226" name="Google Shape;226;g5bb566ac25_0_1093"/>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F2090"/>
            </a:solidFill>
            <a:ln>
              <a:noFill/>
            </a:ln>
          </p:spPr>
        </p:sp>
      </p:grpSp>
    </p:spTree>
    <p:extLst>
      <p:ext uri="{BB962C8B-B14F-4D97-AF65-F5344CB8AC3E}">
        <p14:creationId xmlns:p14="http://schemas.microsoft.com/office/powerpoint/2010/main" val="290049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GB" sz="3000" b="1"/>
              <a:t>4. Esteem</a:t>
            </a:r>
            <a:br>
              <a:rPr lang="en-GB" sz="3959">
                <a:solidFill>
                  <a:srgbClr val="FF0000"/>
                </a:solidFill>
              </a:rPr>
            </a:br>
            <a:r>
              <a:rPr lang="en-GB" sz="1800" b="1">
                <a:solidFill>
                  <a:srgbClr val="9225A5"/>
                </a:solidFill>
              </a:rPr>
              <a:t>Are you valued at work?</a:t>
            </a:r>
            <a:endParaRPr sz="1800" b="1">
              <a:solidFill>
                <a:srgbClr val="9225A5"/>
              </a:solidFill>
            </a:endParaRPr>
          </a:p>
        </p:txBody>
      </p:sp>
      <p:sp>
        <p:nvSpPr>
          <p:cNvPr id="232" name="Google Shape;232;p49"/>
          <p:cNvSpPr txBox="1">
            <a:spLocks noGrp="1"/>
          </p:cNvSpPr>
          <p:nvPr>
            <p:ph type="body" idx="1"/>
          </p:nvPr>
        </p:nvSpPr>
        <p:spPr>
          <a:xfrm>
            <a:off x="457200" y="2819400"/>
            <a:ext cx="8229600" cy="1535700"/>
          </a:xfrm>
          <a:prstGeom prst="rect">
            <a:avLst/>
          </a:prstGeom>
          <a:noFill/>
          <a:ln>
            <a:noFill/>
          </a:ln>
        </p:spPr>
        <p:txBody>
          <a:bodyPr spcFirstLastPara="1" wrap="square" lIns="91425" tIns="45700" rIns="91425" bIns="45700" anchor="ctr" anchorCtr="0">
            <a:normAutofit/>
          </a:bodyPr>
          <a:lstStyle/>
          <a:p>
            <a:pPr marL="342900" lvl="0" indent="-254000" algn="l" rtl="0">
              <a:lnSpc>
                <a:spcPct val="100000"/>
              </a:lnSpc>
              <a:spcBef>
                <a:spcPts val="0"/>
              </a:spcBef>
              <a:spcAft>
                <a:spcPts val="0"/>
              </a:spcAft>
              <a:buClr>
                <a:schemeClr val="dk1"/>
              </a:buClr>
              <a:buSzPts val="1800"/>
              <a:buChar char="•"/>
            </a:pPr>
            <a:r>
              <a:rPr lang="en-GB" sz="1800" dirty="0"/>
              <a:t>Feeling valued and respected</a:t>
            </a:r>
            <a:endParaRPr sz="1800" dirty="0"/>
          </a:p>
          <a:p>
            <a:pPr marL="342900" lvl="0" indent="-254000" algn="l" rtl="0">
              <a:lnSpc>
                <a:spcPct val="100000"/>
              </a:lnSpc>
              <a:spcBef>
                <a:spcPts val="640"/>
              </a:spcBef>
              <a:spcAft>
                <a:spcPts val="0"/>
              </a:spcAft>
              <a:buClr>
                <a:schemeClr val="dk1"/>
              </a:buClr>
              <a:buSzPts val="1800"/>
              <a:buChar char="•"/>
            </a:pPr>
            <a:r>
              <a:rPr lang="en-GB" sz="1800" dirty="0"/>
              <a:t>Trust and autonomy</a:t>
            </a:r>
            <a:endParaRPr sz="1800" dirty="0"/>
          </a:p>
          <a:p>
            <a:pPr marL="342900" lvl="0" indent="-254000" algn="l" rtl="0">
              <a:lnSpc>
                <a:spcPct val="100000"/>
              </a:lnSpc>
              <a:spcBef>
                <a:spcPts val="640"/>
              </a:spcBef>
              <a:spcAft>
                <a:spcPts val="0"/>
              </a:spcAft>
              <a:buClr>
                <a:schemeClr val="dk1"/>
              </a:buClr>
              <a:buSzPts val="1800"/>
              <a:buChar char="•"/>
            </a:pPr>
            <a:r>
              <a:rPr lang="en-GB" sz="1800" dirty="0"/>
              <a:t>Professional recognition of role and expertise</a:t>
            </a:r>
            <a:endParaRPr sz="1800" dirty="0"/>
          </a:p>
        </p:txBody>
      </p:sp>
      <p:sp>
        <p:nvSpPr>
          <p:cNvPr id="233" name="Google Shape;233;p49"/>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9"/>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2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5bb566ac25_0_8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240" name="Google Shape;240;g5bb566ac25_0_885"/>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5bb566ac25_0_885"/>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2" name="Google Shape;242;g5bb566ac25_0_885"/>
          <p:cNvGrpSpPr/>
          <p:nvPr/>
        </p:nvGrpSpPr>
        <p:grpSpPr>
          <a:xfrm>
            <a:off x="4731550" y="2422878"/>
            <a:ext cx="3820529" cy="747300"/>
            <a:chOff x="4530625" y="1206568"/>
            <a:chExt cx="3820529" cy="747300"/>
          </a:xfrm>
        </p:grpSpPr>
        <p:cxnSp>
          <p:nvCxnSpPr>
            <p:cNvPr id="243" name="Google Shape;243;g5bb566ac25_0_885"/>
            <p:cNvCxnSpPr/>
            <p:nvPr/>
          </p:nvCxnSpPr>
          <p:spPr>
            <a:xfrm>
              <a:off x="4530625" y="1582195"/>
              <a:ext cx="1652700" cy="0"/>
            </a:xfrm>
            <a:prstGeom prst="straightConnector1">
              <a:avLst/>
            </a:prstGeom>
            <a:noFill/>
            <a:ln w="9525" cap="flat" cmpd="sng">
              <a:solidFill>
                <a:srgbClr val="BDBDBD"/>
              </a:solidFill>
              <a:prstDash val="solid"/>
              <a:round/>
              <a:headEnd type="none" w="sm" len="sm"/>
              <a:tailEnd type="none" w="sm" len="sm"/>
            </a:ln>
          </p:spPr>
        </p:cxnSp>
        <p:sp>
          <p:nvSpPr>
            <p:cNvPr id="244" name="Google Shape;244;g5bb566ac25_0_885"/>
            <p:cNvSpPr/>
            <p:nvPr/>
          </p:nvSpPr>
          <p:spPr>
            <a:xfrm>
              <a:off x="6014671" y="1481782"/>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5bb566ac25_0_885"/>
            <p:cNvSpPr txBox="1"/>
            <p:nvPr/>
          </p:nvSpPr>
          <p:spPr>
            <a:xfrm>
              <a:off x="5990215" y="142376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5</a:t>
              </a:r>
              <a:endParaRPr>
                <a:solidFill>
                  <a:srgbClr val="FFFFFF"/>
                </a:solidFill>
              </a:endParaRPr>
            </a:p>
          </p:txBody>
        </p:sp>
        <p:sp>
          <p:nvSpPr>
            <p:cNvPr id="246" name="Google Shape;246;g5bb566ac25_0_885"/>
            <p:cNvSpPr txBox="1"/>
            <p:nvPr/>
          </p:nvSpPr>
          <p:spPr>
            <a:xfrm>
              <a:off x="6223854" y="1206568"/>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Self-actualization</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thriving at work?</a:t>
              </a:r>
              <a:endParaRPr sz="800" b="1">
                <a:latin typeface="Roboto"/>
                <a:ea typeface="Roboto"/>
                <a:cs typeface="Roboto"/>
                <a:sym typeface="Roboto"/>
              </a:endParaRPr>
            </a:p>
          </p:txBody>
        </p:sp>
      </p:grpSp>
      <p:grpSp>
        <p:nvGrpSpPr>
          <p:cNvPr id="247" name="Google Shape;247;g5bb566ac25_0_885"/>
          <p:cNvGrpSpPr/>
          <p:nvPr/>
        </p:nvGrpSpPr>
        <p:grpSpPr>
          <a:xfrm>
            <a:off x="5265375" y="3355685"/>
            <a:ext cx="3286704" cy="747300"/>
            <a:chOff x="5064450" y="2086419"/>
            <a:chExt cx="3286704" cy="747300"/>
          </a:xfrm>
        </p:grpSpPr>
        <p:cxnSp>
          <p:nvCxnSpPr>
            <p:cNvPr id="248" name="Google Shape;248;g5bb566ac25_0_885"/>
            <p:cNvCxnSpPr/>
            <p:nvPr/>
          </p:nvCxnSpPr>
          <p:spPr>
            <a:xfrm>
              <a:off x="5064450" y="2460069"/>
              <a:ext cx="1119000" cy="0"/>
            </a:xfrm>
            <a:prstGeom prst="straightConnector1">
              <a:avLst/>
            </a:prstGeom>
            <a:noFill/>
            <a:ln w="9525" cap="flat" cmpd="sng">
              <a:solidFill>
                <a:srgbClr val="BDBDBD"/>
              </a:solidFill>
              <a:prstDash val="solid"/>
              <a:round/>
              <a:headEnd type="none" w="sm" len="sm"/>
              <a:tailEnd type="none" w="sm" len="sm"/>
            </a:ln>
          </p:spPr>
        </p:cxnSp>
        <p:sp>
          <p:nvSpPr>
            <p:cNvPr id="249" name="Google Shape;249;g5bb566ac25_0_885"/>
            <p:cNvSpPr/>
            <p:nvPr/>
          </p:nvSpPr>
          <p:spPr>
            <a:xfrm>
              <a:off x="6014671" y="2353882"/>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5bb566ac25_0_885"/>
            <p:cNvSpPr txBox="1"/>
            <p:nvPr/>
          </p:nvSpPr>
          <p:spPr>
            <a:xfrm>
              <a:off x="5991690" y="2295028"/>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3</a:t>
              </a:r>
              <a:endParaRPr>
                <a:solidFill>
                  <a:srgbClr val="FFFFFF"/>
                </a:solidFill>
              </a:endParaRPr>
            </a:p>
          </p:txBody>
        </p:sp>
        <p:sp>
          <p:nvSpPr>
            <p:cNvPr id="251" name="Google Shape;251;g5bb566ac25_0_885"/>
            <p:cNvSpPr txBox="1"/>
            <p:nvPr/>
          </p:nvSpPr>
          <p:spPr>
            <a:xfrm>
              <a:off x="6223854" y="2086419"/>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Belonging</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isolated?</a:t>
              </a:r>
              <a:endParaRPr sz="800" b="1">
                <a:latin typeface="Roboto"/>
                <a:ea typeface="Roboto"/>
                <a:cs typeface="Roboto"/>
                <a:sym typeface="Roboto"/>
              </a:endParaRPr>
            </a:p>
          </p:txBody>
        </p:sp>
      </p:grpSp>
      <p:grpSp>
        <p:nvGrpSpPr>
          <p:cNvPr id="252" name="Google Shape;252;g5bb566ac25_0_885"/>
          <p:cNvGrpSpPr/>
          <p:nvPr/>
        </p:nvGrpSpPr>
        <p:grpSpPr>
          <a:xfrm>
            <a:off x="5775075" y="4435122"/>
            <a:ext cx="2777004" cy="747300"/>
            <a:chOff x="5574150" y="3083456"/>
            <a:chExt cx="2777004" cy="747300"/>
          </a:xfrm>
        </p:grpSpPr>
        <p:cxnSp>
          <p:nvCxnSpPr>
            <p:cNvPr id="253" name="Google Shape;253;g5bb566ac25_0_885"/>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254" name="Google Shape;254;g5bb566ac25_0_885"/>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g5bb566ac25_0_885"/>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256" name="Google Shape;256;g5bb566ac25_0_885"/>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257" name="Google Shape;257;g5bb566ac25_0_885"/>
          <p:cNvGrpSpPr/>
          <p:nvPr/>
        </p:nvGrpSpPr>
        <p:grpSpPr>
          <a:xfrm>
            <a:off x="603701" y="2924013"/>
            <a:ext cx="3468724" cy="747300"/>
            <a:chOff x="744101" y="1672393"/>
            <a:chExt cx="3468724" cy="747300"/>
          </a:xfrm>
        </p:grpSpPr>
        <p:cxnSp>
          <p:nvCxnSpPr>
            <p:cNvPr id="258" name="Google Shape;258;g5bb566ac25_0_885"/>
            <p:cNvCxnSpPr/>
            <p:nvPr/>
          </p:nvCxnSpPr>
          <p:spPr>
            <a:xfrm rot="10800000">
              <a:off x="2921325" y="2046050"/>
              <a:ext cx="1291500" cy="0"/>
            </a:xfrm>
            <a:prstGeom prst="straightConnector1">
              <a:avLst/>
            </a:prstGeom>
            <a:noFill/>
            <a:ln w="9525" cap="flat" cmpd="sng">
              <a:solidFill>
                <a:srgbClr val="BDBDBD"/>
              </a:solidFill>
              <a:prstDash val="solid"/>
              <a:round/>
              <a:headEnd type="none" w="sm" len="sm"/>
              <a:tailEnd type="none" w="sm" len="sm"/>
            </a:ln>
          </p:spPr>
        </p:cxnSp>
        <p:sp>
          <p:nvSpPr>
            <p:cNvPr id="259" name="Google Shape;259;g5bb566ac25_0_885"/>
            <p:cNvSpPr/>
            <p:nvPr/>
          </p:nvSpPr>
          <p:spPr>
            <a:xfrm>
              <a:off x="2874851" y="1943786"/>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5bb566ac25_0_885"/>
            <p:cNvSpPr txBox="1"/>
            <p:nvPr/>
          </p:nvSpPr>
          <p:spPr>
            <a:xfrm>
              <a:off x="2849841" y="1884747"/>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4</a:t>
              </a:r>
              <a:endParaRPr>
                <a:solidFill>
                  <a:srgbClr val="FFFFFF"/>
                </a:solidFill>
              </a:endParaRPr>
            </a:p>
          </p:txBody>
        </p:sp>
        <p:sp>
          <p:nvSpPr>
            <p:cNvPr id="261" name="Google Shape;261;g5bb566ac25_0_885"/>
            <p:cNvSpPr txBox="1"/>
            <p:nvPr/>
          </p:nvSpPr>
          <p:spPr>
            <a:xfrm>
              <a:off x="744101" y="1672393"/>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Esteem</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valued?</a:t>
              </a:r>
              <a:endParaRPr sz="800" b="1">
                <a:latin typeface="Roboto"/>
                <a:ea typeface="Roboto"/>
                <a:cs typeface="Roboto"/>
                <a:sym typeface="Roboto"/>
              </a:endParaRPr>
            </a:p>
          </p:txBody>
        </p:sp>
      </p:grpSp>
      <p:grpSp>
        <p:nvGrpSpPr>
          <p:cNvPr id="262" name="Google Shape;262;g5bb566ac25_0_885"/>
          <p:cNvGrpSpPr/>
          <p:nvPr/>
        </p:nvGrpSpPr>
        <p:grpSpPr>
          <a:xfrm>
            <a:off x="603701" y="3841590"/>
            <a:ext cx="3021694" cy="747300"/>
            <a:chOff x="744101" y="2507609"/>
            <a:chExt cx="3021694" cy="747300"/>
          </a:xfrm>
        </p:grpSpPr>
        <p:cxnSp>
          <p:nvCxnSpPr>
            <p:cNvPr id="263" name="Google Shape;263;g5bb566ac25_0_885"/>
            <p:cNvCxnSpPr/>
            <p:nvPr/>
          </p:nvCxnSpPr>
          <p:spPr>
            <a:xfrm rot="10800000">
              <a:off x="2915895" y="2881250"/>
              <a:ext cx="849900" cy="0"/>
            </a:xfrm>
            <a:prstGeom prst="straightConnector1">
              <a:avLst/>
            </a:prstGeom>
            <a:noFill/>
            <a:ln w="9525" cap="flat" cmpd="sng">
              <a:solidFill>
                <a:srgbClr val="BDBDBD"/>
              </a:solidFill>
              <a:prstDash val="solid"/>
              <a:round/>
              <a:headEnd type="none" w="sm" len="sm"/>
              <a:tailEnd type="none" w="sm" len="sm"/>
            </a:ln>
          </p:spPr>
        </p:cxnSp>
        <p:sp>
          <p:nvSpPr>
            <p:cNvPr id="264" name="Google Shape;264;g5bb566ac25_0_885"/>
            <p:cNvSpPr/>
            <p:nvPr/>
          </p:nvSpPr>
          <p:spPr>
            <a:xfrm>
              <a:off x="2874851" y="2780836"/>
              <a:ext cx="198600" cy="198300"/>
            </a:xfrm>
            <a:prstGeom prst="ellipse">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5bb566ac25_0_885"/>
            <p:cNvSpPr txBox="1"/>
            <p:nvPr/>
          </p:nvSpPr>
          <p:spPr>
            <a:xfrm>
              <a:off x="2849841" y="272479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sp>
          <p:nvSpPr>
            <p:cNvPr id="266" name="Google Shape;266;g5bb566ac25_0_885"/>
            <p:cNvSpPr txBox="1"/>
            <p:nvPr/>
          </p:nvSpPr>
          <p:spPr>
            <a:xfrm>
              <a:off x="744101" y="2507609"/>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Safety at work</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safe at work?</a:t>
              </a:r>
              <a:endParaRPr sz="800" b="1">
                <a:latin typeface="Roboto"/>
                <a:ea typeface="Roboto"/>
                <a:cs typeface="Roboto"/>
                <a:sym typeface="Roboto"/>
              </a:endParaRPr>
            </a:p>
          </p:txBody>
        </p:sp>
      </p:grpSp>
      <p:grpSp>
        <p:nvGrpSpPr>
          <p:cNvPr id="267" name="Google Shape;267;g5bb566ac25_0_885"/>
          <p:cNvGrpSpPr/>
          <p:nvPr/>
        </p:nvGrpSpPr>
        <p:grpSpPr>
          <a:xfrm>
            <a:off x="2817409" y="2547723"/>
            <a:ext cx="3509178" cy="3257208"/>
            <a:chOff x="3318063" y="1368287"/>
            <a:chExt cx="2408000" cy="2993482"/>
          </a:xfrm>
        </p:grpSpPr>
        <p:sp>
          <p:nvSpPr>
            <p:cNvPr id="268" name="Google Shape;268;g5bb566ac25_0_885"/>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69" name="Google Shape;269;g5bb566ac25_0_885"/>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70" name="Google Shape;270;g5bb566ac25_0_885"/>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sp>
          <p:nvSpPr>
            <p:cNvPr id="271" name="Google Shape;271;g5bb566ac25_0_885"/>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72" name="Google Shape;272;g5bb566ac25_0_885"/>
            <p:cNvSpPr/>
            <p:nvPr/>
          </p:nvSpPr>
          <p:spPr>
            <a:xfrm>
              <a:off x="3930892" y="2272397"/>
              <a:ext cx="1175304" cy="581421"/>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273" name="Google Shape;273;g5bb566ac25_0_885"/>
            <p:cNvSpPr/>
            <p:nvPr/>
          </p:nvSpPr>
          <p:spPr>
            <a:xfrm>
              <a:off x="4052837" y="2081437"/>
              <a:ext cx="931314" cy="46072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74" name="Google Shape;274;g5bb566ac25_0_885"/>
            <p:cNvSpPr/>
            <p:nvPr/>
          </p:nvSpPr>
          <p:spPr>
            <a:xfrm>
              <a:off x="4233144" y="1787006"/>
              <a:ext cx="573183" cy="289305"/>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275" name="Google Shape;275;g5bb566ac25_0_885"/>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76" name="Google Shape;276;g5bb566ac25_0_885"/>
            <p:cNvSpPr/>
            <p:nvPr/>
          </p:nvSpPr>
          <p:spPr>
            <a:xfrm>
              <a:off x="3964720"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277" name="Google Shape;277;g5bb566ac25_0_885"/>
            <p:cNvSpPr/>
            <p:nvPr/>
          </p:nvSpPr>
          <p:spPr>
            <a:xfrm flipH="1">
              <a:off x="4518736"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278" name="Google Shape;278;g5bb566ac25_0_885"/>
            <p:cNvSpPr/>
            <p:nvPr/>
          </p:nvSpPr>
          <p:spPr>
            <a:xfrm>
              <a:off x="4084537"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279" name="Google Shape;279;g5bb566ac25_0_885"/>
            <p:cNvSpPr/>
            <p:nvPr/>
          </p:nvSpPr>
          <p:spPr>
            <a:xfrm flipH="1">
              <a:off x="4518735"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701C7F"/>
            </a:solidFill>
            <a:ln>
              <a:noFill/>
            </a:ln>
          </p:spPr>
        </p:sp>
        <p:sp>
          <p:nvSpPr>
            <p:cNvPr id="280" name="Google Shape;280;g5bb566ac25_0_885"/>
            <p:cNvSpPr/>
            <p:nvPr/>
          </p:nvSpPr>
          <p:spPr>
            <a:xfrm>
              <a:off x="4266040" y="1368287"/>
              <a:ext cx="253884" cy="593119"/>
            </a:xfrm>
            <a:custGeom>
              <a:avLst/>
              <a:gdLst/>
              <a:ahLst/>
              <a:cxnLst/>
              <a:rect l="l" t="t" r="r" b="b"/>
              <a:pathLst>
                <a:path w="10635" h="16697" extrusionOk="0">
                  <a:moveTo>
                    <a:pt x="10635" y="0"/>
                  </a:moveTo>
                  <a:lnTo>
                    <a:pt x="0" y="12722"/>
                  </a:lnTo>
                  <a:lnTo>
                    <a:pt x="10635" y="16697"/>
                  </a:lnTo>
                  <a:close/>
                </a:path>
              </a:pathLst>
            </a:custGeom>
            <a:solidFill>
              <a:srgbClr val="551561"/>
            </a:solidFill>
            <a:ln>
              <a:noFill/>
            </a:ln>
          </p:spPr>
        </p:sp>
        <p:sp>
          <p:nvSpPr>
            <p:cNvPr id="281" name="Google Shape;281;g5bb566ac25_0_885"/>
            <p:cNvSpPr/>
            <p:nvPr/>
          </p:nvSpPr>
          <p:spPr>
            <a:xfrm flipH="1">
              <a:off x="4518734" y="1368287"/>
              <a:ext cx="253884" cy="593119"/>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sp>
          <p:nvSpPr>
            <p:cNvPr id="282" name="Google Shape;282;g5bb566ac25_0_885"/>
            <p:cNvSpPr/>
            <p:nvPr/>
          </p:nvSpPr>
          <p:spPr>
            <a:xfrm>
              <a:off x="3877348" y="2290728"/>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551561"/>
            </a:solidFill>
            <a:ln>
              <a:noFill/>
            </a:ln>
          </p:spPr>
        </p:sp>
        <p:sp>
          <p:nvSpPr>
            <p:cNvPr id="283" name="Google Shape;283;g5bb566ac25_0_885"/>
            <p:cNvSpPr/>
            <p:nvPr/>
          </p:nvSpPr>
          <p:spPr>
            <a:xfrm flipH="1">
              <a:off x="4518572" y="2291772"/>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761E86"/>
            </a:solidFill>
            <a:ln>
              <a:noFill/>
            </a:ln>
          </p:spPr>
        </p:sp>
        <p:sp>
          <p:nvSpPr>
            <p:cNvPr id="284" name="Google Shape;284;g5bb566ac25_0_885"/>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F2090"/>
            </a:solidFill>
            <a:ln>
              <a:noFill/>
            </a:ln>
          </p:spPr>
        </p:sp>
      </p:grpSp>
    </p:spTree>
    <p:extLst>
      <p:ext uri="{BB962C8B-B14F-4D97-AF65-F5344CB8AC3E}">
        <p14:creationId xmlns:p14="http://schemas.microsoft.com/office/powerpoint/2010/main" val="1582867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GB" sz="3000" b="1"/>
              <a:t>5. Self-actualization</a:t>
            </a:r>
            <a:br>
              <a:rPr lang="en-GB" sz="2800"/>
            </a:br>
            <a:r>
              <a:rPr lang="en-GB" sz="1800" b="1">
                <a:solidFill>
                  <a:srgbClr val="9225A5"/>
                </a:solidFill>
              </a:rPr>
              <a:t>Are you thriving at work?</a:t>
            </a:r>
            <a:endParaRPr sz="1800" b="1">
              <a:solidFill>
                <a:srgbClr val="9225A5"/>
              </a:solidFill>
            </a:endParaRPr>
          </a:p>
        </p:txBody>
      </p:sp>
      <p:sp>
        <p:nvSpPr>
          <p:cNvPr id="290" name="Google Shape;290;p50"/>
          <p:cNvSpPr txBox="1">
            <a:spLocks noGrp="1"/>
          </p:cNvSpPr>
          <p:nvPr>
            <p:ph type="body" idx="1"/>
          </p:nvPr>
        </p:nvSpPr>
        <p:spPr>
          <a:xfrm>
            <a:off x="457200" y="1905000"/>
            <a:ext cx="8229600" cy="3582300"/>
          </a:xfrm>
          <a:prstGeom prst="rect">
            <a:avLst/>
          </a:prstGeom>
          <a:noFill/>
          <a:ln>
            <a:noFill/>
          </a:ln>
        </p:spPr>
        <p:txBody>
          <a:bodyPr spcFirstLastPara="1" wrap="square" lIns="91425" tIns="45700" rIns="91425" bIns="45700" anchor="ctr" anchorCtr="0">
            <a:normAutofit/>
          </a:bodyPr>
          <a:lstStyle/>
          <a:p>
            <a:pPr marL="342900" lvl="0" indent="-254000" algn="l" rtl="0">
              <a:lnSpc>
                <a:spcPct val="100000"/>
              </a:lnSpc>
              <a:spcBef>
                <a:spcPts val="0"/>
              </a:spcBef>
              <a:spcAft>
                <a:spcPts val="0"/>
              </a:spcAft>
              <a:buClr>
                <a:schemeClr val="dk1"/>
              </a:buClr>
              <a:buSzPts val="1800"/>
              <a:buChar char="•"/>
            </a:pPr>
            <a:r>
              <a:rPr lang="en-GB" sz="1800" dirty="0"/>
              <a:t>Achievement and advancement in career</a:t>
            </a:r>
            <a:endParaRPr sz="1800" dirty="0"/>
          </a:p>
          <a:p>
            <a:pPr marL="342900" lvl="0" indent="-254000" algn="l" rtl="0">
              <a:lnSpc>
                <a:spcPct val="100000"/>
              </a:lnSpc>
              <a:spcBef>
                <a:spcPts val="640"/>
              </a:spcBef>
              <a:spcAft>
                <a:spcPts val="0"/>
              </a:spcAft>
              <a:buClr>
                <a:schemeClr val="dk1"/>
              </a:buClr>
              <a:buSzPts val="1800"/>
              <a:buChar char="•"/>
            </a:pPr>
            <a:r>
              <a:rPr lang="en-GB" sz="1800" dirty="0"/>
              <a:t>Creativity and innovation</a:t>
            </a:r>
            <a:endParaRPr sz="1800" dirty="0"/>
          </a:p>
          <a:p>
            <a:pPr marL="342900" lvl="0" indent="-254000" algn="l" rtl="0">
              <a:lnSpc>
                <a:spcPct val="100000"/>
              </a:lnSpc>
              <a:spcBef>
                <a:spcPts val="640"/>
              </a:spcBef>
              <a:spcAft>
                <a:spcPts val="0"/>
              </a:spcAft>
              <a:buClr>
                <a:schemeClr val="dk1"/>
              </a:buClr>
              <a:buSzPts val="1800"/>
              <a:buChar char="•"/>
            </a:pPr>
            <a:r>
              <a:rPr lang="en-GB" sz="1800" dirty="0"/>
              <a:t>Potential for fulfilling career</a:t>
            </a:r>
            <a:endParaRPr sz="1800" dirty="0"/>
          </a:p>
          <a:p>
            <a:pPr marL="342900" lvl="0" indent="-254000" algn="l" rtl="0">
              <a:lnSpc>
                <a:spcPct val="100000"/>
              </a:lnSpc>
              <a:spcBef>
                <a:spcPts val="640"/>
              </a:spcBef>
              <a:spcAft>
                <a:spcPts val="0"/>
              </a:spcAft>
              <a:buClr>
                <a:schemeClr val="dk1"/>
              </a:buClr>
              <a:buSzPts val="1800"/>
              <a:buChar char="•"/>
            </a:pPr>
            <a:r>
              <a:rPr lang="en-GB" sz="1800" dirty="0"/>
              <a:t>Joy in work</a:t>
            </a:r>
            <a:endParaRPr sz="1800" dirty="0"/>
          </a:p>
          <a:p>
            <a:pPr marL="342900" lvl="0" indent="-254000" algn="l" rtl="0">
              <a:lnSpc>
                <a:spcPct val="100000"/>
              </a:lnSpc>
              <a:spcBef>
                <a:spcPts val="640"/>
              </a:spcBef>
              <a:spcAft>
                <a:spcPts val="0"/>
              </a:spcAft>
              <a:buClr>
                <a:schemeClr val="dk1"/>
              </a:buClr>
              <a:buSzPts val="1800"/>
              <a:buChar char="•"/>
            </a:pPr>
            <a:r>
              <a:rPr lang="en-GB" sz="1800" dirty="0"/>
              <a:t>Role model</a:t>
            </a:r>
            <a:endParaRPr sz="1800" dirty="0"/>
          </a:p>
          <a:p>
            <a:pPr marL="342900" lvl="0" indent="-254000" algn="l" rtl="0">
              <a:lnSpc>
                <a:spcPct val="100000"/>
              </a:lnSpc>
              <a:spcBef>
                <a:spcPts val="640"/>
              </a:spcBef>
              <a:spcAft>
                <a:spcPts val="0"/>
              </a:spcAft>
              <a:buClr>
                <a:schemeClr val="dk1"/>
              </a:buClr>
              <a:buSzPts val="1800"/>
              <a:buChar char="•"/>
            </a:pPr>
            <a:r>
              <a:rPr lang="en-GB" sz="1800" dirty="0"/>
              <a:t>Satisfied with life overall </a:t>
            </a:r>
            <a:endParaRPr sz="1800" dirty="0"/>
          </a:p>
          <a:p>
            <a:pPr marL="88900" lvl="0" indent="0" algn="l" rtl="0">
              <a:lnSpc>
                <a:spcPct val="100000"/>
              </a:lnSpc>
              <a:spcBef>
                <a:spcPts val="640"/>
              </a:spcBef>
              <a:spcAft>
                <a:spcPts val="0"/>
              </a:spcAft>
              <a:buClr>
                <a:schemeClr val="dk1"/>
              </a:buClr>
              <a:buSzPts val="1800"/>
              <a:buNone/>
            </a:pPr>
            <a:endParaRPr sz="1800" dirty="0"/>
          </a:p>
        </p:txBody>
      </p:sp>
      <p:sp>
        <p:nvSpPr>
          <p:cNvPr id="291" name="Google Shape;291;p50"/>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50"/>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296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endParaRPr lang="en-GB" sz="1800" dirty="0">
              <a:solidFill>
                <a:srgbClr val="000000"/>
              </a:solidFill>
              <a:latin typeface="Helvetica 65"/>
            </a:endParaRPr>
          </a:p>
          <a:p>
            <a:pPr marL="114300" indent="0">
              <a:buNone/>
            </a:pPr>
            <a:r>
              <a:rPr lang="en-GB" sz="6600" dirty="0">
                <a:solidFill>
                  <a:schemeClr val="bg2">
                    <a:lumMod val="75000"/>
                  </a:schemeClr>
                </a:solidFill>
                <a:latin typeface="Helvetica 65"/>
              </a:rPr>
              <a:t>Supported and valued?</a:t>
            </a:r>
          </a:p>
          <a:p>
            <a:pPr marL="114300" indent="0">
              <a:buNone/>
            </a:pPr>
            <a:r>
              <a:rPr lang="en-GB" dirty="0">
                <a:solidFill>
                  <a:schemeClr val="bg2">
                    <a:lumMod val="75000"/>
                  </a:schemeClr>
                </a:solidFill>
                <a:latin typeface="Helvetica 65"/>
              </a:rPr>
              <a:t>A trainee-led review into morale and training within psychiatry</a:t>
            </a:r>
            <a:endParaRPr lang="en-GB" dirty="0">
              <a:solidFill>
                <a:schemeClr val="bg2">
                  <a:lumMod val="75000"/>
                </a:schemeClr>
              </a:solidFill>
            </a:endParaRPr>
          </a:p>
        </p:txBody>
      </p:sp>
    </p:spTree>
    <p:extLst>
      <p:ext uri="{BB962C8B-B14F-4D97-AF65-F5344CB8AC3E}">
        <p14:creationId xmlns:p14="http://schemas.microsoft.com/office/powerpoint/2010/main" val="350511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0000"/>
                </a:solidFill>
                <a:latin typeface="Helvetica 65"/>
              </a:rPr>
              <a:t>Core recommendations</a:t>
            </a:r>
            <a:endParaRPr lang="en-GB" dirty="0"/>
          </a:p>
        </p:txBody>
      </p:sp>
      <p:sp>
        <p:nvSpPr>
          <p:cNvPr id="3" name="Text Placeholder 2"/>
          <p:cNvSpPr>
            <a:spLocks noGrp="1"/>
          </p:cNvSpPr>
          <p:nvPr>
            <p:ph type="body" idx="1"/>
          </p:nvPr>
        </p:nvSpPr>
        <p:spPr/>
        <p:txBody>
          <a:bodyPr/>
          <a:lstStyle/>
          <a:p>
            <a:r>
              <a:rPr lang="en-GB" dirty="0">
                <a:solidFill>
                  <a:srgbClr val="000000"/>
                </a:solidFill>
                <a:latin typeface="Helvetica 65"/>
              </a:rPr>
              <a:t>Supervision</a:t>
            </a:r>
          </a:p>
          <a:p>
            <a:r>
              <a:rPr lang="en-GB" dirty="0">
                <a:solidFill>
                  <a:srgbClr val="000000"/>
                </a:solidFill>
                <a:latin typeface="Helvetica 65"/>
              </a:rPr>
              <a:t>Protected teaching</a:t>
            </a:r>
          </a:p>
          <a:p>
            <a:r>
              <a:rPr lang="en-GB" dirty="0">
                <a:solidFill>
                  <a:srgbClr val="000000"/>
                </a:solidFill>
                <a:latin typeface="Helvetica 65"/>
              </a:rPr>
              <a:t>Psychotherapy</a:t>
            </a:r>
          </a:p>
          <a:p>
            <a:r>
              <a:rPr lang="en-GB" dirty="0">
                <a:solidFill>
                  <a:srgbClr val="000000"/>
                </a:solidFill>
                <a:latin typeface="Helvetica 65"/>
              </a:rPr>
              <a:t>Special interests</a:t>
            </a:r>
          </a:p>
          <a:p>
            <a:r>
              <a:rPr lang="en-GB" dirty="0">
                <a:solidFill>
                  <a:srgbClr val="000000"/>
                </a:solidFill>
                <a:latin typeface="Helvetica 65"/>
              </a:rPr>
              <a:t>     Clinical</a:t>
            </a:r>
          </a:p>
          <a:p>
            <a:r>
              <a:rPr lang="en-GB" dirty="0">
                <a:solidFill>
                  <a:srgbClr val="000000"/>
                </a:solidFill>
                <a:latin typeface="Helvetica 65"/>
              </a:rPr>
              <a:t>     Teaching</a:t>
            </a:r>
          </a:p>
          <a:p>
            <a:r>
              <a:rPr lang="en-GB" dirty="0">
                <a:solidFill>
                  <a:srgbClr val="000000"/>
                </a:solidFill>
                <a:latin typeface="Helvetica 65"/>
              </a:rPr>
              <a:t>     Research</a:t>
            </a:r>
          </a:p>
          <a:p>
            <a:r>
              <a:rPr lang="en-GB" dirty="0">
                <a:solidFill>
                  <a:srgbClr val="000000"/>
                </a:solidFill>
                <a:latin typeface="Helvetica 65"/>
              </a:rPr>
              <a:t>     Leadership and management</a:t>
            </a:r>
            <a:endParaRPr lang="en-GB" dirty="0"/>
          </a:p>
        </p:txBody>
      </p:sp>
    </p:spTree>
    <p:extLst>
      <p:ext uri="{BB962C8B-B14F-4D97-AF65-F5344CB8AC3E}">
        <p14:creationId xmlns:p14="http://schemas.microsoft.com/office/powerpoint/2010/main" val="293450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0000"/>
                </a:solidFill>
                <a:latin typeface="Helvetica 65"/>
              </a:rPr>
              <a:t>Desired commitments</a:t>
            </a:r>
            <a:endParaRPr lang="en-GB" dirty="0"/>
          </a:p>
        </p:txBody>
      </p:sp>
      <p:sp>
        <p:nvSpPr>
          <p:cNvPr id="3" name="Text Placeholder 2"/>
          <p:cNvSpPr>
            <a:spLocks noGrp="1"/>
          </p:cNvSpPr>
          <p:nvPr>
            <p:ph type="body" idx="1"/>
          </p:nvPr>
        </p:nvSpPr>
        <p:spPr/>
        <p:txBody>
          <a:bodyPr/>
          <a:lstStyle/>
          <a:p>
            <a:r>
              <a:rPr lang="en-GB" dirty="0">
                <a:solidFill>
                  <a:srgbClr val="000000"/>
                </a:solidFill>
                <a:latin typeface="Helvetica 65"/>
              </a:rPr>
              <a:t>ARCP: guidance/ consistency</a:t>
            </a:r>
          </a:p>
          <a:p>
            <a:r>
              <a:rPr lang="en-GB" dirty="0">
                <a:solidFill>
                  <a:srgbClr val="000000"/>
                </a:solidFill>
                <a:latin typeface="Helvetica 65"/>
              </a:rPr>
              <a:t>Career autonomy</a:t>
            </a:r>
          </a:p>
          <a:p>
            <a:r>
              <a:rPr lang="en-GB" dirty="0">
                <a:solidFill>
                  <a:srgbClr val="000000"/>
                </a:solidFill>
                <a:latin typeface="Helvetica 65"/>
              </a:rPr>
              <a:t>Enhanced junior doctor forums: links senior management</a:t>
            </a:r>
            <a:endParaRPr lang="en-GB" dirty="0"/>
          </a:p>
        </p:txBody>
      </p:sp>
    </p:spTree>
    <p:extLst>
      <p:ext uri="{BB962C8B-B14F-4D97-AF65-F5344CB8AC3E}">
        <p14:creationId xmlns:p14="http://schemas.microsoft.com/office/powerpoint/2010/main" val="402577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47550" y="430850"/>
            <a:ext cx="7848900" cy="175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40"/>
              <a:buFont typeface="Calibri"/>
              <a:buNone/>
            </a:pPr>
            <a:r>
              <a:rPr lang="en-GB" sz="3600" b="1" dirty="0"/>
              <a:t>EVERYONE MATTERS</a:t>
            </a:r>
            <a:br>
              <a:rPr lang="en-GB" sz="3240" dirty="0"/>
            </a:br>
            <a:r>
              <a:rPr lang="en-GB" sz="2400" dirty="0"/>
              <a:t>Strategic focus on the</a:t>
            </a:r>
            <a:br>
              <a:rPr lang="en-GB" sz="2400" dirty="0"/>
            </a:br>
            <a:r>
              <a:rPr lang="en-GB" sz="2400" dirty="0"/>
              <a:t>wellbeing of doctors working in psychiatry</a:t>
            </a:r>
            <a:endParaRPr sz="2400" dirty="0"/>
          </a:p>
        </p:txBody>
      </p:sp>
      <p:sp>
        <p:nvSpPr>
          <p:cNvPr id="89" name="Google Shape;89;p1"/>
          <p:cNvSpPr txBox="1">
            <a:spLocks noGrp="1"/>
          </p:cNvSpPr>
          <p:nvPr>
            <p:ph type="subTitle" idx="1"/>
          </p:nvPr>
        </p:nvSpPr>
        <p:spPr>
          <a:xfrm>
            <a:off x="1371600" y="5497684"/>
            <a:ext cx="6400800" cy="115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88888"/>
              </a:buClr>
              <a:buSzPts val="3200"/>
              <a:buNone/>
            </a:pPr>
            <a:endParaRPr lang="en-GB" sz="1800" dirty="0">
              <a:solidFill>
                <a:srgbClr val="000000"/>
              </a:solidFill>
            </a:endParaRPr>
          </a:p>
          <a:p>
            <a:pPr marL="0" lvl="0" indent="0" algn="ctr" rtl="0">
              <a:lnSpc>
                <a:spcPct val="90000"/>
              </a:lnSpc>
              <a:spcBef>
                <a:spcPts val="0"/>
              </a:spcBef>
              <a:spcAft>
                <a:spcPts val="0"/>
              </a:spcAft>
              <a:buClr>
                <a:srgbClr val="888888"/>
              </a:buClr>
              <a:buSzPts val="3200"/>
              <a:buNone/>
            </a:pPr>
            <a:r>
              <a:rPr lang="en-GB" sz="1800" dirty="0">
                <a:solidFill>
                  <a:srgbClr val="000000"/>
                </a:solidFill>
              </a:rPr>
              <a:t>Mihaela Bucur</a:t>
            </a:r>
          </a:p>
          <a:p>
            <a:pPr marL="0" lvl="0" indent="0" algn="ctr" rtl="0">
              <a:lnSpc>
                <a:spcPct val="90000"/>
              </a:lnSpc>
              <a:spcBef>
                <a:spcPts val="0"/>
              </a:spcBef>
              <a:spcAft>
                <a:spcPts val="0"/>
              </a:spcAft>
              <a:buClr>
                <a:srgbClr val="888888"/>
              </a:buClr>
              <a:buSzPts val="3200"/>
              <a:buNone/>
            </a:pPr>
            <a:r>
              <a:rPr lang="en-GB" sz="1800" dirty="0">
                <a:solidFill>
                  <a:srgbClr val="000000"/>
                </a:solidFill>
              </a:rPr>
              <a:t>Wellbeing Committee</a:t>
            </a:r>
          </a:p>
          <a:p>
            <a:pPr marL="0" lvl="0" indent="0" algn="ctr" rtl="0">
              <a:lnSpc>
                <a:spcPct val="90000"/>
              </a:lnSpc>
              <a:spcBef>
                <a:spcPts val="0"/>
              </a:spcBef>
              <a:spcAft>
                <a:spcPts val="0"/>
              </a:spcAft>
              <a:buClr>
                <a:srgbClr val="888888"/>
              </a:buClr>
              <a:buSzPts val="3200"/>
              <a:buNone/>
            </a:pPr>
            <a:r>
              <a:rPr lang="en-GB" sz="1800" dirty="0">
                <a:solidFill>
                  <a:srgbClr val="000000"/>
                </a:solidFill>
              </a:rPr>
              <a:t>11 July 2019</a:t>
            </a:r>
            <a:endParaRPr sz="1800" dirty="0">
              <a:solidFill>
                <a:srgbClr val="000000"/>
              </a:solidFill>
            </a:endParaRPr>
          </a:p>
        </p:txBody>
      </p:sp>
      <p:pic>
        <p:nvPicPr>
          <p:cNvPr id="90" name="Google Shape;90;p1" descr="C:\Users\bucurm\Downloads\IMG_7473 (2).jpg"/>
          <p:cNvPicPr preferRelativeResize="0"/>
          <p:nvPr/>
        </p:nvPicPr>
        <p:blipFill rotWithShape="1">
          <a:blip r:embed="rId4">
            <a:alphaModFix/>
          </a:blip>
          <a:srcRect/>
          <a:stretch/>
        </p:blipFill>
        <p:spPr>
          <a:xfrm>
            <a:off x="0" y="2370001"/>
            <a:ext cx="9144002" cy="3137635"/>
          </a:xfrm>
          <a:prstGeom prst="rect">
            <a:avLst/>
          </a:prstGeom>
          <a:noFill/>
          <a:ln>
            <a:noFill/>
          </a:ln>
        </p:spPr>
      </p:pic>
      <p:sp>
        <p:nvSpPr>
          <p:cNvPr id="91" name="Google Shape;91;p1"/>
          <p:cNvSpPr/>
          <p:nvPr/>
        </p:nvSpPr>
        <p:spPr>
          <a:xfrm rot="10800000">
            <a:off x="0" y="233810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1"/>
          <p:cNvSpPr/>
          <p:nvPr/>
        </p:nvSpPr>
        <p:spPr>
          <a:xfrm rot="10800000">
            <a:off x="0" y="226002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1"/>
          <p:cNvSpPr/>
          <p:nvPr/>
        </p:nvSpPr>
        <p:spPr>
          <a:xfrm>
            <a:off x="0" y="5417725"/>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1"/>
          <p:cNvSpPr/>
          <p:nvPr/>
        </p:nvSpPr>
        <p:spPr>
          <a:xfrm>
            <a:off x="0" y="5614300"/>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Outline</a:t>
            </a:r>
            <a:endParaRPr sz="3600" b="1" dirty="0"/>
          </a:p>
        </p:txBody>
      </p:sp>
      <p:sp>
        <p:nvSpPr>
          <p:cNvPr id="100" name="Google Shape;100;p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dirty="0"/>
              <a:t>Context</a:t>
            </a:r>
            <a:endParaRPr sz="2400" dirty="0"/>
          </a:p>
          <a:p>
            <a:pPr marL="342900" lvl="0" indent="-292100" algn="l" rtl="0">
              <a:spcBef>
                <a:spcPts val="640"/>
              </a:spcBef>
              <a:spcAft>
                <a:spcPts val="0"/>
              </a:spcAft>
              <a:buClr>
                <a:schemeClr val="dk1"/>
              </a:buClr>
              <a:buSzPts val="2400"/>
              <a:buChar char="•"/>
            </a:pPr>
            <a:r>
              <a:rPr lang="en-GB" sz="2400" dirty="0"/>
              <a:t>Definition, Factors and Outcomes</a:t>
            </a:r>
            <a:endParaRPr sz="2400" dirty="0"/>
          </a:p>
          <a:p>
            <a:pPr marL="342900" lvl="0" indent="-292100" algn="l" rtl="0">
              <a:spcBef>
                <a:spcPts val="640"/>
              </a:spcBef>
              <a:spcAft>
                <a:spcPts val="0"/>
              </a:spcAft>
              <a:buClr>
                <a:schemeClr val="dk1"/>
              </a:buClr>
              <a:buSzPts val="2400"/>
              <a:buChar char="•"/>
            </a:pPr>
            <a:r>
              <a:rPr lang="en-GB" sz="2400" dirty="0"/>
              <a:t>Strategy Steps</a:t>
            </a:r>
            <a:endParaRPr sz="2400" dirty="0"/>
          </a:p>
          <a:p>
            <a:pPr marL="342900" lvl="0" indent="-292100" algn="l" rtl="0">
              <a:spcBef>
                <a:spcPts val="640"/>
              </a:spcBef>
              <a:spcAft>
                <a:spcPts val="0"/>
              </a:spcAft>
              <a:buClr>
                <a:schemeClr val="dk1"/>
              </a:buClr>
              <a:buSzPts val="2400"/>
              <a:buChar char="•"/>
            </a:pPr>
            <a:r>
              <a:rPr lang="en-GB" sz="2400" dirty="0"/>
              <a:t>First Year Planning</a:t>
            </a:r>
            <a:endParaRPr sz="2400" dirty="0"/>
          </a:p>
        </p:txBody>
      </p:sp>
      <p:sp>
        <p:nvSpPr>
          <p:cNvPr id="101" name="Google Shape;101;p2"/>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2"/>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Membership</a:t>
            </a:r>
            <a:endParaRPr sz="3600" b="1" dirty="0"/>
          </a:p>
        </p:txBody>
      </p:sp>
      <p:sp>
        <p:nvSpPr>
          <p:cNvPr id="108" name="Google Shape;108;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dirty="0"/>
              <a:t>RCPsych UK </a:t>
            </a:r>
            <a:r>
              <a:rPr lang="en-GB" b="1" dirty="0">
                <a:solidFill>
                  <a:srgbClr val="999999"/>
                </a:solidFill>
              </a:rPr>
              <a:t>Workforce Census</a:t>
            </a:r>
            <a:r>
              <a:rPr lang="en-GB" dirty="0"/>
              <a:t> (2017):</a:t>
            </a:r>
            <a:endParaRPr dirty="0"/>
          </a:p>
          <a:p>
            <a:pPr marL="457200" lvl="0" indent="-381000" algn="l" rtl="0">
              <a:lnSpc>
                <a:spcPct val="90000"/>
              </a:lnSpc>
              <a:spcBef>
                <a:spcPts val="0"/>
              </a:spcBef>
              <a:spcAft>
                <a:spcPts val="0"/>
              </a:spcAft>
              <a:buSzPts val="2400"/>
              <a:buChar char="•"/>
            </a:pPr>
            <a:r>
              <a:rPr lang="en-GB" sz="2400" dirty="0"/>
              <a:t>Consultants 5395 (537 vacant posts)</a:t>
            </a:r>
            <a:endParaRPr sz="2400" dirty="0"/>
          </a:p>
          <a:p>
            <a:pPr marL="457200" lvl="0" indent="-381000" algn="l" rtl="0">
              <a:lnSpc>
                <a:spcPct val="90000"/>
              </a:lnSpc>
              <a:spcBef>
                <a:spcPts val="0"/>
              </a:spcBef>
              <a:spcAft>
                <a:spcPts val="0"/>
              </a:spcAft>
              <a:buSzPts val="2400"/>
              <a:buChar char="•"/>
            </a:pPr>
            <a:r>
              <a:rPr lang="en-GB" sz="2400" dirty="0"/>
              <a:t>Speciality doctors 1673 (263 vacant posts)</a:t>
            </a:r>
            <a:endParaRPr sz="2400" dirty="0"/>
          </a:p>
          <a:p>
            <a:pPr marL="457200" lvl="0" indent="-381000" algn="l" rtl="0">
              <a:lnSpc>
                <a:spcPct val="90000"/>
              </a:lnSpc>
              <a:spcBef>
                <a:spcPts val="0"/>
              </a:spcBef>
              <a:spcAft>
                <a:spcPts val="0"/>
              </a:spcAft>
              <a:buSzPts val="2400"/>
              <a:buChar char="•"/>
            </a:pPr>
            <a:r>
              <a:rPr lang="en-GB" sz="2400" dirty="0"/>
              <a:t>Level of consultant vacancies was 9%, increased from the previous value of 7% (2015) and 5% (2013)</a:t>
            </a:r>
            <a:endParaRPr sz="2400" dirty="0"/>
          </a:p>
          <a:p>
            <a:pPr marL="457200" lvl="0" indent="-381000" algn="l" rtl="0">
              <a:lnSpc>
                <a:spcPct val="90000"/>
              </a:lnSpc>
              <a:spcBef>
                <a:spcPts val="0"/>
              </a:spcBef>
              <a:spcAft>
                <a:spcPts val="0"/>
              </a:spcAft>
              <a:buSzPts val="2400"/>
              <a:buChar char="•"/>
            </a:pPr>
            <a:r>
              <a:rPr lang="en-GB" sz="2400" dirty="0"/>
              <a:t>Speciality grade vacancies was 12 % increased from 10 % (2015) and 11% (2013)</a:t>
            </a:r>
            <a:endParaRPr sz="2400" dirty="0"/>
          </a:p>
          <a:p>
            <a:pPr marL="0" lvl="0" indent="0" algn="l" rtl="0">
              <a:lnSpc>
                <a:spcPct val="90000"/>
              </a:lnSpc>
              <a:spcBef>
                <a:spcPts val="0"/>
              </a:spcBef>
              <a:spcAft>
                <a:spcPts val="0"/>
              </a:spcAft>
              <a:buNone/>
            </a:pPr>
            <a:endParaRPr sz="2400" dirty="0"/>
          </a:p>
          <a:p>
            <a:pPr marL="0" lvl="0" indent="0" algn="l" rtl="0">
              <a:lnSpc>
                <a:spcPct val="90000"/>
              </a:lnSpc>
              <a:spcBef>
                <a:spcPts val="640"/>
              </a:spcBef>
              <a:spcAft>
                <a:spcPts val="0"/>
              </a:spcAft>
              <a:buNone/>
            </a:pPr>
            <a:r>
              <a:rPr lang="en-GB" dirty="0"/>
              <a:t>Total members (June 2019): </a:t>
            </a:r>
            <a:r>
              <a:rPr lang="en-GB" b="1" dirty="0">
                <a:solidFill>
                  <a:srgbClr val="999999"/>
                </a:solidFill>
              </a:rPr>
              <a:t>18.340 (3292 international)</a:t>
            </a:r>
            <a:endParaRPr dirty="0"/>
          </a:p>
        </p:txBody>
      </p:sp>
      <p:sp>
        <p:nvSpPr>
          <p:cNvPr id="109" name="Google Shape;109;p3"/>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3"/>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130629"/>
            <a:ext cx="8966718" cy="6634065"/>
          </a:xfrm>
          <a:prstGeom prst="rect">
            <a:avLst/>
          </a:prstGeom>
        </p:spPr>
      </p:pic>
    </p:spTree>
    <p:extLst>
      <p:ext uri="{BB962C8B-B14F-4D97-AF65-F5344CB8AC3E}">
        <p14:creationId xmlns:p14="http://schemas.microsoft.com/office/powerpoint/2010/main" val="2339270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Context </a:t>
            </a:r>
            <a:endParaRPr sz="3600" b="1" dirty="0"/>
          </a:p>
        </p:txBody>
      </p:sp>
      <p:sp>
        <p:nvSpPr>
          <p:cNvPr id="116" name="Google Shape;116;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a:bodyPr>
          <a:lstStyle/>
          <a:p>
            <a:pPr marL="342900" lvl="0" indent="-170180" algn="l" rtl="0">
              <a:lnSpc>
                <a:spcPct val="90000"/>
              </a:lnSpc>
              <a:spcBef>
                <a:spcPts val="0"/>
              </a:spcBef>
              <a:spcAft>
                <a:spcPts val="0"/>
              </a:spcAft>
              <a:buClr>
                <a:schemeClr val="dk1"/>
              </a:buClr>
              <a:buSzPts val="2720"/>
              <a:buNone/>
            </a:pPr>
            <a:endParaRPr sz="2400" dirty="0"/>
          </a:p>
          <a:p>
            <a:pPr marL="342900" lvl="0" indent="-322580" algn="l" rtl="0">
              <a:lnSpc>
                <a:spcPct val="90000"/>
              </a:lnSpc>
              <a:spcBef>
                <a:spcPts val="544"/>
              </a:spcBef>
              <a:spcAft>
                <a:spcPts val="0"/>
              </a:spcAft>
              <a:buClr>
                <a:schemeClr val="dk1"/>
              </a:buClr>
              <a:buSzPts val="2400"/>
              <a:buChar char="•"/>
            </a:pPr>
            <a:r>
              <a:rPr lang="en-GB" sz="2400" dirty="0"/>
              <a:t>Latest </a:t>
            </a:r>
            <a:r>
              <a:rPr lang="en-GB" sz="2400" b="1" dirty="0">
                <a:solidFill>
                  <a:srgbClr val="999999"/>
                </a:solidFill>
              </a:rPr>
              <a:t>National Reports</a:t>
            </a:r>
            <a:r>
              <a:rPr lang="en-GB" sz="2400" dirty="0"/>
              <a:t>: NHS Staff and Learners Mental Wellbeing Commission Report; BMA Caring for the mental health of doctors and medical students; GMC National Training Survey 2018, NHS LTP- Interim People Plan…</a:t>
            </a:r>
            <a:endParaRPr sz="2400" dirty="0"/>
          </a:p>
          <a:p>
            <a:pPr marL="342900" lvl="0" indent="0" algn="l" rtl="0">
              <a:lnSpc>
                <a:spcPct val="90000"/>
              </a:lnSpc>
              <a:spcBef>
                <a:spcPts val="544"/>
              </a:spcBef>
              <a:spcAft>
                <a:spcPts val="0"/>
              </a:spcAft>
              <a:buNone/>
            </a:pPr>
            <a:endParaRPr sz="2400" dirty="0"/>
          </a:p>
          <a:p>
            <a:pPr marL="342900" lvl="0" indent="-322580" algn="l" rtl="0">
              <a:lnSpc>
                <a:spcPct val="90000"/>
              </a:lnSpc>
              <a:spcBef>
                <a:spcPts val="544"/>
              </a:spcBef>
              <a:spcAft>
                <a:spcPts val="0"/>
              </a:spcAft>
              <a:buClr>
                <a:schemeClr val="dk1"/>
              </a:buClr>
              <a:buSzPts val="2400"/>
              <a:buChar char="•"/>
            </a:pPr>
            <a:r>
              <a:rPr lang="en-GB" sz="2400" dirty="0"/>
              <a:t>On-going </a:t>
            </a:r>
            <a:r>
              <a:rPr lang="en-GB" sz="2400" b="1" dirty="0">
                <a:solidFill>
                  <a:srgbClr val="999999"/>
                </a:solidFill>
              </a:rPr>
              <a:t>RCPsych Initiatives</a:t>
            </a:r>
            <a:r>
              <a:rPr lang="en-GB" sz="2400" dirty="0"/>
              <a:t>: PSS, </a:t>
            </a:r>
            <a:r>
              <a:rPr lang="en-GB" sz="2400" dirty="0" err="1"/>
              <a:t>StartWell</a:t>
            </a:r>
            <a:r>
              <a:rPr lang="en-GB" sz="2400" dirty="0"/>
              <a:t>, PTC Supported and  Valued, Local divisions work on Wellbeing, Occupational Psychiatry SIG, Position Statement, lobbying for focus on  national drivers for workforce wellbeing (NHS LTP), national alliances (e.g. anti-bullying campaign)…</a:t>
            </a:r>
            <a:endParaRPr sz="2400" dirty="0"/>
          </a:p>
        </p:txBody>
      </p:sp>
      <p:sp>
        <p:nvSpPr>
          <p:cNvPr id="117" name="Google Shape;117;p4"/>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Aim</a:t>
            </a:r>
            <a:endParaRPr sz="3600" b="1"/>
          </a:p>
        </p:txBody>
      </p:sp>
      <p:sp>
        <p:nvSpPr>
          <p:cNvPr id="124" name="Google Shape;124;p5"/>
          <p:cNvSpPr txBox="1">
            <a:spLocks noGrp="1"/>
          </p:cNvSpPr>
          <p:nvPr>
            <p:ph type="body" idx="1"/>
          </p:nvPr>
        </p:nvSpPr>
        <p:spPr>
          <a:xfrm>
            <a:off x="457200" y="2667000"/>
            <a:ext cx="8229600" cy="1751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GB" sz="2400"/>
              <a:t>To develop a wellbeing strategy that is meaningful, practical, outcome based and shaped in partnership with members to enable healthy and motivated doctors working in psychiatry  to deliver outstanding care  for patients benefit.</a:t>
            </a:r>
            <a:endParaRPr sz="2400"/>
          </a:p>
        </p:txBody>
      </p:sp>
      <p:sp>
        <p:nvSpPr>
          <p:cNvPr id="125" name="Google Shape;125;p5"/>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Why focus on wellbeing is important</a:t>
            </a:r>
            <a:endParaRPr sz="3600" b="1"/>
          </a:p>
        </p:txBody>
      </p:sp>
      <p:sp>
        <p:nvSpPr>
          <p:cNvPr id="132" name="Google Shape;132;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a:bodyPr>
          <a:lstStyle/>
          <a:p>
            <a:pPr marL="342900" lvl="0" indent="-307340" algn="l" rtl="0">
              <a:lnSpc>
                <a:spcPct val="90000"/>
              </a:lnSpc>
              <a:spcBef>
                <a:spcPts val="0"/>
              </a:spcBef>
              <a:spcAft>
                <a:spcPts val="0"/>
              </a:spcAft>
              <a:buClr>
                <a:schemeClr val="dk1"/>
              </a:buClr>
              <a:buSzPts val="2400"/>
              <a:buChar char="•"/>
            </a:pPr>
            <a:r>
              <a:rPr lang="en-GB" sz="2400"/>
              <a:t>Patient care</a:t>
            </a:r>
            <a:endParaRPr sz="2400"/>
          </a:p>
          <a:p>
            <a:pPr marL="342900" lvl="0" indent="-307340" algn="l" rtl="0">
              <a:lnSpc>
                <a:spcPct val="90000"/>
              </a:lnSpc>
              <a:spcBef>
                <a:spcPts val="592"/>
              </a:spcBef>
              <a:spcAft>
                <a:spcPts val="0"/>
              </a:spcAft>
              <a:buClr>
                <a:schemeClr val="dk1"/>
              </a:buClr>
              <a:buSzPts val="2400"/>
              <a:buChar char="•"/>
            </a:pPr>
            <a:r>
              <a:rPr lang="en-GB" sz="2400"/>
              <a:t>Staff health, retention and professional fulfilment</a:t>
            </a:r>
            <a:endParaRPr sz="2400"/>
          </a:p>
          <a:p>
            <a:pPr marL="342900" lvl="0" indent="-307340" algn="l" rtl="0">
              <a:lnSpc>
                <a:spcPct val="90000"/>
              </a:lnSpc>
              <a:spcBef>
                <a:spcPts val="592"/>
              </a:spcBef>
              <a:spcAft>
                <a:spcPts val="0"/>
              </a:spcAft>
              <a:buClr>
                <a:schemeClr val="dk1"/>
              </a:buClr>
              <a:buSzPts val="2400"/>
              <a:buChar char="•"/>
            </a:pPr>
            <a:r>
              <a:rPr lang="en-GB" sz="2400"/>
              <a:t>Support workforce promotion</a:t>
            </a:r>
            <a:endParaRPr sz="2400"/>
          </a:p>
          <a:p>
            <a:pPr marL="342900" lvl="0" indent="-307340" algn="l" rtl="0">
              <a:lnSpc>
                <a:spcPct val="90000"/>
              </a:lnSpc>
              <a:spcBef>
                <a:spcPts val="592"/>
              </a:spcBef>
              <a:spcAft>
                <a:spcPts val="0"/>
              </a:spcAft>
              <a:buClr>
                <a:schemeClr val="dk1"/>
              </a:buClr>
              <a:buSzPts val="2400"/>
              <a:buChar char="•"/>
            </a:pPr>
            <a:r>
              <a:rPr lang="en-GB" sz="2400"/>
              <a:t>Decrease risk of burnout and its associated impact, suicide</a:t>
            </a:r>
            <a:endParaRPr sz="2400"/>
          </a:p>
          <a:p>
            <a:pPr marL="342900" lvl="0" indent="-307340" algn="l" rtl="0">
              <a:lnSpc>
                <a:spcPct val="90000"/>
              </a:lnSpc>
              <a:spcBef>
                <a:spcPts val="592"/>
              </a:spcBef>
              <a:spcAft>
                <a:spcPts val="0"/>
              </a:spcAft>
              <a:buClr>
                <a:schemeClr val="dk1"/>
              </a:buClr>
              <a:buSzPts val="2400"/>
              <a:buChar char="•"/>
            </a:pPr>
            <a:r>
              <a:rPr lang="en-GB" sz="2400"/>
              <a:t>Minimise costs</a:t>
            </a:r>
            <a:endParaRPr sz="2400"/>
          </a:p>
          <a:p>
            <a:pPr marL="342900" lvl="0" indent="-307340" algn="l" rtl="0">
              <a:lnSpc>
                <a:spcPct val="90000"/>
              </a:lnSpc>
              <a:spcBef>
                <a:spcPts val="592"/>
              </a:spcBef>
              <a:spcAft>
                <a:spcPts val="0"/>
              </a:spcAft>
              <a:buClr>
                <a:schemeClr val="dk1"/>
              </a:buClr>
              <a:buSzPts val="2400"/>
              <a:buChar char="•"/>
            </a:pPr>
            <a:r>
              <a:rPr lang="en-GB" sz="2400"/>
              <a:t>Challenge Stigma</a:t>
            </a:r>
            <a:endParaRPr sz="2400"/>
          </a:p>
          <a:p>
            <a:pPr marL="342900" lvl="0" indent="-307340" algn="l" rtl="0">
              <a:lnSpc>
                <a:spcPct val="90000"/>
              </a:lnSpc>
              <a:spcBef>
                <a:spcPts val="592"/>
              </a:spcBef>
              <a:spcAft>
                <a:spcPts val="0"/>
              </a:spcAft>
              <a:buClr>
                <a:schemeClr val="dk1"/>
              </a:buClr>
              <a:buSzPts val="2400"/>
              <a:buChar char="•"/>
            </a:pPr>
            <a:r>
              <a:rPr lang="en-GB" sz="2400"/>
              <a:t>Wider community implications</a:t>
            </a:r>
            <a:endParaRPr sz="2400"/>
          </a:p>
        </p:txBody>
      </p:sp>
      <p:sp>
        <p:nvSpPr>
          <p:cNvPr id="133" name="Google Shape;133;p6"/>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Area of wellbeing is complex</a:t>
            </a:r>
            <a:endParaRPr sz="3600" b="1"/>
          </a:p>
        </p:txBody>
      </p:sp>
      <p:sp>
        <p:nvSpPr>
          <p:cNvPr id="140" name="Google Shape;140;p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a:t>Definition</a:t>
            </a:r>
            <a:endParaRPr sz="2400"/>
          </a:p>
          <a:p>
            <a:pPr marL="342900" lvl="0" indent="-292100" algn="l" rtl="0">
              <a:spcBef>
                <a:spcPts val="640"/>
              </a:spcBef>
              <a:spcAft>
                <a:spcPts val="0"/>
              </a:spcAft>
              <a:buClr>
                <a:schemeClr val="dk1"/>
              </a:buClr>
              <a:buSzPts val="2400"/>
              <a:buChar char="•"/>
            </a:pPr>
            <a:r>
              <a:rPr lang="en-GB" sz="2400"/>
              <a:t>Determinants</a:t>
            </a:r>
            <a:endParaRPr sz="2400"/>
          </a:p>
          <a:p>
            <a:pPr marL="342900" lvl="0" indent="-292100" algn="l" rtl="0">
              <a:spcBef>
                <a:spcPts val="640"/>
              </a:spcBef>
              <a:spcAft>
                <a:spcPts val="0"/>
              </a:spcAft>
              <a:buClr>
                <a:schemeClr val="dk1"/>
              </a:buClr>
              <a:buSzPts val="2400"/>
              <a:buChar char="•"/>
            </a:pPr>
            <a:r>
              <a:rPr lang="en-GB" sz="2400"/>
              <a:t>Measurement</a:t>
            </a:r>
            <a:endParaRPr sz="2400"/>
          </a:p>
        </p:txBody>
      </p:sp>
      <p:sp>
        <p:nvSpPr>
          <p:cNvPr id="141" name="Google Shape;141;p7"/>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What is wellbeing?</a:t>
            </a:r>
            <a:endParaRPr sz="3600" b="1"/>
          </a:p>
        </p:txBody>
      </p:sp>
      <p:sp>
        <p:nvSpPr>
          <p:cNvPr id="149" name="Google Shape;149;p8"/>
          <p:cNvSpPr txBox="1">
            <a:spLocks noGrp="1"/>
          </p:cNvSpPr>
          <p:nvPr>
            <p:ph type="body" idx="1"/>
          </p:nvPr>
        </p:nvSpPr>
        <p:spPr>
          <a:xfrm>
            <a:off x="457200" y="1828800"/>
            <a:ext cx="8229600" cy="45261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None/>
            </a:pPr>
            <a:r>
              <a:rPr lang="en-GB" sz="1800" b="1">
                <a:solidFill>
                  <a:srgbClr val="999999"/>
                </a:solidFill>
              </a:rPr>
              <a:t>Oxford dictionary</a:t>
            </a:r>
            <a:r>
              <a:rPr lang="en-GB" sz="1800"/>
              <a:t>: “the state of being comfortable, healthy and happy”</a:t>
            </a:r>
            <a:endParaRPr sz="1800"/>
          </a:p>
          <a:p>
            <a:pPr marL="0" lvl="0" indent="0" algn="l" rtl="0">
              <a:lnSpc>
                <a:spcPct val="80000"/>
              </a:lnSpc>
              <a:spcBef>
                <a:spcPts val="0"/>
              </a:spcBef>
              <a:spcAft>
                <a:spcPts val="0"/>
              </a:spcAft>
              <a:buNone/>
            </a:pPr>
            <a:endParaRPr sz="1800"/>
          </a:p>
          <a:p>
            <a:pPr marL="0" lvl="0" indent="0" algn="l" rtl="0">
              <a:lnSpc>
                <a:spcPct val="80000"/>
              </a:lnSpc>
              <a:spcBef>
                <a:spcPts val="448"/>
              </a:spcBef>
              <a:spcAft>
                <a:spcPts val="0"/>
              </a:spcAft>
              <a:buNone/>
            </a:pPr>
            <a:r>
              <a:rPr lang="en-GB" sz="1800" b="1">
                <a:solidFill>
                  <a:srgbClr val="999999"/>
                </a:solidFill>
              </a:rPr>
              <a:t>WHO</a:t>
            </a:r>
            <a:r>
              <a:rPr lang="en-GB" sz="1800"/>
              <a:t>: “Mental health - a state of wellbeing in which each individual realises their own potential, can cope with normal stresses of life  and is able to make a contribution to her and his community.”</a:t>
            </a:r>
            <a:endParaRPr sz="1800"/>
          </a:p>
          <a:p>
            <a:pPr marL="0" lvl="0" indent="0" algn="l" rtl="0">
              <a:lnSpc>
                <a:spcPct val="80000"/>
              </a:lnSpc>
              <a:spcBef>
                <a:spcPts val="448"/>
              </a:spcBef>
              <a:spcAft>
                <a:spcPts val="0"/>
              </a:spcAft>
              <a:buNone/>
            </a:pPr>
            <a:endParaRPr sz="1800"/>
          </a:p>
          <a:p>
            <a:pPr marL="0" lvl="0" indent="0" algn="l" rtl="0">
              <a:lnSpc>
                <a:spcPct val="80000"/>
              </a:lnSpc>
              <a:spcBef>
                <a:spcPts val="448"/>
              </a:spcBef>
              <a:spcAft>
                <a:spcPts val="0"/>
              </a:spcAft>
              <a:buNone/>
            </a:pPr>
            <a:r>
              <a:rPr lang="en-GB" sz="1800" b="1">
                <a:solidFill>
                  <a:srgbClr val="999999"/>
                </a:solidFill>
              </a:rPr>
              <a:t>ONS</a:t>
            </a:r>
            <a:r>
              <a:rPr lang="en-GB" sz="1800"/>
              <a:t>: “How we are doing as individuals, communities and as nation and how sustainable is this for the future “. “Personal wellbeing: how satisfied we are overall with our lives, the extent to which we feel that things we do are worthwhile and our day to day emotions, experiences such as anxiety and happiness.”</a:t>
            </a:r>
            <a:endParaRPr sz="1800"/>
          </a:p>
          <a:p>
            <a:pPr marL="0" lvl="0" indent="0" algn="l" rtl="0">
              <a:lnSpc>
                <a:spcPct val="80000"/>
              </a:lnSpc>
              <a:spcBef>
                <a:spcPts val="448"/>
              </a:spcBef>
              <a:spcAft>
                <a:spcPts val="0"/>
              </a:spcAft>
              <a:buNone/>
            </a:pPr>
            <a:endParaRPr sz="1800"/>
          </a:p>
          <a:p>
            <a:pPr marL="0" lvl="0" indent="0" algn="l" rtl="0">
              <a:lnSpc>
                <a:spcPct val="80000"/>
              </a:lnSpc>
              <a:spcBef>
                <a:spcPts val="448"/>
              </a:spcBef>
              <a:spcAft>
                <a:spcPts val="0"/>
              </a:spcAft>
              <a:buNone/>
            </a:pPr>
            <a:r>
              <a:rPr lang="en-GB" sz="1800" b="1">
                <a:solidFill>
                  <a:srgbClr val="999999"/>
                </a:solidFill>
              </a:rPr>
              <a:t>WWWB Centre</a:t>
            </a:r>
            <a:r>
              <a:rPr lang="en-GB" sz="1800">
                <a:solidFill>
                  <a:srgbClr val="000000"/>
                </a:solidFill>
              </a:rPr>
              <a:t>:</a:t>
            </a:r>
            <a:r>
              <a:rPr lang="en-GB" sz="1800">
                <a:solidFill>
                  <a:srgbClr val="FF0000"/>
                </a:solidFill>
              </a:rPr>
              <a:t> </a:t>
            </a:r>
            <a:r>
              <a:rPr lang="en-GB" sz="1800"/>
              <a:t>“Wellbeing is about people and creating the conditions for us all to thrive. It’s quality of life and prosperity, positive physical and mental health, sustainable thriving communities. Wellbeing is a measure of positive progress.”</a:t>
            </a:r>
            <a:endParaRPr sz="1800"/>
          </a:p>
        </p:txBody>
      </p:sp>
      <p:sp>
        <p:nvSpPr>
          <p:cNvPr id="150" name="Google Shape;150;p8"/>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Wellbeing determinants</a:t>
            </a:r>
            <a:endParaRPr sz="3600" b="1"/>
          </a:p>
          <a:p>
            <a:pPr marL="0" lvl="0" indent="0" algn="ctr" rtl="0">
              <a:spcBef>
                <a:spcPts val="0"/>
              </a:spcBef>
              <a:spcAft>
                <a:spcPts val="0"/>
              </a:spcAft>
              <a:buClr>
                <a:schemeClr val="dk1"/>
              </a:buClr>
              <a:buSzPts val="3959"/>
              <a:buFont typeface="Calibri"/>
              <a:buNone/>
            </a:pPr>
            <a:r>
              <a:rPr lang="en-GB" sz="2400"/>
              <a:t>(ONS, WWWB)</a:t>
            </a:r>
            <a:endParaRPr sz="2400"/>
          </a:p>
        </p:txBody>
      </p:sp>
      <p:sp>
        <p:nvSpPr>
          <p:cNvPr id="158" name="Google Shape;158;p9"/>
          <p:cNvSpPr txBox="1">
            <a:spLocks noGrp="1"/>
          </p:cNvSpPr>
          <p:nvPr>
            <p:ph type="body" idx="1"/>
          </p:nvPr>
        </p:nvSpPr>
        <p:spPr>
          <a:xfrm>
            <a:off x="457200" y="1981200"/>
            <a:ext cx="8229600" cy="4526100"/>
          </a:xfrm>
          <a:prstGeom prst="rect">
            <a:avLst/>
          </a:prstGeom>
          <a:noFill/>
          <a:ln>
            <a:noFill/>
          </a:ln>
        </p:spPr>
        <p:txBody>
          <a:bodyPr spcFirstLastPara="1" wrap="square" lIns="91425" tIns="45700" rIns="91425" bIns="45700" anchor="ctr" anchorCtr="0">
            <a:normAutofit/>
          </a:bodyPr>
          <a:lstStyle/>
          <a:p>
            <a:pPr marL="342900" lvl="0" indent="-307340" algn="l" rtl="0">
              <a:lnSpc>
                <a:spcPct val="80000"/>
              </a:lnSpc>
              <a:spcBef>
                <a:spcPts val="0"/>
              </a:spcBef>
              <a:spcAft>
                <a:spcPts val="0"/>
              </a:spcAft>
              <a:buClr>
                <a:schemeClr val="dk1"/>
              </a:buClr>
              <a:buSzPts val="2400"/>
              <a:buChar char="•"/>
            </a:pPr>
            <a:r>
              <a:rPr lang="en-GB" sz="2400"/>
              <a:t>Health</a:t>
            </a:r>
            <a:endParaRPr sz="2400"/>
          </a:p>
          <a:p>
            <a:pPr marL="342900" lvl="0" indent="-307340" algn="l" rtl="0">
              <a:lnSpc>
                <a:spcPct val="80000"/>
              </a:lnSpc>
              <a:spcBef>
                <a:spcPts val="592"/>
              </a:spcBef>
              <a:spcAft>
                <a:spcPts val="0"/>
              </a:spcAft>
              <a:buClr>
                <a:schemeClr val="dk1"/>
              </a:buClr>
              <a:buSzPts val="2400"/>
              <a:buChar char="•"/>
            </a:pPr>
            <a:r>
              <a:rPr lang="en-GB" sz="2400"/>
              <a:t>Learning and development</a:t>
            </a:r>
            <a:endParaRPr sz="2400"/>
          </a:p>
          <a:p>
            <a:pPr marL="342900" lvl="0" indent="-307340" algn="l" rtl="0">
              <a:lnSpc>
                <a:spcPct val="80000"/>
              </a:lnSpc>
              <a:spcBef>
                <a:spcPts val="592"/>
              </a:spcBef>
              <a:spcAft>
                <a:spcPts val="0"/>
              </a:spcAft>
              <a:buClr>
                <a:schemeClr val="dk1"/>
              </a:buClr>
              <a:buSzPts val="2400"/>
              <a:buChar char="•"/>
            </a:pPr>
            <a:r>
              <a:rPr lang="en-GB" sz="2400"/>
              <a:t>Work (workplace-a priority setting for health promotion, WHO)</a:t>
            </a:r>
            <a:endParaRPr sz="2400"/>
          </a:p>
          <a:p>
            <a:pPr marL="342900" lvl="0" indent="-307340" algn="l" rtl="0">
              <a:lnSpc>
                <a:spcPct val="80000"/>
              </a:lnSpc>
              <a:spcBef>
                <a:spcPts val="592"/>
              </a:spcBef>
              <a:spcAft>
                <a:spcPts val="0"/>
              </a:spcAft>
              <a:buClr>
                <a:schemeClr val="dk1"/>
              </a:buClr>
              <a:buSzPts val="2400"/>
              <a:buChar char="•"/>
            </a:pPr>
            <a:r>
              <a:rPr lang="en-GB" sz="2400"/>
              <a:t>Natural environment</a:t>
            </a:r>
            <a:endParaRPr sz="2400"/>
          </a:p>
          <a:p>
            <a:pPr marL="342900" lvl="0" indent="-307340" algn="l" rtl="0">
              <a:lnSpc>
                <a:spcPct val="80000"/>
              </a:lnSpc>
              <a:spcBef>
                <a:spcPts val="592"/>
              </a:spcBef>
              <a:spcAft>
                <a:spcPts val="0"/>
              </a:spcAft>
              <a:buClr>
                <a:schemeClr val="dk1"/>
              </a:buClr>
              <a:buSzPts val="2400"/>
              <a:buChar char="•"/>
            </a:pPr>
            <a:r>
              <a:rPr lang="en-GB" sz="2400"/>
              <a:t>Finance (e.g. unemployment), economy</a:t>
            </a:r>
            <a:endParaRPr sz="2400"/>
          </a:p>
          <a:p>
            <a:pPr marL="342900" lvl="0" indent="-307340" algn="l" rtl="0">
              <a:lnSpc>
                <a:spcPct val="80000"/>
              </a:lnSpc>
              <a:spcBef>
                <a:spcPts val="592"/>
              </a:spcBef>
              <a:spcAft>
                <a:spcPts val="0"/>
              </a:spcAft>
              <a:buClr>
                <a:schemeClr val="dk1"/>
              </a:buClr>
              <a:buSzPts val="2400"/>
              <a:buChar char="•"/>
            </a:pPr>
            <a:r>
              <a:rPr lang="en-GB" sz="2400"/>
              <a:t>Social inclusion, activity and relationships</a:t>
            </a:r>
            <a:endParaRPr sz="2400"/>
          </a:p>
          <a:p>
            <a:pPr marL="342900" lvl="0" indent="-307340" algn="l" rtl="0">
              <a:lnSpc>
                <a:spcPct val="80000"/>
              </a:lnSpc>
              <a:spcBef>
                <a:spcPts val="592"/>
              </a:spcBef>
              <a:spcAft>
                <a:spcPts val="0"/>
              </a:spcAft>
              <a:buClr>
                <a:schemeClr val="dk1"/>
              </a:buClr>
              <a:buSzPts val="2400"/>
              <a:buChar char="•"/>
            </a:pPr>
            <a:r>
              <a:rPr lang="en-GB" sz="2400"/>
              <a:t>Parenting and early years support</a:t>
            </a:r>
            <a:endParaRPr sz="2400"/>
          </a:p>
          <a:p>
            <a:pPr marL="342900" lvl="0" indent="-307340" algn="l" rtl="0">
              <a:lnSpc>
                <a:spcPct val="80000"/>
              </a:lnSpc>
              <a:spcBef>
                <a:spcPts val="592"/>
              </a:spcBef>
              <a:spcAft>
                <a:spcPts val="0"/>
              </a:spcAft>
              <a:buClr>
                <a:schemeClr val="dk1"/>
              </a:buClr>
              <a:buSzPts val="2400"/>
              <a:buChar char="•"/>
            </a:pPr>
            <a:r>
              <a:rPr lang="en-GB" sz="2400"/>
              <a:t>Internal factors (resilience, positive personality traits)</a:t>
            </a:r>
            <a:endParaRPr sz="2400"/>
          </a:p>
        </p:txBody>
      </p:sp>
      <p:sp>
        <p:nvSpPr>
          <p:cNvPr id="159" name="Google Shape;159;p9"/>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Examples of Wellbeing measures</a:t>
            </a:r>
            <a:endParaRPr sz="3600" b="1"/>
          </a:p>
        </p:txBody>
      </p:sp>
      <p:sp>
        <p:nvSpPr>
          <p:cNvPr id="167" name="Google Shape;167;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None/>
            </a:pPr>
            <a:r>
              <a:rPr lang="en-GB" sz="2400"/>
              <a:t>Use of both subjective and objective reports are desirable. </a:t>
            </a:r>
            <a:endParaRPr sz="2400"/>
          </a:p>
          <a:p>
            <a:pPr marL="0" lvl="0" indent="0" algn="l" rtl="0">
              <a:lnSpc>
                <a:spcPct val="80000"/>
              </a:lnSpc>
              <a:spcBef>
                <a:spcPts val="0"/>
              </a:spcBef>
              <a:spcAft>
                <a:spcPts val="0"/>
              </a:spcAft>
              <a:buNone/>
            </a:pPr>
            <a:endParaRPr sz="2400"/>
          </a:p>
          <a:p>
            <a:pPr marL="0" lvl="0" indent="0" algn="l" rtl="0">
              <a:lnSpc>
                <a:spcPct val="80000"/>
              </a:lnSpc>
              <a:spcBef>
                <a:spcPts val="0"/>
              </a:spcBef>
              <a:spcAft>
                <a:spcPts val="0"/>
              </a:spcAft>
              <a:buNone/>
            </a:pPr>
            <a:r>
              <a:rPr lang="en-GB" sz="2400"/>
              <a:t>Examples:</a:t>
            </a:r>
            <a:endParaRPr sz="2400"/>
          </a:p>
          <a:p>
            <a:pPr marL="457200" lvl="0" indent="-381000" algn="l" rtl="0">
              <a:lnSpc>
                <a:spcPct val="80000"/>
              </a:lnSpc>
              <a:spcBef>
                <a:spcPts val="496"/>
              </a:spcBef>
              <a:spcAft>
                <a:spcPts val="0"/>
              </a:spcAft>
              <a:buSzPts val="2400"/>
              <a:buChar char="•"/>
            </a:pPr>
            <a:r>
              <a:rPr lang="en-GB" sz="2400"/>
              <a:t>Self evaluations (Global Life Satisfaction, Workplace Work Questionnaire, </a:t>
            </a:r>
            <a:r>
              <a:rPr lang="en-GB" sz="2400" b="1">
                <a:solidFill>
                  <a:srgbClr val="999999"/>
                </a:solidFill>
              </a:rPr>
              <a:t>Warwick Edinburgh Mental Wellbeing Scale</a:t>
            </a:r>
            <a:r>
              <a:rPr lang="en-GB" sz="2400">
                <a:solidFill>
                  <a:srgbClr val="000000"/>
                </a:solidFill>
              </a:rPr>
              <a:t>)</a:t>
            </a:r>
            <a:endParaRPr sz="2400">
              <a:solidFill>
                <a:srgbClr val="000000"/>
              </a:solidFill>
            </a:endParaRPr>
          </a:p>
          <a:p>
            <a:pPr marL="457200" lvl="0" indent="-381000" algn="l" rtl="0">
              <a:lnSpc>
                <a:spcPct val="80000"/>
              </a:lnSpc>
              <a:spcBef>
                <a:spcPts val="0"/>
              </a:spcBef>
              <a:spcAft>
                <a:spcPts val="0"/>
              </a:spcAft>
              <a:buSzPts val="2400"/>
              <a:buChar char="•"/>
            </a:pPr>
            <a:r>
              <a:rPr lang="en-GB" sz="2400"/>
              <a:t>Lifestyle indicators</a:t>
            </a:r>
            <a:endParaRPr sz="2400"/>
          </a:p>
          <a:p>
            <a:pPr marL="457200" lvl="0" indent="-381000" algn="l" rtl="0">
              <a:lnSpc>
                <a:spcPct val="80000"/>
              </a:lnSpc>
              <a:spcBef>
                <a:spcPts val="0"/>
              </a:spcBef>
              <a:spcAft>
                <a:spcPts val="0"/>
              </a:spcAft>
              <a:buSzPts val="2400"/>
              <a:buChar char="•"/>
            </a:pPr>
            <a:r>
              <a:rPr lang="en-GB" sz="2400"/>
              <a:t>Organizational metrics: </a:t>
            </a:r>
            <a:r>
              <a:rPr lang="en-GB" sz="2400" b="1">
                <a:solidFill>
                  <a:srgbClr val="999999"/>
                </a:solidFill>
              </a:rPr>
              <a:t>sickness absence</a:t>
            </a:r>
            <a:r>
              <a:rPr lang="en-GB" sz="2400">
                <a:solidFill>
                  <a:srgbClr val="FF0000"/>
                </a:solidFill>
              </a:rPr>
              <a:t> </a:t>
            </a:r>
            <a:r>
              <a:rPr lang="en-GB" sz="2400"/>
              <a:t>percentage, incidence of long term or repeated sickness, incidence of health retirement, referral to OH, staff suicide</a:t>
            </a:r>
            <a:endParaRPr sz="2400"/>
          </a:p>
          <a:p>
            <a:pPr marL="457200" lvl="0" indent="-381000" algn="l" rtl="0">
              <a:lnSpc>
                <a:spcPct val="80000"/>
              </a:lnSpc>
              <a:spcBef>
                <a:spcPts val="0"/>
              </a:spcBef>
              <a:spcAft>
                <a:spcPts val="0"/>
              </a:spcAft>
              <a:buSzPts val="2400"/>
              <a:buChar char="•"/>
            </a:pPr>
            <a:r>
              <a:rPr lang="en-GB" sz="2400">
                <a:solidFill>
                  <a:srgbClr val="000000"/>
                </a:solidFill>
              </a:rPr>
              <a:t>Staff</a:t>
            </a:r>
            <a:r>
              <a:rPr lang="en-GB" sz="2400" b="1">
                <a:solidFill>
                  <a:srgbClr val="999999"/>
                </a:solidFill>
              </a:rPr>
              <a:t> turnover rate/retention rate</a:t>
            </a:r>
            <a:endParaRPr sz="2400" b="1">
              <a:solidFill>
                <a:srgbClr val="999999"/>
              </a:solidFill>
            </a:endParaRPr>
          </a:p>
          <a:p>
            <a:pPr marL="457200" lvl="0" indent="-381000" algn="l" rtl="0">
              <a:lnSpc>
                <a:spcPct val="80000"/>
              </a:lnSpc>
              <a:spcBef>
                <a:spcPts val="0"/>
              </a:spcBef>
              <a:spcAft>
                <a:spcPts val="0"/>
              </a:spcAft>
              <a:buSzPts val="2400"/>
              <a:buChar char="•"/>
            </a:pPr>
            <a:r>
              <a:rPr lang="en-GB" sz="2400"/>
              <a:t>NHS staff survey data : disability from poor mental health, job satisfaction, enjoyment of work, violence</a:t>
            </a:r>
            <a:endParaRPr sz="2400"/>
          </a:p>
          <a:p>
            <a:pPr marL="457200" lvl="0" indent="-381000" algn="l" rtl="0">
              <a:lnSpc>
                <a:spcPct val="80000"/>
              </a:lnSpc>
              <a:spcBef>
                <a:spcPts val="0"/>
              </a:spcBef>
              <a:spcAft>
                <a:spcPts val="0"/>
              </a:spcAft>
              <a:buSzPts val="2400"/>
              <a:buChar char="•"/>
            </a:pPr>
            <a:r>
              <a:rPr lang="en-GB" sz="2400">
                <a:solidFill>
                  <a:srgbClr val="000000"/>
                </a:solidFill>
              </a:rPr>
              <a:t>Patients</a:t>
            </a:r>
            <a:r>
              <a:rPr lang="en-GB" sz="2400" b="1">
                <a:solidFill>
                  <a:srgbClr val="999999"/>
                </a:solidFill>
              </a:rPr>
              <a:t> outcomes</a:t>
            </a:r>
            <a:endParaRPr sz="2400" b="1">
              <a:solidFill>
                <a:srgbClr val="999999"/>
              </a:solidFill>
            </a:endParaRPr>
          </a:p>
        </p:txBody>
      </p:sp>
      <p:sp>
        <p:nvSpPr>
          <p:cNvPr id="168" name="Google Shape;168;p10"/>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600"/>
              <a:buFont typeface="Calibri"/>
              <a:buNone/>
            </a:pPr>
            <a:br>
              <a:rPr lang="en-GB" sz="3600"/>
            </a:br>
            <a:r>
              <a:rPr lang="en-GB" sz="3600" b="1"/>
              <a:t>Healthy workforce/Healthy workplace</a:t>
            </a:r>
            <a:br>
              <a:rPr lang="en-GB" sz="3600"/>
            </a:br>
            <a:r>
              <a:rPr lang="en-GB" sz="2400"/>
              <a:t>WHO: Benefits of workforce promotion</a:t>
            </a:r>
            <a:br>
              <a:rPr lang="en-GB" sz="3959"/>
            </a:br>
            <a:endParaRPr sz="3959"/>
          </a:p>
        </p:txBody>
      </p:sp>
      <p:sp>
        <p:nvSpPr>
          <p:cNvPr id="176" name="Google Shape;176;p11"/>
          <p:cNvSpPr txBox="1">
            <a:spLocks noGrp="1"/>
          </p:cNvSpPr>
          <p:nvPr>
            <p:ph type="body" idx="1"/>
          </p:nvPr>
        </p:nvSpPr>
        <p:spPr>
          <a:xfrm>
            <a:off x="457200" y="2514600"/>
            <a:ext cx="8229600" cy="3288300"/>
          </a:xfrm>
          <a:prstGeom prst="rect">
            <a:avLst/>
          </a:prstGeom>
          <a:noFill/>
          <a:ln>
            <a:noFill/>
          </a:ln>
        </p:spPr>
        <p:txBody>
          <a:bodyPr spcFirstLastPara="1" wrap="square" lIns="91425" tIns="45700" rIns="91425" bIns="45700" anchor="ctr" anchorCtr="0">
            <a:normAutofit/>
          </a:bodyPr>
          <a:lstStyle/>
          <a:p>
            <a:pPr marL="457200" lvl="0" indent="-381000" algn="l" rtl="0">
              <a:lnSpc>
                <a:spcPct val="80000"/>
              </a:lnSpc>
              <a:spcBef>
                <a:spcPts val="0"/>
              </a:spcBef>
              <a:spcAft>
                <a:spcPts val="0"/>
              </a:spcAft>
              <a:buSzPts val="2400"/>
              <a:buChar char="•"/>
            </a:pPr>
            <a:r>
              <a:rPr lang="en-GB" sz="2400" b="1">
                <a:solidFill>
                  <a:srgbClr val="999999"/>
                </a:solidFill>
              </a:rPr>
              <a:t>Individual</a:t>
            </a:r>
            <a:r>
              <a:rPr lang="en-GB" sz="2400"/>
              <a:t>: promotes safe and healthy work environment, enhances self-esteem, reduces stress , improves morale, increases job satisfaction, improves health, improves sense of overall wellbeing</a:t>
            </a:r>
            <a:endParaRPr sz="2400"/>
          </a:p>
          <a:p>
            <a:pPr marL="457200" lvl="0" indent="0" algn="l" rtl="0">
              <a:lnSpc>
                <a:spcPct val="80000"/>
              </a:lnSpc>
              <a:spcBef>
                <a:spcPts val="592"/>
              </a:spcBef>
              <a:spcAft>
                <a:spcPts val="0"/>
              </a:spcAft>
              <a:buNone/>
            </a:pPr>
            <a:endParaRPr sz="2400"/>
          </a:p>
          <a:p>
            <a:pPr marL="457200" lvl="0" indent="-381000" algn="l" rtl="0">
              <a:lnSpc>
                <a:spcPct val="80000"/>
              </a:lnSpc>
              <a:spcBef>
                <a:spcPts val="592"/>
              </a:spcBef>
              <a:spcAft>
                <a:spcPts val="0"/>
              </a:spcAft>
              <a:buSzPts val="2400"/>
              <a:buChar char="•"/>
            </a:pPr>
            <a:r>
              <a:rPr lang="en-GB" sz="2400" b="1">
                <a:solidFill>
                  <a:srgbClr val="999999"/>
                </a:solidFill>
              </a:rPr>
              <a:t>Organizations</a:t>
            </a:r>
            <a:r>
              <a:rPr lang="en-GB" sz="2400"/>
              <a:t>: improves staff morale, reduces turnout, reduces absenteeism, increases productivity, reduces healthcare costs, reduces risk of litigation, promotes positive and caring organizational image. </a:t>
            </a:r>
            <a:endParaRPr sz="2400"/>
          </a:p>
        </p:txBody>
      </p:sp>
      <p:sp>
        <p:nvSpPr>
          <p:cNvPr id="177" name="Google Shape;177;p11"/>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Main results of work stress</a:t>
            </a:r>
            <a:endParaRPr sz="3600" b="1"/>
          </a:p>
        </p:txBody>
      </p:sp>
      <p:sp>
        <p:nvSpPr>
          <p:cNvPr id="184" name="Google Shape;184;p12"/>
          <p:cNvSpPr txBox="1">
            <a:spLocks noGrp="1"/>
          </p:cNvSpPr>
          <p:nvPr>
            <p:ph type="body" idx="1"/>
          </p:nvPr>
        </p:nvSpPr>
        <p:spPr>
          <a:xfrm>
            <a:off x="457200" y="2286000"/>
            <a:ext cx="8229600" cy="3546300"/>
          </a:xfrm>
          <a:prstGeom prst="rect">
            <a:avLst/>
          </a:prstGeom>
          <a:noFill/>
          <a:ln>
            <a:noFill/>
          </a:ln>
        </p:spPr>
        <p:txBody>
          <a:bodyPr spcFirstLastPara="1" wrap="square" lIns="91425" tIns="45700" rIns="91425" bIns="45700" anchor="ctr" anchorCtr="0">
            <a:normAutofit/>
          </a:bodyPr>
          <a:lstStyle/>
          <a:p>
            <a:pPr marL="342900" lvl="0" indent="-292100" algn="l" rtl="0">
              <a:lnSpc>
                <a:spcPct val="90000"/>
              </a:lnSpc>
              <a:spcBef>
                <a:spcPts val="0"/>
              </a:spcBef>
              <a:spcAft>
                <a:spcPts val="0"/>
              </a:spcAft>
              <a:buClr>
                <a:schemeClr val="dk1"/>
              </a:buClr>
              <a:buSzPts val="2400"/>
              <a:buChar char="•"/>
            </a:pPr>
            <a:r>
              <a:rPr lang="en-GB" sz="2400"/>
              <a:t>Burnout</a:t>
            </a:r>
            <a:endParaRPr sz="2400"/>
          </a:p>
          <a:p>
            <a:pPr marL="342900" lvl="0" indent="-292100" algn="l" rtl="0">
              <a:lnSpc>
                <a:spcPct val="90000"/>
              </a:lnSpc>
              <a:spcBef>
                <a:spcPts val="640"/>
              </a:spcBef>
              <a:spcAft>
                <a:spcPts val="0"/>
              </a:spcAft>
              <a:buClr>
                <a:schemeClr val="dk1"/>
              </a:buClr>
              <a:buSzPts val="2400"/>
              <a:buChar char="•"/>
            </a:pPr>
            <a:r>
              <a:rPr lang="en-GB" sz="2400"/>
              <a:t>Depression, anxiety, PTSD, secondary trauma</a:t>
            </a:r>
            <a:endParaRPr sz="2400"/>
          </a:p>
          <a:p>
            <a:pPr marL="342900" lvl="0" indent="-292100" algn="l" rtl="0">
              <a:lnSpc>
                <a:spcPct val="90000"/>
              </a:lnSpc>
              <a:spcBef>
                <a:spcPts val="640"/>
              </a:spcBef>
              <a:spcAft>
                <a:spcPts val="0"/>
              </a:spcAft>
              <a:buClr>
                <a:schemeClr val="dk1"/>
              </a:buClr>
              <a:buSzPts val="2400"/>
              <a:buChar char="•"/>
            </a:pPr>
            <a:r>
              <a:rPr lang="en-GB" sz="2400"/>
              <a:t>Compassion fatigue</a:t>
            </a:r>
            <a:endParaRPr sz="2400"/>
          </a:p>
          <a:p>
            <a:pPr marL="342900" lvl="0" indent="-292100" algn="l" rtl="0">
              <a:lnSpc>
                <a:spcPct val="90000"/>
              </a:lnSpc>
              <a:spcBef>
                <a:spcPts val="640"/>
              </a:spcBef>
              <a:spcAft>
                <a:spcPts val="0"/>
              </a:spcAft>
              <a:buClr>
                <a:schemeClr val="dk1"/>
              </a:buClr>
              <a:buSzPts val="2400"/>
              <a:buChar char="•"/>
            </a:pPr>
            <a:r>
              <a:rPr lang="en-GB" sz="2400"/>
              <a:t>Substance misuse</a:t>
            </a:r>
            <a:endParaRPr sz="2400"/>
          </a:p>
          <a:p>
            <a:pPr marL="342900" lvl="0" indent="-292100" algn="l" rtl="0">
              <a:lnSpc>
                <a:spcPct val="90000"/>
              </a:lnSpc>
              <a:spcBef>
                <a:spcPts val="640"/>
              </a:spcBef>
              <a:spcAft>
                <a:spcPts val="0"/>
              </a:spcAft>
              <a:buClr>
                <a:schemeClr val="dk1"/>
              </a:buClr>
              <a:buSzPts val="2400"/>
              <a:buChar char="•"/>
            </a:pPr>
            <a:r>
              <a:rPr lang="en-GB" sz="2400"/>
              <a:t>Suicide</a:t>
            </a:r>
            <a:endParaRPr sz="2400"/>
          </a:p>
          <a:p>
            <a:pPr marL="342900" lvl="0" indent="-292100" algn="l" rtl="0">
              <a:lnSpc>
                <a:spcPct val="90000"/>
              </a:lnSpc>
              <a:spcBef>
                <a:spcPts val="640"/>
              </a:spcBef>
              <a:spcAft>
                <a:spcPts val="0"/>
              </a:spcAft>
              <a:buClr>
                <a:schemeClr val="dk1"/>
              </a:buClr>
              <a:buSzPts val="2400"/>
              <a:buChar char="•"/>
            </a:pPr>
            <a:r>
              <a:rPr lang="en-GB" sz="2400"/>
              <a:t>Decreased productivity</a:t>
            </a:r>
            <a:endParaRPr sz="2400"/>
          </a:p>
          <a:p>
            <a:pPr marL="342900" lvl="0" indent="-292100" algn="l" rtl="0">
              <a:lnSpc>
                <a:spcPct val="90000"/>
              </a:lnSpc>
              <a:spcBef>
                <a:spcPts val="640"/>
              </a:spcBef>
              <a:spcAft>
                <a:spcPts val="0"/>
              </a:spcAft>
              <a:buClr>
                <a:schemeClr val="dk1"/>
              </a:buClr>
              <a:buSzPts val="2400"/>
              <a:buChar char="•"/>
            </a:pPr>
            <a:r>
              <a:rPr lang="en-GB" sz="2400"/>
              <a:t>Patient outcomes</a:t>
            </a:r>
            <a:endParaRPr sz="2400"/>
          </a:p>
          <a:p>
            <a:pPr marL="342900" lvl="0" indent="-292100" algn="l" rtl="0">
              <a:lnSpc>
                <a:spcPct val="90000"/>
              </a:lnSpc>
              <a:spcBef>
                <a:spcPts val="640"/>
              </a:spcBef>
              <a:spcAft>
                <a:spcPts val="0"/>
              </a:spcAft>
              <a:buClr>
                <a:schemeClr val="dk1"/>
              </a:buClr>
              <a:buSzPts val="2400"/>
              <a:buChar char="•"/>
            </a:pPr>
            <a:r>
              <a:rPr lang="en-GB" sz="2400"/>
              <a:t>Financial costs</a:t>
            </a:r>
            <a:endParaRPr sz="2400"/>
          </a:p>
        </p:txBody>
      </p:sp>
      <p:sp>
        <p:nvSpPr>
          <p:cNvPr id="185" name="Google Shape;185;p12"/>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2"/>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Burnout</a:t>
            </a:r>
            <a:endParaRPr sz="3600" b="1"/>
          </a:p>
        </p:txBody>
      </p:sp>
      <p:sp>
        <p:nvSpPr>
          <p:cNvPr id="192" name="Google Shape;192;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80000"/>
              </a:lnSpc>
              <a:spcBef>
                <a:spcPts val="0"/>
              </a:spcBef>
              <a:spcAft>
                <a:spcPts val="0"/>
              </a:spcAft>
              <a:buNone/>
            </a:pPr>
            <a:r>
              <a:rPr lang="en-GB" sz="2400" b="1">
                <a:solidFill>
                  <a:srgbClr val="999999"/>
                </a:solidFill>
              </a:rPr>
              <a:t>ICD-11</a:t>
            </a:r>
            <a:r>
              <a:rPr lang="en-GB" sz="2400">
                <a:solidFill>
                  <a:srgbClr val="FF0000"/>
                </a:solidFill>
              </a:rPr>
              <a:t> </a:t>
            </a:r>
            <a:r>
              <a:rPr lang="en-GB" sz="2400"/>
              <a:t>states that burnout is:</a:t>
            </a:r>
            <a:endParaRPr sz="2400"/>
          </a:p>
          <a:p>
            <a:pPr marL="0" lvl="0" indent="0" algn="l" rtl="0">
              <a:lnSpc>
                <a:spcPct val="80000"/>
              </a:lnSpc>
              <a:spcBef>
                <a:spcPts val="0"/>
              </a:spcBef>
              <a:spcAft>
                <a:spcPts val="0"/>
              </a:spcAft>
              <a:buNone/>
            </a:pPr>
            <a:endParaRPr sz="2400"/>
          </a:p>
          <a:p>
            <a:pPr marL="0" lvl="0" indent="0" algn="l" rtl="0">
              <a:lnSpc>
                <a:spcPct val="80000"/>
              </a:lnSpc>
              <a:spcBef>
                <a:spcPts val="496"/>
              </a:spcBef>
              <a:spcAft>
                <a:spcPts val="0"/>
              </a:spcAft>
              <a:buNone/>
            </a:pPr>
            <a:r>
              <a:rPr lang="en-GB" sz="2400" i="1"/>
              <a:t>a syndrome conceptualized as resulting from chronic workplace stress that has not been successfully managed. It is characterized by three dimensions:</a:t>
            </a:r>
            <a:endParaRPr sz="2400" i="1"/>
          </a:p>
          <a:p>
            <a:pPr marL="0" lvl="0" indent="0" algn="l" rtl="0">
              <a:lnSpc>
                <a:spcPct val="80000"/>
              </a:lnSpc>
              <a:spcBef>
                <a:spcPts val="496"/>
              </a:spcBef>
              <a:spcAft>
                <a:spcPts val="0"/>
              </a:spcAft>
              <a:buNone/>
            </a:pPr>
            <a:endParaRPr sz="2400" i="1"/>
          </a:p>
          <a:p>
            <a:pPr marL="457200" lvl="0" indent="-381000" algn="l" rtl="0">
              <a:lnSpc>
                <a:spcPct val="80000"/>
              </a:lnSpc>
              <a:spcBef>
                <a:spcPts val="496"/>
              </a:spcBef>
              <a:spcAft>
                <a:spcPts val="0"/>
              </a:spcAft>
              <a:buSzPts val="2400"/>
              <a:buChar char="•"/>
            </a:pPr>
            <a:r>
              <a:rPr lang="en-GB" sz="2400" i="1"/>
              <a:t>feelings of energy depletion or exhaustion</a:t>
            </a:r>
            <a:endParaRPr sz="2400"/>
          </a:p>
          <a:p>
            <a:pPr marL="457200" lvl="0" indent="-381000" algn="l" rtl="0">
              <a:lnSpc>
                <a:spcPct val="80000"/>
              </a:lnSpc>
              <a:spcBef>
                <a:spcPts val="0"/>
              </a:spcBef>
              <a:spcAft>
                <a:spcPts val="0"/>
              </a:spcAft>
              <a:buSzPts val="2400"/>
              <a:buChar char="•"/>
            </a:pPr>
            <a:r>
              <a:rPr lang="en-GB" sz="2400" i="1"/>
              <a:t>increased mental distance from one’s job, or feelings of negativism or cynicism related to one’s job</a:t>
            </a:r>
            <a:endParaRPr sz="2400"/>
          </a:p>
          <a:p>
            <a:pPr marL="457200" lvl="0" indent="-381000" algn="l" rtl="0">
              <a:lnSpc>
                <a:spcPct val="80000"/>
              </a:lnSpc>
              <a:spcBef>
                <a:spcPts val="0"/>
              </a:spcBef>
              <a:spcAft>
                <a:spcPts val="0"/>
              </a:spcAft>
              <a:buSzPts val="2400"/>
              <a:buChar char="•"/>
            </a:pPr>
            <a:r>
              <a:rPr lang="en-GB" sz="2400" i="1"/>
              <a:t>reduced professional efficacy</a:t>
            </a:r>
            <a:endParaRPr sz="2400"/>
          </a:p>
          <a:p>
            <a:pPr marL="0" lvl="0" indent="0" algn="l" rtl="0">
              <a:lnSpc>
                <a:spcPct val="80000"/>
              </a:lnSpc>
              <a:spcBef>
                <a:spcPts val="496"/>
              </a:spcBef>
              <a:spcAft>
                <a:spcPts val="0"/>
              </a:spcAft>
              <a:buNone/>
            </a:pPr>
            <a:endParaRPr sz="2400"/>
          </a:p>
          <a:p>
            <a:pPr marL="0" lvl="0" indent="0" algn="l" rtl="0">
              <a:lnSpc>
                <a:spcPct val="80000"/>
              </a:lnSpc>
              <a:spcBef>
                <a:spcPts val="496"/>
              </a:spcBef>
              <a:spcAft>
                <a:spcPts val="0"/>
              </a:spcAft>
              <a:buNone/>
            </a:pPr>
            <a:r>
              <a:rPr lang="en-GB" sz="2400" i="1"/>
              <a:t>Burnout refers specifically to phenomena in the occupational context and should not be applied to describe experiences in other areas of life. An occupational phenomena and not a medical condition.</a:t>
            </a:r>
            <a:endParaRPr sz="2400"/>
          </a:p>
        </p:txBody>
      </p:sp>
      <p:sp>
        <p:nvSpPr>
          <p:cNvPr id="193" name="Google Shape;193;p13"/>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5bb566ac25_0_8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240" name="Google Shape;240;g5bb566ac25_0_885"/>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5bb566ac25_0_885"/>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2" name="Google Shape;242;g5bb566ac25_0_885"/>
          <p:cNvGrpSpPr/>
          <p:nvPr/>
        </p:nvGrpSpPr>
        <p:grpSpPr>
          <a:xfrm>
            <a:off x="4731550" y="2422878"/>
            <a:ext cx="3820529" cy="747300"/>
            <a:chOff x="4530625" y="1206568"/>
            <a:chExt cx="3820529" cy="747300"/>
          </a:xfrm>
        </p:grpSpPr>
        <p:cxnSp>
          <p:nvCxnSpPr>
            <p:cNvPr id="243" name="Google Shape;243;g5bb566ac25_0_885"/>
            <p:cNvCxnSpPr/>
            <p:nvPr/>
          </p:nvCxnSpPr>
          <p:spPr>
            <a:xfrm>
              <a:off x="4530625" y="1582195"/>
              <a:ext cx="1652700" cy="0"/>
            </a:xfrm>
            <a:prstGeom prst="straightConnector1">
              <a:avLst/>
            </a:prstGeom>
            <a:noFill/>
            <a:ln w="9525" cap="flat" cmpd="sng">
              <a:solidFill>
                <a:srgbClr val="BDBDBD"/>
              </a:solidFill>
              <a:prstDash val="solid"/>
              <a:round/>
              <a:headEnd type="none" w="sm" len="sm"/>
              <a:tailEnd type="none" w="sm" len="sm"/>
            </a:ln>
          </p:spPr>
        </p:cxnSp>
        <p:sp>
          <p:nvSpPr>
            <p:cNvPr id="244" name="Google Shape;244;g5bb566ac25_0_885"/>
            <p:cNvSpPr/>
            <p:nvPr/>
          </p:nvSpPr>
          <p:spPr>
            <a:xfrm>
              <a:off x="6014671" y="1481782"/>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5bb566ac25_0_885"/>
            <p:cNvSpPr txBox="1"/>
            <p:nvPr/>
          </p:nvSpPr>
          <p:spPr>
            <a:xfrm>
              <a:off x="5990215" y="142376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5</a:t>
              </a:r>
              <a:endParaRPr>
                <a:solidFill>
                  <a:srgbClr val="FFFFFF"/>
                </a:solidFill>
              </a:endParaRPr>
            </a:p>
          </p:txBody>
        </p:sp>
        <p:sp>
          <p:nvSpPr>
            <p:cNvPr id="246" name="Google Shape;246;g5bb566ac25_0_885"/>
            <p:cNvSpPr txBox="1"/>
            <p:nvPr/>
          </p:nvSpPr>
          <p:spPr>
            <a:xfrm>
              <a:off x="6223854" y="1206568"/>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Self-actualization</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thriving at work?</a:t>
              </a:r>
              <a:endParaRPr sz="800" b="1">
                <a:latin typeface="Roboto"/>
                <a:ea typeface="Roboto"/>
                <a:cs typeface="Roboto"/>
                <a:sym typeface="Roboto"/>
              </a:endParaRPr>
            </a:p>
          </p:txBody>
        </p:sp>
      </p:grpSp>
      <p:grpSp>
        <p:nvGrpSpPr>
          <p:cNvPr id="247" name="Google Shape;247;g5bb566ac25_0_885"/>
          <p:cNvGrpSpPr/>
          <p:nvPr/>
        </p:nvGrpSpPr>
        <p:grpSpPr>
          <a:xfrm>
            <a:off x="5265375" y="3355685"/>
            <a:ext cx="3286704" cy="747300"/>
            <a:chOff x="5064450" y="2086419"/>
            <a:chExt cx="3286704" cy="747300"/>
          </a:xfrm>
        </p:grpSpPr>
        <p:cxnSp>
          <p:nvCxnSpPr>
            <p:cNvPr id="248" name="Google Shape;248;g5bb566ac25_0_885"/>
            <p:cNvCxnSpPr/>
            <p:nvPr/>
          </p:nvCxnSpPr>
          <p:spPr>
            <a:xfrm>
              <a:off x="5064450" y="2460069"/>
              <a:ext cx="1119000" cy="0"/>
            </a:xfrm>
            <a:prstGeom prst="straightConnector1">
              <a:avLst/>
            </a:prstGeom>
            <a:noFill/>
            <a:ln w="9525" cap="flat" cmpd="sng">
              <a:solidFill>
                <a:srgbClr val="BDBDBD"/>
              </a:solidFill>
              <a:prstDash val="solid"/>
              <a:round/>
              <a:headEnd type="none" w="sm" len="sm"/>
              <a:tailEnd type="none" w="sm" len="sm"/>
            </a:ln>
          </p:spPr>
        </p:cxnSp>
        <p:sp>
          <p:nvSpPr>
            <p:cNvPr id="249" name="Google Shape;249;g5bb566ac25_0_885"/>
            <p:cNvSpPr/>
            <p:nvPr/>
          </p:nvSpPr>
          <p:spPr>
            <a:xfrm>
              <a:off x="6014671" y="2353882"/>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5bb566ac25_0_885"/>
            <p:cNvSpPr txBox="1"/>
            <p:nvPr/>
          </p:nvSpPr>
          <p:spPr>
            <a:xfrm>
              <a:off x="5991690" y="2295028"/>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3</a:t>
              </a:r>
              <a:endParaRPr>
                <a:solidFill>
                  <a:srgbClr val="FFFFFF"/>
                </a:solidFill>
              </a:endParaRPr>
            </a:p>
          </p:txBody>
        </p:sp>
        <p:sp>
          <p:nvSpPr>
            <p:cNvPr id="251" name="Google Shape;251;g5bb566ac25_0_885"/>
            <p:cNvSpPr txBox="1"/>
            <p:nvPr/>
          </p:nvSpPr>
          <p:spPr>
            <a:xfrm>
              <a:off x="6223854" y="2086419"/>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Belonging</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isolated?</a:t>
              </a:r>
              <a:endParaRPr sz="800" b="1">
                <a:latin typeface="Roboto"/>
                <a:ea typeface="Roboto"/>
                <a:cs typeface="Roboto"/>
                <a:sym typeface="Roboto"/>
              </a:endParaRPr>
            </a:p>
          </p:txBody>
        </p:sp>
      </p:grpSp>
      <p:grpSp>
        <p:nvGrpSpPr>
          <p:cNvPr id="252" name="Google Shape;252;g5bb566ac25_0_885"/>
          <p:cNvGrpSpPr/>
          <p:nvPr/>
        </p:nvGrpSpPr>
        <p:grpSpPr>
          <a:xfrm>
            <a:off x="5775075" y="4435122"/>
            <a:ext cx="2777004" cy="747300"/>
            <a:chOff x="5574150" y="3083456"/>
            <a:chExt cx="2777004" cy="747300"/>
          </a:xfrm>
        </p:grpSpPr>
        <p:cxnSp>
          <p:nvCxnSpPr>
            <p:cNvPr id="253" name="Google Shape;253;g5bb566ac25_0_885"/>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254" name="Google Shape;254;g5bb566ac25_0_885"/>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g5bb566ac25_0_885"/>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256" name="Google Shape;256;g5bb566ac25_0_885"/>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257" name="Google Shape;257;g5bb566ac25_0_885"/>
          <p:cNvGrpSpPr/>
          <p:nvPr/>
        </p:nvGrpSpPr>
        <p:grpSpPr>
          <a:xfrm>
            <a:off x="603701" y="2924013"/>
            <a:ext cx="3468724" cy="747300"/>
            <a:chOff x="744101" y="1672393"/>
            <a:chExt cx="3468724" cy="747300"/>
          </a:xfrm>
        </p:grpSpPr>
        <p:cxnSp>
          <p:nvCxnSpPr>
            <p:cNvPr id="258" name="Google Shape;258;g5bb566ac25_0_885"/>
            <p:cNvCxnSpPr/>
            <p:nvPr/>
          </p:nvCxnSpPr>
          <p:spPr>
            <a:xfrm rot="10800000">
              <a:off x="2921325" y="2046050"/>
              <a:ext cx="1291500" cy="0"/>
            </a:xfrm>
            <a:prstGeom prst="straightConnector1">
              <a:avLst/>
            </a:prstGeom>
            <a:noFill/>
            <a:ln w="9525" cap="flat" cmpd="sng">
              <a:solidFill>
                <a:srgbClr val="BDBDBD"/>
              </a:solidFill>
              <a:prstDash val="solid"/>
              <a:round/>
              <a:headEnd type="none" w="sm" len="sm"/>
              <a:tailEnd type="none" w="sm" len="sm"/>
            </a:ln>
          </p:spPr>
        </p:cxnSp>
        <p:sp>
          <p:nvSpPr>
            <p:cNvPr id="259" name="Google Shape;259;g5bb566ac25_0_885"/>
            <p:cNvSpPr/>
            <p:nvPr/>
          </p:nvSpPr>
          <p:spPr>
            <a:xfrm>
              <a:off x="2874851" y="1943786"/>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5bb566ac25_0_885"/>
            <p:cNvSpPr txBox="1"/>
            <p:nvPr/>
          </p:nvSpPr>
          <p:spPr>
            <a:xfrm>
              <a:off x="2849841" y="1884747"/>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4</a:t>
              </a:r>
              <a:endParaRPr>
                <a:solidFill>
                  <a:srgbClr val="FFFFFF"/>
                </a:solidFill>
              </a:endParaRPr>
            </a:p>
          </p:txBody>
        </p:sp>
        <p:sp>
          <p:nvSpPr>
            <p:cNvPr id="261" name="Google Shape;261;g5bb566ac25_0_885"/>
            <p:cNvSpPr txBox="1"/>
            <p:nvPr/>
          </p:nvSpPr>
          <p:spPr>
            <a:xfrm>
              <a:off x="744101" y="1672393"/>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Esteem</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valued?</a:t>
              </a:r>
              <a:endParaRPr sz="800" b="1">
                <a:latin typeface="Roboto"/>
                <a:ea typeface="Roboto"/>
                <a:cs typeface="Roboto"/>
                <a:sym typeface="Roboto"/>
              </a:endParaRPr>
            </a:p>
          </p:txBody>
        </p:sp>
      </p:grpSp>
      <p:grpSp>
        <p:nvGrpSpPr>
          <p:cNvPr id="262" name="Google Shape;262;g5bb566ac25_0_885"/>
          <p:cNvGrpSpPr/>
          <p:nvPr/>
        </p:nvGrpSpPr>
        <p:grpSpPr>
          <a:xfrm>
            <a:off x="603701" y="3841590"/>
            <a:ext cx="3021694" cy="747300"/>
            <a:chOff x="744101" y="2507609"/>
            <a:chExt cx="3021694" cy="747300"/>
          </a:xfrm>
        </p:grpSpPr>
        <p:cxnSp>
          <p:nvCxnSpPr>
            <p:cNvPr id="263" name="Google Shape;263;g5bb566ac25_0_885"/>
            <p:cNvCxnSpPr/>
            <p:nvPr/>
          </p:nvCxnSpPr>
          <p:spPr>
            <a:xfrm rot="10800000">
              <a:off x="2915895" y="2881250"/>
              <a:ext cx="849900" cy="0"/>
            </a:xfrm>
            <a:prstGeom prst="straightConnector1">
              <a:avLst/>
            </a:prstGeom>
            <a:noFill/>
            <a:ln w="9525" cap="flat" cmpd="sng">
              <a:solidFill>
                <a:srgbClr val="BDBDBD"/>
              </a:solidFill>
              <a:prstDash val="solid"/>
              <a:round/>
              <a:headEnd type="none" w="sm" len="sm"/>
              <a:tailEnd type="none" w="sm" len="sm"/>
            </a:ln>
          </p:spPr>
        </p:cxnSp>
        <p:sp>
          <p:nvSpPr>
            <p:cNvPr id="264" name="Google Shape;264;g5bb566ac25_0_885"/>
            <p:cNvSpPr/>
            <p:nvPr/>
          </p:nvSpPr>
          <p:spPr>
            <a:xfrm>
              <a:off x="2874851" y="2780836"/>
              <a:ext cx="198600" cy="198300"/>
            </a:xfrm>
            <a:prstGeom prst="ellipse">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5bb566ac25_0_885"/>
            <p:cNvSpPr txBox="1"/>
            <p:nvPr/>
          </p:nvSpPr>
          <p:spPr>
            <a:xfrm>
              <a:off x="2849841" y="272479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sp>
          <p:nvSpPr>
            <p:cNvPr id="266" name="Google Shape;266;g5bb566ac25_0_885"/>
            <p:cNvSpPr txBox="1"/>
            <p:nvPr/>
          </p:nvSpPr>
          <p:spPr>
            <a:xfrm>
              <a:off x="744101" y="2507609"/>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Safety at work</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safe at work?</a:t>
              </a:r>
              <a:endParaRPr sz="800" b="1">
                <a:latin typeface="Roboto"/>
                <a:ea typeface="Roboto"/>
                <a:cs typeface="Roboto"/>
                <a:sym typeface="Roboto"/>
              </a:endParaRPr>
            </a:p>
          </p:txBody>
        </p:sp>
      </p:grpSp>
      <p:grpSp>
        <p:nvGrpSpPr>
          <p:cNvPr id="267" name="Google Shape;267;g5bb566ac25_0_885"/>
          <p:cNvGrpSpPr/>
          <p:nvPr/>
        </p:nvGrpSpPr>
        <p:grpSpPr>
          <a:xfrm>
            <a:off x="2817409" y="2547723"/>
            <a:ext cx="3509178" cy="3257208"/>
            <a:chOff x="3318063" y="1368287"/>
            <a:chExt cx="2408000" cy="2993482"/>
          </a:xfrm>
        </p:grpSpPr>
        <p:sp>
          <p:nvSpPr>
            <p:cNvPr id="268" name="Google Shape;268;g5bb566ac25_0_885"/>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69" name="Google Shape;269;g5bb566ac25_0_885"/>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70" name="Google Shape;270;g5bb566ac25_0_885"/>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sp>
          <p:nvSpPr>
            <p:cNvPr id="271" name="Google Shape;271;g5bb566ac25_0_885"/>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72" name="Google Shape;272;g5bb566ac25_0_885"/>
            <p:cNvSpPr/>
            <p:nvPr/>
          </p:nvSpPr>
          <p:spPr>
            <a:xfrm>
              <a:off x="3930892" y="2272397"/>
              <a:ext cx="1175304" cy="581421"/>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273" name="Google Shape;273;g5bb566ac25_0_885"/>
            <p:cNvSpPr/>
            <p:nvPr/>
          </p:nvSpPr>
          <p:spPr>
            <a:xfrm>
              <a:off x="4052837" y="2081437"/>
              <a:ext cx="931314" cy="46072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274" name="Google Shape;274;g5bb566ac25_0_885"/>
            <p:cNvSpPr/>
            <p:nvPr/>
          </p:nvSpPr>
          <p:spPr>
            <a:xfrm>
              <a:off x="4233144" y="1787006"/>
              <a:ext cx="573183" cy="289305"/>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275" name="Google Shape;275;g5bb566ac25_0_885"/>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276" name="Google Shape;276;g5bb566ac25_0_885"/>
            <p:cNvSpPr/>
            <p:nvPr/>
          </p:nvSpPr>
          <p:spPr>
            <a:xfrm>
              <a:off x="3964720"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277" name="Google Shape;277;g5bb566ac25_0_885"/>
            <p:cNvSpPr/>
            <p:nvPr/>
          </p:nvSpPr>
          <p:spPr>
            <a:xfrm flipH="1">
              <a:off x="4518736"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278" name="Google Shape;278;g5bb566ac25_0_885"/>
            <p:cNvSpPr/>
            <p:nvPr/>
          </p:nvSpPr>
          <p:spPr>
            <a:xfrm>
              <a:off x="4084537"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279" name="Google Shape;279;g5bb566ac25_0_885"/>
            <p:cNvSpPr/>
            <p:nvPr/>
          </p:nvSpPr>
          <p:spPr>
            <a:xfrm flipH="1">
              <a:off x="4518735"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701C7F"/>
            </a:solidFill>
            <a:ln>
              <a:noFill/>
            </a:ln>
          </p:spPr>
        </p:sp>
        <p:sp>
          <p:nvSpPr>
            <p:cNvPr id="280" name="Google Shape;280;g5bb566ac25_0_885"/>
            <p:cNvSpPr/>
            <p:nvPr/>
          </p:nvSpPr>
          <p:spPr>
            <a:xfrm>
              <a:off x="4266040" y="1368287"/>
              <a:ext cx="253884" cy="593119"/>
            </a:xfrm>
            <a:custGeom>
              <a:avLst/>
              <a:gdLst/>
              <a:ahLst/>
              <a:cxnLst/>
              <a:rect l="l" t="t" r="r" b="b"/>
              <a:pathLst>
                <a:path w="10635" h="16697" extrusionOk="0">
                  <a:moveTo>
                    <a:pt x="10635" y="0"/>
                  </a:moveTo>
                  <a:lnTo>
                    <a:pt x="0" y="12722"/>
                  </a:lnTo>
                  <a:lnTo>
                    <a:pt x="10635" y="16697"/>
                  </a:lnTo>
                  <a:close/>
                </a:path>
              </a:pathLst>
            </a:custGeom>
            <a:solidFill>
              <a:srgbClr val="551561"/>
            </a:solidFill>
            <a:ln>
              <a:noFill/>
            </a:ln>
          </p:spPr>
        </p:sp>
        <p:sp>
          <p:nvSpPr>
            <p:cNvPr id="281" name="Google Shape;281;g5bb566ac25_0_885"/>
            <p:cNvSpPr/>
            <p:nvPr/>
          </p:nvSpPr>
          <p:spPr>
            <a:xfrm flipH="1">
              <a:off x="4518734" y="1368287"/>
              <a:ext cx="253884" cy="593119"/>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sp>
          <p:nvSpPr>
            <p:cNvPr id="282" name="Google Shape;282;g5bb566ac25_0_885"/>
            <p:cNvSpPr/>
            <p:nvPr/>
          </p:nvSpPr>
          <p:spPr>
            <a:xfrm>
              <a:off x="3877348" y="2290728"/>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551561"/>
            </a:solidFill>
            <a:ln>
              <a:noFill/>
            </a:ln>
          </p:spPr>
        </p:sp>
        <p:sp>
          <p:nvSpPr>
            <p:cNvPr id="283" name="Google Shape;283;g5bb566ac25_0_885"/>
            <p:cNvSpPr/>
            <p:nvPr/>
          </p:nvSpPr>
          <p:spPr>
            <a:xfrm flipH="1">
              <a:off x="4518572" y="2291772"/>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761E86"/>
            </a:solidFill>
            <a:ln>
              <a:noFill/>
            </a:ln>
          </p:spPr>
        </p:sp>
        <p:sp>
          <p:nvSpPr>
            <p:cNvPr id="284" name="Google Shape;284;g5bb566ac25_0_885"/>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F2090"/>
            </a:solidFill>
            <a:ln>
              <a:noFill/>
            </a:ln>
          </p:spPr>
        </p:sp>
      </p:grpSp>
    </p:spTree>
    <p:extLst>
      <p:ext uri="{BB962C8B-B14F-4D97-AF65-F5344CB8AC3E}">
        <p14:creationId xmlns:p14="http://schemas.microsoft.com/office/powerpoint/2010/main" val="203794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Burnout causes</a:t>
            </a:r>
            <a:br>
              <a:rPr lang="en-GB" sz="3959"/>
            </a:br>
            <a:r>
              <a:rPr lang="en-GB" sz="2400"/>
              <a:t>(APA)</a:t>
            </a:r>
            <a:endParaRPr sz="2400"/>
          </a:p>
        </p:txBody>
      </p:sp>
      <p:sp>
        <p:nvSpPr>
          <p:cNvPr id="200" name="Google Shape;200;p14"/>
          <p:cNvSpPr txBox="1">
            <a:spLocks noGrp="1"/>
          </p:cNvSpPr>
          <p:nvPr>
            <p:ph type="body" idx="1"/>
          </p:nvPr>
        </p:nvSpPr>
        <p:spPr>
          <a:xfrm>
            <a:off x="457200" y="2590800"/>
            <a:ext cx="8229600" cy="31155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a:t>Fatigue, long hours, intensity of work</a:t>
            </a:r>
            <a:endParaRPr sz="2400"/>
          </a:p>
          <a:p>
            <a:pPr marL="342900" lvl="0" indent="-292100" algn="l" rtl="0">
              <a:spcBef>
                <a:spcPts val="640"/>
              </a:spcBef>
              <a:spcAft>
                <a:spcPts val="0"/>
              </a:spcAft>
              <a:buClr>
                <a:schemeClr val="dk1"/>
              </a:buClr>
              <a:buSzPts val="2400"/>
              <a:buChar char="•"/>
            </a:pPr>
            <a:r>
              <a:rPr lang="en-GB" sz="2400"/>
              <a:t>Loss of meaning at work :decreased support, increase responsibility, decrease autonomy</a:t>
            </a:r>
            <a:endParaRPr sz="2400"/>
          </a:p>
          <a:p>
            <a:pPr marL="342900" lvl="0" indent="-292100" algn="l" rtl="0">
              <a:spcBef>
                <a:spcPts val="640"/>
              </a:spcBef>
              <a:spcAft>
                <a:spcPts val="0"/>
              </a:spcAft>
              <a:buClr>
                <a:schemeClr val="dk1"/>
              </a:buClr>
              <a:buSzPts val="2400"/>
              <a:buChar char="•"/>
            </a:pPr>
            <a:r>
              <a:rPr lang="en-GB" sz="2400"/>
              <a:t>Institutional culture,  lack of peer support, lack of professional belonging, disengaged leadership</a:t>
            </a:r>
            <a:endParaRPr sz="2400"/>
          </a:p>
          <a:p>
            <a:pPr marL="342900" lvl="0" indent="-292100" algn="l" rtl="0">
              <a:spcBef>
                <a:spcPts val="640"/>
              </a:spcBef>
              <a:spcAft>
                <a:spcPts val="0"/>
              </a:spcAft>
              <a:buClr>
                <a:schemeClr val="dk1"/>
              </a:buClr>
              <a:buSzPts val="2400"/>
              <a:buChar char="•"/>
            </a:pPr>
            <a:r>
              <a:rPr lang="en-GB" sz="2400"/>
              <a:t>Problems with work-life balance</a:t>
            </a:r>
            <a:endParaRPr sz="2400"/>
          </a:p>
        </p:txBody>
      </p:sp>
      <p:sp>
        <p:nvSpPr>
          <p:cNvPr id="201" name="Google Shape;201;p14"/>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Wellbeing interventions</a:t>
            </a:r>
            <a:endParaRPr sz="3600" b="1"/>
          </a:p>
        </p:txBody>
      </p:sp>
      <p:sp>
        <p:nvSpPr>
          <p:cNvPr id="209" name="Google Shape;209;p15"/>
          <p:cNvSpPr txBox="1">
            <a:spLocks noGrp="1"/>
          </p:cNvSpPr>
          <p:nvPr>
            <p:ph type="body" idx="1"/>
          </p:nvPr>
        </p:nvSpPr>
        <p:spPr>
          <a:xfrm>
            <a:off x="457200" y="1905000"/>
            <a:ext cx="8229600" cy="4526100"/>
          </a:xfrm>
          <a:prstGeom prst="rect">
            <a:avLst/>
          </a:prstGeom>
          <a:noFill/>
          <a:ln>
            <a:noFill/>
          </a:ln>
        </p:spPr>
        <p:txBody>
          <a:bodyPr spcFirstLastPara="1" wrap="square" lIns="91425" tIns="45700" rIns="91425" bIns="45700" anchor="ctr" anchorCtr="0">
            <a:normAutofit/>
          </a:bodyPr>
          <a:lstStyle/>
          <a:p>
            <a:pPr marL="457200" lvl="0" indent="-381000" algn="l" rtl="0">
              <a:lnSpc>
                <a:spcPct val="90000"/>
              </a:lnSpc>
              <a:spcBef>
                <a:spcPts val="0"/>
              </a:spcBef>
              <a:spcAft>
                <a:spcPts val="0"/>
              </a:spcAft>
              <a:buSzPts val="2400"/>
              <a:buChar char="•"/>
            </a:pPr>
            <a:r>
              <a:rPr lang="en-GB" sz="2400" dirty="0"/>
              <a:t>Complex area.</a:t>
            </a:r>
            <a:endParaRPr sz="2400" dirty="0"/>
          </a:p>
          <a:p>
            <a:pPr marL="457200" lvl="0" indent="-381000" algn="l" rtl="0">
              <a:lnSpc>
                <a:spcPct val="90000"/>
              </a:lnSpc>
              <a:spcBef>
                <a:spcPts val="0"/>
              </a:spcBef>
              <a:spcAft>
                <a:spcPts val="0"/>
              </a:spcAft>
              <a:buSzPts val="2400"/>
              <a:buChar char="•"/>
            </a:pPr>
            <a:r>
              <a:rPr lang="en-GB" sz="2400" b="1" dirty="0">
                <a:solidFill>
                  <a:srgbClr val="999999"/>
                </a:solidFill>
              </a:rPr>
              <a:t>Stigma and culture</a:t>
            </a:r>
            <a:r>
              <a:rPr lang="en-GB" sz="2400" dirty="0"/>
              <a:t>: problems are often hidden and stigma to ask for help playing an important role</a:t>
            </a:r>
            <a:endParaRPr sz="2400" dirty="0"/>
          </a:p>
          <a:p>
            <a:pPr marL="457200" lvl="0" indent="-381000" algn="l" rtl="0">
              <a:lnSpc>
                <a:spcPct val="90000"/>
              </a:lnSpc>
              <a:spcBef>
                <a:spcPts val="0"/>
              </a:spcBef>
              <a:spcAft>
                <a:spcPts val="0"/>
              </a:spcAft>
              <a:buSzPts val="2400"/>
              <a:buChar char="•"/>
            </a:pPr>
            <a:r>
              <a:rPr lang="en-GB" sz="2400" dirty="0"/>
              <a:t>Both individual and system interventions work (Lancet 2016, West &amp; al)</a:t>
            </a:r>
            <a:endParaRPr sz="2400" dirty="0"/>
          </a:p>
          <a:p>
            <a:pPr marL="457200" lvl="0" indent="-381000" algn="l" rtl="0">
              <a:lnSpc>
                <a:spcPct val="90000"/>
              </a:lnSpc>
              <a:spcBef>
                <a:spcPts val="0"/>
              </a:spcBef>
              <a:spcAft>
                <a:spcPts val="0"/>
              </a:spcAft>
              <a:buSzPts val="2400"/>
              <a:buChar char="•"/>
            </a:pPr>
            <a:r>
              <a:rPr lang="en-GB" sz="2400" dirty="0"/>
              <a:t>Individual (examples: self-care, mindfulness, stress awareness management, peer discussions)</a:t>
            </a:r>
            <a:endParaRPr sz="2400" dirty="0"/>
          </a:p>
          <a:p>
            <a:pPr marL="457200" lvl="0" indent="-381000" algn="l" rtl="0">
              <a:lnSpc>
                <a:spcPct val="90000"/>
              </a:lnSpc>
              <a:spcBef>
                <a:spcPts val="0"/>
              </a:spcBef>
              <a:spcAft>
                <a:spcPts val="0"/>
              </a:spcAft>
              <a:buSzPts val="2400"/>
              <a:buChar char="•"/>
            </a:pPr>
            <a:r>
              <a:rPr lang="en-GB" sz="2400" dirty="0"/>
              <a:t>Systemic (examples: promotion of inclusion principles, access to care, mentoring, development support, workloads, increase autonomy, admin/IT support, team building, flexibility of career)</a:t>
            </a:r>
            <a:endParaRPr sz="2400" dirty="0"/>
          </a:p>
        </p:txBody>
      </p:sp>
      <p:sp>
        <p:nvSpPr>
          <p:cNvPr id="210" name="Google Shape;210;p15"/>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Wellbeing Strategy: aspirations</a:t>
            </a:r>
            <a:endParaRPr sz="3600" b="1" dirty="0"/>
          </a:p>
        </p:txBody>
      </p:sp>
      <p:sp>
        <p:nvSpPr>
          <p:cNvPr id="225" name="Google Shape;225;p17"/>
          <p:cNvSpPr txBox="1">
            <a:spLocks noGrp="1"/>
          </p:cNvSpPr>
          <p:nvPr>
            <p:ph type="body" idx="1"/>
          </p:nvPr>
        </p:nvSpPr>
        <p:spPr>
          <a:xfrm>
            <a:off x="457200" y="2362200"/>
            <a:ext cx="8229600" cy="32472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dirty="0"/>
              <a:t>Successful if delivers value for members</a:t>
            </a:r>
            <a:endParaRPr sz="2400" dirty="0"/>
          </a:p>
          <a:p>
            <a:pPr marL="342900" lvl="0" indent="-292100" algn="l" rtl="0">
              <a:spcBef>
                <a:spcPts val="640"/>
              </a:spcBef>
              <a:spcAft>
                <a:spcPts val="0"/>
              </a:spcAft>
              <a:buClr>
                <a:schemeClr val="dk1"/>
              </a:buClr>
              <a:buSzPts val="2400"/>
              <a:buChar char="•"/>
            </a:pPr>
            <a:r>
              <a:rPr lang="en-GB" sz="2400" dirty="0"/>
              <a:t>Goes beyond retention and includes work satisfaction and impact on the wider sense of community</a:t>
            </a:r>
            <a:endParaRPr sz="2400" dirty="0"/>
          </a:p>
          <a:p>
            <a:pPr marL="342900" lvl="0" indent="-292100" algn="l" rtl="0">
              <a:spcBef>
                <a:spcPts val="640"/>
              </a:spcBef>
              <a:spcAft>
                <a:spcPts val="0"/>
              </a:spcAft>
              <a:buClr>
                <a:schemeClr val="dk1"/>
              </a:buClr>
              <a:buSzPts val="2400"/>
              <a:buChar char="•"/>
            </a:pPr>
            <a:r>
              <a:rPr lang="en-GB" sz="2400" dirty="0"/>
              <a:t>Success would be valued as whole with the aim on thriving at work. </a:t>
            </a:r>
            <a:endParaRPr sz="2400" dirty="0"/>
          </a:p>
          <a:p>
            <a:pPr marL="342900" lvl="0" indent="-292100" algn="l" rtl="0">
              <a:spcBef>
                <a:spcPts val="640"/>
              </a:spcBef>
              <a:spcAft>
                <a:spcPts val="0"/>
              </a:spcAft>
              <a:buClr>
                <a:schemeClr val="dk1"/>
              </a:buClr>
              <a:buSzPts val="2400"/>
              <a:buChar char="•"/>
            </a:pPr>
            <a:r>
              <a:rPr lang="en-GB" sz="2400" dirty="0"/>
              <a:t>Increase wellbeing through job satisfaction</a:t>
            </a:r>
            <a:endParaRPr sz="2400" dirty="0"/>
          </a:p>
        </p:txBody>
      </p:sp>
      <p:sp>
        <p:nvSpPr>
          <p:cNvPr id="226" name="Google Shape;226;p17"/>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17"/>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Wellbeing Strategy: essentials</a:t>
            </a:r>
            <a:endParaRPr sz="3600" b="1" dirty="0"/>
          </a:p>
        </p:txBody>
      </p:sp>
      <p:sp>
        <p:nvSpPr>
          <p:cNvPr id="233" name="Google Shape;233;p18"/>
          <p:cNvSpPr txBox="1">
            <a:spLocks noGrp="1"/>
          </p:cNvSpPr>
          <p:nvPr>
            <p:ph type="body" idx="1"/>
          </p:nvPr>
        </p:nvSpPr>
        <p:spPr>
          <a:xfrm>
            <a:off x="457200" y="2590800"/>
            <a:ext cx="8229600" cy="25767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dirty="0"/>
              <a:t>Specific</a:t>
            </a:r>
            <a:endParaRPr sz="2400" dirty="0"/>
          </a:p>
          <a:p>
            <a:pPr marL="342900" lvl="0" indent="-292100" algn="l" rtl="0">
              <a:spcBef>
                <a:spcPts val="640"/>
              </a:spcBef>
              <a:spcAft>
                <a:spcPts val="0"/>
              </a:spcAft>
              <a:buClr>
                <a:schemeClr val="dk1"/>
              </a:buClr>
              <a:buSzPts val="2400"/>
              <a:buChar char="•"/>
            </a:pPr>
            <a:r>
              <a:rPr lang="en-GB" sz="2400" dirty="0"/>
              <a:t>Flexible</a:t>
            </a:r>
            <a:endParaRPr sz="2400" dirty="0"/>
          </a:p>
          <a:p>
            <a:pPr marL="342900" lvl="0" indent="-292100" algn="l" rtl="0">
              <a:spcBef>
                <a:spcPts val="640"/>
              </a:spcBef>
              <a:spcAft>
                <a:spcPts val="0"/>
              </a:spcAft>
              <a:buClr>
                <a:schemeClr val="dk1"/>
              </a:buClr>
              <a:buSzPts val="2400"/>
              <a:buChar char="•"/>
            </a:pPr>
            <a:r>
              <a:rPr lang="en-GB" sz="2400" dirty="0"/>
              <a:t>Simple</a:t>
            </a:r>
            <a:endParaRPr sz="2400" dirty="0"/>
          </a:p>
          <a:p>
            <a:pPr marL="342900" lvl="0" indent="-292100" algn="l" rtl="0">
              <a:spcBef>
                <a:spcPts val="640"/>
              </a:spcBef>
              <a:spcAft>
                <a:spcPts val="0"/>
              </a:spcAft>
              <a:buClr>
                <a:schemeClr val="dk1"/>
              </a:buClr>
              <a:buSzPts val="2400"/>
              <a:buChar char="•"/>
            </a:pPr>
            <a:r>
              <a:rPr lang="en-GB" sz="2400" dirty="0"/>
              <a:t>Reviewed at regular interval</a:t>
            </a:r>
            <a:endParaRPr sz="2400" dirty="0"/>
          </a:p>
          <a:p>
            <a:pPr marL="342900" lvl="0" indent="-292100" algn="l" rtl="0">
              <a:spcBef>
                <a:spcPts val="640"/>
              </a:spcBef>
              <a:spcAft>
                <a:spcPts val="0"/>
              </a:spcAft>
              <a:buClr>
                <a:schemeClr val="dk1"/>
              </a:buClr>
              <a:buSzPts val="2400"/>
              <a:buChar char="•"/>
            </a:pPr>
            <a:r>
              <a:rPr lang="en-GB" sz="2400" dirty="0"/>
              <a:t>Shared with members and welcome feedback </a:t>
            </a:r>
            <a:endParaRPr sz="2400" dirty="0"/>
          </a:p>
        </p:txBody>
      </p:sp>
      <p:sp>
        <p:nvSpPr>
          <p:cNvPr id="234" name="Google Shape;234;p18"/>
          <p:cNvSpPr/>
          <p:nvPr/>
        </p:nvSpPr>
        <p:spPr>
          <a:xfrm>
            <a:off x="0" y="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18"/>
          <p:cNvSpPr/>
          <p:nvPr/>
        </p:nvSpPr>
        <p:spPr>
          <a:xfrm>
            <a:off x="0" y="19657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Strategy Mission</a:t>
            </a:r>
            <a:endParaRPr sz="3600" b="1" dirty="0"/>
          </a:p>
        </p:txBody>
      </p:sp>
      <p:sp>
        <p:nvSpPr>
          <p:cNvPr id="241" name="Google Shape;241;p19"/>
          <p:cNvSpPr txBox="1">
            <a:spLocks noGrp="1"/>
          </p:cNvSpPr>
          <p:nvPr>
            <p:ph type="body" idx="1"/>
          </p:nvPr>
        </p:nvSpPr>
        <p:spPr>
          <a:xfrm>
            <a:off x="457200" y="2743200"/>
            <a:ext cx="8229600" cy="2337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GB" sz="2400" dirty="0"/>
              <a:t>Empower every doctor working in psychiatry, across all career grades, to maintain and improve their health and wellbeing and thus  remaining well and motivated to achieve their full professional potential, thrive at work and deliver outstanding care.</a:t>
            </a:r>
            <a:endParaRPr sz="2400" dirty="0"/>
          </a:p>
        </p:txBody>
      </p:sp>
      <p:sp>
        <p:nvSpPr>
          <p:cNvPr id="242" name="Google Shape;242;p19"/>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19"/>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Values</a:t>
            </a:r>
            <a:endParaRPr sz="3600" b="1" dirty="0"/>
          </a:p>
        </p:txBody>
      </p:sp>
      <p:sp>
        <p:nvSpPr>
          <p:cNvPr id="249" name="Google Shape;249;p20"/>
          <p:cNvSpPr txBox="1">
            <a:spLocks noGrp="1"/>
          </p:cNvSpPr>
          <p:nvPr>
            <p:ph type="body" idx="1"/>
          </p:nvPr>
        </p:nvSpPr>
        <p:spPr>
          <a:xfrm>
            <a:off x="457200" y="2590800"/>
            <a:ext cx="8229600" cy="20382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dirty="0"/>
              <a:t>“Every doctor working in psychiatry matters”</a:t>
            </a:r>
            <a:endParaRPr sz="2400" dirty="0"/>
          </a:p>
          <a:p>
            <a:pPr marL="342900" lvl="0" indent="-139700" algn="l" rtl="0">
              <a:spcBef>
                <a:spcPts val="640"/>
              </a:spcBef>
              <a:spcAft>
                <a:spcPts val="0"/>
              </a:spcAft>
              <a:buClr>
                <a:schemeClr val="dk1"/>
              </a:buClr>
              <a:buSzPts val="3200"/>
              <a:buNone/>
            </a:pPr>
            <a:endParaRPr sz="2400" dirty="0"/>
          </a:p>
          <a:p>
            <a:pPr marL="342900" lvl="0" indent="-292100" algn="l" rtl="0">
              <a:spcBef>
                <a:spcPts val="640"/>
              </a:spcBef>
              <a:spcAft>
                <a:spcPts val="0"/>
              </a:spcAft>
              <a:buClr>
                <a:schemeClr val="dk1"/>
              </a:buClr>
              <a:buSzPts val="2400"/>
              <a:buChar char="•"/>
            </a:pPr>
            <a:r>
              <a:rPr lang="en-GB" sz="2400" dirty="0"/>
              <a:t>“Feeling safe, valued and able to thrive at work”</a:t>
            </a:r>
            <a:endParaRPr sz="2400" dirty="0"/>
          </a:p>
        </p:txBody>
      </p:sp>
      <p:sp>
        <p:nvSpPr>
          <p:cNvPr id="250" name="Google Shape;250;p20"/>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20"/>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Overall Strategy Focus Areas:</a:t>
            </a:r>
            <a:endParaRPr sz="3600" b="1" dirty="0"/>
          </a:p>
        </p:txBody>
      </p:sp>
      <p:sp>
        <p:nvSpPr>
          <p:cNvPr id="257" name="Google Shape;257;p21"/>
          <p:cNvSpPr txBox="1">
            <a:spLocks noGrp="1"/>
          </p:cNvSpPr>
          <p:nvPr>
            <p:ph type="body" idx="1"/>
          </p:nvPr>
        </p:nvSpPr>
        <p:spPr>
          <a:xfrm>
            <a:off x="457200" y="2362200"/>
            <a:ext cx="8229600" cy="305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2400" dirty="0"/>
              <a:t>A.  Support doctors in need </a:t>
            </a:r>
            <a:endParaRPr sz="2400" dirty="0"/>
          </a:p>
          <a:p>
            <a:pPr marL="0" lvl="0" indent="0" algn="l" rtl="0">
              <a:spcBef>
                <a:spcPts val="0"/>
              </a:spcBef>
              <a:spcAft>
                <a:spcPts val="0"/>
              </a:spcAft>
              <a:buNone/>
            </a:pPr>
            <a:endParaRPr sz="2400" dirty="0"/>
          </a:p>
          <a:p>
            <a:pPr marL="0" lvl="0" indent="0" algn="l" rtl="0">
              <a:spcBef>
                <a:spcPts val="640"/>
              </a:spcBef>
              <a:spcAft>
                <a:spcPts val="0"/>
              </a:spcAft>
              <a:buNone/>
            </a:pPr>
            <a:r>
              <a:rPr lang="en-GB" sz="2400" dirty="0"/>
              <a:t>B.  Influence workforce wellbeing agenda at local and national level </a:t>
            </a:r>
            <a:endParaRPr sz="2400" dirty="0"/>
          </a:p>
          <a:p>
            <a:pPr marL="0" lvl="0" indent="0" algn="l" rtl="0">
              <a:spcBef>
                <a:spcPts val="640"/>
              </a:spcBef>
              <a:spcAft>
                <a:spcPts val="0"/>
              </a:spcAft>
              <a:buNone/>
            </a:pPr>
            <a:endParaRPr sz="2400" dirty="0"/>
          </a:p>
          <a:p>
            <a:pPr marL="0" lvl="0" indent="0" algn="l" rtl="0">
              <a:spcBef>
                <a:spcPts val="640"/>
              </a:spcBef>
              <a:spcAft>
                <a:spcPts val="0"/>
              </a:spcAft>
              <a:buNone/>
            </a:pPr>
            <a:r>
              <a:rPr lang="en-GB" sz="2400" dirty="0"/>
              <a:t>C.  Transform culture</a:t>
            </a:r>
            <a:endParaRPr sz="2400" dirty="0"/>
          </a:p>
        </p:txBody>
      </p:sp>
      <p:sp>
        <p:nvSpPr>
          <p:cNvPr id="258" name="Google Shape;258;p21"/>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21"/>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dirty="0"/>
              <a:t>First year strategy focus</a:t>
            </a:r>
            <a:endParaRPr sz="3600" b="1" dirty="0"/>
          </a:p>
        </p:txBody>
      </p:sp>
      <p:sp>
        <p:nvSpPr>
          <p:cNvPr id="265" name="Google Shape;265;p22"/>
          <p:cNvSpPr txBox="1">
            <a:spLocks noGrp="1"/>
          </p:cNvSpPr>
          <p:nvPr>
            <p:ph type="body" idx="1"/>
          </p:nvPr>
        </p:nvSpPr>
        <p:spPr>
          <a:xfrm>
            <a:off x="457200" y="1752600"/>
            <a:ext cx="8229600" cy="4526100"/>
          </a:xfrm>
          <a:prstGeom prst="rect">
            <a:avLst/>
          </a:prstGeom>
          <a:noFill/>
          <a:ln>
            <a:noFill/>
          </a:ln>
        </p:spPr>
        <p:txBody>
          <a:bodyPr spcFirstLastPara="1" wrap="square" lIns="91425" tIns="45700" rIns="91425" bIns="45700" anchor="ctr" anchorCtr="0">
            <a:normAutofit/>
          </a:bodyPr>
          <a:lstStyle/>
          <a:p>
            <a:pPr marL="342900" lvl="0" indent="-337820" algn="l" rtl="0">
              <a:lnSpc>
                <a:spcPct val="80000"/>
              </a:lnSpc>
              <a:spcBef>
                <a:spcPts val="0"/>
              </a:spcBef>
              <a:spcAft>
                <a:spcPts val="0"/>
              </a:spcAft>
              <a:buClr>
                <a:schemeClr val="dk1"/>
              </a:buClr>
              <a:buSzPts val="2400"/>
              <a:buChar char="•"/>
            </a:pPr>
            <a:r>
              <a:rPr lang="en-GB" sz="2400" dirty="0"/>
              <a:t>Establish a national picture of local support resources for doctors working in psychiatry and advocate for high standards of support for doctors in need</a:t>
            </a:r>
            <a:endParaRPr sz="2400" dirty="0"/>
          </a:p>
          <a:p>
            <a:pPr marL="342900" lvl="0" indent="-337820" algn="l" rtl="0">
              <a:lnSpc>
                <a:spcPct val="80000"/>
              </a:lnSpc>
              <a:spcBef>
                <a:spcPts val="496"/>
              </a:spcBef>
              <a:spcAft>
                <a:spcPts val="0"/>
              </a:spcAft>
              <a:buClr>
                <a:schemeClr val="dk1"/>
              </a:buClr>
              <a:buSzPts val="2400"/>
              <a:buChar char="•"/>
            </a:pPr>
            <a:r>
              <a:rPr lang="en-GB" sz="2400" dirty="0"/>
              <a:t>Update Psychiatrists job description to be inclusive of local wellbeing resources and modalities of support</a:t>
            </a:r>
            <a:endParaRPr sz="2400" dirty="0"/>
          </a:p>
          <a:p>
            <a:pPr marL="342900" lvl="0" indent="-337820" algn="l" rtl="0">
              <a:lnSpc>
                <a:spcPct val="80000"/>
              </a:lnSpc>
              <a:spcBef>
                <a:spcPts val="496"/>
              </a:spcBef>
              <a:spcAft>
                <a:spcPts val="0"/>
              </a:spcAft>
              <a:buClr>
                <a:schemeClr val="dk1"/>
              </a:buClr>
              <a:buSzPts val="2400"/>
              <a:buChar char="•"/>
            </a:pPr>
            <a:r>
              <a:rPr lang="en-GB" sz="2400" dirty="0"/>
              <a:t>Develop and train college wellbeing representatives and develop a national wellbeing network</a:t>
            </a:r>
            <a:endParaRPr sz="2400" dirty="0"/>
          </a:p>
          <a:p>
            <a:pPr marL="342900" lvl="0" indent="-337820" algn="l" rtl="0">
              <a:lnSpc>
                <a:spcPct val="80000"/>
              </a:lnSpc>
              <a:spcBef>
                <a:spcPts val="496"/>
              </a:spcBef>
              <a:spcAft>
                <a:spcPts val="0"/>
              </a:spcAft>
              <a:buClr>
                <a:schemeClr val="dk1"/>
              </a:buClr>
              <a:buSzPts val="2400"/>
              <a:buChar char="•"/>
            </a:pPr>
            <a:r>
              <a:rPr lang="en-GB" sz="2400" dirty="0"/>
              <a:t>Introduce an on-line wellbeing hub with relevant resources on the RCSPYCH website</a:t>
            </a:r>
            <a:endParaRPr sz="2400" dirty="0"/>
          </a:p>
          <a:p>
            <a:pPr marL="342900" lvl="0" indent="-337820" algn="l" rtl="0">
              <a:lnSpc>
                <a:spcPct val="80000"/>
              </a:lnSpc>
              <a:spcBef>
                <a:spcPts val="496"/>
              </a:spcBef>
              <a:spcAft>
                <a:spcPts val="0"/>
              </a:spcAft>
              <a:buClr>
                <a:schemeClr val="dk1"/>
              </a:buClr>
              <a:buSzPts val="2400"/>
              <a:buChar char="•"/>
            </a:pPr>
            <a:r>
              <a:rPr lang="en-GB" sz="2400" dirty="0"/>
              <a:t>Develop and host a national QI initiative on “Joy in Work”</a:t>
            </a:r>
            <a:endParaRPr sz="2400" dirty="0"/>
          </a:p>
          <a:p>
            <a:pPr marL="342900" lvl="0" indent="-337820" algn="l" rtl="0">
              <a:lnSpc>
                <a:spcPct val="80000"/>
              </a:lnSpc>
              <a:spcBef>
                <a:spcPts val="496"/>
              </a:spcBef>
              <a:spcAft>
                <a:spcPts val="0"/>
              </a:spcAft>
              <a:buClr>
                <a:schemeClr val="dk1"/>
              </a:buClr>
              <a:buSzPts val="2400"/>
              <a:buChar char="•"/>
            </a:pPr>
            <a:r>
              <a:rPr lang="en-GB" sz="2400" dirty="0"/>
              <a:t>Start a campaign to address the widespread stigma of  asking for help when in need.</a:t>
            </a:r>
            <a:endParaRPr sz="2400" dirty="0"/>
          </a:p>
        </p:txBody>
      </p:sp>
      <p:sp>
        <p:nvSpPr>
          <p:cNvPr id="266" name="Google Shape;266;p22"/>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22"/>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600" b="1"/>
              <a:t>A.1 Support doctors in distress or in need of immediate care:</a:t>
            </a:r>
            <a:endParaRPr sz="3600" b="1"/>
          </a:p>
        </p:txBody>
      </p:sp>
      <p:sp>
        <p:nvSpPr>
          <p:cNvPr id="281" name="Google Shape;281;p24"/>
          <p:cNvSpPr txBox="1">
            <a:spLocks noGrp="1"/>
          </p:cNvSpPr>
          <p:nvPr>
            <p:ph type="body" idx="1"/>
          </p:nvPr>
        </p:nvSpPr>
        <p:spPr>
          <a:xfrm>
            <a:off x="457200" y="1676400"/>
            <a:ext cx="8229600" cy="45261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80000"/>
              </a:lnSpc>
              <a:spcBef>
                <a:spcPts val="0"/>
              </a:spcBef>
              <a:spcAft>
                <a:spcPts val="0"/>
              </a:spcAft>
              <a:buNone/>
            </a:pPr>
            <a:r>
              <a:rPr lang="en-GB" sz="2400"/>
              <a:t>A.1 Advocate for high standards of local occupational health support  for doctors in distress  working in psychiatry across different organizations and encourage feedback from trusts. </a:t>
            </a:r>
            <a:endParaRPr sz="2400"/>
          </a:p>
          <a:p>
            <a:pPr marL="342900" lvl="0" indent="-200660" algn="l" rtl="0">
              <a:lnSpc>
                <a:spcPct val="80000"/>
              </a:lnSpc>
              <a:spcBef>
                <a:spcPts val="448"/>
              </a:spcBef>
              <a:spcAft>
                <a:spcPts val="0"/>
              </a:spcAft>
              <a:buClr>
                <a:schemeClr val="dk1"/>
              </a:buClr>
              <a:buSzPts val="2240"/>
              <a:buNone/>
            </a:pPr>
            <a:endParaRPr sz="2400"/>
          </a:p>
          <a:p>
            <a:pPr marL="0" lvl="0" indent="0" algn="l" rtl="0">
              <a:lnSpc>
                <a:spcPct val="80000"/>
              </a:lnSpc>
              <a:spcBef>
                <a:spcPts val="448"/>
              </a:spcBef>
              <a:spcAft>
                <a:spcPts val="0"/>
              </a:spcAft>
              <a:buClr>
                <a:schemeClr val="dk1"/>
              </a:buClr>
              <a:buSzPts val="2240"/>
              <a:buNone/>
            </a:pPr>
            <a:r>
              <a:rPr lang="en-GB" sz="2400"/>
              <a:t>Examples:</a:t>
            </a:r>
            <a:endParaRPr sz="2400"/>
          </a:p>
          <a:p>
            <a:pPr marL="0" lvl="0" indent="0" algn="l" rtl="0">
              <a:lnSpc>
                <a:spcPct val="80000"/>
              </a:lnSpc>
              <a:spcBef>
                <a:spcPts val="448"/>
              </a:spcBef>
              <a:spcAft>
                <a:spcPts val="0"/>
              </a:spcAft>
              <a:buClr>
                <a:schemeClr val="dk1"/>
              </a:buClr>
              <a:buSzPts val="2240"/>
              <a:buNone/>
            </a:pPr>
            <a:endParaRPr sz="2400"/>
          </a:p>
          <a:p>
            <a:pPr marL="457200" lvl="0" indent="-381000" algn="l" rtl="0">
              <a:lnSpc>
                <a:spcPct val="80000"/>
              </a:lnSpc>
              <a:spcBef>
                <a:spcPts val="448"/>
              </a:spcBef>
              <a:spcAft>
                <a:spcPts val="0"/>
              </a:spcAft>
              <a:buSzPts val="2400"/>
              <a:buChar char="•"/>
            </a:pPr>
            <a:r>
              <a:rPr lang="en-GB" sz="2400"/>
              <a:t>Includes modalities of self-referral  and access to mental health services </a:t>
            </a:r>
            <a:endParaRPr sz="2400"/>
          </a:p>
          <a:p>
            <a:pPr marL="457200" lvl="0" indent="-381000" algn="l" rtl="0">
              <a:lnSpc>
                <a:spcPct val="80000"/>
              </a:lnSpc>
              <a:spcBef>
                <a:spcPts val="0"/>
              </a:spcBef>
              <a:spcAft>
                <a:spcPts val="0"/>
              </a:spcAft>
              <a:buSzPts val="2400"/>
              <a:buChar char="•"/>
            </a:pPr>
            <a:r>
              <a:rPr lang="en-GB" sz="2400"/>
              <a:t>Proactive</a:t>
            </a:r>
            <a:endParaRPr sz="2400"/>
          </a:p>
          <a:p>
            <a:pPr marL="457200" lvl="0" indent="-381000" algn="l" rtl="0">
              <a:lnSpc>
                <a:spcPct val="80000"/>
              </a:lnSpc>
              <a:spcBef>
                <a:spcPts val="0"/>
              </a:spcBef>
              <a:spcAft>
                <a:spcPts val="0"/>
              </a:spcAft>
              <a:buSzPts val="2400"/>
              <a:buChar char="•"/>
            </a:pPr>
            <a:r>
              <a:rPr lang="en-GB" sz="2400"/>
              <a:t>Confidential</a:t>
            </a:r>
            <a:endParaRPr sz="2400"/>
          </a:p>
          <a:p>
            <a:pPr marL="457200" lvl="0" indent="-381000" algn="l" rtl="0">
              <a:lnSpc>
                <a:spcPct val="80000"/>
              </a:lnSpc>
              <a:spcBef>
                <a:spcPts val="0"/>
              </a:spcBef>
              <a:spcAft>
                <a:spcPts val="0"/>
              </a:spcAft>
              <a:buSzPts val="2400"/>
              <a:buChar char="•"/>
            </a:pPr>
            <a:r>
              <a:rPr lang="en-GB" sz="2400"/>
              <a:t>Well advertised </a:t>
            </a:r>
            <a:endParaRPr sz="2400"/>
          </a:p>
          <a:p>
            <a:pPr marL="457200" lvl="0" indent="-381000" algn="l" rtl="0">
              <a:lnSpc>
                <a:spcPct val="80000"/>
              </a:lnSpc>
              <a:spcBef>
                <a:spcPts val="0"/>
              </a:spcBef>
              <a:spcAft>
                <a:spcPts val="0"/>
              </a:spcAft>
              <a:buSzPts val="2400"/>
              <a:buChar char="•"/>
            </a:pPr>
            <a:r>
              <a:rPr lang="en-GB" sz="2400"/>
              <a:t>Flexible, Fast and Effective (time to assessment, time to report)</a:t>
            </a:r>
            <a:endParaRPr sz="2400"/>
          </a:p>
          <a:p>
            <a:pPr marL="457200" lvl="0" indent="-381000" algn="l" rtl="0">
              <a:lnSpc>
                <a:spcPct val="80000"/>
              </a:lnSpc>
              <a:spcBef>
                <a:spcPts val="0"/>
              </a:spcBef>
              <a:spcAft>
                <a:spcPts val="0"/>
              </a:spcAft>
              <a:buSzPts val="2400"/>
              <a:buChar char="•"/>
            </a:pPr>
            <a:r>
              <a:rPr lang="en-GB" sz="2400"/>
              <a:t>Promoted regularly and its use is encouraged </a:t>
            </a:r>
            <a:endParaRPr sz="2400"/>
          </a:p>
          <a:p>
            <a:pPr marL="457200" lvl="0" indent="-381000" algn="l" rtl="0">
              <a:lnSpc>
                <a:spcPct val="80000"/>
              </a:lnSpc>
              <a:spcBef>
                <a:spcPts val="0"/>
              </a:spcBef>
              <a:spcAft>
                <a:spcPts val="0"/>
              </a:spcAft>
              <a:buSzPts val="2400"/>
              <a:buChar char="•"/>
            </a:pPr>
            <a:r>
              <a:rPr lang="en-GB" sz="2400"/>
              <a:t>Awareness at job induction of local support procedures</a:t>
            </a:r>
            <a:endParaRPr sz="2400"/>
          </a:p>
        </p:txBody>
      </p:sp>
      <p:sp>
        <p:nvSpPr>
          <p:cNvPr id="282" name="Google Shape;282;p24"/>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4"/>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600" b="1"/>
              <a:t>A.2 Support doctors in distress or in need of immediate care:</a:t>
            </a:r>
            <a:endParaRPr sz="3600" b="1"/>
          </a:p>
        </p:txBody>
      </p:sp>
      <p:sp>
        <p:nvSpPr>
          <p:cNvPr id="297" name="Google Shape;297;p26"/>
          <p:cNvSpPr txBox="1">
            <a:spLocks noGrp="1"/>
          </p:cNvSpPr>
          <p:nvPr>
            <p:ph type="body" idx="1"/>
          </p:nvPr>
        </p:nvSpPr>
        <p:spPr>
          <a:xfrm>
            <a:off x="457200" y="2819400"/>
            <a:ext cx="8229600" cy="2121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GB" sz="2400"/>
              <a:t>A. 2 Advocate for proactive and established clear systems in organizations to support doctors’ wellbeing post serious incidents (e.g. patients suicide), coroners court.</a:t>
            </a:r>
            <a:endParaRPr sz="2400"/>
          </a:p>
        </p:txBody>
      </p:sp>
      <p:sp>
        <p:nvSpPr>
          <p:cNvPr id="298" name="Google Shape;298;p26"/>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5bb566ac25_0_9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89" name="Google Shape;89;g5bb566ac25_0_946"/>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5bb566ac25_0_946"/>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 name="Google Shape;91;g5bb566ac25_0_946"/>
          <p:cNvGrpSpPr/>
          <p:nvPr/>
        </p:nvGrpSpPr>
        <p:grpSpPr>
          <a:xfrm>
            <a:off x="5775075" y="4435122"/>
            <a:ext cx="2777004" cy="747300"/>
            <a:chOff x="5574150" y="3083456"/>
            <a:chExt cx="2777004" cy="747300"/>
          </a:xfrm>
        </p:grpSpPr>
        <p:cxnSp>
          <p:nvCxnSpPr>
            <p:cNvPr id="92" name="Google Shape;92;g5bb566ac25_0_946"/>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93" name="Google Shape;93;g5bb566ac25_0_946"/>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5bb566ac25_0_946"/>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95" name="Google Shape;95;g5bb566ac25_0_946"/>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96" name="Google Shape;96;g5bb566ac25_0_946"/>
          <p:cNvGrpSpPr/>
          <p:nvPr/>
        </p:nvGrpSpPr>
        <p:grpSpPr>
          <a:xfrm>
            <a:off x="2817409" y="4078630"/>
            <a:ext cx="3509178" cy="1726301"/>
            <a:chOff x="3318063" y="2775241"/>
            <a:chExt cx="2408000" cy="1586528"/>
          </a:xfrm>
        </p:grpSpPr>
        <p:sp>
          <p:nvSpPr>
            <p:cNvPr id="97" name="Google Shape;97;g5bb566ac25_0_946"/>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98" name="Google Shape;98;g5bb566ac25_0_946"/>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99" name="Google Shape;99;g5bb566ac25_0_946"/>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grpSp>
    </p:spTree>
    <p:extLst>
      <p:ext uri="{BB962C8B-B14F-4D97-AF65-F5344CB8AC3E}">
        <p14:creationId xmlns:p14="http://schemas.microsoft.com/office/powerpoint/2010/main" val="180589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600" b="1"/>
              <a:t>A.3 Support doctors in distress or in need of immediate care</a:t>
            </a:r>
            <a:endParaRPr sz="3600" b="1"/>
          </a:p>
        </p:txBody>
      </p:sp>
      <p:sp>
        <p:nvSpPr>
          <p:cNvPr id="313" name="Google Shape;313;p28"/>
          <p:cNvSpPr txBox="1">
            <a:spLocks noGrp="1"/>
          </p:cNvSpPr>
          <p:nvPr>
            <p:ph type="body" idx="1"/>
          </p:nvPr>
        </p:nvSpPr>
        <p:spPr>
          <a:xfrm>
            <a:off x="457200" y="2895600"/>
            <a:ext cx="8229600" cy="2098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GB" sz="2400"/>
              <a:t>A.3 Encourage trusts about data transparency on psychiatrists turnover, sickness state, early health related retirement,  wellbeing strategies for doctors promoted locally, staff awareness of resources available to them, themes from exit interviews. Local data is crucial to guide further developments.</a:t>
            </a:r>
            <a:endParaRPr sz="2400"/>
          </a:p>
        </p:txBody>
      </p:sp>
      <p:sp>
        <p:nvSpPr>
          <p:cNvPr id="314" name="Google Shape;314;p28"/>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Google Shape;32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B.1 Influence locally the wellbeing agenda</a:t>
            </a:r>
            <a:endParaRPr sz="3600" b="1"/>
          </a:p>
        </p:txBody>
      </p:sp>
      <p:sp>
        <p:nvSpPr>
          <p:cNvPr id="329" name="Google Shape;329;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80000"/>
              </a:lnSpc>
              <a:spcBef>
                <a:spcPts val="0"/>
              </a:spcBef>
              <a:spcAft>
                <a:spcPts val="0"/>
              </a:spcAft>
              <a:buClr>
                <a:schemeClr val="dk1"/>
              </a:buClr>
              <a:buSzPts val="2240"/>
              <a:buNone/>
            </a:pPr>
            <a:r>
              <a:rPr lang="en-GB" sz="2400" dirty="0"/>
              <a:t>B.1 Develop </a:t>
            </a:r>
            <a:r>
              <a:rPr lang="en-GB" sz="2400" b="1" dirty="0">
                <a:solidFill>
                  <a:srgbClr val="999999"/>
                </a:solidFill>
              </a:rPr>
              <a:t>RCPsych Psychiatrist Wellbeing Representatives</a:t>
            </a:r>
            <a:endParaRPr sz="2400" b="1" dirty="0">
              <a:solidFill>
                <a:srgbClr val="999999"/>
              </a:solidFill>
            </a:endParaRPr>
          </a:p>
          <a:p>
            <a:pPr marL="342900" lvl="0" indent="-353060" algn="l" rtl="0">
              <a:lnSpc>
                <a:spcPct val="80000"/>
              </a:lnSpc>
              <a:spcBef>
                <a:spcPts val="448"/>
              </a:spcBef>
              <a:spcAft>
                <a:spcPts val="0"/>
              </a:spcAft>
              <a:buClr>
                <a:schemeClr val="dk1"/>
              </a:buClr>
              <a:buSzPts val="2400"/>
              <a:buChar char="•"/>
            </a:pPr>
            <a:r>
              <a:rPr lang="en-GB" sz="2400" dirty="0"/>
              <a:t>Trained by the college  to raise  awareness and knowledge  at local level of individual and system factors that support wellbeing &amp; risk factors that contribute to burnout.</a:t>
            </a:r>
            <a:endParaRPr sz="2400" dirty="0"/>
          </a:p>
          <a:p>
            <a:pPr marL="342900" lvl="0" indent="-353060" algn="l" rtl="0">
              <a:lnSpc>
                <a:spcPct val="80000"/>
              </a:lnSpc>
              <a:spcBef>
                <a:spcPts val="448"/>
              </a:spcBef>
              <a:spcAft>
                <a:spcPts val="0"/>
              </a:spcAft>
              <a:buClr>
                <a:schemeClr val="dk1"/>
              </a:buClr>
              <a:buSzPts val="2400"/>
              <a:buChar char="•"/>
            </a:pPr>
            <a:r>
              <a:rPr lang="en-GB" sz="2400" dirty="0"/>
              <a:t>Plan to start firstly with 1-2 representatives from each division and in the second round to identify and train  psychiatrists willing to champion the wellbeing agenda in each local trust.</a:t>
            </a:r>
            <a:endParaRPr sz="2400" dirty="0"/>
          </a:p>
          <a:p>
            <a:pPr marL="342900" lvl="0" indent="-353060" algn="l" rtl="0">
              <a:lnSpc>
                <a:spcPct val="80000"/>
              </a:lnSpc>
              <a:spcBef>
                <a:spcPts val="448"/>
              </a:spcBef>
              <a:spcAft>
                <a:spcPts val="0"/>
              </a:spcAft>
              <a:buClr>
                <a:schemeClr val="dk1"/>
              </a:buClr>
              <a:buSzPts val="2400"/>
              <a:buChar char="•"/>
            </a:pPr>
            <a:r>
              <a:rPr lang="en-GB" sz="2400" dirty="0"/>
              <a:t>Main aim is to educate and  increase wellbeing awareness and also to feedback local challenges that impact on wellbeing o the RCPsych </a:t>
            </a:r>
            <a:endParaRPr sz="2400" dirty="0"/>
          </a:p>
          <a:p>
            <a:pPr marL="342900" lvl="0" indent="-353060" algn="l" rtl="0">
              <a:lnSpc>
                <a:spcPct val="80000"/>
              </a:lnSpc>
              <a:spcBef>
                <a:spcPts val="448"/>
              </a:spcBef>
              <a:spcAft>
                <a:spcPts val="0"/>
              </a:spcAft>
              <a:buClr>
                <a:schemeClr val="dk1"/>
              </a:buClr>
              <a:buSzPts val="2400"/>
              <a:buChar char="•"/>
            </a:pPr>
            <a:r>
              <a:rPr lang="en-GB" sz="2400" dirty="0"/>
              <a:t>Develop a national  wellbeing network for the RCPsych wellbeing representatives</a:t>
            </a:r>
            <a:endParaRPr sz="2400" dirty="0"/>
          </a:p>
          <a:p>
            <a:pPr marL="342900" lvl="0" indent="-353060" algn="l" rtl="0">
              <a:lnSpc>
                <a:spcPct val="80000"/>
              </a:lnSpc>
              <a:spcBef>
                <a:spcPts val="448"/>
              </a:spcBef>
              <a:spcAft>
                <a:spcPts val="0"/>
              </a:spcAft>
              <a:buClr>
                <a:schemeClr val="dk1"/>
              </a:buClr>
              <a:buSzPts val="2400"/>
              <a:buChar char="•"/>
            </a:pPr>
            <a:r>
              <a:rPr lang="en-GB" sz="2400" dirty="0"/>
              <a:t>Support each representatives with coaching and mentoring via RCPsych</a:t>
            </a:r>
            <a:endParaRPr sz="2400" dirty="0"/>
          </a:p>
        </p:txBody>
      </p:sp>
      <p:sp>
        <p:nvSpPr>
          <p:cNvPr id="330" name="Google Shape;330;p30"/>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B.2 Influence locally the wellbeing agenda</a:t>
            </a:r>
            <a:endParaRPr sz="3600" b="1"/>
          </a:p>
        </p:txBody>
      </p:sp>
      <p:sp>
        <p:nvSpPr>
          <p:cNvPr id="345" name="Google Shape;345;p32"/>
          <p:cNvSpPr txBox="1">
            <a:spLocks noGrp="1"/>
          </p:cNvSpPr>
          <p:nvPr>
            <p:ph type="body" idx="1"/>
          </p:nvPr>
        </p:nvSpPr>
        <p:spPr>
          <a:xfrm>
            <a:off x="457200" y="2895600"/>
            <a:ext cx="8229600" cy="17511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a:t>Include as a requirement in the job description for all psychiatrists posts a description of local processes that support doctors wellbeing including the standards captured in the Sections A1-3.</a:t>
            </a:r>
            <a:endParaRPr sz="2400"/>
          </a:p>
        </p:txBody>
      </p:sp>
      <p:sp>
        <p:nvSpPr>
          <p:cNvPr id="346" name="Google Shape;346;p32"/>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C.1 Transform culture</a:t>
            </a:r>
            <a:endParaRPr sz="3600" b="1"/>
          </a:p>
        </p:txBody>
      </p:sp>
      <p:sp>
        <p:nvSpPr>
          <p:cNvPr id="362" name="Google Shape;362;p34"/>
          <p:cNvSpPr txBox="1">
            <a:spLocks noGrp="1"/>
          </p:cNvSpPr>
          <p:nvPr>
            <p:ph type="body" idx="1"/>
          </p:nvPr>
        </p:nvSpPr>
        <p:spPr>
          <a:xfrm>
            <a:off x="457200" y="2362200"/>
            <a:ext cx="8229600" cy="29958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a:t>Establish RCPsych as lead organization in transforming culture and build up resilient workforce communities though engagement, participation and inclusion</a:t>
            </a:r>
            <a:endParaRPr sz="2400"/>
          </a:p>
          <a:p>
            <a:pPr marL="342900" lvl="0" indent="0" algn="l" rtl="0">
              <a:spcBef>
                <a:spcPts val="0"/>
              </a:spcBef>
              <a:spcAft>
                <a:spcPts val="0"/>
              </a:spcAft>
              <a:buNone/>
            </a:pPr>
            <a:endParaRPr sz="2400"/>
          </a:p>
          <a:p>
            <a:pPr marL="342900" lvl="0" indent="-292100" algn="l" rtl="0">
              <a:spcBef>
                <a:spcPts val="640"/>
              </a:spcBef>
              <a:spcAft>
                <a:spcPts val="0"/>
              </a:spcAft>
              <a:buClr>
                <a:schemeClr val="dk1"/>
              </a:buClr>
              <a:buSzPts val="2400"/>
              <a:buChar char="•"/>
            </a:pPr>
            <a:r>
              <a:rPr lang="en-GB" sz="2400"/>
              <a:t>Develop and lead a national QI initiative Joy in work via college CCQI across different professional organizational boundaries.</a:t>
            </a:r>
            <a:endParaRPr sz="2400"/>
          </a:p>
        </p:txBody>
      </p:sp>
      <p:sp>
        <p:nvSpPr>
          <p:cNvPr id="363" name="Google Shape;363;p34"/>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C.2 Transform culture </a:t>
            </a:r>
            <a:endParaRPr sz="3600" b="1"/>
          </a:p>
        </p:txBody>
      </p:sp>
      <p:sp>
        <p:nvSpPr>
          <p:cNvPr id="378" name="Google Shape;378;p36"/>
          <p:cNvSpPr txBox="1">
            <a:spLocks noGrp="1"/>
          </p:cNvSpPr>
          <p:nvPr>
            <p:ph type="body" idx="1"/>
          </p:nvPr>
        </p:nvSpPr>
        <p:spPr>
          <a:xfrm>
            <a:off x="457200" y="2057400"/>
            <a:ext cx="8229600" cy="379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720"/>
              <a:buNone/>
            </a:pPr>
            <a:r>
              <a:rPr lang="en-GB" sz="2400" dirty="0"/>
              <a:t>C.2 Develop a Wellbeing platform (hub) on the RCPsych to raise awareness of workforce wellbeing</a:t>
            </a:r>
            <a:endParaRPr sz="2400" dirty="0"/>
          </a:p>
          <a:p>
            <a:pPr marL="0" lvl="0" indent="0" algn="l" rtl="0">
              <a:lnSpc>
                <a:spcPct val="90000"/>
              </a:lnSpc>
              <a:spcBef>
                <a:spcPts val="0"/>
              </a:spcBef>
              <a:spcAft>
                <a:spcPts val="0"/>
              </a:spcAft>
              <a:buClr>
                <a:schemeClr val="dk1"/>
              </a:buClr>
              <a:buSzPts val="2720"/>
              <a:buNone/>
            </a:pPr>
            <a:endParaRPr sz="2400" dirty="0"/>
          </a:p>
          <a:p>
            <a:pPr marL="457200" lvl="0" indent="-381000" algn="l" rtl="0">
              <a:lnSpc>
                <a:spcPct val="90000"/>
              </a:lnSpc>
              <a:spcBef>
                <a:spcPts val="544"/>
              </a:spcBef>
              <a:spcAft>
                <a:spcPts val="0"/>
              </a:spcAft>
              <a:buSzPts val="2400"/>
              <a:buChar char="•"/>
            </a:pPr>
            <a:r>
              <a:rPr lang="en-GB" sz="2400" dirty="0"/>
              <a:t>National and international reposts related to workforce  wellbeing</a:t>
            </a:r>
            <a:endParaRPr sz="2400" dirty="0"/>
          </a:p>
          <a:p>
            <a:pPr marL="457200" lvl="0" indent="-381000" algn="l" rtl="0">
              <a:lnSpc>
                <a:spcPct val="90000"/>
              </a:lnSpc>
              <a:spcBef>
                <a:spcPts val="0"/>
              </a:spcBef>
              <a:spcAft>
                <a:spcPts val="0"/>
              </a:spcAft>
              <a:buSzPts val="2400"/>
              <a:buChar char="•"/>
            </a:pPr>
            <a:r>
              <a:rPr lang="en-GB" sz="2400" dirty="0"/>
              <a:t>Research articles relevant to wellbeing agenda</a:t>
            </a:r>
            <a:endParaRPr sz="2400" dirty="0"/>
          </a:p>
          <a:p>
            <a:pPr marL="457200" lvl="0" indent="-381000" algn="l" rtl="0">
              <a:lnSpc>
                <a:spcPct val="90000"/>
              </a:lnSpc>
              <a:spcBef>
                <a:spcPts val="0"/>
              </a:spcBef>
              <a:spcAft>
                <a:spcPts val="0"/>
              </a:spcAft>
              <a:buSzPts val="2400"/>
              <a:buChar char="•"/>
            </a:pPr>
            <a:r>
              <a:rPr lang="en-GB" sz="2400" dirty="0"/>
              <a:t>Examples of good practice (national and international cases) Involve the international divisions  </a:t>
            </a:r>
            <a:endParaRPr sz="2400" dirty="0"/>
          </a:p>
          <a:p>
            <a:pPr marL="457200" lvl="0" indent="-381000" algn="l" rtl="0">
              <a:lnSpc>
                <a:spcPct val="90000"/>
              </a:lnSpc>
              <a:spcBef>
                <a:spcPts val="0"/>
              </a:spcBef>
              <a:spcAft>
                <a:spcPts val="0"/>
              </a:spcAft>
              <a:buSzPts val="2400"/>
              <a:buChar char="•"/>
            </a:pPr>
            <a:r>
              <a:rPr lang="en-GB" sz="2400" dirty="0"/>
              <a:t>Case studies practice examples of organizations (</a:t>
            </a:r>
            <a:r>
              <a:rPr lang="en-GB" sz="2400" dirty="0" err="1"/>
              <a:t>e.gELFT</a:t>
            </a:r>
            <a:r>
              <a:rPr lang="en-GB" sz="2400" dirty="0"/>
              <a:t>)</a:t>
            </a:r>
            <a:endParaRPr sz="2400" dirty="0"/>
          </a:p>
          <a:p>
            <a:pPr marL="457200" lvl="0" indent="-381000" algn="l" rtl="0">
              <a:lnSpc>
                <a:spcPct val="90000"/>
              </a:lnSpc>
              <a:spcBef>
                <a:spcPts val="0"/>
              </a:spcBef>
              <a:spcAft>
                <a:spcPts val="0"/>
              </a:spcAft>
              <a:buSzPts val="2400"/>
              <a:buChar char="•"/>
            </a:pPr>
            <a:r>
              <a:rPr lang="en-GB" sz="2400" dirty="0"/>
              <a:t>Resources for individual and organizational support </a:t>
            </a:r>
            <a:endParaRPr sz="2400" dirty="0"/>
          </a:p>
        </p:txBody>
      </p:sp>
      <p:sp>
        <p:nvSpPr>
          <p:cNvPr id="379" name="Google Shape;379;p36"/>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National influence</a:t>
            </a:r>
            <a:endParaRPr sz="3600" b="1"/>
          </a:p>
        </p:txBody>
      </p:sp>
      <p:sp>
        <p:nvSpPr>
          <p:cNvPr id="410" name="Google Shape;410;p40"/>
          <p:cNvSpPr txBox="1">
            <a:spLocks noGrp="1"/>
          </p:cNvSpPr>
          <p:nvPr>
            <p:ph type="body" idx="1"/>
          </p:nvPr>
        </p:nvSpPr>
        <p:spPr>
          <a:xfrm>
            <a:off x="457200" y="2362200"/>
            <a:ext cx="8229600" cy="27564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dirty="0"/>
              <a:t>Policy and Strategy department support </a:t>
            </a:r>
            <a:endParaRPr sz="2400" dirty="0"/>
          </a:p>
          <a:p>
            <a:pPr marL="342900" lvl="0" indent="-292100" algn="l" rtl="0">
              <a:spcBef>
                <a:spcPts val="640"/>
              </a:spcBef>
              <a:spcAft>
                <a:spcPts val="0"/>
              </a:spcAft>
              <a:buClr>
                <a:schemeClr val="dk1"/>
              </a:buClr>
              <a:buSzPts val="2400"/>
              <a:buChar char="•"/>
            </a:pPr>
            <a:r>
              <a:rPr lang="en-GB" sz="2400" dirty="0"/>
              <a:t>Advocate and lobbying externally on national developments related to workforce wellbeing</a:t>
            </a:r>
            <a:endParaRPr sz="2400" dirty="0"/>
          </a:p>
          <a:p>
            <a:pPr marL="342900" lvl="0" indent="-292100" algn="l" rtl="0">
              <a:spcBef>
                <a:spcPts val="640"/>
              </a:spcBef>
              <a:spcAft>
                <a:spcPts val="0"/>
              </a:spcAft>
              <a:buClr>
                <a:schemeClr val="dk1"/>
              </a:buClr>
              <a:buSzPts val="2400"/>
              <a:buChar char="•"/>
            </a:pPr>
            <a:r>
              <a:rPr lang="en-GB" sz="2400" dirty="0"/>
              <a:t>Input into the working group for People Plan</a:t>
            </a:r>
            <a:endParaRPr sz="2400" dirty="0"/>
          </a:p>
          <a:p>
            <a:pPr marL="342900" lvl="0" indent="-292100" algn="l" rtl="0">
              <a:spcBef>
                <a:spcPts val="640"/>
              </a:spcBef>
              <a:spcAft>
                <a:spcPts val="0"/>
              </a:spcAft>
              <a:buClr>
                <a:schemeClr val="dk1"/>
              </a:buClr>
              <a:buSzPts val="2400"/>
              <a:buChar char="•"/>
            </a:pPr>
            <a:r>
              <a:rPr lang="en-GB" sz="2400" dirty="0"/>
              <a:t>Collaborative approach with GMC, NHS England, HEE, BMA and RCPSYCH international divisions.</a:t>
            </a:r>
            <a:endParaRPr sz="2400" dirty="0"/>
          </a:p>
        </p:txBody>
      </p:sp>
      <p:sp>
        <p:nvSpPr>
          <p:cNvPr id="411" name="Google Shape;411;p40"/>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6"/>
        <p:cNvGrpSpPr/>
        <p:nvPr/>
      </p:nvGrpSpPr>
      <p:grpSpPr>
        <a:xfrm>
          <a:off x="0" y="0"/>
          <a:ext cx="0" cy="0"/>
          <a:chOff x="0" y="0"/>
          <a:chExt cx="0" cy="0"/>
        </a:xfrm>
      </p:grpSpPr>
      <p:sp>
        <p:nvSpPr>
          <p:cNvPr id="417" name="Google Shape;417;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GB" sz="3600" b="1"/>
              <a:t>Wellbeing Committee special groups of focus/permanent items on the committee meetings</a:t>
            </a:r>
            <a:endParaRPr sz="3600" b="1"/>
          </a:p>
        </p:txBody>
      </p:sp>
      <p:sp>
        <p:nvSpPr>
          <p:cNvPr id="418" name="Google Shape;418;p41"/>
          <p:cNvSpPr txBox="1">
            <a:spLocks noGrp="1"/>
          </p:cNvSpPr>
          <p:nvPr>
            <p:ph type="body" idx="1"/>
          </p:nvPr>
        </p:nvSpPr>
        <p:spPr>
          <a:xfrm>
            <a:off x="457200" y="2895600"/>
            <a:ext cx="8229600" cy="2995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None/>
            </a:pPr>
            <a:r>
              <a:rPr lang="en-GB" sz="2400"/>
              <a:t>Permanent  items on the wellbeing agenda:</a:t>
            </a:r>
            <a:endParaRPr sz="2400"/>
          </a:p>
          <a:p>
            <a:pPr marL="0" lvl="0" indent="0" algn="l" rtl="0">
              <a:spcBef>
                <a:spcPts val="640"/>
              </a:spcBef>
              <a:spcAft>
                <a:spcPts val="0"/>
              </a:spcAft>
              <a:buClr>
                <a:schemeClr val="dk1"/>
              </a:buClr>
              <a:buSzPts val="3200"/>
              <a:buNone/>
            </a:pPr>
            <a:endParaRPr sz="2400"/>
          </a:p>
          <a:p>
            <a:pPr marL="457200" lvl="0" indent="-381000" algn="l" rtl="0">
              <a:spcBef>
                <a:spcPts val="640"/>
              </a:spcBef>
              <a:spcAft>
                <a:spcPts val="0"/>
              </a:spcAft>
              <a:buSzPts val="2400"/>
              <a:buChar char="•"/>
            </a:pPr>
            <a:r>
              <a:rPr lang="en-GB" sz="2400"/>
              <a:t>Subgroups: Doctors suicide, Physicians with long term caring responsibilities, Doctors with established mental health conditions, Junior doctors wellbeing, IMG</a:t>
            </a:r>
            <a:endParaRPr sz="2400"/>
          </a:p>
          <a:p>
            <a:pPr marL="457200" lvl="0" indent="-381000" algn="l" rtl="0">
              <a:spcBef>
                <a:spcPts val="0"/>
              </a:spcBef>
              <a:spcAft>
                <a:spcPts val="0"/>
              </a:spcAft>
              <a:buSzPts val="2400"/>
              <a:buChar char="•"/>
            </a:pPr>
            <a:r>
              <a:rPr lang="en-GB" sz="2400"/>
              <a:t>(Potential for intercollegiate work)</a:t>
            </a:r>
            <a:endParaRPr sz="2400"/>
          </a:p>
          <a:p>
            <a:pPr marL="457200" lvl="0" indent="-381000" algn="l" rtl="0">
              <a:spcBef>
                <a:spcPts val="0"/>
              </a:spcBef>
              <a:spcAft>
                <a:spcPts val="0"/>
              </a:spcAft>
              <a:buSzPts val="2400"/>
              <a:buChar char="•"/>
            </a:pPr>
            <a:r>
              <a:rPr lang="en-GB" sz="2400"/>
              <a:t>Workforce strategy review</a:t>
            </a:r>
            <a:endParaRPr sz="2400"/>
          </a:p>
        </p:txBody>
      </p:sp>
      <p:sp>
        <p:nvSpPr>
          <p:cNvPr id="419" name="Google Shape;419;p41"/>
          <p:cNvSpPr/>
          <p:nvPr/>
        </p:nvSpPr>
        <p:spPr>
          <a:xfrm rot="-5400000">
            <a:off x="-3345150" y="3345150"/>
            <a:ext cx="6858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1"/>
          <p:cNvSpPr/>
          <p:nvPr/>
        </p:nvSpPr>
        <p:spPr>
          <a:xfrm rot="-5400000">
            <a:off x="-3207825" y="3404400"/>
            <a:ext cx="6858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sz="3600" b="1"/>
              <a:t>Resources</a:t>
            </a:r>
            <a:endParaRPr sz="3600" b="1"/>
          </a:p>
        </p:txBody>
      </p:sp>
      <p:sp>
        <p:nvSpPr>
          <p:cNvPr id="426" name="Google Shape;426;p42"/>
          <p:cNvSpPr txBox="1">
            <a:spLocks noGrp="1"/>
          </p:cNvSpPr>
          <p:nvPr>
            <p:ph type="body" idx="1"/>
          </p:nvPr>
        </p:nvSpPr>
        <p:spPr>
          <a:xfrm>
            <a:off x="457200" y="1981200"/>
            <a:ext cx="8229600" cy="3630000"/>
          </a:xfrm>
          <a:prstGeom prst="rect">
            <a:avLst/>
          </a:prstGeom>
          <a:noFill/>
          <a:ln>
            <a:noFill/>
          </a:ln>
        </p:spPr>
        <p:txBody>
          <a:bodyPr spcFirstLastPara="1" wrap="square" lIns="91425" tIns="45700" rIns="91425" bIns="45700" anchor="ctr" anchorCtr="0">
            <a:normAutofit lnSpcReduction="10000"/>
          </a:bodyPr>
          <a:lstStyle/>
          <a:p>
            <a:pPr marL="0" lvl="0" indent="0" algn="l" rtl="0">
              <a:spcBef>
                <a:spcPts val="0"/>
              </a:spcBef>
              <a:spcAft>
                <a:spcPts val="0"/>
              </a:spcAft>
              <a:buNone/>
            </a:pPr>
            <a:r>
              <a:rPr lang="en-GB" sz="2400" dirty="0"/>
              <a:t>Wellbeing committee membership/</a:t>
            </a:r>
            <a:r>
              <a:rPr lang="en-GB" sz="2400" dirty="0" err="1"/>
              <a:t>ToR</a:t>
            </a:r>
            <a:endParaRPr sz="2400" dirty="0"/>
          </a:p>
          <a:p>
            <a:pPr marL="342900" lvl="0" indent="0" algn="l" rtl="0">
              <a:spcBef>
                <a:spcPts val="640"/>
              </a:spcBef>
              <a:spcAft>
                <a:spcPts val="0"/>
              </a:spcAft>
              <a:buNone/>
            </a:pPr>
            <a:endParaRPr sz="2400" dirty="0"/>
          </a:p>
          <a:p>
            <a:pPr marL="342900" lvl="0" indent="-292100" algn="l" rtl="0">
              <a:spcBef>
                <a:spcPts val="640"/>
              </a:spcBef>
              <a:spcAft>
                <a:spcPts val="0"/>
              </a:spcAft>
              <a:buClr>
                <a:schemeClr val="dk1"/>
              </a:buClr>
              <a:buSzPts val="2400"/>
              <a:buChar char="•"/>
            </a:pPr>
            <a:r>
              <a:rPr lang="en-GB" sz="2400" dirty="0"/>
              <a:t>Membership: to include permanent representatives from: </a:t>
            </a:r>
            <a:r>
              <a:rPr lang="en-GB" sz="2400" dirty="0" err="1"/>
              <a:t>StartWell</a:t>
            </a:r>
            <a:r>
              <a:rPr lang="en-GB" sz="2400" dirty="0"/>
              <a:t>, PSS, IT, Librarian, ETC, PTC, workforce committee, external affairs, Comms, SIG OH, divisional representatives, CCQI</a:t>
            </a:r>
            <a:endParaRPr sz="2400" dirty="0"/>
          </a:p>
          <a:p>
            <a:pPr marL="342900" lvl="0" indent="-292100" algn="l" rtl="0">
              <a:spcBef>
                <a:spcPts val="640"/>
              </a:spcBef>
              <a:spcAft>
                <a:spcPts val="0"/>
              </a:spcAft>
              <a:buClr>
                <a:schemeClr val="dk1"/>
              </a:buClr>
              <a:buSzPts val="2400"/>
              <a:buChar char="•"/>
            </a:pPr>
            <a:r>
              <a:rPr lang="en-GB" sz="2400" dirty="0"/>
              <a:t>Identify non-clinical team members to support wellbeing strategic developments. Specific support required</a:t>
            </a:r>
          </a:p>
          <a:p>
            <a:pPr marL="342900" lvl="0" indent="-292100" algn="l" rtl="0">
              <a:spcBef>
                <a:spcPts val="640"/>
              </a:spcBef>
              <a:spcAft>
                <a:spcPts val="0"/>
              </a:spcAft>
              <a:buClr>
                <a:schemeClr val="dk1"/>
              </a:buClr>
              <a:buSzPts val="2400"/>
              <a:buChar char="•"/>
            </a:pPr>
            <a:r>
              <a:rPr lang="en-GB" sz="2400" dirty="0"/>
              <a:t>? Consider Trainees placement</a:t>
            </a:r>
            <a:endParaRPr sz="2400" dirty="0"/>
          </a:p>
        </p:txBody>
      </p:sp>
      <p:sp>
        <p:nvSpPr>
          <p:cNvPr id="427" name="Google Shape;427;p42"/>
          <p:cNvSpPr/>
          <p:nvPr/>
        </p:nvSpPr>
        <p:spPr>
          <a:xfrm rot="10800000">
            <a:off x="0" y="669030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p:nvPr/>
        </p:nvSpPr>
        <p:spPr>
          <a:xfrm rot="10800000">
            <a:off x="0" y="661222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600" b="1"/>
              <a:t>OUTCOMES</a:t>
            </a:r>
            <a:r>
              <a:rPr lang="en-GB" sz="3959"/>
              <a:t> </a:t>
            </a:r>
            <a:br>
              <a:rPr lang="en-GB" sz="3959"/>
            </a:br>
            <a:r>
              <a:rPr lang="en-GB" sz="2400"/>
              <a:t>most challenging areas</a:t>
            </a:r>
            <a:endParaRPr sz="2400"/>
          </a:p>
        </p:txBody>
      </p:sp>
      <p:sp>
        <p:nvSpPr>
          <p:cNvPr id="434" name="Google Shape;434;p43"/>
          <p:cNvSpPr txBox="1">
            <a:spLocks noGrp="1"/>
          </p:cNvSpPr>
          <p:nvPr>
            <p:ph type="body" idx="1"/>
          </p:nvPr>
        </p:nvSpPr>
        <p:spPr>
          <a:xfrm>
            <a:off x="457200" y="1981200"/>
            <a:ext cx="8229600" cy="3486300"/>
          </a:xfrm>
          <a:prstGeom prst="rect">
            <a:avLst/>
          </a:prstGeom>
          <a:noFill/>
          <a:ln>
            <a:noFill/>
          </a:ln>
        </p:spPr>
        <p:txBody>
          <a:bodyPr spcFirstLastPara="1" wrap="square" lIns="91425" tIns="45700" rIns="91425" bIns="45700" anchor="ctr" anchorCtr="0">
            <a:normAutofit/>
          </a:bodyPr>
          <a:lstStyle/>
          <a:p>
            <a:pPr marL="342900" lvl="0" indent="-292100" algn="l" rtl="0">
              <a:spcBef>
                <a:spcPts val="0"/>
              </a:spcBef>
              <a:spcAft>
                <a:spcPts val="0"/>
              </a:spcAft>
              <a:buClr>
                <a:schemeClr val="dk1"/>
              </a:buClr>
              <a:buSzPts val="2400"/>
              <a:buChar char="•"/>
            </a:pPr>
            <a:r>
              <a:rPr lang="en-GB" sz="2400"/>
              <a:t>Individual wellbeing/work satisfaction</a:t>
            </a:r>
            <a:endParaRPr sz="2400"/>
          </a:p>
          <a:p>
            <a:pPr marL="342900" lvl="0" indent="-292100" algn="l" rtl="0">
              <a:spcBef>
                <a:spcPts val="640"/>
              </a:spcBef>
              <a:spcAft>
                <a:spcPts val="0"/>
              </a:spcAft>
              <a:buClr>
                <a:schemeClr val="dk1"/>
              </a:buClr>
              <a:buSzPts val="2400"/>
              <a:buChar char="•"/>
            </a:pPr>
            <a:r>
              <a:rPr lang="en-GB" sz="2400"/>
              <a:t>Turnover </a:t>
            </a:r>
            <a:endParaRPr sz="2400"/>
          </a:p>
          <a:p>
            <a:pPr marL="342900" lvl="0" indent="-292100" algn="l" rtl="0">
              <a:spcBef>
                <a:spcPts val="640"/>
              </a:spcBef>
              <a:spcAft>
                <a:spcPts val="0"/>
              </a:spcAft>
              <a:buClr>
                <a:schemeClr val="dk1"/>
              </a:buClr>
              <a:buSzPts val="2400"/>
              <a:buChar char="•"/>
            </a:pPr>
            <a:r>
              <a:rPr lang="en-GB" sz="2400"/>
              <a:t>Retention rate</a:t>
            </a:r>
            <a:endParaRPr sz="2400"/>
          </a:p>
          <a:p>
            <a:pPr marL="342900" lvl="0" indent="-139700" algn="l" rtl="0">
              <a:spcBef>
                <a:spcPts val="640"/>
              </a:spcBef>
              <a:spcAft>
                <a:spcPts val="0"/>
              </a:spcAft>
              <a:buClr>
                <a:schemeClr val="dk1"/>
              </a:buClr>
              <a:buSzPts val="3200"/>
              <a:buNone/>
            </a:pPr>
            <a:endParaRPr sz="2400"/>
          </a:p>
          <a:p>
            <a:pPr marL="342900" lvl="0" indent="-292100" algn="l" rtl="0">
              <a:spcBef>
                <a:spcPts val="640"/>
              </a:spcBef>
              <a:spcAft>
                <a:spcPts val="0"/>
              </a:spcAft>
              <a:buClr>
                <a:schemeClr val="dk1"/>
              </a:buClr>
              <a:buSzPts val="2400"/>
              <a:buChar char="•"/>
            </a:pPr>
            <a:r>
              <a:rPr lang="en-GB" sz="2400"/>
              <a:t>Or… number of vacant posts</a:t>
            </a:r>
            <a:endParaRPr sz="2400"/>
          </a:p>
        </p:txBody>
      </p:sp>
      <p:sp>
        <p:nvSpPr>
          <p:cNvPr id="435" name="Google Shape;435;p43"/>
          <p:cNvSpPr/>
          <p:nvPr/>
        </p:nvSpPr>
        <p:spPr>
          <a:xfrm rot="10800000">
            <a:off x="0" y="669030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3"/>
          <p:cNvSpPr/>
          <p:nvPr/>
        </p:nvSpPr>
        <p:spPr>
          <a:xfrm rot="10800000">
            <a:off x="0" y="661222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GB" sz="3600" b="1"/>
              <a:t>Wellbeing guide for doctors working in psychiatry</a:t>
            </a:r>
            <a:endParaRPr sz="3600" b="1"/>
          </a:p>
        </p:txBody>
      </p:sp>
      <p:sp>
        <p:nvSpPr>
          <p:cNvPr id="442" name="Google Shape;442;p44"/>
          <p:cNvSpPr txBox="1">
            <a:spLocks noGrp="1"/>
          </p:cNvSpPr>
          <p:nvPr>
            <p:ph type="body" idx="1"/>
          </p:nvPr>
        </p:nvSpPr>
        <p:spPr>
          <a:xfrm>
            <a:off x="457200" y="2743200"/>
            <a:ext cx="8229600" cy="3172800"/>
          </a:xfrm>
          <a:prstGeom prst="rect">
            <a:avLst/>
          </a:prstGeom>
          <a:noFill/>
          <a:ln>
            <a:noFill/>
          </a:ln>
        </p:spPr>
        <p:txBody>
          <a:bodyPr spcFirstLastPara="1" wrap="square" lIns="91425" tIns="45700" rIns="91425" bIns="45700" anchor="ctr" anchorCtr="0">
            <a:normAutofit/>
          </a:bodyPr>
          <a:lstStyle/>
          <a:p>
            <a:pPr marL="457200" lvl="0" indent="-381000" algn="l" rtl="0">
              <a:spcBef>
                <a:spcPts val="0"/>
              </a:spcBef>
              <a:spcAft>
                <a:spcPts val="0"/>
              </a:spcAft>
              <a:buClr>
                <a:srgbClr val="999999"/>
              </a:buClr>
              <a:buSzPts val="2400"/>
              <a:buChar char="•"/>
            </a:pPr>
            <a:r>
              <a:rPr lang="en-GB" sz="2400" b="1">
                <a:solidFill>
                  <a:srgbClr val="999999"/>
                </a:solidFill>
              </a:rPr>
              <a:t>Are you able to work?</a:t>
            </a:r>
            <a:endParaRPr sz="2400" b="1">
              <a:solidFill>
                <a:srgbClr val="999999"/>
              </a:solidFill>
            </a:endParaRPr>
          </a:p>
          <a:p>
            <a:pPr marL="457200" lvl="0" indent="-381000" algn="l" rtl="0">
              <a:spcBef>
                <a:spcPts val="0"/>
              </a:spcBef>
              <a:spcAft>
                <a:spcPts val="0"/>
              </a:spcAft>
              <a:buClr>
                <a:srgbClr val="999999"/>
              </a:buClr>
              <a:buSzPts val="2400"/>
              <a:buChar char="•"/>
            </a:pPr>
            <a:r>
              <a:rPr lang="en-GB" sz="2400" b="1">
                <a:solidFill>
                  <a:srgbClr val="999999"/>
                </a:solidFill>
              </a:rPr>
              <a:t>Are you safe at work?</a:t>
            </a:r>
            <a:endParaRPr sz="2400" b="1">
              <a:solidFill>
                <a:srgbClr val="999999"/>
              </a:solidFill>
            </a:endParaRPr>
          </a:p>
          <a:p>
            <a:pPr marL="457200" lvl="0" indent="-381000" algn="l" rtl="0">
              <a:spcBef>
                <a:spcPts val="0"/>
              </a:spcBef>
              <a:spcAft>
                <a:spcPts val="0"/>
              </a:spcAft>
              <a:buClr>
                <a:srgbClr val="999999"/>
              </a:buClr>
              <a:buSzPts val="2400"/>
              <a:buChar char="•"/>
            </a:pPr>
            <a:r>
              <a:rPr lang="en-GB" sz="2400" b="1">
                <a:solidFill>
                  <a:srgbClr val="999999"/>
                </a:solidFill>
              </a:rPr>
              <a:t>Are you isolated?</a:t>
            </a:r>
            <a:endParaRPr sz="2400" b="1">
              <a:solidFill>
                <a:srgbClr val="999999"/>
              </a:solidFill>
            </a:endParaRPr>
          </a:p>
          <a:p>
            <a:pPr marL="457200" lvl="0" indent="-381000" algn="l" rtl="0">
              <a:spcBef>
                <a:spcPts val="0"/>
              </a:spcBef>
              <a:spcAft>
                <a:spcPts val="0"/>
              </a:spcAft>
              <a:buClr>
                <a:srgbClr val="999999"/>
              </a:buClr>
              <a:buSzPts val="2400"/>
              <a:buChar char="•"/>
            </a:pPr>
            <a:r>
              <a:rPr lang="en-GB" sz="2400" b="1">
                <a:solidFill>
                  <a:srgbClr val="999999"/>
                </a:solidFill>
              </a:rPr>
              <a:t>Are you valued and respected at work?</a:t>
            </a:r>
            <a:endParaRPr sz="2400" b="1">
              <a:solidFill>
                <a:srgbClr val="999999"/>
              </a:solidFill>
            </a:endParaRPr>
          </a:p>
          <a:p>
            <a:pPr marL="457200" lvl="0" indent="-381000" algn="l" rtl="0">
              <a:spcBef>
                <a:spcPts val="0"/>
              </a:spcBef>
              <a:spcAft>
                <a:spcPts val="0"/>
              </a:spcAft>
              <a:buClr>
                <a:srgbClr val="999999"/>
              </a:buClr>
              <a:buSzPts val="2400"/>
              <a:buChar char="•"/>
            </a:pPr>
            <a:r>
              <a:rPr lang="en-GB" sz="2400" b="1">
                <a:solidFill>
                  <a:srgbClr val="999999"/>
                </a:solidFill>
              </a:rPr>
              <a:t>Are you thriving at work?</a:t>
            </a:r>
            <a:endParaRPr sz="2400" b="1">
              <a:solidFill>
                <a:srgbClr val="999999"/>
              </a:solidFill>
            </a:endParaRPr>
          </a:p>
        </p:txBody>
      </p:sp>
      <p:sp>
        <p:nvSpPr>
          <p:cNvPr id="443" name="Google Shape;443;p44"/>
          <p:cNvSpPr/>
          <p:nvPr/>
        </p:nvSpPr>
        <p:spPr>
          <a:xfrm rot="10800000">
            <a:off x="0" y="6690300"/>
            <a:ext cx="9144000" cy="1677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rot="10800000">
            <a:off x="0" y="6612225"/>
            <a:ext cx="9144000" cy="49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en-GB" sz="3000" b="1"/>
              <a:t>1. Wellbeing basic parameters</a:t>
            </a:r>
            <a:br>
              <a:rPr lang="en-GB" sz="2800"/>
            </a:br>
            <a:r>
              <a:rPr lang="en-GB" sz="1800" b="1">
                <a:solidFill>
                  <a:srgbClr val="9225A5"/>
                </a:solidFill>
              </a:rPr>
              <a:t>Are you able to work?</a:t>
            </a:r>
            <a:endParaRPr sz="1800" b="1">
              <a:solidFill>
                <a:srgbClr val="9225A5"/>
              </a:solidFill>
            </a:endParaRPr>
          </a:p>
        </p:txBody>
      </p:sp>
      <p:sp>
        <p:nvSpPr>
          <p:cNvPr id="105" name="Google Shape;105;p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ctr" anchorCtr="0">
            <a:normAutofit/>
          </a:bodyPr>
          <a:lstStyle/>
          <a:p>
            <a:pPr marL="342900" lvl="0" indent="-304800" algn="l" rtl="0">
              <a:lnSpc>
                <a:spcPct val="80000"/>
              </a:lnSpc>
              <a:spcBef>
                <a:spcPts val="0"/>
              </a:spcBef>
              <a:spcAft>
                <a:spcPts val="0"/>
              </a:spcAft>
              <a:buClr>
                <a:schemeClr val="dk1"/>
              </a:buClr>
              <a:buSzPts val="1800"/>
              <a:buChar char="•"/>
            </a:pPr>
            <a:r>
              <a:rPr lang="en-GB" sz="1800"/>
              <a:t>Health (able to access sick leave and support  and return to work safely with necessary support, occupational health support and availability) </a:t>
            </a:r>
            <a:endParaRPr sz="1800"/>
          </a:p>
          <a:p>
            <a:pPr marL="342900" lvl="0" indent="-304800" algn="l" rtl="0">
              <a:lnSpc>
                <a:spcPct val="80000"/>
              </a:lnSpc>
              <a:spcBef>
                <a:spcPts val="448"/>
              </a:spcBef>
              <a:spcAft>
                <a:spcPts val="0"/>
              </a:spcAft>
              <a:buClr>
                <a:schemeClr val="dk1"/>
              </a:buClr>
              <a:buSzPts val="1800"/>
              <a:buChar char="•"/>
            </a:pPr>
            <a:r>
              <a:rPr lang="en-GB" sz="1800"/>
              <a:t>Self awareness about own wellbeing and personal stresses and how may impact on work. </a:t>
            </a:r>
            <a:endParaRPr sz="1800"/>
          </a:p>
          <a:p>
            <a:pPr marL="342900" lvl="0" indent="-304800" algn="l" rtl="0">
              <a:lnSpc>
                <a:spcPct val="80000"/>
              </a:lnSpc>
              <a:spcBef>
                <a:spcPts val="448"/>
              </a:spcBef>
              <a:spcAft>
                <a:spcPts val="0"/>
              </a:spcAft>
              <a:buClr>
                <a:schemeClr val="dk1"/>
              </a:buClr>
              <a:buSzPts val="1800"/>
              <a:buChar char="•"/>
            </a:pPr>
            <a:r>
              <a:rPr lang="en-GB" sz="1800"/>
              <a:t>Job Induction, Job description, Job plan, Appraisal process</a:t>
            </a:r>
            <a:endParaRPr sz="1800"/>
          </a:p>
          <a:p>
            <a:pPr marL="342900" lvl="0" indent="-304800" algn="l" rtl="0">
              <a:lnSpc>
                <a:spcPct val="80000"/>
              </a:lnSpc>
              <a:spcBef>
                <a:spcPts val="448"/>
              </a:spcBef>
              <a:spcAft>
                <a:spcPts val="0"/>
              </a:spcAft>
              <a:buClr>
                <a:schemeClr val="dk1"/>
              </a:buClr>
              <a:buSzPts val="1800"/>
              <a:buChar char="•"/>
            </a:pPr>
            <a:r>
              <a:rPr lang="en-GB" sz="1800"/>
              <a:t>Equality, Diversity, Inclusion principles (Personal harassment, bullying, access to flexible working opportunities)</a:t>
            </a:r>
            <a:endParaRPr sz="1800"/>
          </a:p>
          <a:p>
            <a:pPr marL="342900" lvl="0" indent="-304800" algn="l" rtl="0">
              <a:lnSpc>
                <a:spcPct val="80000"/>
              </a:lnSpc>
              <a:spcBef>
                <a:spcPts val="448"/>
              </a:spcBef>
              <a:spcAft>
                <a:spcPts val="0"/>
              </a:spcAft>
              <a:buClr>
                <a:schemeClr val="dk1"/>
              </a:buClr>
              <a:buSzPts val="1800"/>
              <a:buChar char="•"/>
            </a:pPr>
            <a:r>
              <a:rPr lang="en-GB" sz="1800"/>
              <a:t>Working environment quality (appropriate facilities at work  with spaces to rest)</a:t>
            </a:r>
            <a:endParaRPr sz="1800"/>
          </a:p>
          <a:p>
            <a:pPr marL="342900" lvl="0" indent="-304800" algn="l" rtl="0">
              <a:lnSpc>
                <a:spcPct val="80000"/>
              </a:lnSpc>
              <a:spcBef>
                <a:spcPts val="448"/>
              </a:spcBef>
              <a:spcAft>
                <a:spcPts val="0"/>
              </a:spcAft>
              <a:buClr>
                <a:schemeClr val="dk1"/>
              </a:buClr>
              <a:buSzPts val="1800"/>
              <a:buChar char="•"/>
            </a:pPr>
            <a:r>
              <a:rPr lang="en-GB" sz="1800"/>
              <a:t>Individual Self-care (sleep, nutrition, exercise, time for lunch)</a:t>
            </a:r>
            <a:endParaRPr sz="1800"/>
          </a:p>
          <a:p>
            <a:pPr marL="342900" lvl="0" indent="-304800" algn="l" rtl="0">
              <a:lnSpc>
                <a:spcPct val="80000"/>
              </a:lnSpc>
              <a:spcBef>
                <a:spcPts val="448"/>
              </a:spcBef>
              <a:spcAft>
                <a:spcPts val="0"/>
              </a:spcAft>
              <a:buClr>
                <a:schemeClr val="dk1"/>
              </a:buClr>
              <a:buSzPts val="1800"/>
              <a:buChar char="•"/>
            </a:pPr>
            <a:r>
              <a:rPr lang="en-GB" sz="1800"/>
              <a:t>Awareness of Service pressures that affect quality of work  (overload with extended working hours)</a:t>
            </a:r>
            <a:endParaRPr sz="1800"/>
          </a:p>
        </p:txBody>
      </p:sp>
      <p:sp>
        <p:nvSpPr>
          <p:cNvPr id="106" name="Google Shape;106;p46"/>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6"/>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9777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0F128-3E25-4D3E-93C3-ECFECCBF0F11}"/>
              </a:ext>
            </a:extLst>
          </p:cNvPr>
          <p:cNvPicPr>
            <a:picLocks noChangeAspect="1"/>
          </p:cNvPicPr>
          <p:nvPr/>
        </p:nvPicPr>
        <p:blipFill rotWithShape="1">
          <a:blip r:embed="rId2"/>
          <a:srcRect b="4255"/>
          <a:stretch/>
        </p:blipFill>
        <p:spPr>
          <a:xfrm>
            <a:off x="15" y="857257"/>
            <a:ext cx="9143985" cy="5143493"/>
          </a:xfrm>
          <a:prstGeom prst="rect">
            <a:avLst/>
          </a:prstGeom>
        </p:spPr>
      </p:pic>
    </p:spTree>
    <p:extLst>
      <p:ext uri="{BB962C8B-B14F-4D97-AF65-F5344CB8AC3E}">
        <p14:creationId xmlns:p14="http://schemas.microsoft.com/office/powerpoint/2010/main" val="1732939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D8E6-739C-450C-A449-6766397B2F6C}"/>
              </a:ext>
            </a:extLst>
          </p:cNvPr>
          <p:cNvSpPr>
            <a:spLocks noGrp="1"/>
          </p:cNvSpPr>
          <p:nvPr>
            <p:ph type="title"/>
          </p:nvPr>
        </p:nvSpPr>
        <p:spPr/>
        <p:txBody>
          <a:bodyPr/>
          <a:lstStyle/>
          <a:p>
            <a:r>
              <a:rPr lang="en-GB" dirty="0"/>
              <a:t>How the College Works</a:t>
            </a:r>
          </a:p>
        </p:txBody>
      </p:sp>
      <p:pic>
        <p:nvPicPr>
          <p:cNvPr id="4" name="Content Placeholder 3">
            <a:extLst>
              <a:ext uri="{FF2B5EF4-FFF2-40B4-BE49-F238E27FC236}">
                <a16:creationId xmlns:a16="http://schemas.microsoft.com/office/drawing/2014/main" id="{8CA1C3B7-7D41-435D-9767-CF07A9D65C3E}"/>
              </a:ext>
            </a:extLst>
          </p:cNvPr>
          <p:cNvPicPr>
            <a:picLocks noGrp="1" noChangeAspect="1"/>
          </p:cNvPicPr>
          <p:nvPr>
            <p:ph idx="1"/>
          </p:nvPr>
        </p:nvPicPr>
        <p:blipFill>
          <a:blip r:embed="rId2"/>
          <a:stretch>
            <a:fillRect/>
          </a:stretch>
        </p:blipFill>
        <p:spPr>
          <a:xfrm>
            <a:off x="1600201" y="1997930"/>
            <a:ext cx="5943599" cy="372897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682912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035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5bb566ac25_0_9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113" name="Google Shape;113;g5bb566ac25_0_995"/>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5bb566ac25_0_995"/>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 name="Google Shape;115;g5bb566ac25_0_995"/>
          <p:cNvGrpSpPr/>
          <p:nvPr/>
        </p:nvGrpSpPr>
        <p:grpSpPr>
          <a:xfrm>
            <a:off x="5775075" y="4435122"/>
            <a:ext cx="2777004" cy="747300"/>
            <a:chOff x="5574150" y="3083456"/>
            <a:chExt cx="2777004" cy="747300"/>
          </a:xfrm>
        </p:grpSpPr>
        <p:cxnSp>
          <p:nvCxnSpPr>
            <p:cNvPr id="116" name="Google Shape;116;g5bb566ac25_0_995"/>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117" name="Google Shape;117;g5bb566ac25_0_995"/>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5bb566ac25_0_995"/>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119" name="Google Shape;119;g5bb566ac25_0_995"/>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120" name="Google Shape;120;g5bb566ac25_0_995"/>
          <p:cNvGrpSpPr/>
          <p:nvPr/>
        </p:nvGrpSpPr>
        <p:grpSpPr>
          <a:xfrm>
            <a:off x="603701" y="3841590"/>
            <a:ext cx="3021694" cy="747300"/>
            <a:chOff x="744101" y="2507609"/>
            <a:chExt cx="3021694" cy="747300"/>
          </a:xfrm>
        </p:grpSpPr>
        <p:cxnSp>
          <p:nvCxnSpPr>
            <p:cNvPr id="121" name="Google Shape;121;g5bb566ac25_0_995"/>
            <p:cNvCxnSpPr/>
            <p:nvPr/>
          </p:nvCxnSpPr>
          <p:spPr>
            <a:xfrm rot="10800000">
              <a:off x="2915895" y="2881250"/>
              <a:ext cx="849900" cy="0"/>
            </a:xfrm>
            <a:prstGeom prst="straightConnector1">
              <a:avLst/>
            </a:prstGeom>
            <a:noFill/>
            <a:ln w="9525" cap="flat" cmpd="sng">
              <a:solidFill>
                <a:srgbClr val="BDBDBD"/>
              </a:solidFill>
              <a:prstDash val="solid"/>
              <a:round/>
              <a:headEnd type="none" w="sm" len="sm"/>
              <a:tailEnd type="none" w="sm" len="sm"/>
            </a:ln>
          </p:spPr>
        </p:cxnSp>
        <p:sp>
          <p:nvSpPr>
            <p:cNvPr id="122" name="Google Shape;122;g5bb566ac25_0_995"/>
            <p:cNvSpPr/>
            <p:nvPr/>
          </p:nvSpPr>
          <p:spPr>
            <a:xfrm>
              <a:off x="2874851" y="2780836"/>
              <a:ext cx="198600" cy="198300"/>
            </a:xfrm>
            <a:prstGeom prst="ellipse">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g5bb566ac25_0_995"/>
            <p:cNvSpPr txBox="1"/>
            <p:nvPr/>
          </p:nvSpPr>
          <p:spPr>
            <a:xfrm>
              <a:off x="2849841" y="272479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sp>
          <p:nvSpPr>
            <p:cNvPr id="124" name="Google Shape;124;g5bb566ac25_0_995"/>
            <p:cNvSpPr txBox="1"/>
            <p:nvPr/>
          </p:nvSpPr>
          <p:spPr>
            <a:xfrm>
              <a:off x="744101" y="2507609"/>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Safety at work</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safe at work?</a:t>
              </a:r>
              <a:endParaRPr sz="800" b="1">
                <a:latin typeface="Roboto"/>
                <a:ea typeface="Roboto"/>
                <a:cs typeface="Roboto"/>
                <a:sym typeface="Roboto"/>
              </a:endParaRPr>
            </a:p>
          </p:txBody>
        </p:sp>
      </p:grpSp>
      <p:grpSp>
        <p:nvGrpSpPr>
          <p:cNvPr id="125" name="Google Shape;125;g5bb566ac25_0_995"/>
          <p:cNvGrpSpPr/>
          <p:nvPr/>
        </p:nvGrpSpPr>
        <p:grpSpPr>
          <a:xfrm>
            <a:off x="2817409" y="3671819"/>
            <a:ext cx="3509178" cy="2133112"/>
            <a:chOff x="3318063" y="2401368"/>
            <a:chExt cx="2408000" cy="1960400"/>
          </a:xfrm>
        </p:grpSpPr>
        <p:sp>
          <p:nvSpPr>
            <p:cNvPr id="126" name="Google Shape;126;g5bb566ac25_0_995"/>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27" name="Google Shape;127;g5bb566ac25_0_995"/>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128" name="Google Shape;128;g5bb566ac25_0_995"/>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sp>
          <p:nvSpPr>
            <p:cNvPr id="129" name="Google Shape;129;g5bb566ac25_0_995"/>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30" name="Google Shape;130;g5bb566ac25_0_995"/>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131" name="Google Shape;131;g5bb566ac25_0_995"/>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F2090"/>
            </a:solidFill>
            <a:ln>
              <a:noFill/>
            </a:ln>
          </p:spPr>
        </p:sp>
      </p:grpSp>
    </p:spTree>
    <p:extLst>
      <p:ext uri="{BB962C8B-B14F-4D97-AF65-F5344CB8AC3E}">
        <p14:creationId xmlns:p14="http://schemas.microsoft.com/office/powerpoint/2010/main" val="241790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GB" sz="3000" b="1"/>
              <a:t>2. Safety</a:t>
            </a:r>
            <a:br>
              <a:rPr lang="en-GB" sz="2800"/>
            </a:br>
            <a:r>
              <a:rPr lang="en-GB" sz="1800" b="1">
                <a:solidFill>
                  <a:srgbClr val="9225A5"/>
                </a:solidFill>
              </a:rPr>
              <a:t>Are you safe at work?</a:t>
            </a:r>
            <a:endParaRPr sz="1800" b="1">
              <a:solidFill>
                <a:srgbClr val="9225A5"/>
              </a:solidFill>
            </a:endParaRPr>
          </a:p>
        </p:txBody>
      </p:sp>
      <p:sp>
        <p:nvSpPr>
          <p:cNvPr id="138" name="Google Shape;138;p47"/>
          <p:cNvSpPr txBox="1">
            <a:spLocks noGrp="1"/>
          </p:cNvSpPr>
          <p:nvPr>
            <p:ph type="body" idx="1"/>
          </p:nvPr>
        </p:nvSpPr>
        <p:spPr>
          <a:xfrm>
            <a:off x="457200" y="1676400"/>
            <a:ext cx="8229600" cy="4526100"/>
          </a:xfrm>
          <a:prstGeom prst="rect">
            <a:avLst/>
          </a:prstGeom>
          <a:noFill/>
          <a:ln>
            <a:noFill/>
          </a:ln>
        </p:spPr>
        <p:txBody>
          <a:bodyPr spcFirstLastPara="1" wrap="square" lIns="91425" tIns="45700" rIns="91425" bIns="45700" anchor="ctr" anchorCtr="0">
            <a:normAutofit/>
          </a:bodyPr>
          <a:lstStyle/>
          <a:p>
            <a:pPr marL="342900" lvl="0" indent="-304800" algn="l" rtl="0">
              <a:lnSpc>
                <a:spcPct val="80000"/>
              </a:lnSpc>
              <a:spcBef>
                <a:spcPts val="0"/>
              </a:spcBef>
              <a:spcAft>
                <a:spcPts val="0"/>
              </a:spcAft>
              <a:buClr>
                <a:schemeClr val="dk1"/>
              </a:buClr>
              <a:buSzPts val="1800"/>
              <a:buChar char="•"/>
            </a:pPr>
            <a:r>
              <a:rPr lang="en-GB" sz="1800" dirty="0"/>
              <a:t>Risks associated with performing job and job intensity (health and safety)</a:t>
            </a:r>
            <a:endParaRPr sz="1800" dirty="0"/>
          </a:p>
          <a:p>
            <a:pPr marL="342900" lvl="0" indent="-304800" algn="l" rtl="0">
              <a:lnSpc>
                <a:spcPct val="80000"/>
              </a:lnSpc>
              <a:spcBef>
                <a:spcPts val="448"/>
              </a:spcBef>
              <a:spcAft>
                <a:spcPts val="0"/>
              </a:spcAft>
              <a:buClr>
                <a:schemeClr val="dk1"/>
              </a:buClr>
              <a:buSzPts val="1800"/>
              <a:buChar char="•"/>
            </a:pPr>
            <a:r>
              <a:rPr lang="en-GB" sz="1800" dirty="0"/>
              <a:t>Lack of necessary resources to perform job well  (e.g. administrative/IT support)</a:t>
            </a:r>
            <a:endParaRPr sz="1800" dirty="0"/>
          </a:p>
          <a:p>
            <a:pPr marL="342900" lvl="0" indent="-304800" algn="l" rtl="0">
              <a:lnSpc>
                <a:spcPct val="80000"/>
              </a:lnSpc>
              <a:spcBef>
                <a:spcPts val="448"/>
              </a:spcBef>
              <a:spcAft>
                <a:spcPts val="0"/>
              </a:spcAft>
              <a:buClr>
                <a:schemeClr val="dk1"/>
              </a:buClr>
              <a:buSzPts val="1800"/>
              <a:buChar char="•"/>
            </a:pPr>
            <a:r>
              <a:rPr lang="en-GB" sz="1800" dirty="0"/>
              <a:t>Work overload/capacity/workload control, working </a:t>
            </a:r>
            <a:r>
              <a:rPr lang="en-GB" sz="1800" dirty="0" err="1"/>
              <a:t>adhoc</a:t>
            </a:r>
            <a:r>
              <a:rPr lang="en-GB" sz="1800" dirty="0"/>
              <a:t> extended hours</a:t>
            </a:r>
            <a:endParaRPr sz="1800" dirty="0"/>
          </a:p>
          <a:p>
            <a:pPr marL="342900" lvl="0" indent="-304800" algn="l" rtl="0">
              <a:lnSpc>
                <a:spcPct val="80000"/>
              </a:lnSpc>
              <a:spcBef>
                <a:spcPts val="448"/>
              </a:spcBef>
              <a:spcAft>
                <a:spcPts val="0"/>
              </a:spcAft>
              <a:buClr>
                <a:schemeClr val="dk1"/>
              </a:buClr>
              <a:buSzPts val="1800"/>
              <a:buChar char="•"/>
            </a:pPr>
            <a:r>
              <a:rPr lang="en-GB" sz="1800" dirty="0"/>
              <a:t>Isolation and lack of support</a:t>
            </a:r>
            <a:endParaRPr sz="1800" dirty="0"/>
          </a:p>
          <a:p>
            <a:pPr marL="342900" lvl="0" indent="-304800" algn="l" rtl="0">
              <a:lnSpc>
                <a:spcPct val="80000"/>
              </a:lnSpc>
              <a:spcBef>
                <a:spcPts val="448"/>
              </a:spcBef>
              <a:spcAft>
                <a:spcPts val="0"/>
              </a:spcAft>
              <a:buClr>
                <a:schemeClr val="dk1"/>
              </a:buClr>
              <a:buSzPts val="1800"/>
              <a:buChar char="•"/>
            </a:pPr>
            <a:r>
              <a:rPr lang="en-GB" sz="1800" dirty="0"/>
              <a:t>Support available in potentially stressful situations (incidents, coroners)</a:t>
            </a:r>
            <a:endParaRPr sz="1800" dirty="0"/>
          </a:p>
          <a:p>
            <a:pPr marL="342900" lvl="0" indent="-304800" algn="l" rtl="0">
              <a:lnSpc>
                <a:spcPct val="80000"/>
              </a:lnSpc>
              <a:spcBef>
                <a:spcPts val="448"/>
              </a:spcBef>
              <a:spcAft>
                <a:spcPts val="0"/>
              </a:spcAft>
              <a:buClr>
                <a:schemeClr val="dk1"/>
              </a:buClr>
              <a:buSzPts val="1800"/>
              <a:buChar char="•"/>
            </a:pPr>
            <a:r>
              <a:rPr lang="en-GB" sz="1800" dirty="0"/>
              <a:t>Able to reflect and learn from own practice</a:t>
            </a:r>
            <a:endParaRPr sz="1800" dirty="0"/>
          </a:p>
          <a:p>
            <a:pPr marL="342900" lvl="0" indent="-304800" algn="l" rtl="0">
              <a:lnSpc>
                <a:spcPct val="80000"/>
              </a:lnSpc>
              <a:spcBef>
                <a:spcPts val="448"/>
              </a:spcBef>
              <a:spcAft>
                <a:spcPts val="0"/>
              </a:spcAft>
              <a:buClr>
                <a:schemeClr val="dk1"/>
              </a:buClr>
              <a:buSzPts val="1800"/>
              <a:buChar char="•"/>
            </a:pPr>
            <a:r>
              <a:rPr lang="en-GB" sz="1800" dirty="0"/>
              <a:t>Able to access and attend on going necessary training and education </a:t>
            </a:r>
            <a:endParaRPr sz="1800" dirty="0"/>
          </a:p>
          <a:p>
            <a:pPr marL="342900" lvl="0" indent="-304800" algn="l" rtl="0">
              <a:lnSpc>
                <a:spcPct val="80000"/>
              </a:lnSpc>
              <a:spcBef>
                <a:spcPts val="448"/>
              </a:spcBef>
              <a:spcAft>
                <a:spcPts val="0"/>
              </a:spcAft>
              <a:buClr>
                <a:schemeClr val="dk1"/>
              </a:buClr>
              <a:buSzPts val="1800"/>
              <a:buChar char="•"/>
            </a:pPr>
            <a:r>
              <a:rPr lang="en-GB" sz="1800" dirty="0"/>
              <a:t>Available line manager/peer support</a:t>
            </a:r>
            <a:endParaRPr sz="1800" dirty="0"/>
          </a:p>
        </p:txBody>
      </p:sp>
      <p:sp>
        <p:nvSpPr>
          <p:cNvPr id="139" name="Google Shape;139;p47"/>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7"/>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2183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5bb566ac25_0_10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GB" sz="3000" b="1"/>
              <a:t>Wellbeing guide for doctors working in psychiatry</a:t>
            </a:r>
            <a:r>
              <a:rPr lang="en-GB" sz="3600" b="1"/>
              <a:t> </a:t>
            </a:r>
            <a:endParaRPr sz="3600" b="1"/>
          </a:p>
          <a:p>
            <a:pPr marL="0" lvl="0" indent="0" algn="ctr" rtl="0">
              <a:lnSpc>
                <a:spcPct val="100000"/>
              </a:lnSpc>
              <a:spcBef>
                <a:spcPts val="0"/>
              </a:spcBef>
              <a:spcAft>
                <a:spcPts val="0"/>
              </a:spcAft>
              <a:buClr>
                <a:schemeClr val="dk1"/>
              </a:buClr>
              <a:buSzPts val="3200"/>
              <a:buFont typeface="Calibri"/>
              <a:buNone/>
            </a:pPr>
            <a:r>
              <a:rPr lang="en-GB" sz="1800" b="1">
                <a:solidFill>
                  <a:srgbClr val="9225A5"/>
                </a:solidFill>
              </a:rPr>
              <a:t>using Maslow Hierarchy of needs</a:t>
            </a:r>
            <a:r>
              <a:rPr lang="en-GB" sz="1800" b="1"/>
              <a:t> </a:t>
            </a:r>
            <a:endParaRPr sz="1800" b="1"/>
          </a:p>
        </p:txBody>
      </p:sp>
      <p:sp>
        <p:nvSpPr>
          <p:cNvPr id="146" name="Google Shape;146;g5bb566ac25_0_1044"/>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5bb566ac25_0_1044"/>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 name="Google Shape;148;g5bb566ac25_0_1044"/>
          <p:cNvGrpSpPr/>
          <p:nvPr/>
        </p:nvGrpSpPr>
        <p:grpSpPr>
          <a:xfrm>
            <a:off x="5265375" y="3355685"/>
            <a:ext cx="3286704" cy="747300"/>
            <a:chOff x="5064450" y="2086419"/>
            <a:chExt cx="3286704" cy="747300"/>
          </a:xfrm>
        </p:grpSpPr>
        <p:cxnSp>
          <p:nvCxnSpPr>
            <p:cNvPr id="149" name="Google Shape;149;g5bb566ac25_0_1044"/>
            <p:cNvCxnSpPr/>
            <p:nvPr/>
          </p:nvCxnSpPr>
          <p:spPr>
            <a:xfrm>
              <a:off x="5064450" y="2460069"/>
              <a:ext cx="1119000" cy="0"/>
            </a:xfrm>
            <a:prstGeom prst="straightConnector1">
              <a:avLst/>
            </a:prstGeom>
            <a:noFill/>
            <a:ln w="9525" cap="flat" cmpd="sng">
              <a:solidFill>
                <a:srgbClr val="BDBDBD"/>
              </a:solidFill>
              <a:prstDash val="solid"/>
              <a:round/>
              <a:headEnd type="none" w="sm" len="sm"/>
              <a:tailEnd type="none" w="sm" len="sm"/>
            </a:ln>
          </p:spPr>
        </p:cxnSp>
        <p:sp>
          <p:nvSpPr>
            <p:cNvPr id="150" name="Google Shape;150;g5bb566ac25_0_1044"/>
            <p:cNvSpPr/>
            <p:nvPr/>
          </p:nvSpPr>
          <p:spPr>
            <a:xfrm>
              <a:off x="6014671" y="2353882"/>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5bb566ac25_0_1044"/>
            <p:cNvSpPr txBox="1"/>
            <p:nvPr/>
          </p:nvSpPr>
          <p:spPr>
            <a:xfrm>
              <a:off x="5991690" y="2295028"/>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3</a:t>
              </a:r>
              <a:endParaRPr>
                <a:solidFill>
                  <a:srgbClr val="FFFFFF"/>
                </a:solidFill>
              </a:endParaRPr>
            </a:p>
          </p:txBody>
        </p:sp>
        <p:sp>
          <p:nvSpPr>
            <p:cNvPr id="152" name="Google Shape;152;g5bb566ac25_0_1044"/>
            <p:cNvSpPr txBox="1"/>
            <p:nvPr/>
          </p:nvSpPr>
          <p:spPr>
            <a:xfrm>
              <a:off x="6223854" y="2086419"/>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Belonging</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isolated?</a:t>
              </a:r>
              <a:endParaRPr sz="800" b="1">
                <a:latin typeface="Roboto"/>
                <a:ea typeface="Roboto"/>
                <a:cs typeface="Roboto"/>
                <a:sym typeface="Roboto"/>
              </a:endParaRPr>
            </a:p>
          </p:txBody>
        </p:sp>
      </p:grpSp>
      <p:grpSp>
        <p:nvGrpSpPr>
          <p:cNvPr id="153" name="Google Shape;153;g5bb566ac25_0_1044"/>
          <p:cNvGrpSpPr/>
          <p:nvPr/>
        </p:nvGrpSpPr>
        <p:grpSpPr>
          <a:xfrm>
            <a:off x="5775075" y="4435122"/>
            <a:ext cx="2777004" cy="747300"/>
            <a:chOff x="5574150" y="3083456"/>
            <a:chExt cx="2777004" cy="747300"/>
          </a:xfrm>
        </p:grpSpPr>
        <p:cxnSp>
          <p:nvCxnSpPr>
            <p:cNvPr id="154" name="Google Shape;154;g5bb566ac25_0_1044"/>
            <p:cNvCxnSpPr/>
            <p:nvPr/>
          </p:nvCxnSpPr>
          <p:spPr>
            <a:xfrm>
              <a:off x="5574150" y="3449448"/>
              <a:ext cx="609300" cy="0"/>
            </a:xfrm>
            <a:prstGeom prst="straightConnector1">
              <a:avLst/>
            </a:prstGeom>
            <a:noFill/>
            <a:ln w="9525" cap="flat" cmpd="sng">
              <a:solidFill>
                <a:srgbClr val="BDBDBD"/>
              </a:solidFill>
              <a:prstDash val="solid"/>
              <a:round/>
              <a:headEnd type="none" w="sm" len="sm"/>
              <a:tailEnd type="none" w="sm" len="sm"/>
            </a:ln>
          </p:spPr>
        </p:cxnSp>
        <p:sp>
          <p:nvSpPr>
            <p:cNvPr id="155" name="Google Shape;155;g5bb566ac25_0_1044"/>
            <p:cNvSpPr/>
            <p:nvPr/>
          </p:nvSpPr>
          <p:spPr>
            <a:xfrm>
              <a:off x="6014671" y="3349032"/>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5bb566ac25_0_1044"/>
            <p:cNvSpPr txBox="1"/>
            <p:nvPr/>
          </p:nvSpPr>
          <p:spPr>
            <a:xfrm>
              <a:off x="5991690" y="32911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1</a:t>
              </a:r>
              <a:endParaRPr>
                <a:solidFill>
                  <a:srgbClr val="FFFFFF"/>
                </a:solidFill>
              </a:endParaRPr>
            </a:p>
          </p:txBody>
        </p:sp>
        <p:sp>
          <p:nvSpPr>
            <p:cNvPr id="157" name="Google Shape;157;g5bb566ac25_0_1044"/>
            <p:cNvSpPr txBox="1"/>
            <p:nvPr/>
          </p:nvSpPr>
          <p:spPr>
            <a:xfrm>
              <a:off x="6223854" y="3083456"/>
              <a:ext cx="2127300" cy="747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Roboto"/>
                  <a:ea typeface="Roboto"/>
                  <a:cs typeface="Roboto"/>
                  <a:sym typeface="Roboto"/>
                </a:rPr>
                <a:t>Wellbeing basics</a:t>
              </a:r>
              <a:endParaRPr sz="1200" b="1">
                <a:latin typeface="Roboto"/>
                <a:ea typeface="Roboto"/>
                <a:cs typeface="Roboto"/>
                <a:sym typeface="Roboto"/>
              </a:endParaRPr>
            </a:p>
            <a:p>
              <a:pPr marL="0" lvl="0" indent="0" algn="l" rtl="0">
                <a:lnSpc>
                  <a:spcPct val="115000"/>
                </a:lnSpc>
                <a:spcBef>
                  <a:spcPts val="0"/>
                </a:spcBef>
                <a:spcAft>
                  <a:spcPts val="1600"/>
                </a:spcAft>
                <a:buNone/>
              </a:pPr>
              <a:r>
                <a:rPr lang="en-GB" sz="800">
                  <a:latin typeface="Roboto"/>
                  <a:ea typeface="Roboto"/>
                  <a:cs typeface="Roboto"/>
                  <a:sym typeface="Roboto"/>
                </a:rPr>
                <a:t>Are you able to work?</a:t>
              </a:r>
              <a:endParaRPr sz="800" b="1">
                <a:latin typeface="Roboto"/>
                <a:ea typeface="Roboto"/>
                <a:cs typeface="Roboto"/>
                <a:sym typeface="Roboto"/>
              </a:endParaRPr>
            </a:p>
          </p:txBody>
        </p:sp>
      </p:grpSp>
      <p:grpSp>
        <p:nvGrpSpPr>
          <p:cNvPr id="158" name="Google Shape;158;g5bb566ac25_0_1044"/>
          <p:cNvGrpSpPr/>
          <p:nvPr/>
        </p:nvGrpSpPr>
        <p:grpSpPr>
          <a:xfrm>
            <a:off x="603701" y="3841590"/>
            <a:ext cx="3021694" cy="747300"/>
            <a:chOff x="744101" y="2507609"/>
            <a:chExt cx="3021694" cy="747300"/>
          </a:xfrm>
        </p:grpSpPr>
        <p:cxnSp>
          <p:nvCxnSpPr>
            <p:cNvPr id="159" name="Google Shape;159;g5bb566ac25_0_1044"/>
            <p:cNvCxnSpPr/>
            <p:nvPr/>
          </p:nvCxnSpPr>
          <p:spPr>
            <a:xfrm rot="10800000">
              <a:off x="2915895" y="2881250"/>
              <a:ext cx="849900" cy="0"/>
            </a:xfrm>
            <a:prstGeom prst="straightConnector1">
              <a:avLst/>
            </a:prstGeom>
            <a:noFill/>
            <a:ln w="9525" cap="flat" cmpd="sng">
              <a:solidFill>
                <a:srgbClr val="BDBDBD"/>
              </a:solidFill>
              <a:prstDash val="solid"/>
              <a:round/>
              <a:headEnd type="none" w="sm" len="sm"/>
              <a:tailEnd type="none" w="sm" len="sm"/>
            </a:ln>
          </p:spPr>
        </p:cxnSp>
        <p:sp>
          <p:nvSpPr>
            <p:cNvPr id="160" name="Google Shape;160;g5bb566ac25_0_1044"/>
            <p:cNvSpPr/>
            <p:nvPr/>
          </p:nvSpPr>
          <p:spPr>
            <a:xfrm>
              <a:off x="2874851" y="2780836"/>
              <a:ext cx="198600" cy="198300"/>
            </a:xfrm>
            <a:prstGeom prst="ellipse">
              <a:avLst/>
            </a:prstGeom>
            <a:solidFill>
              <a:srgbClr val="7F2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5bb566ac25_0_1044"/>
            <p:cNvSpPr txBox="1"/>
            <p:nvPr/>
          </p:nvSpPr>
          <p:spPr>
            <a:xfrm>
              <a:off x="2849841" y="272479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GB" sz="800">
                  <a:solidFill>
                    <a:srgbClr val="FFFFFF"/>
                  </a:solidFill>
                  <a:latin typeface="Roboto"/>
                  <a:ea typeface="Roboto"/>
                  <a:cs typeface="Roboto"/>
                  <a:sym typeface="Roboto"/>
                </a:rPr>
                <a:t>2</a:t>
              </a:r>
              <a:endParaRPr>
                <a:solidFill>
                  <a:srgbClr val="FFFFFF"/>
                </a:solidFill>
              </a:endParaRPr>
            </a:p>
          </p:txBody>
        </p:sp>
        <p:sp>
          <p:nvSpPr>
            <p:cNvPr id="162" name="Google Shape;162;g5bb566ac25_0_1044"/>
            <p:cNvSpPr txBox="1"/>
            <p:nvPr/>
          </p:nvSpPr>
          <p:spPr>
            <a:xfrm>
              <a:off x="744101" y="2507609"/>
              <a:ext cx="2127300" cy="74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GB" sz="1200" b="1">
                  <a:latin typeface="Roboto"/>
                  <a:ea typeface="Roboto"/>
                  <a:cs typeface="Roboto"/>
                  <a:sym typeface="Roboto"/>
                </a:rPr>
                <a:t>Safety at work</a:t>
              </a:r>
              <a:endParaRPr sz="1200" b="1">
                <a:latin typeface="Roboto"/>
                <a:ea typeface="Roboto"/>
                <a:cs typeface="Roboto"/>
                <a:sym typeface="Roboto"/>
              </a:endParaRPr>
            </a:p>
            <a:p>
              <a:pPr marL="0" lvl="0" indent="0" algn="r" rtl="0">
                <a:lnSpc>
                  <a:spcPct val="115000"/>
                </a:lnSpc>
                <a:spcBef>
                  <a:spcPts val="0"/>
                </a:spcBef>
                <a:spcAft>
                  <a:spcPts val="1600"/>
                </a:spcAft>
                <a:buNone/>
              </a:pPr>
              <a:r>
                <a:rPr lang="en-GB" sz="800">
                  <a:latin typeface="Roboto"/>
                  <a:ea typeface="Roboto"/>
                  <a:cs typeface="Roboto"/>
                  <a:sym typeface="Roboto"/>
                </a:rPr>
                <a:t>Are you safe at work?</a:t>
              </a:r>
              <a:endParaRPr sz="800" b="1">
                <a:latin typeface="Roboto"/>
                <a:ea typeface="Roboto"/>
                <a:cs typeface="Roboto"/>
                <a:sym typeface="Roboto"/>
              </a:endParaRPr>
            </a:p>
          </p:txBody>
        </p:sp>
      </p:grpSp>
      <p:grpSp>
        <p:nvGrpSpPr>
          <p:cNvPr id="163" name="Google Shape;163;g5bb566ac25_0_1044"/>
          <p:cNvGrpSpPr/>
          <p:nvPr/>
        </p:nvGrpSpPr>
        <p:grpSpPr>
          <a:xfrm>
            <a:off x="2817409" y="3323702"/>
            <a:ext cx="3509178" cy="2481229"/>
            <a:chOff x="3318063" y="2081437"/>
            <a:chExt cx="2408000" cy="2280332"/>
          </a:xfrm>
        </p:grpSpPr>
        <p:sp>
          <p:nvSpPr>
            <p:cNvPr id="164" name="Google Shape;164;g5bb566ac25_0_1044"/>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65" name="Google Shape;165;g5bb566ac25_0_1044"/>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166" name="Google Shape;166;g5bb566ac25_0_1044"/>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225A5"/>
            </a:solidFill>
            <a:ln>
              <a:noFill/>
            </a:ln>
          </p:spPr>
        </p:sp>
        <p:sp>
          <p:nvSpPr>
            <p:cNvPr id="167" name="Google Shape;167;g5bb566ac25_0_1044"/>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68" name="Google Shape;168;g5bb566ac25_0_1044"/>
            <p:cNvSpPr/>
            <p:nvPr/>
          </p:nvSpPr>
          <p:spPr>
            <a:xfrm>
              <a:off x="3930892" y="2272397"/>
              <a:ext cx="1175304" cy="581421"/>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sp>
        <p:sp>
          <p:nvSpPr>
            <p:cNvPr id="169" name="Google Shape;169;g5bb566ac25_0_1044"/>
            <p:cNvSpPr/>
            <p:nvPr/>
          </p:nvSpPr>
          <p:spPr>
            <a:xfrm>
              <a:off x="4052837" y="2081437"/>
              <a:ext cx="931314" cy="46072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sp>
        <p:sp>
          <p:nvSpPr>
            <p:cNvPr id="170" name="Google Shape;170;g5bb566ac25_0_1044"/>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551561"/>
            </a:solidFill>
            <a:ln>
              <a:noFill/>
            </a:ln>
          </p:spPr>
        </p:sp>
        <p:sp>
          <p:nvSpPr>
            <p:cNvPr id="171" name="Google Shape;171;g5bb566ac25_0_1044"/>
            <p:cNvSpPr/>
            <p:nvPr/>
          </p:nvSpPr>
          <p:spPr>
            <a:xfrm>
              <a:off x="3964720"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sp>
        <p:sp>
          <p:nvSpPr>
            <p:cNvPr id="172" name="Google Shape;172;g5bb566ac25_0_1044"/>
            <p:cNvSpPr/>
            <p:nvPr/>
          </p:nvSpPr>
          <p:spPr>
            <a:xfrm flipH="1">
              <a:off x="4518736"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sp>
        <p:sp>
          <p:nvSpPr>
            <p:cNvPr id="173" name="Google Shape;173;g5bb566ac25_0_1044"/>
            <p:cNvSpPr/>
            <p:nvPr/>
          </p:nvSpPr>
          <p:spPr>
            <a:xfrm>
              <a:off x="3877348" y="2290728"/>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551561"/>
            </a:solidFill>
            <a:ln>
              <a:noFill/>
            </a:ln>
          </p:spPr>
        </p:sp>
        <p:sp>
          <p:nvSpPr>
            <p:cNvPr id="174" name="Google Shape;174;g5bb566ac25_0_1044"/>
            <p:cNvSpPr/>
            <p:nvPr/>
          </p:nvSpPr>
          <p:spPr>
            <a:xfrm flipH="1">
              <a:off x="4518572" y="2291772"/>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761E86"/>
            </a:solidFill>
            <a:ln>
              <a:noFill/>
            </a:ln>
          </p:spPr>
        </p:sp>
        <p:sp>
          <p:nvSpPr>
            <p:cNvPr id="175" name="Google Shape;175;g5bb566ac25_0_1044"/>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F2090"/>
            </a:solidFill>
            <a:ln>
              <a:noFill/>
            </a:ln>
          </p:spPr>
        </p:sp>
      </p:grpSp>
    </p:spTree>
    <p:extLst>
      <p:ext uri="{BB962C8B-B14F-4D97-AF65-F5344CB8AC3E}">
        <p14:creationId xmlns:p14="http://schemas.microsoft.com/office/powerpoint/2010/main" val="175787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GB" sz="3000" b="1"/>
              <a:t>3. Belonging</a:t>
            </a:r>
            <a:br>
              <a:rPr lang="en-GB" sz="2800"/>
            </a:br>
            <a:r>
              <a:rPr lang="en-GB" sz="1800" b="1">
                <a:solidFill>
                  <a:srgbClr val="9225A5"/>
                </a:solidFill>
              </a:rPr>
              <a:t>Are you isolated?</a:t>
            </a:r>
            <a:endParaRPr sz="1800" b="1">
              <a:solidFill>
                <a:srgbClr val="9225A5"/>
              </a:solidFill>
            </a:endParaRPr>
          </a:p>
        </p:txBody>
      </p:sp>
      <p:sp>
        <p:nvSpPr>
          <p:cNvPr id="181" name="Google Shape;181;p48"/>
          <p:cNvSpPr txBox="1">
            <a:spLocks noGrp="1"/>
          </p:cNvSpPr>
          <p:nvPr>
            <p:ph type="body" idx="1"/>
          </p:nvPr>
        </p:nvSpPr>
        <p:spPr>
          <a:xfrm>
            <a:off x="457200" y="1524000"/>
            <a:ext cx="8229600" cy="4526100"/>
          </a:xfrm>
          <a:prstGeom prst="rect">
            <a:avLst/>
          </a:prstGeom>
          <a:noFill/>
          <a:ln>
            <a:noFill/>
          </a:ln>
        </p:spPr>
        <p:txBody>
          <a:bodyPr spcFirstLastPara="1" wrap="square" lIns="91425" tIns="45700" rIns="91425" bIns="45700" anchor="ctr" anchorCtr="0">
            <a:normAutofit/>
          </a:bodyPr>
          <a:lstStyle/>
          <a:p>
            <a:pPr marL="342900" lvl="0" indent="-299720" algn="l" rtl="0">
              <a:lnSpc>
                <a:spcPct val="80000"/>
              </a:lnSpc>
              <a:spcBef>
                <a:spcPts val="0"/>
              </a:spcBef>
              <a:spcAft>
                <a:spcPts val="0"/>
              </a:spcAft>
              <a:buClr>
                <a:schemeClr val="dk1"/>
              </a:buClr>
              <a:buSzPts val="1800"/>
              <a:buChar char="•"/>
            </a:pPr>
            <a:r>
              <a:rPr lang="en-GB" sz="1800"/>
              <a:t>Sense of professional community and positive team work</a:t>
            </a:r>
            <a:endParaRPr sz="1800"/>
          </a:p>
          <a:p>
            <a:pPr marL="342900" lvl="0" indent="-299720" algn="l" rtl="0">
              <a:lnSpc>
                <a:spcPct val="80000"/>
              </a:lnSpc>
              <a:spcBef>
                <a:spcPts val="496"/>
              </a:spcBef>
              <a:spcAft>
                <a:spcPts val="0"/>
              </a:spcAft>
              <a:buClr>
                <a:schemeClr val="dk1"/>
              </a:buClr>
              <a:buSzPts val="1800"/>
              <a:buChar char="•"/>
            </a:pPr>
            <a:r>
              <a:rPr lang="en-GB" sz="1800"/>
              <a:t>Engagement in organizational developments.</a:t>
            </a:r>
            <a:endParaRPr sz="1800"/>
          </a:p>
          <a:p>
            <a:pPr marL="342900" lvl="0" indent="-299720" algn="l" rtl="0">
              <a:lnSpc>
                <a:spcPct val="80000"/>
              </a:lnSpc>
              <a:spcBef>
                <a:spcPts val="496"/>
              </a:spcBef>
              <a:spcAft>
                <a:spcPts val="0"/>
              </a:spcAft>
              <a:buClr>
                <a:schemeClr val="dk1"/>
              </a:buClr>
              <a:buSzPts val="1800"/>
              <a:buChar char="•"/>
            </a:pPr>
            <a:r>
              <a:rPr lang="en-GB" sz="1800"/>
              <a:t>Able to influence change and  be involved in decisions about area of work</a:t>
            </a:r>
            <a:endParaRPr sz="1800"/>
          </a:p>
          <a:p>
            <a:pPr marL="342900" lvl="0" indent="-299720" algn="l" rtl="0">
              <a:lnSpc>
                <a:spcPct val="80000"/>
              </a:lnSpc>
              <a:spcBef>
                <a:spcPts val="496"/>
              </a:spcBef>
              <a:spcAft>
                <a:spcPts val="0"/>
              </a:spcAft>
              <a:buClr>
                <a:schemeClr val="dk1"/>
              </a:buClr>
              <a:buSzPts val="1800"/>
              <a:buChar char="•"/>
            </a:pPr>
            <a:r>
              <a:rPr lang="en-GB" sz="1800"/>
              <a:t>Attendance to professional meetings (local, external CPD)</a:t>
            </a:r>
            <a:endParaRPr sz="1800"/>
          </a:p>
          <a:p>
            <a:pPr marL="342900" lvl="0" indent="-299720" algn="l" rtl="0">
              <a:lnSpc>
                <a:spcPct val="80000"/>
              </a:lnSpc>
              <a:spcBef>
                <a:spcPts val="496"/>
              </a:spcBef>
              <a:spcAft>
                <a:spcPts val="0"/>
              </a:spcAft>
              <a:buClr>
                <a:schemeClr val="dk1"/>
              </a:buClr>
              <a:buSzPts val="1800"/>
              <a:buChar char="•"/>
            </a:pPr>
            <a:r>
              <a:rPr lang="en-GB" sz="1800"/>
              <a:t>Social connection with peers</a:t>
            </a:r>
            <a:endParaRPr sz="1800"/>
          </a:p>
          <a:p>
            <a:pPr marL="342900" lvl="0" indent="-299720" algn="l" rtl="0">
              <a:lnSpc>
                <a:spcPct val="80000"/>
              </a:lnSpc>
              <a:spcBef>
                <a:spcPts val="496"/>
              </a:spcBef>
              <a:spcAft>
                <a:spcPts val="0"/>
              </a:spcAft>
              <a:buClr>
                <a:schemeClr val="dk1"/>
              </a:buClr>
              <a:buSzPts val="1800"/>
              <a:buChar char="•"/>
            </a:pPr>
            <a:r>
              <a:rPr lang="en-GB" sz="1800"/>
              <a:t>Able to reach out to colleagues/peers fostering mutual support and environment</a:t>
            </a:r>
            <a:endParaRPr sz="1800"/>
          </a:p>
          <a:p>
            <a:pPr marL="342900" lvl="0" indent="-299720" algn="l" rtl="0">
              <a:lnSpc>
                <a:spcPct val="80000"/>
              </a:lnSpc>
              <a:spcBef>
                <a:spcPts val="496"/>
              </a:spcBef>
              <a:spcAft>
                <a:spcPts val="0"/>
              </a:spcAft>
              <a:buClr>
                <a:schemeClr val="dk1"/>
              </a:buClr>
              <a:buSzPts val="1800"/>
              <a:buChar char="•"/>
            </a:pPr>
            <a:r>
              <a:rPr lang="en-GB" sz="1800"/>
              <a:t>Celebrate successes with peers and teams</a:t>
            </a:r>
            <a:endParaRPr sz="1800"/>
          </a:p>
          <a:p>
            <a:pPr marL="342900" lvl="0" indent="-299720" algn="l" rtl="0">
              <a:lnSpc>
                <a:spcPct val="80000"/>
              </a:lnSpc>
              <a:spcBef>
                <a:spcPts val="496"/>
              </a:spcBef>
              <a:spcAft>
                <a:spcPts val="0"/>
              </a:spcAft>
              <a:buClr>
                <a:schemeClr val="dk1"/>
              </a:buClr>
              <a:buSzPts val="1800"/>
              <a:buChar char="•"/>
            </a:pPr>
            <a:r>
              <a:rPr lang="en-GB" sz="1800"/>
              <a:t>Team dynamic</a:t>
            </a:r>
            <a:endParaRPr sz="1800"/>
          </a:p>
          <a:p>
            <a:pPr marL="342900" lvl="0" indent="-299720" algn="l" rtl="0">
              <a:lnSpc>
                <a:spcPct val="80000"/>
              </a:lnSpc>
              <a:spcBef>
                <a:spcPts val="496"/>
              </a:spcBef>
              <a:spcAft>
                <a:spcPts val="0"/>
              </a:spcAft>
              <a:buClr>
                <a:schemeClr val="dk1"/>
              </a:buClr>
              <a:buSzPts val="1800"/>
              <a:buChar char="•"/>
            </a:pPr>
            <a:r>
              <a:rPr lang="en-GB" sz="1800"/>
              <a:t>Coaching and mentoring</a:t>
            </a:r>
            <a:endParaRPr sz="1800"/>
          </a:p>
          <a:p>
            <a:pPr marL="342900" lvl="0" indent="-299720" algn="l" rtl="0">
              <a:lnSpc>
                <a:spcPct val="80000"/>
              </a:lnSpc>
              <a:spcBef>
                <a:spcPts val="496"/>
              </a:spcBef>
              <a:spcAft>
                <a:spcPts val="0"/>
              </a:spcAft>
              <a:buClr>
                <a:schemeClr val="dk1"/>
              </a:buClr>
              <a:buSzPts val="1800"/>
              <a:buChar char="•"/>
            </a:pPr>
            <a:r>
              <a:rPr lang="en-GB" sz="1800"/>
              <a:t>Wellbeing discussed at appraisals</a:t>
            </a:r>
            <a:endParaRPr sz="1800"/>
          </a:p>
        </p:txBody>
      </p:sp>
      <p:sp>
        <p:nvSpPr>
          <p:cNvPr id="182" name="Google Shape;182;p48"/>
          <p:cNvSpPr/>
          <p:nvPr/>
        </p:nvSpPr>
        <p:spPr>
          <a:xfrm rot="10800000">
            <a:off x="0" y="6690300"/>
            <a:ext cx="9144000" cy="1677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8"/>
          <p:cNvSpPr/>
          <p:nvPr/>
        </p:nvSpPr>
        <p:spPr>
          <a:xfrm rot="10800000">
            <a:off x="0" y="6612225"/>
            <a:ext cx="9144000" cy="49200"/>
          </a:xfrm>
          <a:prstGeom prst="rect">
            <a:avLst/>
          </a:prstGeom>
          <a:solidFill>
            <a:srgbClr val="551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31757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A032D2E3E5F44C88F02890E51E64BF" ma:contentTypeVersion="5" ma:contentTypeDescription="Create a new document." ma:contentTypeScope="" ma:versionID="0e0baae3d13e987b23a9d954ef92a834">
  <xsd:schema xmlns:xsd="http://www.w3.org/2001/XMLSchema" xmlns:xs="http://www.w3.org/2001/XMLSchema" xmlns:p="http://schemas.microsoft.com/office/2006/metadata/properties" xmlns:ns3="3ebc16e6-2187-49ac-a2fa-7c384f62b36f" targetNamespace="http://schemas.microsoft.com/office/2006/metadata/properties" ma:root="true" ma:fieldsID="ac43b68e0ae1be4dbd7f9f8d3b4739eb" ns3:_="">
    <xsd:import namespace="3ebc16e6-2187-49ac-a2fa-7c384f62b36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bc16e6-2187-49ac-a2fa-7c384f62b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FEF1E1-A96F-429A-BE32-B19DCEA7FE04}">
  <ds:schemaRefs>
    <ds:schemaRef ds:uri="http://schemas.microsoft.com/sharepoint/v3/contenttype/forms"/>
  </ds:schemaRefs>
</ds:datastoreItem>
</file>

<file path=customXml/itemProps2.xml><?xml version="1.0" encoding="utf-8"?>
<ds:datastoreItem xmlns:ds="http://schemas.openxmlformats.org/officeDocument/2006/customXml" ds:itemID="{F76F1542-585C-4B7B-AC9F-8C7570AEB1C1}">
  <ds:schemaRefs>
    <ds:schemaRef ds:uri="http://purl.org/dc/elements/1.1/"/>
    <ds:schemaRef ds:uri="http://www.w3.org/XML/1998/namespace"/>
    <ds:schemaRef ds:uri="3ebc16e6-2187-49ac-a2fa-7c384f62b36f"/>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E1A5954D-E429-4C47-87EA-68A274BDA5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bc16e6-2187-49ac-a2fa-7c384f62b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2475</TotalTime>
  <Words>2613</Words>
  <Application>Microsoft Office PowerPoint</Application>
  <PresentationFormat>On-screen Show (4:3)</PresentationFormat>
  <Paragraphs>336</Paragraphs>
  <Slides>52</Slides>
  <Notes>44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52</vt:i4>
      </vt:variant>
    </vt:vector>
  </HeadingPairs>
  <TitlesOfParts>
    <vt:vector size="62" baseType="lpstr">
      <vt:lpstr>Arial</vt:lpstr>
      <vt:lpstr>Calibri</vt:lpstr>
      <vt:lpstr>Calibri Light</vt:lpstr>
      <vt:lpstr>Helvetica 65</vt:lpstr>
      <vt:lpstr>Roboto</vt:lpstr>
      <vt:lpstr>Verdana</vt:lpstr>
      <vt:lpstr>Office Theme</vt:lpstr>
      <vt:lpstr>1_Office Theme</vt:lpstr>
      <vt:lpstr>2_Office Theme</vt:lpstr>
      <vt:lpstr>3_Office Theme</vt:lpstr>
      <vt:lpstr>Yorkshire &amp; Humber School of Psychiatry Conference Leeds 15 November 2019</vt:lpstr>
      <vt:lpstr>PowerPoint Presentation</vt:lpstr>
      <vt:lpstr>Wellbeing guide for doctors working in psychiatry  using Maslow Hierarchy of needs </vt:lpstr>
      <vt:lpstr>Wellbeing guide for doctors working in psychiatry  using Maslow Hierarchy of needs </vt:lpstr>
      <vt:lpstr>1. Wellbeing basic parameters Are you able to work?</vt:lpstr>
      <vt:lpstr>Wellbeing guide for doctors working in psychiatry  using Maslow Hierarchy of needs </vt:lpstr>
      <vt:lpstr>2. Safety Are you safe at work?</vt:lpstr>
      <vt:lpstr>Wellbeing guide for doctors working in psychiatry  using Maslow Hierarchy of needs </vt:lpstr>
      <vt:lpstr>3. Belonging Are you isolated?</vt:lpstr>
      <vt:lpstr>Wellbeing guide for doctors working in psychiatry  using Maslow Hierarchy of needs </vt:lpstr>
      <vt:lpstr>4. Esteem Are you valued at work?</vt:lpstr>
      <vt:lpstr>Wellbeing guide for doctors working in psychiatry  using Maslow Hierarchy of needs </vt:lpstr>
      <vt:lpstr>5. Self-actualization Are you thriving at work?</vt:lpstr>
      <vt:lpstr>PowerPoint Presentation</vt:lpstr>
      <vt:lpstr>Core recommendations</vt:lpstr>
      <vt:lpstr>Desired commitments</vt:lpstr>
      <vt:lpstr>EVERYONE MATTERS Strategic focus on the wellbeing of doctors working in psychiatry</vt:lpstr>
      <vt:lpstr>Outline</vt:lpstr>
      <vt:lpstr>Membership</vt:lpstr>
      <vt:lpstr>Context </vt:lpstr>
      <vt:lpstr>Aim</vt:lpstr>
      <vt:lpstr>Why focus on wellbeing is important</vt:lpstr>
      <vt:lpstr>Area of wellbeing is complex</vt:lpstr>
      <vt:lpstr>What is wellbeing?</vt:lpstr>
      <vt:lpstr>Wellbeing determinants (ONS, WWWB)</vt:lpstr>
      <vt:lpstr>Examples of Wellbeing measures</vt:lpstr>
      <vt:lpstr> Healthy workforce/Healthy workplace WHO: Benefits of workforce promotion </vt:lpstr>
      <vt:lpstr>Main results of work stress</vt:lpstr>
      <vt:lpstr>Burnout</vt:lpstr>
      <vt:lpstr>Burnout causes (APA)</vt:lpstr>
      <vt:lpstr>Wellbeing interventions</vt:lpstr>
      <vt:lpstr>Wellbeing Strategy: aspirations</vt:lpstr>
      <vt:lpstr>Wellbeing Strategy: essentials</vt:lpstr>
      <vt:lpstr>Strategy Mission</vt:lpstr>
      <vt:lpstr>Values</vt:lpstr>
      <vt:lpstr>Overall Strategy Focus Areas:</vt:lpstr>
      <vt:lpstr>First year strategy focus</vt:lpstr>
      <vt:lpstr>A.1 Support doctors in distress or in need of immediate care:</vt:lpstr>
      <vt:lpstr>A.2 Support doctors in distress or in need of immediate care:</vt:lpstr>
      <vt:lpstr>A.3 Support doctors in distress or in need of immediate care</vt:lpstr>
      <vt:lpstr>B.1 Influence locally the wellbeing agenda</vt:lpstr>
      <vt:lpstr>B.2 Influence locally the wellbeing agenda</vt:lpstr>
      <vt:lpstr>C.1 Transform culture</vt:lpstr>
      <vt:lpstr>C.2 Transform culture </vt:lpstr>
      <vt:lpstr>National influence</vt:lpstr>
      <vt:lpstr>Wellbeing Committee special groups of focus/permanent items on the committee meetings</vt:lpstr>
      <vt:lpstr>Resources</vt:lpstr>
      <vt:lpstr>OUTCOMES  most challenging areas</vt:lpstr>
      <vt:lpstr>Wellbeing guide for doctors working in psychiatry</vt:lpstr>
      <vt:lpstr>PowerPoint Presentation</vt:lpstr>
      <vt:lpstr>How the College Works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EVERYONE MATTERS Strategic focus on the wellbeing of doctors working in psychiatry</dc:title>
  <dc:creator>Bucur Mihaela (Sussex Partnership Trust)</dc:creator>
  <cp:lastModifiedBy>Stephanie Tindall</cp:lastModifiedBy>
  <cp:revision>21</cp:revision>
  <cp:lastPrinted>2019-08-14T15:01:34Z</cp:lastPrinted>
  <dcterms:created xsi:type="dcterms:W3CDTF">2019-06-24T10:35:02Z</dcterms:created>
  <dcterms:modified xsi:type="dcterms:W3CDTF">2019-12-04T16:31:08Z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0x01010068A032D2E3E5F44C88F02890E51E64BF</vt:lpwstr>
  </property>
</Properties>
</file>