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16" r:id="rId3"/>
    <p:sldId id="338" r:id="rId4"/>
    <p:sldId id="275" r:id="rId5"/>
    <p:sldId id="279" r:id="rId6"/>
    <p:sldId id="336" r:id="rId7"/>
    <p:sldId id="331" r:id="rId8"/>
    <p:sldId id="337" r:id="rId9"/>
    <p:sldId id="262" r:id="rId10"/>
    <p:sldId id="326" r:id="rId11"/>
    <p:sldId id="288" r:id="rId12"/>
    <p:sldId id="34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56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8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90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80909-54C6-E24F-9CCD-F3CE4225F864}" type="datetimeFigureOut">
              <a:rPr lang="en-US" smtClean="0"/>
              <a:t>8/11/22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276C8-1C4F-8C40-B625-1CC11183B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6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I’m Phil </a:t>
            </a:r>
            <a:r>
              <a:rPr lang="en-US" dirty="0" err="1"/>
              <a:t>Bonnett</a:t>
            </a:r>
            <a:r>
              <a:rPr lang="en-US" dirty="0"/>
              <a:t> south </a:t>
            </a:r>
            <a:r>
              <a:rPr lang="en-US" dirty="0" err="1"/>
              <a:t>tpd</a:t>
            </a:r>
            <a:r>
              <a:rPr lang="en-US" dirty="0"/>
              <a:t> </a:t>
            </a:r>
            <a:r>
              <a:rPr lang="en-US" dirty="0" err="1"/>
              <a:t>prev</a:t>
            </a:r>
            <a:r>
              <a:rPr lang="en-US" dirty="0"/>
              <a:t> </a:t>
            </a:r>
            <a:r>
              <a:rPr lang="en-US" dirty="0" err="1"/>
              <a:t>accs</a:t>
            </a:r>
            <a:r>
              <a:rPr lang="en-US" dirty="0"/>
              <a:t> and core but I’ve just moved to looking after the registrars </a:t>
            </a:r>
          </a:p>
          <a:p>
            <a:endParaRPr lang="en-US" dirty="0"/>
          </a:p>
          <a:p>
            <a:r>
              <a:rPr lang="en-US" dirty="0"/>
              <a:t>This is a curriculum overview to set the scene.  We’ve then get break out rooms which will add a bit more detail and support.</a:t>
            </a:r>
          </a:p>
          <a:p>
            <a:endParaRPr lang="en-US" dirty="0"/>
          </a:p>
          <a:p>
            <a:r>
              <a:rPr lang="en-US" dirty="0"/>
              <a:t>The last two of these I’ve done have been virtual It’s so nice to see everyone in person. </a:t>
            </a:r>
          </a:p>
          <a:p>
            <a:endParaRPr lang="en-US" dirty="0"/>
          </a:p>
          <a:p>
            <a:r>
              <a:rPr lang="en-US" dirty="0"/>
              <a:t>The program isn’t overly full so there will be plenty of time to chat and catch up.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276C8-1C4F-8C40-B625-1CC11183BE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91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Curriculum moving away from a surgical specialty based approach to broader aspects </a:t>
            </a:r>
          </a:p>
          <a:p>
            <a:r>
              <a:rPr lang="en-US" dirty="0"/>
              <a:t>14 Domains running throughout the curriculum</a:t>
            </a:r>
          </a:p>
          <a:p>
            <a:r>
              <a:rPr lang="en-US" dirty="0"/>
              <a:t>7 professional domains born from GPCs </a:t>
            </a:r>
          </a:p>
          <a:p>
            <a:r>
              <a:rPr lang="en-US" dirty="0"/>
              <a:t>7 Clinical domains, obviously not all of equal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384FA-1886-E042-8B52-A5AD9D3DF1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39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for 2021</a:t>
            </a:r>
          </a:p>
          <a:p>
            <a:endParaRPr lang="en-US" dirty="0"/>
          </a:p>
          <a:p>
            <a:r>
              <a:rPr lang="en-US" dirty="0" err="1"/>
              <a:t>Entrustable</a:t>
            </a:r>
            <a:r>
              <a:rPr lang="en-US" dirty="0"/>
              <a:t> professional </a:t>
            </a:r>
            <a:r>
              <a:rPr lang="en-US" dirty="0" err="1"/>
              <a:t>activivties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Moviung</a:t>
            </a:r>
            <a:r>
              <a:rPr lang="en-US" dirty="0"/>
              <a:t> away from tick boxes to a sign off which is really about are ready to work more </a:t>
            </a:r>
            <a:r>
              <a:rPr lang="en-US" dirty="0" err="1"/>
              <a:t>indepenantly</a:t>
            </a:r>
            <a:r>
              <a:rPr lang="en-US" dirty="0"/>
              <a:t> and that is where the </a:t>
            </a:r>
            <a:r>
              <a:rPr lang="en-US" dirty="0" err="1"/>
              <a:t>supervison</a:t>
            </a:r>
            <a:r>
              <a:rPr lang="en-US" dirty="0"/>
              <a:t> levels come 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276C8-1C4F-8C40-B625-1CC11183BE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65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276C8-1C4F-8C40-B625-1CC11183BE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99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of all the </a:t>
            </a:r>
            <a:r>
              <a:rPr lang="en-US" dirty="0" err="1"/>
              <a:t>accs</a:t>
            </a:r>
            <a:r>
              <a:rPr lang="en-US" dirty="0"/>
              <a:t> </a:t>
            </a:r>
            <a:r>
              <a:rPr lang="en-US" dirty="0" err="1"/>
              <a:t>curiclulum</a:t>
            </a:r>
            <a:r>
              <a:rPr lang="en-US" dirty="0"/>
              <a:t>  if you are core you can switch your brain off or feel smug that you don’t need to do any of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276C8-1C4F-8C40-B625-1CC11183BE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03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276C8-1C4F-8C40-B625-1CC11183BE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38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 clinical</a:t>
            </a:r>
          </a:p>
          <a:p>
            <a:r>
              <a:rPr lang="en-US" dirty="0"/>
              <a:t>3 non- clinical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384FA-1886-E042-8B52-A5AD9D3DF1F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69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for both the </a:t>
            </a:r>
            <a:r>
              <a:rPr lang="en-US" dirty="0" err="1"/>
              <a:t>anaestheitc</a:t>
            </a:r>
            <a:r>
              <a:rPr lang="en-US" dirty="0"/>
              <a:t> and </a:t>
            </a:r>
            <a:r>
              <a:rPr lang="en-US" dirty="0" err="1"/>
              <a:t>accs</a:t>
            </a:r>
            <a:r>
              <a:rPr lang="en-US" dirty="0"/>
              <a:t> curriculum that supervised learning events </a:t>
            </a:r>
            <a:r>
              <a:rPr lang="en-US" dirty="0" err="1"/>
              <a:t>habve</a:t>
            </a:r>
            <a:r>
              <a:rPr lang="en-US" dirty="0"/>
              <a:t> an entrustment scale. </a:t>
            </a:r>
          </a:p>
          <a:p>
            <a:r>
              <a:rPr lang="en-US" dirty="0"/>
              <a:t> Which is to do with </a:t>
            </a:r>
            <a:r>
              <a:rPr lang="en-US" dirty="0" err="1"/>
              <a:t>supervison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caveate</a:t>
            </a:r>
            <a:r>
              <a:rPr lang="en-US" dirty="0"/>
              <a:t> is though which CS’s are still getting to grips with is that it is if you were to do the procedure again in the same situation what we your supervision be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276C8-1C4F-8C40-B625-1CC11183BE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43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 1,2 &amp; 4 should have been achieved by the end of ACCS CT1</a:t>
            </a:r>
          </a:p>
          <a:p>
            <a:r>
              <a:rPr lang="en-US" dirty="0"/>
              <a:t>LO 7 EPA 1 and 2 plus a HALO in Sedation </a:t>
            </a:r>
          </a:p>
          <a:p>
            <a:r>
              <a:rPr lang="en-US" dirty="0"/>
              <a:t>LO 8 ICM </a:t>
            </a:r>
          </a:p>
          <a:p>
            <a:endParaRPr lang="en-US" dirty="0"/>
          </a:p>
          <a:p>
            <a:r>
              <a:rPr lang="en-US" dirty="0"/>
              <a:t>LO 3, 6, 9, 10, 11 may well need signing by ES at the end of CT2.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384FA-1886-E042-8B52-A5AD9D3DF1F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45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276C8-1C4F-8C40-B625-1CC11183BE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34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B276C8-1C4F-8C40-B625-1CC11183BE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92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Remains 7 year program </a:t>
            </a:r>
          </a:p>
          <a:p>
            <a:r>
              <a:rPr lang="en-US" dirty="0"/>
              <a:t>3 year to achieve primary FRCA, thus reducing massively the number of extensions at CT level</a:t>
            </a:r>
          </a:p>
          <a:p>
            <a:r>
              <a:rPr lang="en-US" dirty="0"/>
              <a:t>Final by end of ST5</a:t>
            </a:r>
          </a:p>
          <a:p>
            <a:r>
              <a:rPr lang="en-US" dirty="0"/>
              <a:t>Stages 1, 2 and 3</a:t>
            </a:r>
          </a:p>
          <a:p>
            <a:r>
              <a:rPr lang="en-US" dirty="0"/>
              <a:t>HALOs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384FA-1886-E042-8B52-A5AD9D3DF1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0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A478-87AE-5417-1601-9F5C3A84F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F94F7-4158-ED76-F287-2B72E66E9D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E83D8-ED38-14A0-4D45-B37A1572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8647-8EB2-0B4D-B2B4-F4BF7D832AAC}" type="datetimeFigureOut">
              <a:rPr lang="en-US" smtClean="0"/>
              <a:t>8/11/22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25569-A239-02CB-2E1F-D7434DAD2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4D4FC-023C-FA58-86E1-D55E6983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66FD-3ED2-5F43-A279-D68B6C4B1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7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4E20E-EDD9-C15A-7E5E-4F9E94093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D4AAD-D571-BE23-60A9-225615F7F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F9166-E724-CAEA-4884-8C47CCB9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8647-8EB2-0B4D-B2B4-F4BF7D832AAC}" type="datetimeFigureOut">
              <a:rPr lang="en-US" smtClean="0"/>
              <a:t>8/11/22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AEB40-D5D0-4F7F-9BBF-C517878E9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4CCEB-2DC4-CD49-2AD7-67978BEC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66FD-3ED2-5F43-A279-D68B6C4B1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7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0D98F1-B53E-0E61-A2C8-1582C481F2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E3832C-D44F-E0B5-8681-976AB027EF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23BDA-88CB-0DE8-5F85-35DF1CE41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8647-8EB2-0B4D-B2B4-F4BF7D832AAC}" type="datetimeFigureOut">
              <a:rPr lang="en-US" smtClean="0"/>
              <a:t>8/11/22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4E43F-C828-2067-9D8B-163E6C976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746CC-8A83-9BE5-126F-785AB140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66FD-3ED2-5F43-A279-D68B6C4B1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BAF5-2F4C-600B-B63A-7A9FBAA45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8F8A6-99F3-C02F-EFED-5081B89A3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9860F-90A6-82CC-969C-1F982D3EF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8647-8EB2-0B4D-B2B4-F4BF7D832AAC}" type="datetimeFigureOut">
              <a:rPr lang="en-US" smtClean="0"/>
              <a:t>8/11/22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496B4-44A0-9019-08BA-6E135F623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CC547-F7BF-B3E4-F9FA-9AE7A4EA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66FD-3ED2-5F43-A279-D68B6C4B1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2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0CF25-4E17-15F4-927B-73A282134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E74463-62C5-D8E4-3BAD-F50DF008D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C25F0-AA60-E767-BA8C-CFE2FFC9F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8647-8EB2-0B4D-B2B4-F4BF7D832AAC}" type="datetimeFigureOut">
              <a:rPr lang="en-US" smtClean="0"/>
              <a:t>8/11/22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E8C0A-95B3-FA94-93B3-0C7D28CE4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AAFE-21CC-BC22-C099-8D04C898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66FD-3ED2-5F43-A279-D68B6C4B1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0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63CBD-DE80-56C1-F159-C3987A7FB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F55FC-1949-5D7C-463C-3B900E01AC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BC2E9A-8E78-FE79-4F41-F132FE0AD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4F39F-6433-B5DD-896D-2225F05AB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8647-8EB2-0B4D-B2B4-F4BF7D832AAC}" type="datetimeFigureOut">
              <a:rPr lang="en-US" smtClean="0"/>
              <a:t>8/11/22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EDA47-1DAC-8D1D-4F16-084928141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F8855-5060-11C3-9017-F209CBB66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66FD-3ED2-5F43-A279-D68B6C4B1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2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8857-6E11-6408-C1A1-5E980732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1499C-AD05-4B57-C6DD-5F2DAEBBD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20A83-9C98-9529-FF75-F4E431341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F22C4-2E9D-85B9-F5B7-C00AB1E97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56F17C-E392-F27A-0D6F-4F47D3512B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F27E38-48C3-7A47-F259-B6D42A8C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8647-8EB2-0B4D-B2B4-F4BF7D832AAC}" type="datetimeFigureOut">
              <a:rPr lang="en-US" smtClean="0"/>
              <a:t>8/11/22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27E043-E038-FF80-47A2-4CC5C445A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B9A9C-6352-2487-B003-25DBCC1A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66FD-3ED2-5F43-A279-D68B6C4B1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8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128AE-B17D-50CE-6F0A-EC77A31F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69BD61-E15D-B5E9-A49C-4D7420553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8647-8EB2-0B4D-B2B4-F4BF7D832AAC}" type="datetimeFigureOut">
              <a:rPr lang="en-US" smtClean="0"/>
              <a:t>8/11/22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85ADC8-636D-68B8-E7E8-41328B82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FC79FA-FD94-97C4-4485-E7AC2FB8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66FD-3ED2-5F43-A279-D68B6C4B1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8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A4B3A8-E729-D333-4704-CA777A75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8647-8EB2-0B4D-B2B4-F4BF7D832AAC}" type="datetimeFigureOut">
              <a:rPr lang="en-US" smtClean="0"/>
              <a:t>8/11/22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681FFB-E039-4FD4-7CE9-9C748B598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258CC-0557-139D-B285-7B1A3A855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66FD-3ED2-5F43-A279-D68B6C4B1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3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2F88B-2838-A1D1-A98E-D4E8F696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F6BD9-87DB-A773-A939-70DDC3098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DA997-F114-A928-BC9E-EB56A76E6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5DFD-5B5A-9C1B-0D76-F2DAA19DF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8647-8EB2-0B4D-B2B4-F4BF7D832AAC}" type="datetimeFigureOut">
              <a:rPr lang="en-US" smtClean="0"/>
              <a:t>8/11/22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C7CFF-C631-C750-AC41-0FDCB5BEB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249AE-050B-C646-EF93-70F5553F3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66FD-3ED2-5F43-A279-D68B6C4B1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0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56EFD-BB34-6C08-702B-3A2DDE3E1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41CDA2-0175-F088-FF38-EB172ADA2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21508-D5B1-B36C-FEFE-301D8FDDF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1C827-E1E8-E6E1-B160-988FFB0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8647-8EB2-0B4D-B2B4-F4BF7D832AAC}" type="datetimeFigureOut">
              <a:rPr lang="en-US" smtClean="0"/>
              <a:t>8/11/22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644F4-489B-28ED-786C-205606E50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30E42-275D-E10B-11EB-9FE0DDB0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066FD-3ED2-5F43-A279-D68B6C4B1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6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B5C591-456A-3D15-B6CA-CCDCE226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A6235-A963-957C-B118-94C330905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899AF-522C-BA90-D903-6A0A32837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58647-8EB2-0B4D-B2B4-F4BF7D832AAC}" type="datetimeFigureOut">
              <a:rPr lang="en-US" smtClean="0"/>
              <a:t>8/11/22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5DC5B-E2FD-168D-1BC7-4077A258D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EAAB7-6D7A-D89F-F3D8-E701AED8B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066FD-3ED2-5F43-A279-D68B6C4B1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9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17680-68D8-DEC3-8AB7-DE19F62A1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en-US" sz="5100" dirty="0"/>
              <a:t>Curriculum Overview </a:t>
            </a:r>
            <a:br>
              <a:rPr lang="en-US" sz="5100" dirty="0"/>
            </a:br>
            <a:r>
              <a:rPr lang="en-US" sz="5100" dirty="0"/>
              <a:t>ACCS &amp; </a:t>
            </a:r>
            <a:r>
              <a:rPr lang="en-US" sz="5100" dirty="0" err="1"/>
              <a:t>Anaesthesia</a:t>
            </a:r>
            <a:r>
              <a:rPr lang="en-US" sz="5100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7EDB6-0D25-5600-5368-BFEDB828C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Dr Phil Bonnett (South TPD)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78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8B2C0-AAC0-6646-AB1E-6886228E5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 Domains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AE36596-9498-FB4E-A76D-4EB66832BEC8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13622155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Professional Domains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644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Professional Behaviors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563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126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Teamworking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525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QI &amp; Safety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24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Safeguarding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275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Teaching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518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831674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784A9A4-D001-AE4B-A7D9-E8F93D4DFAE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45079635"/>
              </p:ext>
            </p:extLst>
          </p:nvPr>
        </p:nvGraphicFramePr>
        <p:xfrm>
          <a:off x="6172200" y="1825625"/>
          <a:ext cx="5181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41824910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Clinical Domains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385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Peri-Op Medicine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940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General Anesthesia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528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Regional Anesthesia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16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Resuscitation and Transfer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03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Sedation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54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797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828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981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32A6AB1-685C-40B9-A1E1-412A664DA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84" y="288567"/>
            <a:ext cx="11165983" cy="62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26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043913-CE2E-63AD-73AC-0653C36FF276}"/>
              </a:ext>
            </a:extLst>
          </p:cNvPr>
          <p:cNvSpPr txBox="1"/>
          <p:nvPr/>
        </p:nvSpPr>
        <p:spPr>
          <a:xfrm>
            <a:off x="838200" y="2586789"/>
            <a:ext cx="10515600" cy="359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Now Coffee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Afterwards break out rooms …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ACCS CT 1 – Main room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/>
              <a:t>ACCS CT </a:t>
            </a:r>
            <a:r>
              <a:rPr lang="en-US" sz="2800" dirty="0"/>
              <a:t>2-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Core CT1 and ACF - </a:t>
            </a:r>
          </a:p>
        </p:txBody>
      </p:sp>
    </p:spTree>
    <p:extLst>
      <p:ext uri="{BB962C8B-B14F-4D97-AF65-F5344CB8AC3E}">
        <p14:creationId xmlns:p14="http://schemas.microsoft.com/office/powerpoint/2010/main" val="74264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6593E14-2D57-4F82-AD54-9D3839CA3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81" y="267237"/>
            <a:ext cx="10835425" cy="609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70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8C519-6577-B1F7-CB90-6ED715993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ACCS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F4AA4-6E81-A093-B7F9-7BABD4526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6789"/>
            <a:ext cx="10515600" cy="3590174"/>
          </a:xfrm>
        </p:spPr>
        <p:txBody>
          <a:bodyPr>
            <a:normAutofit/>
          </a:bodyPr>
          <a:lstStyle/>
          <a:p>
            <a:r>
              <a:rPr lang="en-US" dirty="0"/>
              <a:t>2 years</a:t>
            </a:r>
          </a:p>
          <a:p>
            <a:pPr lvl="1"/>
            <a:r>
              <a:rPr lang="en-US" sz="2800" dirty="0"/>
              <a:t>6mths Acute Medicine</a:t>
            </a:r>
          </a:p>
          <a:p>
            <a:pPr lvl="1"/>
            <a:r>
              <a:rPr lang="en-US" sz="2800" dirty="0"/>
              <a:t>6mths Emergency Medicine</a:t>
            </a:r>
          </a:p>
          <a:p>
            <a:pPr lvl="1"/>
            <a:r>
              <a:rPr lang="en-US" sz="2800" dirty="0"/>
              <a:t>6mths ICM</a:t>
            </a:r>
          </a:p>
          <a:p>
            <a:pPr lvl="1"/>
            <a:r>
              <a:rPr lang="en-US" sz="2800" dirty="0"/>
              <a:t>6 </a:t>
            </a:r>
            <a:r>
              <a:rPr lang="en-US" sz="2800" dirty="0" err="1"/>
              <a:t>mths</a:t>
            </a:r>
            <a:r>
              <a:rPr lang="en-US" sz="2800" dirty="0"/>
              <a:t> </a:t>
            </a:r>
            <a:r>
              <a:rPr lang="en-US" sz="2800" dirty="0" err="1"/>
              <a:t>Anaesthesia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996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04FEE93-70AC-45CE-ACAA-120F24C9A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3" y="149383"/>
            <a:ext cx="11359166" cy="63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1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5433A65-E364-4214-85EA-908BD3296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29" y="215720"/>
            <a:ext cx="11362029" cy="639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41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6E55E55-20DB-44AB-8C95-89C1F5C64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CAF2894E-A62F-4691-BCC1-B6ECF532E95C}"/>
              </a:ext>
            </a:extLst>
          </p:cNvPr>
          <p:cNvSpPr/>
          <p:nvPr/>
        </p:nvSpPr>
        <p:spPr>
          <a:xfrm>
            <a:off x="9175631" y="685800"/>
            <a:ext cx="1257524" cy="1135810"/>
          </a:xfrm>
          <a:prstGeom prst="frame">
            <a:avLst>
              <a:gd name="adj1" fmla="val 8541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667063F0-E2CF-4B78-BC26-C08CAB36A802}"/>
              </a:ext>
            </a:extLst>
          </p:cNvPr>
          <p:cNvSpPr/>
          <p:nvPr/>
        </p:nvSpPr>
        <p:spPr>
          <a:xfrm>
            <a:off x="9175631" y="2324818"/>
            <a:ext cx="704488" cy="575094"/>
          </a:xfrm>
          <a:prstGeom prst="frame">
            <a:avLst>
              <a:gd name="adj1" fmla="val 1771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7D1D54CC-8F81-482D-BD34-98E38DAF27A2}"/>
              </a:ext>
            </a:extLst>
          </p:cNvPr>
          <p:cNvSpPr/>
          <p:nvPr/>
        </p:nvSpPr>
        <p:spPr>
          <a:xfrm>
            <a:off x="10282685" y="4308893"/>
            <a:ext cx="575094" cy="35943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BBED58B9-A25A-41E4-82C8-8969C8095F2A}"/>
              </a:ext>
            </a:extLst>
          </p:cNvPr>
          <p:cNvSpPr/>
          <p:nvPr/>
        </p:nvSpPr>
        <p:spPr>
          <a:xfrm>
            <a:off x="10800269" y="4524554"/>
            <a:ext cx="661358" cy="51758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D8EFE88F-0141-4DCC-9863-0A0BAE34F946}"/>
              </a:ext>
            </a:extLst>
          </p:cNvPr>
          <p:cNvSpPr/>
          <p:nvPr/>
        </p:nvSpPr>
        <p:spPr>
          <a:xfrm>
            <a:off x="6228270" y="2756139"/>
            <a:ext cx="5233356" cy="1489502"/>
          </a:xfrm>
          <a:prstGeom prst="frame">
            <a:avLst>
              <a:gd name="adj1" fmla="val 487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538CC506-F653-4563-909D-45CD985ABC83}"/>
              </a:ext>
            </a:extLst>
          </p:cNvPr>
          <p:cNvSpPr/>
          <p:nvPr/>
        </p:nvSpPr>
        <p:spPr>
          <a:xfrm>
            <a:off x="6228269" y="5042138"/>
            <a:ext cx="5233357" cy="1403237"/>
          </a:xfrm>
          <a:prstGeom prst="frame">
            <a:avLst>
              <a:gd name="adj1" fmla="val 691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A7ED3B3F-C656-439C-8D65-491917F88A33}"/>
              </a:ext>
            </a:extLst>
          </p:cNvPr>
          <p:cNvSpPr/>
          <p:nvPr/>
        </p:nvSpPr>
        <p:spPr>
          <a:xfrm>
            <a:off x="6228270" y="1720968"/>
            <a:ext cx="5233356" cy="747622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4ACDB5-04F3-3A43-A4FE-15639C2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Trainer Reports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4ADCA-F917-B146-A821-2DA9C21F0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MTR: Multiple Trainer Report (</a:t>
            </a:r>
            <a:r>
              <a:rPr lang="en-US" dirty="0" err="1"/>
              <a:t>RCoA</a:t>
            </a:r>
            <a:r>
              <a:rPr lang="en-US" dirty="0"/>
              <a:t>)</a:t>
            </a:r>
          </a:p>
          <a:p>
            <a:r>
              <a:rPr lang="en-US" dirty="0"/>
              <a:t>MCR: Multiple Consultant Report (FICM)</a:t>
            </a:r>
          </a:p>
          <a:p>
            <a:r>
              <a:rPr lang="en-US" dirty="0"/>
              <a:t>FEGS: Faculty Educational Governance Statement (EM)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133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person, indoor, screenshot&#10;&#10;Description automatically generated">
            <a:extLst>
              <a:ext uri="{FF2B5EF4-FFF2-40B4-BE49-F238E27FC236}">
                <a16:creationId xmlns:a16="http://schemas.microsoft.com/office/drawing/2014/main" id="{266B04E9-E1E3-7FE9-D602-DC55CA546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934" y="0"/>
            <a:ext cx="12509012" cy="7131397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DC811D9-914D-D052-C047-17014A73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77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78BD404-B1ED-425F-93FE-E2D8CA505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24" y="241478"/>
            <a:ext cx="11236519" cy="632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59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EE1FBAA719E64CAE1811AD550CC6D8" ma:contentTypeVersion="11" ma:contentTypeDescription="Create a new document." ma:contentTypeScope="" ma:versionID="cc007afdae59745a661097f6fae5825d">
  <xsd:schema xmlns:xsd="http://www.w3.org/2001/XMLSchema" xmlns:xs="http://www.w3.org/2001/XMLSchema" xmlns:p="http://schemas.microsoft.com/office/2006/metadata/properties" xmlns:ns2="6afad450-df4e-4e75-9ff8-6f8ecbc18fc0" xmlns:ns3="8cecdbde-4e11-4cbf-b3cc-446beb51543b" targetNamespace="http://schemas.microsoft.com/office/2006/metadata/properties" ma:root="true" ma:fieldsID="0a89917d769a585f9b3129f39d2336bf" ns2:_="" ns3:_="">
    <xsd:import namespace="6afad450-df4e-4e75-9ff8-6f8ecbc18fc0"/>
    <xsd:import namespace="8cecdbde-4e11-4cbf-b3cc-446beb5154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fad450-df4e-4e75-9ff8-6f8ecbc18f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cdbde-4e11-4cbf-b3cc-446beb515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BE952F-B831-4B32-A2CC-62A2F60A3F0E}"/>
</file>

<file path=customXml/itemProps2.xml><?xml version="1.0" encoding="utf-8"?>
<ds:datastoreItem xmlns:ds="http://schemas.openxmlformats.org/officeDocument/2006/customXml" ds:itemID="{63B56802-FCB8-4B08-95CD-8B68E0D16582}"/>
</file>

<file path=customXml/itemProps3.xml><?xml version="1.0" encoding="utf-8"?>
<ds:datastoreItem xmlns:ds="http://schemas.openxmlformats.org/officeDocument/2006/customXml" ds:itemID="{CFCA065E-B105-4951-9DBA-B9DAA2ABB266}"/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440</Words>
  <Application>Microsoft Macintosh PowerPoint</Application>
  <PresentationFormat>Widescreen</PresentationFormat>
  <Paragraphs>82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Curriculum Overview  ACCS &amp; Anaesthesia </vt:lpstr>
      <vt:lpstr>PowerPoint Presentation</vt:lpstr>
      <vt:lpstr>ACCS </vt:lpstr>
      <vt:lpstr>PowerPoint Presentation</vt:lpstr>
      <vt:lpstr>PowerPoint Presentation</vt:lpstr>
      <vt:lpstr>PowerPoint Presentation</vt:lpstr>
      <vt:lpstr>Trainer Reports </vt:lpstr>
      <vt:lpstr>PowerPoint Presentation</vt:lpstr>
      <vt:lpstr>PowerPoint Presentation</vt:lpstr>
      <vt:lpstr>Stage 1 Domains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Curiculum overview</dc:title>
  <dc:creator>Phil Bonnett</dc:creator>
  <cp:lastModifiedBy>Phil Bonnett</cp:lastModifiedBy>
  <cp:revision>9</cp:revision>
  <dcterms:created xsi:type="dcterms:W3CDTF">2022-06-29T08:18:40Z</dcterms:created>
  <dcterms:modified xsi:type="dcterms:W3CDTF">2022-08-11T12:07:38Z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0x010100CFEE1FBAA719E64CAE1811AD550CC6D8</vt:lpwstr>
  </property>
</Properties>
</file>