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402417950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402417950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solidFill>
                  <a:srgbClr val="1E1E1F"/>
                </a:solidFill>
              </a:rPr>
              <a:t>Number one tip to get ahead and prevent burnout!</a:t>
            </a:r>
            <a:endParaRPr>
              <a:solidFill>
                <a:srgbClr val="1E1E1F"/>
              </a:solidFill>
            </a:endParaRPr>
          </a:p>
          <a:p>
            <a:pPr indent="-298450" lvl="0" marL="457200" rtl="0" algn="l">
              <a:spcBef>
                <a:spcPts val="0"/>
              </a:spcBef>
              <a:spcAft>
                <a:spcPts val="0"/>
              </a:spcAft>
              <a:buSzPts val="1100"/>
              <a:buAutoNum type="arabicPeriod"/>
            </a:pPr>
            <a:r>
              <a:rPr lang="en-GB">
                <a:solidFill>
                  <a:srgbClr val="1E1E1F"/>
                </a:solidFill>
              </a:rPr>
              <a:t>“The RCoA recommends that anaesthetists in training in anaesthetic posts in stages 1 and 2 of the curriculum on ACCS pathways should be allocated up to 2 hours of EDT per week.”</a:t>
            </a:r>
            <a:endParaRPr/>
          </a:p>
          <a:p>
            <a:pPr indent="-298450" lvl="0" marL="457200" rtl="0" algn="l">
              <a:spcBef>
                <a:spcPts val="0"/>
              </a:spcBef>
              <a:spcAft>
                <a:spcPts val="0"/>
              </a:spcAft>
              <a:buSzPts val="1100"/>
              <a:buAutoNum type="arabicPeriod"/>
            </a:pPr>
            <a:r>
              <a:rPr lang="en-GB"/>
              <a:t>It is calculated pro rata so will be less for LTFT trainees.</a:t>
            </a:r>
            <a:endParaRPr/>
          </a:p>
          <a:p>
            <a:pPr indent="-298450" lvl="0" marL="457200" rtl="0" algn="l">
              <a:spcBef>
                <a:spcPts val="0"/>
              </a:spcBef>
              <a:spcAft>
                <a:spcPts val="0"/>
              </a:spcAft>
              <a:buSzPts val="1100"/>
              <a:buAutoNum type="arabicPeriod"/>
            </a:pPr>
            <a:r>
              <a:rPr lang="en-GB"/>
              <a:t>Is </a:t>
            </a:r>
            <a:r>
              <a:rPr lang="en-GB"/>
              <a:t>separate to local teaching and study leave.</a:t>
            </a:r>
            <a:endParaRPr/>
          </a:p>
          <a:p>
            <a:pPr indent="-298450" lvl="0" marL="457200" rtl="0" algn="l">
              <a:spcBef>
                <a:spcPts val="0"/>
              </a:spcBef>
              <a:spcAft>
                <a:spcPts val="0"/>
              </a:spcAft>
              <a:buSzPts val="1100"/>
              <a:buAutoNum type="arabicPeriod"/>
            </a:pPr>
            <a:r>
              <a:rPr lang="en-GB"/>
              <a:t>My </a:t>
            </a:r>
            <a:r>
              <a:rPr lang="en-GB"/>
              <a:t>experience of leaving it to </a:t>
            </a:r>
            <a:r>
              <a:rPr b="1" lang="en-GB"/>
              <a:t>“a quiet day”</a:t>
            </a:r>
            <a:endParaRPr b="1"/>
          </a:p>
          <a:p>
            <a:pPr indent="-298450" lvl="0" marL="457200" rtl="0" algn="l">
              <a:spcBef>
                <a:spcPts val="0"/>
              </a:spcBef>
              <a:spcAft>
                <a:spcPts val="0"/>
              </a:spcAft>
              <a:buSzPts val="1100"/>
              <a:buAutoNum type="arabicPeriod"/>
            </a:pPr>
            <a:r>
              <a:rPr lang="en-GB"/>
              <a:t>Much better to discuss this with your rota co-ordinator with supervisor CC’ed in.</a:t>
            </a:r>
            <a:endParaRPr/>
          </a:p>
          <a:p>
            <a:pPr indent="-298450" lvl="0" marL="457200" rtl="0" algn="l">
              <a:spcBef>
                <a:spcPts val="0"/>
              </a:spcBef>
              <a:spcAft>
                <a:spcPts val="0"/>
              </a:spcAft>
              <a:buSzPts val="1100"/>
              <a:buAutoNum type="arabicPeriod"/>
            </a:pPr>
            <a:r>
              <a:rPr lang="en-GB"/>
              <a:t>Unable to claim retrospectively, so leaving it late means more work in your personal time.</a:t>
            </a:r>
            <a:endParaRPr/>
          </a:p>
          <a:p>
            <a:pPr indent="-298450" lvl="0" marL="457200" rtl="0" algn="l">
              <a:spcBef>
                <a:spcPts val="0"/>
              </a:spcBef>
              <a:spcAft>
                <a:spcPts val="0"/>
              </a:spcAft>
              <a:buSzPts val="1100"/>
              <a:buAutoNum type="arabicPeriod"/>
            </a:pPr>
            <a:r>
              <a:rPr lang="en-GB"/>
              <a:t>This can be used for procedural skills, simulation, portfolio completion, QI, Research, Management. I utilised mine to complete my Research project, Masters Dissertation and take on a large QI project and get involved in Management within the Trust.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402417950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402417950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t>7 Modules “Emergency Medicine” on a Blackboard Platform, the platform isnt the most </a:t>
            </a:r>
            <a:r>
              <a:rPr lang="en-GB"/>
              <a:t>intuitive</a:t>
            </a:r>
            <a:r>
              <a:rPr lang="en-GB"/>
              <a:t> but the email support is useful so if stuck just email them.</a:t>
            </a:r>
            <a:endParaRPr/>
          </a:p>
          <a:p>
            <a:pPr indent="-298450" lvl="0" marL="457200" rtl="0" algn="l">
              <a:spcBef>
                <a:spcPts val="0"/>
              </a:spcBef>
              <a:spcAft>
                <a:spcPts val="0"/>
              </a:spcAft>
              <a:buSzPts val="1100"/>
              <a:buAutoNum type="arabicPeriod"/>
            </a:pPr>
            <a:r>
              <a:rPr lang="en-GB"/>
              <a:t>Most of these courses have only two dates, you may only be able to attend one because of shifts so submit study leave early and be organised.</a:t>
            </a:r>
            <a:endParaRPr/>
          </a:p>
          <a:p>
            <a:pPr indent="-298450" lvl="0" marL="457200" rtl="0" algn="l">
              <a:spcBef>
                <a:spcPts val="0"/>
              </a:spcBef>
              <a:spcAft>
                <a:spcPts val="0"/>
              </a:spcAft>
              <a:buSzPts val="1100"/>
              <a:buAutoNum type="arabicPeriod"/>
            </a:pPr>
            <a:r>
              <a:rPr lang="en-GB"/>
              <a:t>The majority of these courses have been remote e-learning courses which have roughly 6 hours of pre-work ahead of them but the courses themselves often only last 4 hours so what you’ll lose in the weeks before </a:t>
            </a:r>
            <a:r>
              <a:rPr lang="en-GB"/>
              <a:t>will</a:t>
            </a:r>
            <a:r>
              <a:rPr lang="en-GB"/>
              <a:t> be reclaimed on those study days.</a:t>
            </a:r>
            <a:endParaRPr/>
          </a:p>
          <a:p>
            <a:pPr indent="-298450" lvl="0" marL="457200" rtl="0" algn="l">
              <a:spcBef>
                <a:spcPts val="0"/>
              </a:spcBef>
              <a:spcAft>
                <a:spcPts val="0"/>
              </a:spcAft>
              <a:buSzPts val="1100"/>
              <a:buAutoNum type="arabicPeriod"/>
            </a:pPr>
            <a:r>
              <a:rPr lang="en-GB"/>
              <a:t>The simulation course and the Ultrasound courses are both excellent and really support your </a:t>
            </a:r>
            <a:r>
              <a:rPr lang="en-GB"/>
              <a:t>learning through the year.</a:t>
            </a:r>
            <a:endParaRPr/>
          </a:p>
          <a:p>
            <a:pPr indent="-298450" lvl="0" marL="457200" rtl="0" algn="l">
              <a:spcBef>
                <a:spcPts val="0"/>
              </a:spcBef>
              <a:spcAft>
                <a:spcPts val="0"/>
              </a:spcAft>
              <a:buSzPts val="1100"/>
              <a:buAutoNum type="arabicPeriod"/>
            </a:pPr>
            <a:r>
              <a:rPr lang="en-GB"/>
              <a:t>Upload these to your portfolio, these will cover lots of areas within the curriculum!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402417950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402417950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t>Do not need to complete full portfolio this year!</a:t>
            </a:r>
            <a:endParaRPr/>
          </a:p>
          <a:p>
            <a:pPr indent="-298450" lvl="0" marL="457200" rtl="0" algn="l">
              <a:spcBef>
                <a:spcPts val="0"/>
              </a:spcBef>
              <a:spcAft>
                <a:spcPts val="0"/>
              </a:spcAft>
              <a:buSzPts val="1100"/>
              <a:buAutoNum type="arabicPeriod"/>
            </a:pPr>
            <a:r>
              <a:rPr lang="en-GB"/>
              <a:t>Have a rough outline of the curriculum, especially the compulsory sections. Only a few ACCS specific LOs but GMC mandated are at the base.</a:t>
            </a:r>
            <a:endParaRPr/>
          </a:p>
          <a:p>
            <a:pPr indent="-298450" lvl="0" marL="457200" rtl="0" algn="l">
              <a:spcBef>
                <a:spcPts val="0"/>
              </a:spcBef>
              <a:spcAft>
                <a:spcPts val="0"/>
              </a:spcAft>
              <a:buSzPts val="1100"/>
              <a:buAutoNum type="arabicPeriod"/>
            </a:pPr>
            <a:r>
              <a:rPr lang="en-GB"/>
              <a:t>You’ll </a:t>
            </a:r>
            <a:r>
              <a:rPr lang="en-GB"/>
              <a:t>inadvertently cover sections of the curriculum on a daily basis.</a:t>
            </a:r>
            <a:endParaRPr/>
          </a:p>
          <a:p>
            <a:pPr indent="-298450" lvl="0" marL="457200" rtl="0" algn="l">
              <a:spcBef>
                <a:spcPts val="0"/>
              </a:spcBef>
              <a:spcAft>
                <a:spcPts val="0"/>
              </a:spcAft>
              <a:buSzPts val="1100"/>
              <a:buAutoNum type="arabicPeriod"/>
            </a:pPr>
            <a:r>
              <a:rPr lang="en-GB"/>
              <a:t>If you know what is in the curriculum, an extra few lines of discussion within an SLE may incorporate aspects of the curriculum that are difficult to address elsewhere. This reduces the total number of SLE sign offs from seniors and is more tome efficient for yourself.</a:t>
            </a:r>
            <a:endParaRPr/>
          </a:p>
          <a:p>
            <a:pPr indent="-298450" lvl="0" marL="457200" rtl="0" algn="l">
              <a:spcBef>
                <a:spcPts val="0"/>
              </a:spcBef>
              <a:spcAft>
                <a:spcPts val="0"/>
              </a:spcAft>
              <a:buSzPts val="1100"/>
              <a:buAutoNum type="arabicPeriod"/>
            </a:pPr>
            <a:r>
              <a:rPr lang="en-GB"/>
              <a:t>Understand the level of competence required for each section of the curriculum and build towards this.</a:t>
            </a:r>
            <a:endParaRPr/>
          </a:p>
          <a:p>
            <a:pPr indent="-298450" lvl="0" marL="457200" rtl="0" algn="l">
              <a:spcBef>
                <a:spcPts val="0"/>
              </a:spcBef>
              <a:spcAft>
                <a:spcPts val="0"/>
              </a:spcAft>
              <a:buSzPts val="1100"/>
              <a:buAutoNum type="arabicPeriod"/>
            </a:pPr>
            <a:r>
              <a:rPr lang="en-GB"/>
              <a:t>Knowing the areas outstanding will help you make a “to do” list and sniff out opportunities to complete your portfolio early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402417950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402417950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solidFill>
                  <a:schemeClr val="dk1"/>
                </a:solidFill>
              </a:rPr>
              <a:t>Finding that your last two weeks in a rotation are working with people who ignore their emails could leave you in a difficult spot.</a:t>
            </a:r>
            <a:endParaRPr/>
          </a:p>
          <a:p>
            <a:pPr indent="-298450" lvl="0" marL="457200" rtl="0" algn="l">
              <a:spcBef>
                <a:spcPts val="0"/>
              </a:spcBef>
              <a:spcAft>
                <a:spcPts val="0"/>
              </a:spcAft>
              <a:buSzPts val="1100"/>
              <a:buAutoNum type="arabicPeriod"/>
            </a:pPr>
            <a:r>
              <a:rPr lang="en-GB"/>
              <a:t>Some seniors are better than others at responding to portfolio requests.</a:t>
            </a:r>
            <a:endParaRPr/>
          </a:p>
          <a:p>
            <a:pPr indent="-298450" lvl="0" marL="457200" rtl="0" algn="l">
              <a:spcBef>
                <a:spcPts val="0"/>
              </a:spcBef>
              <a:spcAft>
                <a:spcPts val="0"/>
              </a:spcAft>
              <a:buSzPts val="1100"/>
              <a:buAutoNum type="arabicPeriod"/>
            </a:pPr>
            <a:r>
              <a:rPr lang="en-GB"/>
              <a:t>Explaining </a:t>
            </a:r>
            <a:r>
              <a:rPr lang="en-GB"/>
              <a:t>entrustment</a:t>
            </a:r>
            <a:r>
              <a:rPr lang="en-GB"/>
              <a:t> levels (Dr Jones and level 1). </a:t>
            </a:r>
            <a:endParaRPr/>
          </a:p>
          <a:p>
            <a:pPr indent="-298450" lvl="0" marL="457200" rtl="0" algn="l">
              <a:spcBef>
                <a:spcPts val="0"/>
              </a:spcBef>
              <a:spcAft>
                <a:spcPts val="0"/>
              </a:spcAft>
              <a:buSzPts val="1100"/>
              <a:buAutoNum type="arabicPeriod"/>
            </a:pPr>
            <a:r>
              <a:rPr lang="en-GB"/>
              <a:t>Almost all SLEs this year will have to be sent to “Guest Assessors.” This will mean lots of searching the GMC register to find their GMC number but also means that the email is easy for them to ignore as its from an organisation they’re not familiar with. They may require more prompting than usual to </a:t>
            </a:r>
            <a:r>
              <a:rPr lang="en-GB"/>
              <a:t>complete</a:t>
            </a:r>
            <a:r>
              <a:rPr lang="en-GB"/>
              <a:t> the sign off on an unfamiliar </a:t>
            </a:r>
            <a:r>
              <a:rPr lang="en-GB"/>
              <a:t>system.</a:t>
            </a:r>
            <a:r>
              <a:rPr lang="en-GB"/>
              <a:t> </a:t>
            </a:r>
            <a:endParaRPr/>
          </a:p>
          <a:p>
            <a:pPr indent="-298450" lvl="0" marL="457200" rtl="0" algn="l">
              <a:spcBef>
                <a:spcPts val="0"/>
              </a:spcBef>
              <a:spcAft>
                <a:spcPts val="0"/>
              </a:spcAft>
              <a:buSzPts val="1100"/>
              <a:buAutoNum type="arabicPeriod"/>
            </a:pPr>
            <a:r>
              <a:rPr lang="en-GB"/>
              <a:t>I would recommend sending Supervised Learning Events (SLEs) early on in each rotation to see who is most responsive to these requests, this also signs many areas off early on.</a:t>
            </a:r>
            <a:endParaRPr/>
          </a:p>
          <a:p>
            <a:pPr indent="-298450" lvl="0" marL="457200" rtl="0" algn="l">
              <a:spcBef>
                <a:spcPts val="0"/>
              </a:spcBef>
              <a:spcAft>
                <a:spcPts val="0"/>
              </a:spcAft>
              <a:buSzPts val="1100"/>
              <a:buAutoNum type="arabicPeriod"/>
            </a:pPr>
            <a:r>
              <a:rPr lang="en-GB"/>
              <a:t>Once you know who is receptive to signing off SLEs you can begin </a:t>
            </a:r>
            <a:r>
              <a:rPr lang="en-GB"/>
              <a:t>compiling</a:t>
            </a:r>
            <a:r>
              <a:rPr lang="en-GB"/>
              <a:t> a list of supervisors and staff for Multi-source feedback and Multiple Trainer report.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402417950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402417950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t>Procedural skills do not always land in your lap, volunteer!</a:t>
            </a:r>
            <a:endParaRPr/>
          </a:p>
          <a:p>
            <a:pPr indent="-298450" lvl="0" marL="457200" rtl="0" algn="l">
              <a:spcBef>
                <a:spcPts val="0"/>
              </a:spcBef>
              <a:spcAft>
                <a:spcPts val="0"/>
              </a:spcAft>
              <a:buSzPts val="1100"/>
              <a:buAutoNum type="arabicPeriod"/>
            </a:pPr>
            <a:r>
              <a:rPr lang="en-GB"/>
              <a:t>There is a lot of pressure on the departments you’ll be working in next year and it’s easy to shrink into the background. If skills such as lumbar puncture, pleural aspiration, nerve blocks or orthopaedic </a:t>
            </a:r>
            <a:r>
              <a:rPr lang="en-GB"/>
              <a:t>manipulations</a:t>
            </a:r>
            <a:r>
              <a:rPr lang="en-GB"/>
              <a:t> arise volunteer to watch, support, or complete the skill when appropriate. These do not always arise so when they do maximise the opportunity.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40241795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40241795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4024179504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4024179504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4024179504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4024179504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lewis.warnock@york.nhs.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Navigating CT1</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GB"/>
              <a:t>Lewis Warnock </a:t>
            </a:r>
            <a:endParaRPr/>
          </a:p>
          <a:p>
            <a:pPr indent="0" lvl="0" marL="0" rtl="0" algn="ctr">
              <a:spcBef>
                <a:spcPts val="0"/>
              </a:spcBef>
              <a:spcAft>
                <a:spcPts val="0"/>
              </a:spcAft>
              <a:buNone/>
            </a:pPr>
            <a:r>
              <a:rPr lang="en-GB"/>
              <a:t>ACCS Anaesthetics CT2 York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Organise your Educational Development Time</a:t>
            </a:r>
            <a:endParaRPr b="1"/>
          </a:p>
        </p:txBody>
      </p:sp>
      <p:pic>
        <p:nvPicPr>
          <p:cNvPr id="61" name="Google Shape;61;p14"/>
          <p:cNvPicPr preferRelativeResize="0"/>
          <p:nvPr/>
        </p:nvPicPr>
        <p:blipFill>
          <a:blip r:embed="rId3">
            <a:alphaModFix/>
          </a:blip>
          <a:stretch>
            <a:fillRect/>
          </a:stretch>
        </p:blipFill>
        <p:spPr>
          <a:xfrm>
            <a:off x="1763763" y="1165300"/>
            <a:ext cx="5616474" cy="3742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Book Emergency Medicine Learning Modules days</a:t>
            </a:r>
            <a:endParaRPr b="1"/>
          </a:p>
        </p:txBody>
      </p:sp>
      <p:pic>
        <p:nvPicPr>
          <p:cNvPr id="67" name="Google Shape;67;p15"/>
          <p:cNvPicPr preferRelativeResize="0"/>
          <p:nvPr/>
        </p:nvPicPr>
        <p:blipFill>
          <a:blip r:embed="rId3">
            <a:alphaModFix/>
          </a:blip>
          <a:stretch>
            <a:fillRect/>
          </a:stretch>
        </p:blipFill>
        <p:spPr>
          <a:xfrm>
            <a:off x="2186238" y="1190950"/>
            <a:ext cx="4771523" cy="3578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Become </a:t>
            </a:r>
            <a:r>
              <a:rPr b="1" lang="en-GB"/>
              <a:t>familiar</a:t>
            </a:r>
            <a:r>
              <a:rPr b="1" lang="en-GB"/>
              <a:t> with the curriculum</a:t>
            </a:r>
            <a:endParaRPr b="1"/>
          </a:p>
        </p:txBody>
      </p:sp>
      <p:pic>
        <p:nvPicPr>
          <p:cNvPr id="73" name="Google Shape;73;p16"/>
          <p:cNvPicPr preferRelativeResize="0"/>
          <p:nvPr/>
        </p:nvPicPr>
        <p:blipFill>
          <a:blip r:embed="rId3">
            <a:alphaModFix/>
          </a:blip>
          <a:stretch>
            <a:fillRect/>
          </a:stretch>
        </p:blipFill>
        <p:spPr>
          <a:xfrm>
            <a:off x="1855739" y="1152475"/>
            <a:ext cx="5432524" cy="3622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Identify those who will sign off SLEs</a:t>
            </a:r>
            <a:endParaRPr b="1"/>
          </a:p>
        </p:txBody>
      </p:sp>
      <p:pic>
        <p:nvPicPr>
          <p:cNvPr id="79" name="Google Shape;79;p17"/>
          <p:cNvPicPr preferRelativeResize="0"/>
          <p:nvPr/>
        </p:nvPicPr>
        <p:blipFill>
          <a:blip r:embed="rId3">
            <a:alphaModFix/>
          </a:blip>
          <a:stretch>
            <a:fillRect/>
          </a:stretch>
        </p:blipFill>
        <p:spPr>
          <a:xfrm>
            <a:off x="2034300" y="1152475"/>
            <a:ext cx="5075400" cy="3806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Be opportunistic and volunteer!</a:t>
            </a:r>
            <a:endParaRPr b="1"/>
          </a:p>
        </p:txBody>
      </p:sp>
      <p:pic>
        <p:nvPicPr>
          <p:cNvPr id="85" name="Google Shape;85;p18"/>
          <p:cNvPicPr preferRelativeResize="0"/>
          <p:nvPr/>
        </p:nvPicPr>
        <p:blipFill>
          <a:blip r:embed="rId3">
            <a:alphaModFix/>
          </a:blip>
          <a:stretch>
            <a:fillRect/>
          </a:stretch>
        </p:blipFill>
        <p:spPr>
          <a:xfrm>
            <a:off x="2180538" y="1152475"/>
            <a:ext cx="4782926" cy="35871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Navigating CT1</a:t>
            </a:r>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SzPts val="1800"/>
              <a:buAutoNum type="arabicPeriod"/>
            </a:pPr>
            <a:r>
              <a:rPr lang="en-GB"/>
              <a:t>Organise your Educational Development Time</a:t>
            </a:r>
            <a:endParaRPr/>
          </a:p>
          <a:p>
            <a:pPr indent="-342900" lvl="0" marL="457200" rtl="0" algn="l">
              <a:lnSpc>
                <a:spcPct val="100000"/>
              </a:lnSpc>
              <a:spcBef>
                <a:spcPts val="0"/>
              </a:spcBef>
              <a:spcAft>
                <a:spcPts val="0"/>
              </a:spcAft>
              <a:buSzPts val="1800"/>
              <a:buAutoNum type="arabicPeriod"/>
            </a:pPr>
            <a:r>
              <a:rPr lang="en-GB"/>
              <a:t>Book Emergency Medicine Learning Modules days</a:t>
            </a:r>
            <a:endParaRPr/>
          </a:p>
          <a:p>
            <a:pPr indent="-342900" lvl="0" marL="457200" rtl="0" algn="l">
              <a:lnSpc>
                <a:spcPct val="100000"/>
              </a:lnSpc>
              <a:spcBef>
                <a:spcPts val="0"/>
              </a:spcBef>
              <a:spcAft>
                <a:spcPts val="0"/>
              </a:spcAft>
              <a:buSzPts val="1800"/>
              <a:buAutoNum type="arabicPeriod"/>
            </a:pPr>
            <a:r>
              <a:rPr lang="en-GB"/>
              <a:t>Become familiar with the curriculum</a:t>
            </a:r>
            <a:endParaRPr/>
          </a:p>
          <a:p>
            <a:pPr indent="-342900" lvl="0" marL="457200" rtl="0" algn="l">
              <a:spcBef>
                <a:spcPts val="0"/>
              </a:spcBef>
              <a:spcAft>
                <a:spcPts val="0"/>
              </a:spcAft>
              <a:buSzPts val="1800"/>
              <a:buAutoNum type="arabicPeriod"/>
            </a:pPr>
            <a:r>
              <a:rPr lang="en-GB"/>
              <a:t>Identify those who will sign off SLEs</a:t>
            </a:r>
            <a:endParaRPr/>
          </a:p>
          <a:p>
            <a:pPr indent="-342900" lvl="0" marL="457200" rtl="0" algn="l">
              <a:lnSpc>
                <a:spcPct val="100000"/>
              </a:lnSpc>
              <a:spcBef>
                <a:spcPts val="0"/>
              </a:spcBef>
              <a:spcAft>
                <a:spcPts val="0"/>
              </a:spcAft>
              <a:buSzPts val="1800"/>
              <a:buAutoNum type="arabicPeriod"/>
            </a:pPr>
            <a:r>
              <a:rPr lang="en-GB"/>
              <a:t>Be opportunistic and volunteer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0"/>
          <p:cNvPicPr preferRelativeResize="0"/>
          <p:nvPr/>
        </p:nvPicPr>
        <p:blipFill>
          <a:blip r:embed="rId3">
            <a:alphaModFix/>
          </a:blip>
          <a:stretch>
            <a:fillRect/>
          </a:stretch>
        </p:blipFill>
        <p:spPr>
          <a:xfrm>
            <a:off x="2002146" y="1015775"/>
            <a:ext cx="5139699" cy="3111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t/>
            </a:r>
            <a:endParaRPr sz="2800">
              <a:solidFill>
                <a:schemeClr val="dk1"/>
              </a:solidFill>
            </a:endParaRPr>
          </a:p>
          <a:p>
            <a:pPr indent="0" lvl="0" marL="0" rtl="0" algn="ctr">
              <a:lnSpc>
                <a:spcPct val="100000"/>
              </a:lnSpc>
              <a:spcBef>
                <a:spcPts val="0"/>
              </a:spcBef>
              <a:spcAft>
                <a:spcPts val="0"/>
              </a:spcAft>
              <a:buNone/>
            </a:pPr>
            <a:r>
              <a:rPr lang="en-GB" sz="2800">
                <a:solidFill>
                  <a:schemeClr val="dk1"/>
                </a:solidFill>
              </a:rPr>
              <a:t>Thanks for listening!</a:t>
            </a:r>
            <a:endParaRPr sz="2800">
              <a:solidFill>
                <a:schemeClr val="dk1"/>
              </a:solidFill>
            </a:endParaRPr>
          </a:p>
          <a:p>
            <a:pPr indent="0" lvl="0" marL="0" rtl="0" algn="ctr">
              <a:lnSpc>
                <a:spcPct val="100000"/>
              </a:lnSpc>
              <a:spcBef>
                <a:spcPts val="0"/>
              </a:spcBef>
              <a:spcAft>
                <a:spcPts val="0"/>
              </a:spcAft>
              <a:buNone/>
            </a:pPr>
            <a:r>
              <a:t/>
            </a:r>
            <a:endParaRPr sz="2800">
              <a:solidFill>
                <a:schemeClr val="dk1"/>
              </a:solidFill>
            </a:endParaRPr>
          </a:p>
          <a:p>
            <a:pPr indent="0" lvl="0" marL="0" rtl="0" algn="ctr">
              <a:lnSpc>
                <a:spcPct val="100000"/>
              </a:lnSpc>
              <a:spcBef>
                <a:spcPts val="0"/>
              </a:spcBef>
              <a:spcAft>
                <a:spcPts val="0"/>
              </a:spcAft>
              <a:buNone/>
            </a:pPr>
            <a:r>
              <a:rPr lang="en-GB" sz="2800" u="sng">
                <a:solidFill>
                  <a:schemeClr val="hlink"/>
                </a:solidFill>
                <a:hlinkClick r:id="rId3"/>
              </a:rPr>
              <a:t>lewis.warnock@york.nhs.uk</a:t>
            </a:r>
            <a:endParaRPr sz="2800">
              <a:solidFill>
                <a:schemeClr val="dk1"/>
              </a:solidFill>
            </a:endParaRPr>
          </a:p>
          <a:p>
            <a:pPr indent="0" lvl="0" marL="0" rtl="0" algn="ctr">
              <a:lnSpc>
                <a:spcPct val="100000"/>
              </a:lnSpc>
              <a:spcBef>
                <a:spcPts val="0"/>
              </a:spcBef>
              <a:spcAft>
                <a:spcPts val="0"/>
              </a:spcAft>
              <a:buNone/>
            </a:pPr>
            <a:r>
              <a:rPr lang="en-GB" sz="2800">
                <a:solidFill>
                  <a:schemeClr val="dk1"/>
                </a:solidFill>
              </a:rPr>
              <a:t>@LewisWarnock3</a:t>
            </a:r>
            <a:endParaRPr sz="2800">
              <a:solidFill>
                <a:schemeClr val="dk1"/>
              </a:solidFill>
            </a:endParaRPr>
          </a:p>
          <a:p>
            <a:pPr indent="0" lvl="0" marL="0" rtl="0" algn="ctr">
              <a:lnSpc>
                <a:spcPct val="100000"/>
              </a:lnSpc>
              <a:spcBef>
                <a:spcPts val="0"/>
              </a:spcBef>
              <a:spcAft>
                <a:spcPts val="0"/>
              </a:spcAft>
              <a:buClr>
                <a:schemeClr val="dk1"/>
              </a:buClr>
              <a:buSzPts val="1100"/>
              <a:buFont typeface="Arial"/>
              <a:buNone/>
            </a:pPr>
            <a:r>
              <a:t/>
            </a:r>
            <a:endParaRPr sz="2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E1FBAA719E64CAE1811AD550CC6D8" ma:contentTypeVersion="11" ma:contentTypeDescription="Create a new document." ma:contentTypeScope="" ma:versionID="cc007afdae59745a661097f6fae5825d">
  <xsd:schema xmlns:xsd="http://www.w3.org/2001/XMLSchema" xmlns:xs="http://www.w3.org/2001/XMLSchema" xmlns:p="http://schemas.microsoft.com/office/2006/metadata/properties" xmlns:ns2="6afad450-df4e-4e75-9ff8-6f8ecbc18fc0" xmlns:ns3="8cecdbde-4e11-4cbf-b3cc-446beb51543b" targetNamespace="http://schemas.microsoft.com/office/2006/metadata/properties" ma:root="true" ma:fieldsID="0a89917d769a585f9b3129f39d2336bf" ns2:_="" ns3:_="">
    <xsd:import namespace="6afad450-df4e-4e75-9ff8-6f8ecbc18fc0"/>
    <xsd:import namespace="8cecdbde-4e11-4cbf-b3cc-446beb5154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fad450-df4e-4e75-9ff8-6f8ecbc18f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ecdbde-4e11-4cbf-b3cc-446beb51543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E4D931-EB58-4593-9C81-E590120021EE}"/>
</file>

<file path=customXml/itemProps2.xml><?xml version="1.0" encoding="utf-8"?>
<ds:datastoreItem xmlns:ds="http://schemas.openxmlformats.org/officeDocument/2006/customXml" ds:itemID="{71FB880A-C900-4898-BBA2-43A3C24F7231}"/>
</file>

<file path=customXml/itemProps3.xml><?xml version="1.0" encoding="utf-8"?>
<ds:datastoreItem xmlns:ds="http://schemas.openxmlformats.org/officeDocument/2006/customXml" ds:itemID="{F0B5150C-7266-4CC0-8DD3-063386A8C2A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0x010100CFEE1FBAA719E64CAE1811AD550CC6D8</vt:lpwstr>
  </property>
</Properties>
</file>