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/>
    <p:restoredTop sz="86413"/>
  </p:normalViewPr>
  <p:slideViewPr>
    <p:cSldViewPr snapToGrid="0" snapToObjects="1" showGuides="1">
      <p:cViewPr varScale="1">
        <p:scale>
          <a:sx n="98" d="100"/>
          <a:sy n="98" d="100"/>
        </p:scale>
        <p:origin x="437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sandhumberdeanery.nhs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807354"/>
            <a:ext cx="8604739" cy="65649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Advice, appraisal and assessment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446981"/>
            <a:ext cx="4511544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660553" y="1446981"/>
            <a:ext cx="4483448" cy="2135049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421" y="-1018"/>
            <a:ext cx="2764157" cy="10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B9C7-4427-C724-220E-6A157A9D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9243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Director of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Medical Education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84B1D-19A1-1DEF-FA24-CE5F884C6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299808"/>
            <a:ext cx="7886700" cy="254663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Postgraduate Education Centres in each Trust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Overview of training in Trust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Organise Programmes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Career advice &amp; counselling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68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3E60-CCD9-64F7-A5FF-BEDF6969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29" y="230219"/>
            <a:ext cx="7886700" cy="994172"/>
          </a:xfrm>
        </p:spPr>
        <p:txBody>
          <a:bodyPr/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College Tutors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D46A6-269E-BFB9-EB21-69B5AB938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224392"/>
            <a:ext cx="7886700" cy="262205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Specialist representatives of Royal Colleges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In the workplace / Trust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Oversight of programmes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Career advice &amp; counselling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Quality assurance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May also be DME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Link between Trusts and Colleges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95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9F9E-1E65-9665-B1CC-FBC5A210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27" y="124420"/>
            <a:ext cx="7886700" cy="994172"/>
          </a:xfrm>
        </p:spPr>
        <p:txBody>
          <a:bodyPr/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Clinical Supervisors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DBBF-87DD-701F-98D6-512A5A674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446506"/>
            <a:ext cx="7886700" cy="170469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Local representative of HEE YH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In the workplace / Trust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Responsible for programmes and training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Career advice &amp; counselling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48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BCAA-339B-8568-58D4-D29D5EB5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01" y="16976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Educational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Supervisors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4218B-EC22-8CDC-DB4B-9BF8EB00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337594"/>
            <a:ext cx="7886700" cy="25088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Arial" charset="0"/>
              </a:rPr>
              <a:t>Appraisal			</a:t>
            </a:r>
            <a:r>
              <a:rPr lang="en-GB" sz="2400" dirty="0">
                <a:latin typeface="Arial" charset="0"/>
              </a:rPr>
              <a:t>-</a:t>
            </a:r>
            <a:r>
              <a:rPr lang="en-GB" sz="2800" dirty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confidential</a:t>
            </a:r>
          </a:p>
          <a:p>
            <a:pPr marL="0" indent="0">
              <a:buNone/>
            </a:pPr>
            <a:r>
              <a:rPr lang="en-GB" sz="2400" dirty="0">
                <a:latin typeface="Arial" charset="0"/>
              </a:rPr>
              <a:t>		 		- developmental</a:t>
            </a:r>
          </a:p>
          <a:p>
            <a:pPr marL="0" indent="0">
              <a:buNone/>
            </a:pPr>
            <a:r>
              <a:rPr lang="en-GB" sz="2400" dirty="0">
                <a:latin typeface="Arial" charset="0"/>
              </a:rPr>
              <a:t>				- what do you need?</a:t>
            </a:r>
          </a:p>
          <a:p>
            <a:pPr marL="0" indent="0">
              <a:buNone/>
            </a:pPr>
            <a:r>
              <a:rPr lang="en-GB" sz="2800" dirty="0">
                <a:latin typeface="Arial" charset="0"/>
              </a:rPr>
              <a:t>	</a:t>
            </a:r>
            <a:br>
              <a:rPr lang="en-GB" sz="2800" dirty="0">
                <a:latin typeface="Arial" charset="0"/>
              </a:rPr>
            </a:br>
            <a:r>
              <a:rPr lang="en-GB" sz="2800" dirty="0">
                <a:latin typeface="Arial" charset="0"/>
              </a:rPr>
              <a:t>Assessment		</a:t>
            </a:r>
            <a:r>
              <a:rPr lang="en-GB" sz="2400" dirty="0">
                <a:latin typeface="Arial" charset="0"/>
              </a:rPr>
              <a:t>-</a:t>
            </a:r>
            <a:r>
              <a:rPr lang="en-GB" sz="2800" dirty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open</a:t>
            </a:r>
          </a:p>
          <a:p>
            <a:pPr marL="0" indent="0">
              <a:buNone/>
            </a:pPr>
            <a:r>
              <a:rPr lang="en-GB" sz="2400" dirty="0">
                <a:latin typeface="Arial" charset="0"/>
              </a:rPr>
              <a:t>				- external</a:t>
            </a:r>
          </a:p>
          <a:p>
            <a:pPr marL="0" indent="0">
              <a:buNone/>
            </a:pPr>
            <a:r>
              <a:rPr lang="en-GB" sz="2400" dirty="0">
                <a:latin typeface="Arial" charset="0"/>
              </a:rPr>
              <a:t>				- how good are you?</a:t>
            </a:r>
          </a:p>
          <a:p>
            <a:pPr marL="0" indent="0">
              <a:buNone/>
            </a:pPr>
            <a:r>
              <a:rPr lang="en-GB" sz="2400" dirty="0">
                <a:latin typeface="Arial" charset="0"/>
              </a:rPr>
              <a:t>				- are you ready to progress?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83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011C-8249-5DE3-CA37-B68EA25C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72" y="34357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Appraisal</a:t>
            </a:r>
            <a:br>
              <a:rPr lang="en-GB" dirty="0">
                <a:solidFill>
                  <a:srgbClr val="0091C9"/>
                </a:solidFill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5CA19-3FB2-971F-ED17-BA70151D3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982414"/>
            <a:ext cx="7886700" cy="2864030"/>
          </a:xfrm>
        </p:spPr>
        <p:txBody>
          <a:bodyPr>
            <a:normAutofit/>
          </a:bodyPr>
          <a:lstStyle/>
          <a:p>
            <a:r>
              <a:rPr lang="en-GB" dirty="0">
                <a:latin typeface="Arial" charset="0"/>
              </a:rPr>
              <a:t>Identify needs</a:t>
            </a:r>
          </a:p>
          <a:p>
            <a:r>
              <a:rPr lang="en-GB" dirty="0">
                <a:latin typeface="Arial" charset="0"/>
              </a:rPr>
              <a:t>	Set goals</a:t>
            </a:r>
          </a:p>
          <a:p>
            <a:r>
              <a:rPr lang="en-GB" dirty="0">
                <a:latin typeface="Arial" charset="0"/>
              </a:rPr>
              <a:t>	Review progress</a:t>
            </a:r>
          </a:p>
          <a:p>
            <a:r>
              <a:rPr lang="en-GB" dirty="0">
                <a:latin typeface="Arial" charset="0"/>
              </a:rPr>
              <a:t>	Feedback</a:t>
            </a:r>
          </a:p>
          <a:p>
            <a:r>
              <a:rPr lang="en-GB" dirty="0">
                <a:latin typeface="Arial" charset="0"/>
              </a:rPr>
              <a:t>	Plan for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8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9E23-84DA-023E-FC19-56E49C2A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15" y="3360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Postgraduate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Education Manager</a:t>
            </a:r>
            <a:br>
              <a:rPr lang="en-GB" dirty="0">
                <a:solidFill>
                  <a:srgbClr val="A00054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E1BE-537E-7EDB-0E26-BDE8CC91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194010"/>
            <a:ext cx="7886700" cy="2652433"/>
          </a:xfrm>
        </p:spPr>
        <p:txBody>
          <a:bodyPr/>
          <a:lstStyle/>
          <a:p>
            <a:r>
              <a:rPr lang="en-GB" dirty="0">
                <a:latin typeface="Arial" charset="0"/>
              </a:rPr>
              <a:t>Runs postgraduate centre</a:t>
            </a:r>
          </a:p>
          <a:p>
            <a:r>
              <a:rPr lang="en-GB" dirty="0">
                <a:latin typeface="Arial" charset="0"/>
              </a:rPr>
              <a:t>Administers study leave</a:t>
            </a:r>
          </a:p>
          <a:p>
            <a:r>
              <a:rPr lang="en-GB" dirty="0">
                <a:latin typeface="Arial" charset="0"/>
              </a:rPr>
              <a:t>Good starting point for advice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17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4D78-3C64-23CA-C0FF-D1FB5EEC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15" y="35113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Medical Personnel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Department</a:t>
            </a:r>
            <a:br>
              <a:rPr lang="en-GB" dirty="0">
                <a:solidFill>
                  <a:srgbClr val="A00054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47D5-0040-E8B5-28D1-15C3FA443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269580"/>
            <a:ext cx="7886700" cy="2576863"/>
          </a:xfrm>
        </p:spPr>
        <p:txBody>
          <a:bodyPr/>
          <a:lstStyle/>
          <a:p>
            <a:r>
              <a:rPr lang="en-GB" dirty="0">
                <a:latin typeface="Arial" charset="0"/>
              </a:rPr>
              <a:t>Trust employment process</a:t>
            </a:r>
          </a:p>
          <a:p>
            <a:r>
              <a:rPr lang="en-GB" dirty="0">
                <a:latin typeface="Arial" charset="0"/>
              </a:rPr>
              <a:t>Looking after employees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206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9EE9-9840-F5FB-5A16-3F57D07B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6976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Mentors</a:t>
            </a:r>
            <a:br>
              <a:rPr lang="en-GB" dirty="0">
                <a:solidFill>
                  <a:srgbClr val="A00054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302AF-CF89-B445-FC54-AAA8FDCB1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In HEE YH there is at least one mentor in each Trust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Senior doctors available to help overseas doctors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13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8AA2-1D2F-C91B-2C74-9A7D7B62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454063"/>
            <a:ext cx="7886700" cy="1704691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GB" dirty="0">
                <a:latin typeface="Arial" charset="0"/>
              </a:rPr>
              <a:t>Other useful contacts: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latin typeface="Arial" charset="0"/>
              </a:rPr>
              <a:t>	British Medical Association (trade union)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GB" dirty="0">
                <a:latin typeface="Arial" charset="0"/>
              </a:rPr>
              <a:t>	Defence Societies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GB" dirty="0">
                <a:latin typeface="Arial" charset="0"/>
              </a:rPr>
              <a:t>	General Practitioner (personal health)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GB" dirty="0">
                <a:latin typeface="Arial" charset="0"/>
              </a:rPr>
              <a:t>	Occupational Health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GB" dirty="0">
                <a:latin typeface="Arial" charset="0"/>
              </a:rPr>
              <a:t>	Confidential Counselling (“Take Time”)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DFB7-BF48-9AD3-144C-993170F4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88" y="30578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Get your advice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from the right person</a:t>
            </a:r>
            <a:br>
              <a:rPr lang="en-GB" dirty="0">
                <a:solidFill>
                  <a:srgbClr val="A00054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EA186-FB50-75DB-8287-FC3C4320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299962"/>
            <a:ext cx="7886700" cy="254648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GB" sz="2400" dirty="0">
                <a:latin typeface="Arial" charset="0"/>
                <a:cs typeface="Arial" charset="0"/>
              </a:rPr>
              <a:t>Clearly it is important to go to the right resource to get advice and guidance.</a:t>
            </a:r>
          </a:p>
          <a:p>
            <a:pPr>
              <a:spcBef>
                <a:spcPts val="0"/>
              </a:spcBef>
            </a:pPr>
            <a:endParaRPr lang="en-GB" sz="2400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Arial" charset="0"/>
                <a:cs typeface="Arial" charset="0"/>
              </a:rPr>
              <a:t>Most important and relevant information is available online and you should take time to locate the most important websites e.g. your College, HEE YH and Trust websites.</a:t>
            </a:r>
          </a:p>
          <a:p>
            <a:pPr>
              <a:spcBef>
                <a:spcPts val="0"/>
              </a:spcBef>
            </a:pPr>
            <a:endParaRPr lang="en-GB" sz="2400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Arial" charset="0"/>
                <a:cs typeface="Arial" charset="0"/>
              </a:rPr>
              <a:t>Get to know the staff in your education centre. Above all treat them with respect – they can do a lot to make your life easier if you relate to them properly.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47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5F9AB2F-D0A5-E322-AAEC-CD3841EE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1894439"/>
            <a:ext cx="7886700" cy="477837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Advice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Appraisal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6AC5-2708-AB67-23A6-7FD6FD3D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3" y="40403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Get your advice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from the right person</a:t>
            </a:r>
            <a:br>
              <a:rPr lang="en-GB" dirty="0">
                <a:solidFill>
                  <a:srgbClr val="A00054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233E-D8A4-64CE-C2E0-5B76C1243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458506"/>
            <a:ext cx="7886700" cy="2387937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ct val="80000"/>
              </a:spcBef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If you want to know about GMC registration, then ask the GMC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If you want to know about prospects in a particular specialty, then speak to the relevant College Tutor or Regional Advisor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If you want to know about your contract, then speak to Medical Staffing Dept. of your employer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Be wary of advice from your friends and relatives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Make sure your decisions are based on accurate information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Use your appraisals for discussion about what you should do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57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38B2-F72E-8814-DDA4-2D923BB8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901" y="1012641"/>
            <a:ext cx="8775164" cy="15591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00054"/>
                </a:solidFill>
                <a:latin typeface="+mj-lt"/>
              </a:rPr>
              <a:t>The end?</a:t>
            </a:r>
            <a:br>
              <a:rPr lang="en-GB" dirty="0">
                <a:solidFill>
                  <a:srgbClr val="A00054"/>
                </a:solidFill>
                <a:latin typeface="+mj-lt"/>
              </a:rPr>
            </a:br>
            <a:r>
              <a:rPr lang="en-GB" dirty="0">
                <a:solidFill>
                  <a:srgbClr val="A00054"/>
                </a:solidFill>
                <a:latin typeface="+mj-lt"/>
              </a:rPr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9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66" y="2014989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US" dirty="0"/>
              <a:t>Assessment </a:t>
            </a:r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27" y="1924304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Getting Advice &amp;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6A40-D893-C743-9A64-3B9638BA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Getting Advice &amp;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Guidance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7A13-BC47-1144-9B6B-C7E34F285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4569515" cy="2594620"/>
          </a:xfrm>
        </p:spPr>
        <p:txBody>
          <a:bodyPr lIns="0" tIns="0" rIns="0" bIns="0">
            <a:normAutofit fontScale="55000" lnSpcReduction="20000"/>
          </a:bodyPr>
          <a:lstStyle/>
          <a:p>
            <a:r>
              <a:rPr lang="en-GB" sz="2400" dirty="0">
                <a:latin typeface="Arial" charset="0"/>
              </a:rPr>
              <a:t>Royal Colleges</a:t>
            </a:r>
          </a:p>
          <a:p>
            <a:r>
              <a:rPr lang="en-GB" sz="2400" dirty="0">
                <a:latin typeface="Arial" charset="0"/>
              </a:rPr>
              <a:t>HEE YH</a:t>
            </a:r>
          </a:p>
          <a:p>
            <a:r>
              <a:rPr lang="en-GB" sz="2400" dirty="0">
                <a:latin typeface="Arial" charset="0"/>
              </a:rPr>
              <a:t>Associate Deans</a:t>
            </a:r>
          </a:p>
          <a:p>
            <a:r>
              <a:rPr lang="en-GB" sz="2400" dirty="0">
                <a:latin typeface="Arial" charset="0"/>
              </a:rPr>
              <a:t>Specialty Training Committee </a:t>
            </a:r>
          </a:p>
          <a:p>
            <a:r>
              <a:rPr lang="en-GB" sz="2400" dirty="0">
                <a:latin typeface="Arial" charset="0"/>
              </a:rPr>
              <a:t>Director of Medical Education</a:t>
            </a:r>
          </a:p>
          <a:p>
            <a:r>
              <a:rPr lang="en-GB" sz="2400" dirty="0">
                <a:latin typeface="Arial" charset="0"/>
              </a:rPr>
              <a:t>College Tutors</a:t>
            </a:r>
          </a:p>
          <a:p>
            <a:r>
              <a:rPr lang="en-GB" sz="2400" dirty="0">
                <a:latin typeface="Arial" charset="0"/>
              </a:rPr>
              <a:t>Clinical Supervisors</a:t>
            </a:r>
          </a:p>
          <a:p>
            <a:r>
              <a:rPr lang="en-GB" sz="2400" dirty="0">
                <a:latin typeface="Arial" charset="0"/>
              </a:rPr>
              <a:t>Educational Supervisors</a:t>
            </a:r>
          </a:p>
          <a:p>
            <a:r>
              <a:rPr lang="en-GB" sz="2400" dirty="0">
                <a:latin typeface="Arial" charset="0"/>
              </a:rPr>
              <a:t>Postgraduate Education Manager</a:t>
            </a:r>
          </a:p>
          <a:p>
            <a:r>
              <a:rPr lang="en-GB" sz="2400" dirty="0">
                <a:latin typeface="Arial" charset="0"/>
              </a:rPr>
              <a:t>Medical Personnel Department</a:t>
            </a:r>
          </a:p>
          <a:p>
            <a:r>
              <a:rPr lang="en-GB" sz="2400" dirty="0">
                <a:latin typeface="Arial" charset="0"/>
              </a:rPr>
              <a:t>Mentors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84E4-8AE4-F024-9BAE-091439F6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487158"/>
            <a:ext cx="7886700" cy="994172"/>
          </a:xfrm>
        </p:spPr>
        <p:txBody>
          <a:bodyPr/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The Royal Colleges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43710-057A-B657-77A1-150F91A4B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34" y="1481330"/>
            <a:ext cx="7785193" cy="2365113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CCT / regulations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Curriculum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Assessments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Exams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02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2E16-344C-E222-011D-AD98B051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328460"/>
            <a:ext cx="7886700" cy="994172"/>
          </a:xfrm>
        </p:spPr>
        <p:txBody>
          <a:bodyPr/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HEE YH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9AF1E-CE95-8CFD-1D9A-31ED768A289E}"/>
              </a:ext>
            </a:extLst>
          </p:cNvPr>
          <p:cNvSpPr txBox="1"/>
          <p:nvPr/>
        </p:nvSpPr>
        <p:spPr>
          <a:xfrm>
            <a:off x="615897" y="1974376"/>
            <a:ext cx="4572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Training Posts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Trainers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  <a:hlinkClick r:id="rId2"/>
              </a:rPr>
              <a:t>http://www.yorksandhumberdeanery.nhs.uk/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28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D067-B420-DD7E-E7BC-7F39575F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16" y="192433"/>
            <a:ext cx="7886700" cy="994172"/>
          </a:xfrm>
        </p:spPr>
        <p:txBody>
          <a:bodyPr/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Associate Deans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7EE53-66D9-248A-5F2E-719713180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186606"/>
            <a:ext cx="7886700" cy="265983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Arial" charset="0"/>
                <a:cs typeface="Arial" charset="0"/>
              </a:rPr>
              <a:t>Associate Deans work part time for HEE YH.</a:t>
            </a:r>
          </a:p>
          <a:p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They have special areas of responsibility, as described on the HEE YH website.</a:t>
            </a:r>
          </a:p>
          <a:p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There is an Associate Dean with responsibility for each specialty e.g. GP.</a:t>
            </a:r>
          </a:p>
          <a:p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You will not have much personal contact with them. (Unless you need advice on something specific e.g. "Less Than Full Time Training”)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1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77C9-5E03-40BC-E6AD-E74F2CF9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72" y="32846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Speciality Training </a:t>
            </a:r>
            <a:b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Committee</a:t>
            </a:r>
            <a:br>
              <a:rPr lang="en-GB" dirty="0">
                <a:solidFill>
                  <a:srgbClr val="0091C9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AE2A-4E11-E06E-58CE-B297EA30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72" y="1322632"/>
            <a:ext cx="7947156" cy="2523811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Oversee training in speciality – ST1 to CCT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Oversee Assessment in speciality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</a:rPr>
              <a:t>Includes Training Programme Directors (TPDs)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798991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9FE59CAB2FD49ADA15261862E025D" ma:contentTypeVersion="6" ma:contentTypeDescription="Create a new document." ma:contentTypeScope="" ma:versionID="bed4942904fd64b801bcdd992d7cc0da">
  <xsd:schema xmlns:xsd="http://www.w3.org/2001/XMLSchema" xmlns:xs="http://www.w3.org/2001/XMLSchema" xmlns:p="http://schemas.microsoft.com/office/2006/metadata/properties" xmlns:ns2="17f14cd8-6027-44e9-b835-bdcf5b43d431" xmlns:ns3="8cecdbde-4e11-4cbf-b3cc-446beb51543b" targetNamespace="http://schemas.microsoft.com/office/2006/metadata/properties" ma:root="true" ma:fieldsID="1b9a4549012d8f98386c92c4e553cb40" ns2:_="" ns3:_="">
    <xsd:import namespace="17f14cd8-6027-44e9-b835-bdcf5b43d431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14cd8-6027-44e9-b835-bdcf5b43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79F7A9-81DA-4B5E-B286-EAEA71542670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17f14cd8-6027-44e9-b835-bdcf5b43d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cecdbde-4e11-4cbf-b3cc-446beb51543b"/>
  </ds:schemaRefs>
</ds:datastoreItem>
</file>

<file path=customXml/itemProps2.xml><?xml version="1.0" encoding="utf-8"?>
<ds:datastoreItem xmlns:ds="http://schemas.openxmlformats.org/officeDocument/2006/customXml" ds:itemID="{1694AD1C-29D1-4A0E-874F-54394BAC20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7180B1-226B-4697-836B-1F7D61275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14cd8-6027-44e9-b835-bdcf5b43d431"/>
    <ds:schemaRef ds:uri="8cecdbde-4e11-4cbf-b3cc-446beb515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144</TotalTime>
  <Words>586</Words>
  <Application>Microsoft Office PowerPoint</Application>
  <PresentationFormat>On-screen Show (16:9)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HEE</vt:lpstr>
      <vt:lpstr>Advice, appraisal and assessment </vt:lpstr>
      <vt:lpstr>Advice  Appraisal </vt:lpstr>
      <vt:lpstr>Assessment </vt:lpstr>
      <vt:lpstr>Getting Advice &amp; Guidance</vt:lpstr>
      <vt:lpstr>Getting Advice &amp;  Guidance</vt:lpstr>
      <vt:lpstr>The Royal Colleges</vt:lpstr>
      <vt:lpstr>HEE YH</vt:lpstr>
      <vt:lpstr>Associate Deans</vt:lpstr>
      <vt:lpstr>Speciality Training  Committee </vt:lpstr>
      <vt:lpstr>Director of  Medical Education</vt:lpstr>
      <vt:lpstr>College Tutors</vt:lpstr>
      <vt:lpstr>Clinical Supervisors</vt:lpstr>
      <vt:lpstr>Educational  Supervisors</vt:lpstr>
      <vt:lpstr>Appraisal  </vt:lpstr>
      <vt:lpstr>Postgraduate  Education Manager </vt:lpstr>
      <vt:lpstr>Medical Personnel  Department </vt:lpstr>
      <vt:lpstr>Mentors </vt:lpstr>
      <vt:lpstr>PowerPoint Presentation</vt:lpstr>
      <vt:lpstr>Get your advice  from the right person </vt:lpstr>
      <vt:lpstr>Get your advice  from the right person </vt:lpstr>
      <vt:lpstr>The end?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Sue Reid</cp:lastModifiedBy>
  <cp:revision>21</cp:revision>
  <dcterms:created xsi:type="dcterms:W3CDTF">2021-04-06T16:42:50Z</dcterms:created>
  <dcterms:modified xsi:type="dcterms:W3CDTF">2022-08-04T13:08:24Z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0x0101002F59FE59CAB2FD49ADA15261862E025D</vt:lpwstr>
  </property>
</Properties>
</file>