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84" r:id="rId1"/>
  </p:sldMasterIdLst>
  <p:notesMasterIdLst>
    <p:notesMasterId r:id="rId14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9144000" cy="5143500" type="screen16x9"/>
  <p:notesSz cx="6858000" cy="9144000"/>
  <p:defaultTextStyle>
    <a:defPPr>
      <a:defRPr lang="en-US"/>
    </a:defPPr>
    <a:lvl1pPr marL="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4586"/>
    <p:restoredTop sz="86413"/>
  </p:normalViewPr>
  <p:slideViewPr>
    <p:cSldViewPr snapToGrid="0" snapToObjects="1" showGuides="1">
      <p:cViewPr varScale="1">
        <p:scale>
          <a:sx n="127" d="100"/>
          <a:sy n="127" d="100"/>
        </p:scale>
        <p:origin x="762" y="120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F4E51F4-3DB2-4349-BEAC-EC59077AE706}" type="datetimeFigureOut">
              <a:rPr lang="en-US" smtClean="0"/>
              <a:t>5/3/2022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DC35914-1693-1144-9887-F3137DA320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661983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A4A7E8-7BAC-6649-906A-497A8C47519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24338" y="790490"/>
            <a:ext cx="8604739" cy="656492"/>
          </a:xfrm>
        </p:spPr>
        <p:txBody>
          <a:bodyPr anchor="t">
            <a:normAutofit/>
          </a:bodyPr>
          <a:lstStyle>
            <a:lvl1pPr algn="l">
              <a:defRPr sz="36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F6BB4CB-BC33-0D45-839D-72013BE1524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24338" y="3946061"/>
            <a:ext cx="6858000" cy="618392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1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A0CD447F-574F-8B43-82AE-825A110D953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3583365"/>
            <a:ext cx="9144000" cy="129092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D09EE460-3A95-DD47-9E6A-B4C1FEC4FA2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3707787"/>
            <a:ext cx="9144000" cy="129092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 descr="HEE strapline">
            <a:extLst>
              <a:ext uri="{FF2B5EF4-FFF2-40B4-BE49-F238E27FC236}">
                <a16:creationId xmlns:a16="http://schemas.microsoft.com/office/drawing/2014/main" id="{24ED904E-9A50-EB46-8546-8B3A3B91CC2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88665" b="2362"/>
          <a:stretch/>
        </p:blipFill>
        <p:spPr>
          <a:xfrm>
            <a:off x="0" y="4564453"/>
            <a:ext cx="9131974" cy="5790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99140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83B3D8-C3E2-1F42-93A3-6886745CD7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9928" y="1046377"/>
            <a:ext cx="7886700" cy="994172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FCF7A84-CF65-CC46-97C0-3B056C073A2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9928" y="2141752"/>
            <a:ext cx="7886700" cy="1704691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5B9823DA-6B8F-D34F-B77B-293EBDBA935B}"/>
              </a:ext>
            </a:extLst>
          </p:cNvPr>
          <p:cNvSpPr/>
          <p:nvPr userDrawn="1"/>
        </p:nvSpPr>
        <p:spPr>
          <a:xfrm>
            <a:off x="0" y="4750904"/>
            <a:ext cx="9144000" cy="392596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2439D0B0-EE2D-6748-8EBE-5B127DB7F7FE}"/>
              </a:ext>
            </a:extLst>
          </p:cNvPr>
          <p:cNvSpPr/>
          <p:nvPr userDrawn="1"/>
        </p:nvSpPr>
        <p:spPr>
          <a:xfrm>
            <a:off x="0" y="4497390"/>
            <a:ext cx="9144000" cy="129092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369D118B-293F-C248-BA28-B68002DC2FBA}"/>
              </a:ext>
            </a:extLst>
          </p:cNvPr>
          <p:cNvSpPr/>
          <p:nvPr userDrawn="1"/>
        </p:nvSpPr>
        <p:spPr>
          <a:xfrm>
            <a:off x="0" y="4621812"/>
            <a:ext cx="9144000" cy="129092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Footer Placeholder 16">
            <a:extLst>
              <a:ext uri="{FF2B5EF4-FFF2-40B4-BE49-F238E27FC236}">
                <a16:creationId xmlns:a16="http://schemas.microsoft.com/office/drawing/2014/main" id="{4FC3C53A-2989-FD46-A3AC-A9D57F1BDCD9}"/>
              </a:ext>
            </a:extLst>
          </p:cNvPr>
          <p:cNvSpPr txBox="1">
            <a:spLocks/>
          </p:cNvSpPr>
          <p:nvPr userDrawn="1"/>
        </p:nvSpPr>
        <p:spPr>
          <a:xfrm>
            <a:off x="419928" y="4778375"/>
            <a:ext cx="5337412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1300" b="1" dirty="0">
                <a:solidFill>
                  <a:schemeClr val="accent5"/>
                </a:solidFill>
              </a:rPr>
              <a:t>@</a:t>
            </a:r>
            <a:r>
              <a:rPr lang="en-GB" sz="1300" b="1" dirty="0" err="1">
                <a:solidFill>
                  <a:schemeClr val="accent5"/>
                </a:solidFill>
              </a:rPr>
              <a:t>NHS_HealthEdEng</a:t>
            </a:r>
            <a:endParaRPr lang="en-GB" sz="1300" b="1" dirty="0">
              <a:solidFill>
                <a:schemeClr val="accent5"/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2FA6113-5F61-3B43-8EF1-A2C4EFCE687C}"/>
              </a:ext>
            </a:extLst>
          </p:cNvPr>
          <p:cNvSpPr txBox="1"/>
          <p:nvPr userDrawn="1"/>
        </p:nvSpPr>
        <p:spPr>
          <a:xfrm>
            <a:off x="8610089" y="589144"/>
            <a:ext cx="184731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976985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33C913EF-3539-B24F-BAD4-7B97C86E1870}"/>
              </a:ext>
            </a:extLst>
          </p:cNvPr>
          <p:cNvSpPr/>
          <p:nvPr userDrawn="1"/>
        </p:nvSpPr>
        <p:spPr>
          <a:xfrm>
            <a:off x="0" y="4750904"/>
            <a:ext cx="9144000" cy="392596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6D689862-6EA4-BF46-99BF-BAD3A73769C8}"/>
              </a:ext>
            </a:extLst>
          </p:cNvPr>
          <p:cNvSpPr/>
          <p:nvPr userDrawn="1"/>
        </p:nvSpPr>
        <p:spPr>
          <a:xfrm>
            <a:off x="0" y="4497390"/>
            <a:ext cx="9144000" cy="129092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A4858048-AAD4-0B44-BF43-40B913ECEB1A}"/>
              </a:ext>
            </a:extLst>
          </p:cNvPr>
          <p:cNvSpPr/>
          <p:nvPr userDrawn="1"/>
        </p:nvSpPr>
        <p:spPr>
          <a:xfrm>
            <a:off x="0" y="4621812"/>
            <a:ext cx="9144000" cy="129092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ooter Placeholder 16">
            <a:extLst>
              <a:ext uri="{FF2B5EF4-FFF2-40B4-BE49-F238E27FC236}">
                <a16:creationId xmlns:a16="http://schemas.microsoft.com/office/drawing/2014/main" id="{DD4979A2-FB9A-3B4E-91D7-99D15F0FFC19}"/>
              </a:ext>
            </a:extLst>
          </p:cNvPr>
          <p:cNvSpPr txBox="1">
            <a:spLocks/>
          </p:cNvSpPr>
          <p:nvPr userDrawn="1"/>
        </p:nvSpPr>
        <p:spPr>
          <a:xfrm>
            <a:off x="419928" y="4778375"/>
            <a:ext cx="5337412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1300" b="1" dirty="0">
                <a:solidFill>
                  <a:schemeClr val="accent5"/>
                </a:solidFill>
              </a:rPr>
              <a:t>@</a:t>
            </a:r>
            <a:r>
              <a:rPr lang="en-GB" sz="1300" b="1" dirty="0" err="1">
                <a:solidFill>
                  <a:schemeClr val="accent5"/>
                </a:solidFill>
              </a:rPr>
              <a:t>NHS_HealthEdEng</a:t>
            </a:r>
            <a:endParaRPr lang="en-GB" sz="1300" b="1" dirty="0">
              <a:solidFill>
                <a:schemeClr val="accent5"/>
              </a:solidFill>
            </a:endParaRP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271CF08E-2D69-5642-80CC-A30DB16858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9928" y="1046377"/>
            <a:ext cx="7886700" cy="477154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52772D1C-B7D6-7E40-A101-C613743586C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9928" y="1719470"/>
            <a:ext cx="5861602" cy="2516997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0415931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8E38C66A-BB49-0F4B-8CD5-DD58CA18CCB9}"/>
              </a:ext>
            </a:extLst>
          </p:cNvPr>
          <p:cNvSpPr/>
          <p:nvPr userDrawn="1"/>
        </p:nvSpPr>
        <p:spPr>
          <a:xfrm>
            <a:off x="0" y="4750904"/>
            <a:ext cx="9144000" cy="392596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D6D6DDEC-27DF-6B44-8A5C-8BA7D7877CEA}"/>
              </a:ext>
            </a:extLst>
          </p:cNvPr>
          <p:cNvSpPr/>
          <p:nvPr userDrawn="1"/>
        </p:nvSpPr>
        <p:spPr>
          <a:xfrm>
            <a:off x="0" y="4497390"/>
            <a:ext cx="9144000" cy="129092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EA11DC39-0F96-FC4D-9C92-F1BB1A8B409F}"/>
              </a:ext>
            </a:extLst>
          </p:cNvPr>
          <p:cNvSpPr/>
          <p:nvPr userDrawn="1"/>
        </p:nvSpPr>
        <p:spPr>
          <a:xfrm>
            <a:off x="0" y="4621812"/>
            <a:ext cx="9144000" cy="129092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ooter Placeholder 16">
            <a:extLst>
              <a:ext uri="{FF2B5EF4-FFF2-40B4-BE49-F238E27FC236}">
                <a16:creationId xmlns:a16="http://schemas.microsoft.com/office/drawing/2014/main" id="{A0451A68-537B-AF4D-BD45-6E48D4DB2BDE}"/>
              </a:ext>
            </a:extLst>
          </p:cNvPr>
          <p:cNvSpPr txBox="1">
            <a:spLocks/>
          </p:cNvSpPr>
          <p:nvPr userDrawn="1"/>
        </p:nvSpPr>
        <p:spPr>
          <a:xfrm>
            <a:off x="419928" y="4778375"/>
            <a:ext cx="5337412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1300" b="1" dirty="0">
                <a:solidFill>
                  <a:schemeClr val="accent5"/>
                </a:solidFill>
              </a:rPr>
              <a:t>@</a:t>
            </a:r>
            <a:r>
              <a:rPr lang="en-GB" sz="1300" b="1" dirty="0" err="1">
                <a:solidFill>
                  <a:schemeClr val="accent5"/>
                </a:solidFill>
              </a:rPr>
              <a:t>NHS_HealthEdEng</a:t>
            </a:r>
            <a:endParaRPr lang="en-GB" sz="1300" b="1" dirty="0">
              <a:solidFill>
                <a:schemeClr val="accent5"/>
              </a:solidFill>
            </a:endParaRPr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BC4BA2FD-240E-7D42-9001-70573928D6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9928" y="1046377"/>
            <a:ext cx="7886700" cy="477154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78872E4C-32C0-0E43-B171-E68384BD29C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9928" y="1719470"/>
            <a:ext cx="5861602" cy="2516997"/>
          </a:xfrm>
        </p:spPr>
        <p:txBody>
          <a:bodyPr/>
          <a:lstStyle>
            <a:lvl1pPr marL="0" indent="0">
              <a:buNone/>
              <a:defRPr b="1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2287566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9CFFBB2B-EDFB-F14A-A023-1F8279F098C9}"/>
              </a:ext>
            </a:extLst>
          </p:cNvPr>
          <p:cNvSpPr/>
          <p:nvPr userDrawn="1"/>
        </p:nvSpPr>
        <p:spPr>
          <a:xfrm>
            <a:off x="0" y="4750904"/>
            <a:ext cx="9144000" cy="392596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CEE7ECDF-F837-444E-8340-4683B45E354E}"/>
              </a:ext>
            </a:extLst>
          </p:cNvPr>
          <p:cNvSpPr/>
          <p:nvPr userDrawn="1"/>
        </p:nvSpPr>
        <p:spPr>
          <a:xfrm>
            <a:off x="0" y="4497390"/>
            <a:ext cx="9144000" cy="129092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1D3DADA9-0C34-7C4C-8591-F29E7EBE7C9A}"/>
              </a:ext>
            </a:extLst>
          </p:cNvPr>
          <p:cNvSpPr/>
          <p:nvPr userDrawn="1"/>
        </p:nvSpPr>
        <p:spPr>
          <a:xfrm>
            <a:off x="0" y="4621812"/>
            <a:ext cx="9144000" cy="129092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Footer Placeholder 16">
            <a:extLst>
              <a:ext uri="{FF2B5EF4-FFF2-40B4-BE49-F238E27FC236}">
                <a16:creationId xmlns:a16="http://schemas.microsoft.com/office/drawing/2014/main" id="{DF732811-1995-6E4A-B606-DE84E0AFF445}"/>
              </a:ext>
            </a:extLst>
          </p:cNvPr>
          <p:cNvSpPr txBox="1">
            <a:spLocks/>
          </p:cNvSpPr>
          <p:nvPr userDrawn="1"/>
        </p:nvSpPr>
        <p:spPr>
          <a:xfrm>
            <a:off x="419928" y="4778375"/>
            <a:ext cx="5337412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1300" b="1" dirty="0">
                <a:solidFill>
                  <a:schemeClr val="accent5"/>
                </a:solidFill>
              </a:rPr>
              <a:t>@</a:t>
            </a:r>
            <a:r>
              <a:rPr lang="en-GB" sz="1300" b="1" dirty="0" err="1">
                <a:solidFill>
                  <a:schemeClr val="accent5"/>
                </a:solidFill>
              </a:rPr>
              <a:t>NHS_HealthEdEng</a:t>
            </a:r>
            <a:endParaRPr lang="en-GB" sz="1300" b="1" dirty="0">
              <a:solidFill>
                <a:schemeClr val="accent5"/>
              </a:solidFill>
            </a:endParaRPr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4469D51B-9609-254D-85D8-6D25ED2590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9928" y="1046377"/>
            <a:ext cx="7886700" cy="477154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15" name="Content Placeholder 2">
            <a:extLst>
              <a:ext uri="{FF2B5EF4-FFF2-40B4-BE49-F238E27FC236}">
                <a16:creationId xmlns:a16="http://schemas.microsoft.com/office/drawing/2014/main" id="{AFCFA703-8042-BB4C-A3BD-65A2A8F4486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9928" y="1719470"/>
            <a:ext cx="4569515" cy="2594620"/>
          </a:xfrm>
        </p:spPr>
        <p:txBody>
          <a:bodyPr/>
          <a:lstStyle>
            <a:lvl1pPr marL="342900" indent="-342900">
              <a:buFont typeface="Arial" panose="020B0604020202020204" pitchFamily="34" charset="0"/>
              <a:buChar char="•"/>
              <a:defRPr sz="2800" b="0">
                <a:solidFill>
                  <a:schemeClr val="bg2">
                    <a:lumMod val="25000"/>
                  </a:schemeClr>
                </a:solidFill>
              </a:defRPr>
            </a:lvl1pPr>
            <a:lvl2pPr>
              <a:defRPr sz="2400"/>
            </a:lvl2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78802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36BEC74E-85C4-FD4A-ADCD-F68FCCD62B6B}"/>
              </a:ext>
            </a:extLst>
          </p:cNvPr>
          <p:cNvSpPr/>
          <p:nvPr userDrawn="1"/>
        </p:nvSpPr>
        <p:spPr>
          <a:xfrm>
            <a:off x="0" y="4750904"/>
            <a:ext cx="9144000" cy="392596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818D588-9CF1-AC4B-AA40-F3AA7180A13D}"/>
              </a:ext>
            </a:extLst>
          </p:cNvPr>
          <p:cNvSpPr/>
          <p:nvPr userDrawn="1"/>
        </p:nvSpPr>
        <p:spPr>
          <a:xfrm>
            <a:off x="0" y="4497390"/>
            <a:ext cx="9144000" cy="129092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949D0716-FCE9-FF47-9ABE-434154D75C76}"/>
              </a:ext>
            </a:extLst>
          </p:cNvPr>
          <p:cNvSpPr/>
          <p:nvPr userDrawn="1"/>
        </p:nvSpPr>
        <p:spPr>
          <a:xfrm>
            <a:off x="0" y="4621812"/>
            <a:ext cx="9144000" cy="129092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21222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C14D4DF-AC27-AD4D-9F0E-9A38943E8D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1344551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2124F78-BAB5-B945-B76C-3103CC5E95D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2439926"/>
            <a:ext cx="7886700" cy="23040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097604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600" b="1" kern="1200">
          <a:solidFill>
            <a:schemeClr val="accent5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bg2">
              <a:lumMod val="25000"/>
            </a:schemeClr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bg2">
              <a:lumMod val="25000"/>
            </a:schemeClr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bg2">
              <a:lumMod val="25000"/>
            </a:schemeClr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bg2">
              <a:lumMod val="25000"/>
            </a:schemeClr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bg2">
              <a:lumMod val="25000"/>
            </a:schemeClr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DAD7A6-623E-514F-BFE9-9BDEC796272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9895" y="807354"/>
            <a:ext cx="8604739" cy="656492"/>
          </a:xfrm>
        </p:spPr>
        <p:txBody>
          <a:bodyPr>
            <a:normAutofit fontScale="90000"/>
          </a:bodyPr>
          <a:lstStyle/>
          <a:p>
            <a:r>
              <a:rPr lang="en-GB" sz="3600" dirty="0">
                <a:latin typeface="Arial" pitchFamily="34" charset="0"/>
                <a:cs typeface="Arial" pitchFamily="34" charset="0"/>
              </a:rPr>
              <a:t>Clinical Incidents &amp; Complaints</a:t>
            </a:r>
            <a:br>
              <a:rPr lang="en-GB" sz="3600" dirty="0">
                <a:latin typeface="Arial" pitchFamily="34" charset="0"/>
                <a:cs typeface="Arial" pitchFamily="34" charset="0"/>
              </a:rPr>
            </a:br>
            <a:endParaRPr lang="en-US" dirty="0"/>
          </a:p>
        </p:txBody>
      </p:sp>
      <p:pic>
        <p:nvPicPr>
          <p:cNvPr id="6" name="Picture 5" descr="Image of doctor reading">
            <a:extLst>
              <a:ext uri="{FF2B5EF4-FFF2-40B4-BE49-F238E27FC236}">
                <a16:creationId xmlns:a16="http://schemas.microsoft.com/office/drawing/2014/main" id="{DF0C2814-CCA9-414A-8DF6-42A726E7D61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4381" b="14410"/>
          <a:stretch/>
        </p:blipFill>
        <p:spPr>
          <a:xfrm>
            <a:off x="0" y="1446981"/>
            <a:ext cx="4511544" cy="2135049"/>
          </a:xfrm>
          <a:prstGeom prst="rect">
            <a:avLst/>
          </a:prstGeom>
        </p:spPr>
      </p:pic>
      <p:pic>
        <p:nvPicPr>
          <p:cNvPr id="8" name="Picture 7" descr="Image of doctor using stethoscope on toddler">
            <a:extLst>
              <a:ext uri="{FF2B5EF4-FFF2-40B4-BE49-F238E27FC236}">
                <a16:creationId xmlns:a16="http://schemas.microsoft.com/office/drawing/2014/main" id="{9C623159-44A8-B542-9D24-1088A9F3B70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1017" b="17329"/>
          <a:stretch/>
        </p:blipFill>
        <p:spPr>
          <a:xfrm>
            <a:off x="4660553" y="1446981"/>
            <a:ext cx="4483448" cy="2135049"/>
          </a:xfrm>
          <a:prstGeom prst="rect">
            <a:avLst/>
          </a:prstGeom>
        </p:spPr>
      </p:pic>
      <p:sp>
        <p:nvSpPr>
          <p:cNvPr id="11" name="Triangle 10">
            <a:extLst>
              <a:ext uri="{FF2B5EF4-FFF2-40B4-BE49-F238E27FC236}">
                <a16:creationId xmlns:a16="http://schemas.microsoft.com/office/drawing/2014/main" id="{254FE102-3AE4-8342-A9D1-F6BE0693A7B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rot="10800000">
            <a:off x="303039" y="1409921"/>
            <a:ext cx="584887" cy="240204"/>
          </a:xfrm>
          <a:prstGeom prst="triangle">
            <a:avLst>
              <a:gd name="adj" fmla="val 47183"/>
            </a:avLst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 descr="HEE logo">
            <a:extLst>
              <a:ext uri="{FF2B5EF4-FFF2-40B4-BE49-F238E27FC236}">
                <a16:creationId xmlns:a16="http://schemas.microsoft.com/office/drawing/2014/main" id="{7B8E1154-D6B6-B544-9312-F1FF19A6CFF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76421" y="-1018"/>
            <a:ext cx="2764157" cy="10481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580166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2EC2D1-C395-6981-5787-D0742887FC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9928" y="290675"/>
            <a:ext cx="7886700" cy="994172"/>
          </a:xfrm>
        </p:spPr>
        <p:txBody>
          <a:bodyPr>
            <a:normAutofit fontScale="90000"/>
          </a:bodyPr>
          <a:lstStyle/>
          <a:p>
            <a:pPr>
              <a:spcBef>
                <a:spcPct val="50000"/>
              </a:spcBef>
            </a:pPr>
            <a:r>
              <a:rPr lang="en-US" sz="3600" b="1" dirty="0">
                <a:solidFill>
                  <a:srgbClr val="A00054"/>
                </a:solidFill>
                <a:cs typeface="Arial" pitchFamily="34" charset="0"/>
              </a:rPr>
              <a:t>How can we avoid </a:t>
            </a:r>
            <a:br>
              <a:rPr lang="en-US" sz="3600" b="1" dirty="0">
                <a:solidFill>
                  <a:srgbClr val="A00054"/>
                </a:solidFill>
                <a:cs typeface="Arial" pitchFamily="34" charset="0"/>
              </a:rPr>
            </a:br>
            <a:r>
              <a:rPr lang="en-US" sz="3600" b="1" dirty="0">
                <a:solidFill>
                  <a:srgbClr val="A00054"/>
                </a:solidFill>
                <a:cs typeface="Arial" pitchFamily="34" charset="0"/>
              </a:rPr>
              <a:t>them?</a:t>
            </a:r>
            <a:br>
              <a:rPr lang="en-US" sz="3600" b="1" dirty="0">
                <a:solidFill>
                  <a:srgbClr val="A00054"/>
                </a:solidFill>
                <a:cs typeface="Arial" pitchFamily="34" charset="0"/>
              </a:rPr>
            </a:b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B77BE40-4B6B-B304-BF8E-195D0367C2E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94724" y="1231796"/>
            <a:ext cx="8011904" cy="2614648"/>
          </a:xfrm>
        </p:spPr>
        <p:txBody>
          <a:bodyPr>
            <a:normAutofit lnSpcReduction="10000"/>
          </a:bodyPr>
          <a:lstStyle/>
          <a:p>
            <a:pPr marL="457200" indent="-457200">
              <a:spcBef>
                <a:spcPct val="50000"/>
              </a:spcBef>
              <a:buSzPct val="113000"/>
              <a:buFont typeface="Arial" pitchFamily="34" charset="0"/>
              <a:buChar char="•"/>
            </a:pPr>
            <a:r>
              <a:rPr lang="en-US" sz="2400" dirty="0">
                <a:latin typeface="Arial" charset="0"/>
              </a:rPr>
              <a:t>Anticipate when a problem may be arising</a:t>
            </a:r>
          </a:p>
          <a:p>
            <a:pPr marL="457200" indent="-457200">
              <a:spcBef>
                <a:spcPct val="50000"/>
              </a:spcBef>
              <a:buSzPct val="113000"/>
              <a:buFont typeface="Arial" pitchFamily="34" charset="0"/>
              <a:buChar char="•"/>
            </a:pPr>
            <a:r>
              <a:rPr lang="en-US" sz="2400" dirty="0">
                <a:latin typeface="Arial" charset="0"/>
              </a:rPr>
              <a:t>Address patient concerns early</a:t>
            </a:r>
          </a:p>
          <a:p>
            <a:pPr marL="457200" indent="-457200">
              <a:spcBef>
                <a:spcPct val="50000"/>
              </a:spcBef>
              <a:buSzPct val="113000"/>
              <a:buFont typeface="Arial" pitchFamily="34" charset="0"/>
              <a:buChar char="•"/>
            </a:pPr>
            <a:r>
              <a:rPr lang="en-US" sz="2400" dirty="0">
                <a:latin typeface="Arial" charset="0"/>
              </a:rPr>
              <a:t>Avoid mis-communication</a:t>
            </a:r>
          </a:p>
          <a:p>
            <a:pPr marL="457200" indent="-457200">
              <a:spcBef>
                <a:spcPct val="50000"/>
              </a:spcBef>
              <a:buSzPct val="113000"/>
              <a:buFont typeface="Arial" pitchFamily="34" charset="0"/>
              <a:buChar char="•"/>
            </a:pPr>
            <a:r>
              <a:rPr lang="en-US" sz="2400" dirty="0">
                <a:latin typeface="Arial" charset="0"/>
              </a:rPr>
              <a:t>Involve senior staff </a:t>
            </a:r>
          </a:p>
          <a:p>
            <a:pPr marL="457200" indent="-457200">
              <a:spcBef>
                <a:spcPct val="50000"/>
              </a:spcBef>
              <a:buSzPct val="113000"/>
              <a:buFont typeface="Arial" pitchFamily="34" charset="0"/>
              <a:buChar char="•"/>
            </a:pPr>
            <a:r>
              <a:rPr lang="en-US" sz="2400" dirty="0">
                <a:latin typeface="Arial" charset="0"/>
              </a:rPr>
              <a:t>Involve PALS (Hull) or equivalent Patient Advocacy Liaison Service</a:t>
            </a:r>
            <a:r>
              <a:rPr lang="en-US" sz="2400" dirty="0">
                <a:solidFill>
                  <a:schemeClr val="bg1"/>
                </a:solidFill>
                <a:latin typeface="Arial" charset="0"/>
              </a:rPr>
              <a:t>)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7005355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9240E491-D7B9-EC9D-D8B1-7FDCE917D90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9548" y="1559647"/>
            <a:ext cx="7886700" cy="1704975"/>
          </a:xfrm>
        </p:spPr>
        <p:txBody>
          <a:bodyPr/>
          <a:lstStyle/>
          <a:p>
            <a:pPr marL="0" indent="0" algn="ctr">
              <a:buNone/>
            </a:pPr>
            <a:r>
              <a:rPr lang="en-GB" sz="2400" dirty="0"/>
              <a:t>“Information from complaints is </a:t>
            </a:r>
          </a:p>
          <a:p>
            <a:pPr marL="0" indent="0" algn="ctr">
              <a:buNone/>
            </a:pPr>
            <a:r>
              <a:rPr lang="en-GB" sz="2400" dirty="0"/>
              <a:t>under-exploited as a learning resource”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3166697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2F68DF-7E46-B2B8-E63C-B8202AA807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en-GB" sz="3600" b="1" dirty="0">
                <a:solidFill>
                  <a:srgbClr val="A00054"/>
                </a:solidFill>
                <a:latin typeface="Arial" pitchFamily="34" charset="0"/>
                <a:cs typeface="Arial" pitchFamily="34" charset="0"/>
              </a:rPr>
              <a:t>Have you achieved </a:t>
            </a:r>
            <a:br>
              <a:rPr lang="en-GB" sz="3600" b="1" dirty="0">
                <a:solidFill>
                  <a:srgbClr val="A00054"/>
                </a:solidFill>
                <a:latin typeface="Arial" pitchFamily="34" charset="0"/>
                <a:cs typeface="Arial" pitchFamily="34" charset="0"/>
              </a:rPr>
            </a:br>
            <a:r>
              <a:rPr lang="en-GB" sz="3600" b="1" dirty="0">
                <a:solidFill>
                  <a:srgbClr val="A00054"/>
                </a:solidFill>
                <a:latin typeface="Arial" pitchFamily="34" charset="0"/>
                <a:cs typeface="Arial" pitchFamily="34" charset="0"/>
              </a:rPr>
              <a:t>the learning objectives?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A59EA0C-AAD7-02C8-BA4F-F9313796F84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pPr eaLnBrk="1" hangingPunct="1"/>
            <a:r>
              <a:rPr lang="en-GB" b="1" dirty="0">
                <a:solidFill>
                  <a:schemeClr val="bg2">
                    <a:lumMod val="10000"/>
                  </a:schemeClr>
                </a:solidFill>
                <a:latin typeface="Arial" charset="0"/>
              </a:rPr>
              <a:t>Final Assessment</a:t>
            </a:r>
          </a:p>
          <a:p>
            <a:pPr eaLnBrk="1" hangingPunct="1"/>
            <a:endParaRPr lang="en-GB" sz="900" b="1" dirty="0">
              <a:solidFill>
                <a:schemeClr val="bg2">
                  <a:lumMod val="10000"/>
                </a:schemeClr>
              </a:solidFill>
              <a:latin typeface="Arial" charset="0"/>
            </a:endParaRPr>
          </a:p>
          <a:p>
            <a:pPr marL="457200" indent="-457200" eaLnBrk="1" hangingPunct="1">
              <a:buSzPct val="109000"/>
              <a:buFont typeface="Arial" pitchFamily="34" charset="0"/>
              <a:buChar char="•"/>
            </a:pPr>
            <a:r>
              <a:rPr lang="en-GB" sz="2400" dirty="0">
                <a:solidFill>
                  <a:schemeClr val="bg2">
                    <a:lumMod val="10000"/>
                  </a:schemeClr>
                </a:solidFill>
                <a:latin typeface="Arial" charset="0"/>
              </a:rPr>
              <a:t>What do you think you have learned?</a:t>
            </a:r>
          </a:p>
          <a:p>
            <a:pPr eaLnBrk="1" hangingPunct="1">
              <a:buSzPct val="109000"/>
              <a:buFont typeface="Arial" charset="0"/>
              <a:buChar char="•"/>
            </a:pPr>
            <a:endParaRPr lang="en-GB" sz="2400" dirty="0">
              <a:solidFill>
                <a:schemeClr val="bg2">
                  <a:lumMod val="10000"/>
                </a:schemeClr>
              </a:solidFill>
              <a:latin typeface="Arial" charset="0"/>
            </a:endParaRPr>
          </a:p>
          <a:p>
            <a:pPr marL="457200" indent="-457200" eaLnBrk="1" hangingPunct="1">
              <a:buSzPct val="109000"/>
              <a:buFont typeface="Arial" pitchFamily="34" charset="0"/>
              <a:buChar char="•"/>
            </a:pPr>
            <a:r>
              <a:rPr lang="en-GB" sz="2400" dirty="0">
                <a:solidFill>
                  <a:schemeClr val="bg2">
                    <a:lumMod val="10000"/>
                  </a:schemeClr>
                </a:solidFill>
                <a:latin typeface="Arial" charset="0"/>
              </a:rPr>
              <a:t>What are you going to study further?</a:t>
            </a:r>
          </a:p>
          <a:p>
            <a:pPr marL="457200" indent="-457200" eaLnBrk="1" hangingPunct="1">
              <a:buSzPct val="109000"/>
              <a:buFont typeface="Arial" pitchFamily="34" charset="0"/>
              <a:buChar char="•"/>
            </a:pPr>
            <a:endParaRPr lang="en-GB" sz="2400" dirty="0">
              <a:solidFill>
                <a:schemeClr val="bg2">
                  <a:lumMod val="10000"/>
                </a:schemeClr>
              </a:solidFill>
              <a:latin typeface="Arial" charset="0"/>
            </a:endParaRPr>
          </a:p>
          <a:p>
            <a:pPr marL="457200" indent="-457200" eaLnBrk="1" hangingPunct="1">
              <a:buSzPct val="109000"/>
              <a:buFont typeface="Arial" pitchFamily="34" charset="0"/>
              <a:buChar char="•"/>
            </a:pPr>
            <a:r>
              <a:rPr lang="en-GB" sz="2400" dirty="0">
                <a:solidFill>
                  <a:schemeClr val="bg2">
                    <a:lumMod val="10000"/>
                  </a:schemeClr>
                </a:solidFill>
                <a:latin typeface="Arial" charset="0"/>
              </a:rPr>
              <a:t>What could be done to improve this module?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8121216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F0EE71-C914-094E-A559-488862B868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0000" y="360000"/>
            <a:ext cx="7887600" cy="478800"/>
          </a:xfrm>
        </p:spPr>
        <p:txBody>
          <a:bodyPr lIns="0" tIns="0" rIns="0" bIns="0">
            <a:noAutofit/>
          </a:bodyPr>
          <a:lstStyle/>
          <a:p>
            <a:r>
              <a:rPr lang="en-GB" sz="3200" b="1" dirty="0">
                <a:solidFill>
                  <a:srgbClr val="A00054"/>
                </a:solidFill>
                <a:latin typeface="Arial" pitchFamily="34" charset="0"/>
                <a:cs typeface="Arial" pitchFamily="34" charset="0"/>
              </a:rPr>
              <a:t>Learning Objectives</a:t>
            </a:r>
            <a:br>
              <a:rPr lang="en-GB" sz="3200" b="1" dirty="0">
                <a:solidFill>
                  <a:srgbClr val="A00054"/>
                </a:solidFill>
                <a:latin typeface="Arial" pitchFamily="34" charset="0"/>
                <a:cs typeface="Arial" pitchFamily="34" charset="0"/>
              </a:rPr>
            </a:br>
            <a:endParaRPr lang="en-US" sz="32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1751748-6929-F942-9218-D8E81060E94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60000" y="1080000"/>
            <a:ext cx="7886700" cy="1704691"/>
          </a:xfrm>
        </p:spPr>
        <p:txBody>
          <a:bodyPr lIns="0" tIns="0" rIns="0" bIns="0">
            <a:normAutofit fontScale="77500" lnSpcReduction="20000"/>
          </a:bodyPr>
          <a:lstStyle/>
          <a:p>
            <a:pPr>
              <a:buClr>
                <a:schemeClr val="tx1"/>
              </a:buClr>
              <a:buSzPct val="111000"/>
              <a:buFont typeface="Arial" pitchFamily="34" charset="0"/>
              <a:buChar char="•"/>
            </a:pPr>
            <a:r>
              <a:rPr lang="en-GB" sz="1800" dirty="0">
                <a:latin typeface="Arial" pitchFamily="34" charset="0"/>
                <a:cs typeface="Arial" pitchFamily="34" charset="0"/>
              </a:rPr>
              <a:t>Be able to recognise and react correctly to a clinical incident</a:t>
            </a:r>
          </a:p>
          <a:p>
            <a:pPr>
              <a:buClr>
                <a:schemeClr val="tx1"/>
              </a:buClr>
              <a:buSzPct val="111000"/>
              <a:buFont typeface="Arial" pitchFamily="34" charset="0"/>
              <a:buChar char="•"/>
            </a:pPr>
            <a:endParaRPr lang="en-GB" sz="1800" dirty="0">
              <a:latin typeface="Arial" pitchFamily="34" charset="0"/>
              <a:cs typeface="Arial" pitchFamily="34" charset="0"/>
            </a:endParaRPr>
          </a:p>
          <a:p>
            <a:pPr>
              <a:buClr>
                <a:schemeClr val="tx1"/>
              </a:buClr>
              <a:buSzPct val="111000"/>
              <a:buFont typeface="Arial" pitchFamily="34" charset="0"/>
              <a:buChar char="•"/>
            </a:pPr>
            <a:r>
              <a:rPr lang="en-GB" sz="1800" dirty="0">
                <a:latin typeface="Arial" pitchFamily="34" charset="0"/>
                <a:cs typeface="Arial" pitchFamily="34" charset="0"/>
              </a:rPr>
              <a:t>Understand why patients/families complain</a:t>
            </a:r>
          </a:p>
          <a:p>
            <a:pPr>
              <a:buClr>
                <a:schemeClr val="tx1"/>
              </a:buClr>
              <a:buSzPct val="111000"/>
              <a:buFont typeface="Arial" pitchFamily="34" charset="0"/>
              <a:buChar char="•"/>
            </a:pPr>
            <a:endParaRPr lang="en-GB" sz="1800" dirty="0">
              <a:latin typeface="Arial" pitchFamily="34" charset="0"/>
              <a:cs typeface="Arial" pitchFamily="34" charset="0"/>
            </a:endParaRPr>
          </a:p>
          <a:p>
            <a:pPr>
              <a:buClr>
                <a:schemeClr val="tx1"/>
              </a:buClr>
              <a:buSzPct val="111000"/>
              <a:buFont typeface="Arial" pitchFamily="34" charset="0"/>
              <a:buChar char="•"/>
            </a:pPr>
            <a:r>
              <a:rPr lang="en-GB" sz="1800" dirty="0">
                <a:latin typeface="Arial" pitchFamily="34" charset="0"/>
                <a:cs typeface="Arial" pitchFamily="34" charset="0"/>
              </a:rPr>
              <a:t>Know ways to behave which can reduce the risk of provoking a complaint</a:t>
            </a:r>
          </a:p>
          <a:p>
            <a:pPr>
              <a:buClr>
                <a:schemeClr val="tx1"/>
              </a:buClr>
              <a:buSzPct val="111000"/>
              <a:buFont typeface="Arial" pitchFamily="34" charset="0"/>
              <a:buChar char="•"/>
            </a:pPr>
            <a:endParaRPr lang="en-GB" sz="1800" dirty="0">
              <a:latin typeface="Arial" pitchFamily="34" charset="0"/>
              <a:cs typeface="Arial" pitchFamily="34" charset="0"/>
            </a:endParaRPr>
          </a:p>
          <a:p>
            <a:pPr>
              <a:buClr>
                <a:schemeClr val="tx1"/>
              </a:buClr>
              <a:buSzPct val="111000"/>
              <a:buFont typeface="Arial" pitchFamily="34" charset="0"/>
              <a:buChar char="•"/>
            </a:pPr>
            <a:r>
              <a:rPr lang="en-GB" sz="1800" dirty="0">
                <a:latin typeface="Arial" pitchFamily="34" charset="0"/>
                <a:cs typeface="Arial" pitchFamily="34" charset="0"/>
              </a:rPr>
              <a:t>Be able to recognise adverse events and complaints as a source of learning </a:t>
            </a:r>
          </a:p>
          <a:p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181403587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445133-45B0-5240-A8D3-5CBDEC48F9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0000" y="496026"/>
            <a:ext cx="7886700" cy="477154"/>
          </a:xfrm>
        </p:spPr>
        <p:txBody>
          <a:bodyPr lIns="0" tIns="0" rIns="0" bIns="0">
            <a:normAutofit fontScale="90000"/>
          </a:bodyPr>
          <a:lstStyle/>
          <a:p>
            <a:pPr eaLnBrk="1" hangingPunct="1"/>
            <a:r>
              <a:rPr lang="en-GB" sz="3600" b="1" dirty="0">
                <a:solidFill>
                  <a:srgbClr val="A00054"/>
                </a:solidFill>
                <a:cs typeface="Arial" pitchFamily="34" charset="0"/>
              </a:rPr>
              <a:t>Questions for you to </a:t>
            </a:r>
            <a:br>
              <a:rPr lang="en-GB" sz="3600" b="1" dirty="0">
                <a:solidFill>
                  <a:srgbClr val="A00054"/>
                </a:solidFill>
                <a:cs typeface="Arial" pitchFamily="34" charset="0"/>
              </a:rPr>
            </a:br>
            <a:r>
              <a:rPr lang="en-GB" sz="3600" b="1" dirty="0">
                <a:solidFill>
                  <a:srgbClr val="A00054"/>
                </a:solidFill>
                <a:cs typeface="Arial" pitchFamily="34" charset="0"/>
              </a:rPr>
              <a:t>reflect on:</a:t>
            </a:r>
            <a:br>
              <a:rPr lang="en-GB" sz="3600" b="1" dirty="0">
                <a:solidFill>
                  <a:srgbClr val="A00054"/>
                </a:solidFill>
                <a:cs typeface="Arial" pitchFamily="34" charset="0"/>
              </a:rPr>
            </a:b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CE4249-C62B-A048-8404-50527EB6E38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60000" y="1080000"/>
            <a:ext cx="5861602" cy="2516997"/>
          </a:xfrm>
        </p:spPr>
        <p:txBody>
          <a:bodyPr lIns="0" tIns="0" rIns="0" bIns="0">
            <a:normAutofit/>
          </a:bodyPr>
          <a:lstStyle/>
          <a:p>
            <a:pPr>
              <a:spcBef>
                <a:spcPct val="50000"/>
              </a:spcBef>
              <a:buSzPct val="110000"/>
              <a:buFont typeface="Arial" charset="0"/>
              <a:buChar char="•"/>
            </a:pPr>
            <a:r>
              <a:rPr lang="en-US" sz="1800" dirty="0">
                <a:latin typeface="Arial" charset="0"/>
              </a:rPr>
              <a:t>What is a clinical incident ?</a:t>
            </a:r>
          </a:p>
          <a:p>
            <a:pPr>
              <a:spcBef>
                <a:spcPct val="50000"/>
              </a:spcBef>
              <a:buSzPct val="110000"/>
              <a:buFont typeface="Arial" charset="0"/>
              <a:buChar char="•"/>
            </a:pPr>
            <a:r>
              <a:rPr lang="en-US" sz="1800" dirty="0">
                <a:latin typeface="Arial" charset="0"/>
              </a:rPr>
              <a:t> What should you do ?</a:t>
            </a:r>
          </a:p>
          <a:p>
            <a:pPr>
              <a:spcBef>
                <a:spcPct val="50000"/>
              </a:spcBef>
              <a:buSzPct val="110000"/>
              <a:buFont typeface="Arial" charset="0"/>
              <a:buChar char="•"/>
            </a:pPr>
            <a:r>
              <a:rPr lang="en-US" sz="1800" dirty="0">
                <a:latin typeface="Arial" charset="0"/>
              </a:rPr>
              <a:t> Who should you tell ? </a:t>
            </a:r>
            <a:endParaRPr lang="en-GB" sz="1800" dirty="0"/>
          </a:p>
          <a:p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380214878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B44457-5D19-4E4D-8EF1-82E833EF4E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0000" y="360000"/>
            <a:ext cx="7886700" cy="477154"/>
          </a:xfrm>
        </p:spPr>
        <p:txBody>
          <a:bodyPr lIns="0" tIns="0" rIns="0" bIns="0">
            <a:normAutofit fontScale="90000"/>
          </a:bodyPr>
          <a:lstStyle/>
          <a:p>
            <a:r>
              <a:rPr lang="en-GB" sz="3600" b="1" dirty="0">
                <a:solidFill>
                  <a:srgbClr val="A00054"/>
                </a:solidFill>
                <a:cs typeface="Arial" pitchFamily="34" charset="0"/>
              </a:rPr>
              <a:t>Definition</a:t>
            </a:r>
            <a:br>
              <a:rPr lang="en-GB" sz="3600" b="1" dirty="0">
                <a:solidFill>
                  <a:srgbClr val="A00054"/>
                </a:solidFill>
                <a:cs typeface="Arial" pitchFamily="34" charset="0"/>
              </a:rPr>
            </a:b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118D395-DA41-C44E-9841-AA52A390E1B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60000" y="1080000"/>
            <a:ext cx="5861602" cy="2516997"/>
          </a:xfrm>
        </p:spPr>
        <p:txBody>
          <a:bodyPr lIns="0" tIns="0" rIns="0" bIns="0">
            <a:normAutofit fontScale="92500" lnSpcReduction="20000"/>
          </a:bodyPr>
          <a:lstStyle/>
          <a:p>
            <a:pPr eaLnBrk="1" hangingPunct="1"/>
            <a:r>
              <a:rPr lang="en-GB" sz="1800" b="1" dirty="0">
                <a:latin typeface="Arial" charset="0"/>
              </a:rPr>
              <a:t>Clinical Incident: </a:t>
            </a:r>
            <a:r>
              <a:rPr lang="en-GB" sz="1800" dirty="0">
                <a:latin typeface="Arial" charset="0"/>
              </a:rPr>
              <a:t>a situation or event causing potential or actual harm to the patient or staff. </a:t>
            </a:r>
          </a:p>
          <a:p>
            <a:pPr marL="457200" indent="-457200" eaLnBrk="1" hangingPunct="1">
              <a:buSzPct val="110000"/>
              <a:buFont typeface="Arial" pitchFamily="34" charset="0"/>
              <a:buChar char="•"/>
            </a:pPr>
            <a:r>
              <a:rPr lang="en-GB" sz="1800" dirty="0">
                <a:latin typeface="Arial" charset="0"/>
              </a:rPr>
              <a:t>Diagnosis</a:t>
            </a:r>
          </a:p>
          <a:p>
            <a:pPr marL="457200" indent="-457200" eaLnBrk="1" hangingPunct="1">
              <a:buSzPct val="110000"/>
              <a:buFont typeface="Arial" pitchFamily="34" charset="0"/>
              <a:buChar char="•"/>
            </a:pPr>
            <a:r>
              <a:rPr lang="en-GB" sz="1800" dirty="0">
                <a:latin typeface="Arial" charset="0"/>
              </a:rPr>
              <a:t>Investigations</a:t>
            </a:r>
          </a:p>
          <a:p>
            <a:pPr marL="457200" indent="-457200" eaLnBrk="1" hangingPunct="1">
              <a:buSzPct val="110000"/>
              <a:buFont typeface="Arial" pitchFamily="34" charset="0"/>
              <a:buChar char="•"/>
            </a:pPr>
            <a:r>
              <a:rPr lang="en-GB" sz="1800" dirty="0">
                <a:latin typeface="Arial" charset="0"/>
              </a:rPr>
              <a:t>Treatment planning</a:t>
            </a:r>
          </a:p>
          <a:p>
            <a:pPr marL="457200" indent="-457200" eaLnBrk="1" hangingPunct="1">
              <a:buSzPct val="110000"/>
              <a:buFont typeface="Arial" pitchFamily="34" charset="0"/>
              <a:buChar char="•"/>
            </a:pPr>
            <a:r>
              <a:rPr lang="en-GB" sz="1800" dirty="0">
                <a:latin typeface="Arial" charset="0"/>
              </a:rPr>
              <a:t>Prescribing</a:t>
            </a:r>
          </a:p>
          <a:p>
            <a:pPr marL="457200" indent="-457200" eaLnBrk="1" hangingPunct="1">
              <a:buSzPct val="110000"/>
              <a:buFont typeface="Arial" pitchFamily="34" charset="0"/>
              <a:buChar char="•"/>
            </a:pPr>
            <a:r>
              <a:rPr lang="en-GB" sz="1800" dirty="0">
                <a:latin typeface="Arial" charset="0"/>
              </a:rPr>
              <a:t>Clinical Procedures</a:t>
            </a:r>
          </a:p>
          <a:p>
            <a:pPr marL="457200" indent="-457200" eaLnBrk="1" hangingPunct="1">
              <a:buSzPct val="110000"/>
              <a:buFont typeface="Arial" pitchFamily="34" charset="0"/>
              <a:buChar char="•"/>
            </a:pPr>
            <a:r>
              <a:rPr lang="en-GB" sz="1800" dirty="0">
                <a:latin typeface="Arial" charset="0"/>
              </a:rPr>
              <a:t>Record keeping</a:t>
            </a:r>
          </a:p>
          <a:p>
            <a:pPr marL="457200" indent="-457200" eaLnBrk="1" hangingPunct="1">
              <a:buSzPct val="110000"/>
              <a:buFont typeface="Arial" pitchFamily="34" charset="0"/>
              <a:buChar char="•"/>
            </a:pPr>
            <a:r>
              <a:rPr lang="en-GB" sz="1800" dirty="0">
                <a:latin typeface="Arial" charset="0"/>
              </a:rPr>
              <a:t>Failure of team working</a:t>
            </a:r>
          </a:p>
          <a:p>
            <a:endParaRPr lang="en-US" sz="1800" b="0" dirty="0">
              <a:solidFill>
                <a:schemeClr val="bg2">
                  <a:lumMod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813008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9C6A40-D893-C743-9A64-3B9638BA92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0000" y="360000"/>
            <a:ext cx="7886700" cy="477154"/>
          </a:xfrm>
        </p:spPr>
        <p:txBody>
          <a:bodyPr lIns="0" tIns="0" rIns="0" bIns="0">
            <a:normAutofit fontScale="90000"/>
          </a:bodyPr>
          <a:lstStyle/>
          <a:p>
            <a:r>
              <a:rPr lang="en-GB" sz="3600" b="1" dirty="0">
                <a:solidFill>
                  <a:srgbClr val="A00054"/>
                </a:solidFill>
                <a:latin typeface="Arial" charset="0"/>
              </a:rPr>
              <a:t>Who to tell?</a:t>
            </a:r>
            <a:br>
              <a:rPr lang="en-GB" sz="3600" b="1" dirty="0">
                <a:solidFill>
                  <a:srgbClr val="A00054"/>
                </a:solidFill>
                <a:latin typeface="Arial" charset="0"/>
              </a:rPr>
            </a:b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67E7A13-BC47-1144-9B6B-C7E34F28558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60000" y="1080000"/>
            <a:ext cx="4569515" cy="2594620"/>
          </a:xfrm>
        </p:spPr>
        <p:txBody>
          <a:bodyPr lIns="0" tIns="0" rIns="0" bIns="0"/>
          <a:lstStyle/>
          <a:p>
            <a:pPr marL="457200" indent="-457200">
              <a:spcBef>
                <a:spcPct val="50000"/>
              </a:spcBef>
              <a:buSzPct val="110000"/>
              <a:buFont typeface="Arial" pitchFamily="34" charset="0"/>
              <a:buChar char="•"/>
            </a:pPr>
            <a:r>
              <a:rPr lang="en-US" sz="2400" dirty="0">
                <a:latin typeface="Arial" charset="0"/>
              </a:rPr>
              <a:t>Ward sister/matron</a:t>
            </a:r>
          </a:p>
          <a:p>
            <a:pPr marL="457200" indent="-457200">
              <a:spcBef>
                <a:spcPct val="50000"/>
              </a:spcBef>
              <a:buSzPct val="110000"/>
              <a:buFont typeface="Arial" pitchFamily="34" charset="0"/>
              <a:buChar char="•"/>
            </a:pPr>
            <a:r>
              <a:rPr lang="en-US" sz="2400" dirty="0">
                <a:latin typeface="Arial" charset="0"/>
              </a:rPr>
              <a:t>Ward registrar</a:t>
            </a:r>
          </a:p>
          <a:p>
            <a:pPr marL="457200" indent="-457200">
              <a:spcBef>
                <a:spcPct val="50000"/>
              </a:spcBef>
              <a:buSzPct val="110000"/>
              <a:buFont typeface="Arial" pitchFamily="34" charset="0"/>
              <a:buChar char="•"/>
            </a:pPr>
            <a:r>
              <a:rPr lang="en-US" sz="2400" dirty="0">
                <a:latin typeface="Arial" charset="0"/>
              </a:rPr>
              <a:t>Consultant</a:t>
            </a:r>
          </a:p>
          <a:p>
            <a:pPr marL="457200" indent="-457200">
              <a:spcBef>
                <a:spcPct val="50000"/>
              </a:spcBef>
              <a:buSzPct val="110000"/>
              <a:buFont typeface="Arial" pitchFamily="34" charset="0"/>
              <a:buChar char="•"/>
            </a:pPr>
            <a:r>
              <a:rPr lang="en-US" sz="2400" dirty="0">
                <a:latin typeface="Arial" charset="0"/>
              </a:rPr>
              <a:t>Enter on Trust reporting system e.g. ‘DATIX’ in Hull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783301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5AEA70-F177-23DA-6FF8-0E8171437B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en-GB" sz="3600" b="1" dirty="0">
                <a:solidFill>
                  <a:srgbClr val="A00054"/>
                </a:solidFill>
                <a:cs typeface="Arial" pitchFamily="34" charset="0"/>
              </a:rPr>
              <a:t>What happens to</a:t>
            </a:r>
            <a:br>
              <a:rPr lang="en-GB" sz="3600" b="1" dirty="0">
                <a:solidFill>
                  <a:srgbClr val="A00054"/>
                </a:solidFill>
                <a:cs typeface="Arial" pitchFamily="34" charset="0"/>
              </a:rPr>
            </a:br>
            <a:r>
              <a:rPr lang="en-GB" sz="3600" b="1" dirty="0">
                <a:solidFill>
                  <a:srgbClr val="A00054"/>
                </a:solidFill>
                <a:cs typeface="Arial" pitchFamily="34" charset="0"/>
              </a:rPr>
              <a:t>clinical incident reports ?</a:t>
            </a:r>
            <a:br>
              <a:rPr lang="en-GB" sz="3600" b="1" dirty="0">
                <a:solidFill>
                  <a:srgbClr val="A00054"/>
                </a:solidFill>
                <a:cs typeface="Arial" pitchFamily="34" charset="0"/>
              </a:rPr>
            </a:b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90781A4-D0A0-44E7-ADA5-79FC14BF230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pPr marL="342900" indent="-342900" eaLnBrk="1" hangingPunct="1">
              <a:buSzPct val="112000"/>
              <a:buFont typeface="Arial" pitchFamily="34" charset="0"/>
              <a:buChar char="•"/>
            </a:pPr>
            <a:r>
              <a:rPr lang="en-GB" sz="2400" dirty="0">
                <a:latin typeface="Arial" charset="0"/>
              </a:rPr>
              <a:t>The Trust clinical governance department collates them into categories and severity.</a:t>
            </a:r>
            <a:br>
              <a:rPr lang="en-GB" sz="2400" dirty="0">
                <a:latin typeface="Arial" charset="0"/>
              </a:rPr>
            </a:br>
            <a:endParaRPr lang="en-GB" sz="2400" dirty="0">
              <a:latin typeface="Arial" charset="0"/>
            </a:endParaRPr>
          </a:p>
          <a:p>
            <a:pPr marL="342900" indent="-342900" eaLnBrk="1" hangingPunct="1">
              <a:buSzPct val="112000"/>
              <a:buFont typeface="Arial" pitchFamily="34" charset="0"/>
              <a:buChar char="•"/>
            </a:pPr>
            <a:r>
              <a:rPr lang="en-GB" sz="2400" dirty="0">
                <a:latin typeface="Arial" charset="0"/>
              </a:rPr>
              <a:t>Departmental governance leads review all their own reports and investigate/feedback. Becomes part of departmental internal governance and learning.  </a:t>
            </a:r>
            <a:br>
              <a:rPr lang="en-GB" sz="2400" dirty="0">
                <a:latin typeface="Arial" charset="0"/>
              </a:rPr>
            </a:br>
            <a:endParaRPr lang="en-GB" sz="2400" dirty="0">
              <a:latin typeface="Arial" charset="0"/>
            </a:endParaRPr>
          </a:p>
          <a:p>
            <a:pPr marL="342900" indent="-342900" eaLnBrk="1" hangingPunct="1">
              <a:buSzPct val="112000"/>
              <a:buFont typeface="Arial" pitchFamily="34" charset="0"/>
              <a:buChar char="•"/>
            </a:pPr>
            <a:r>
              <a:rPr lang="en-GB" sz="2400" dirty="0">
                <a:latin typeface="Arial" charset="0"/>
              </a:rPr>
              <a:t>The most serious (involving serious injury or death) are called Serious Incidents (SI), and move onto a much higher level of reporting and investigation.</a:t>
            </a:r>
            <a:endParaRPr lang="en-GB" sz="2400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6477593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AEADBC-A6A4-FDB8-D1F2-26C0FEDB38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sz="3600" b="1" dirty="0">
                <a:solidFill>
                  <a:srgbClr val="A00054"/>
                </a:solidFill>
                <a:cs typeface="Arial" pitchFamily="34" charset="0"/>
              </a:rPr>
              <a:t>Complaints</a:t>
            </a:r>
            <a:br>
              <a:rPr lang="en-GB" sz="3600" b="1" dirty="0">
                <a:solidFill>
                  <a:srgbClr val="A00054"/>
                </a:solidFill>
                <a:cs typeface="Arial" pitchFamily="34" charset="0"/>
              </a:rPr>
            </a:b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94955BA-858D-9DE8-29AC-795B8FF54E8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 eaLnBrk="1" hangingPunct="1">
              <a:spcBef>
                <a:spcPct val="50000"/>
              </a:spcBef>
              <a:buSzPct val="111000"/>
              <a:buFont typeface="Arial" pitchFamily="34" charset="0"/>
              <a:buChar char="•"/>
            </a:pPr>
            <a:r>
              <a:rPr lang="en-US" sz="2400" dirty="0">
                <a:solidFill>
                  <a:schemeClr val="bg2">
                    <a:lumMod val="10000"/>
                  </a:schemeClr>
                </a:solidFill>
                <a:latin typeface="Arial" charset="0"/>
              </a:rPr>
              <a:t>Why do patients/relatives complain?</a:t>
            </a:r>
          </a:p>
          <a:p>
            <a:pPr marL="457200" indent="-457200" eaLnBrk="1" hangingPunct="1">
              <a:spcBef>
                <a:spcPct val="50000"/>
              </a:spcBef>
              <a:buSzPct val="111000"/>
              <a:buFont typeface="Arial" pitchFamily="34" charset="0"/>
              <a:buChar char="•"/>
            </a:pPr>
            <a:r>
              <a:rPr lang="en-US" sz="2400" dirty="0">
                <a:solidFill>
                  <a:schemeClr val="bg2">
                    <a:lumMod val="10000"/>
                  </a:schemeClr>
                </a:solidFill>
                <a:latin typeface="Arial" charset="0"/>
              </a:rPr>
              <a:t>What do Trusts do with complaints?</a:t>
            </a:r>
          </a:p>
          <a:p>
            <a:pPr marL="457200" indent="-457200" eaLnBrk="1" hangingPunct="1">
              <a:spcBef>
                <a:spcPct val="50000"/>
              </a:spcBef>
              <a:buSzPct val="111000"/>
              <a:buFont typeface="Arial" pitchFamily="34" charset="0"/>
              <a:buChar char="•"/>
            </a:pPr>
            <a:r>
              <a:rPr lang="en-US" sz="2400" dirty="0">
                <a:solidFill>
                  <a:schemeClr val="bg2">
                    <a:lumMod val="10000"/>
                  </a:schemeClr>
                </a:solidFill>
                <a:latin typeface="Arial" charset="0"/>
              </a:rPr>
              <a:t>How can we avoid them?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834911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436D4F-3655-5CD1-1D66-AA5A40FB42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204" y="464486"/>
            <a:ext cx="7886700" cy="994172"/>
          </a:xfrm>
        </p:spPr>
        <p:txBody>
          <a:bodyPr>
            <a:normAutofit fontScale="90000"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3600" b="1" dirty="0">
                <a:solidFill>
                  <a:srgbClr val="A00054"/>
                </a:solidFill>
                <a:latin typeface="Arial" charset="0"/>
              </a:rPr>
              <a:t>Why do patients </a:t>
            </a:r>
            <a:br>
              <a:rPr lang="en-US" sz="3600" b="1" dirty="0">
                <a:solidFill>
                  <a:srgbClr val="A00054"/>
                </a:solidFill>
                <a:latin typeface="Arial" charset="0"/>
              </a:rPr>
            </a:br>
            <a:r>
              <a:rPr lang="en-US" sz="3600" b="1" dirty="0">
                <a:solidFill>
                  <a:srgbClr val="A00054"/>
                </a:solidFill>
                <a:latin typeface="Arial" charset="0"/>
              </a:rPr>
              <a:t>complain?</a:t>
            </a:r>
            <a:br>
              <a:rPr lang="en-US" sz="3600" b="1" dirty="0">
                <a:solidFill>
                  <a:srgbClr val="A00054"/>
                </a:solidFill>
                <a:latin typeface="Arial" charset="0"/>
              </a:rPr>
            </a:b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79E8783-F494-9BCE-0979-0748F7C4768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94724" y="1458658"/>
            <a:ext cx="8011904" cy="2387785"/>
          </a:xfrm>
        </p:spPr>
        <p:txBody>
          <a:bodyPr>
            <a:normAutofit fontScale="92500" lnSpcReduction="20000"/>
          </a:bodyPr>
          <a:lstStyle/>
          <a:p>
            <a:pPr marL="457200" indent="-457200" eaLnBrk="1" hangingPunct="1">
              <a:spcBef>
                <a:spcPct val="50000"/>
              </a:spcBef>
              <a:buSzPct val="111000"/>
              <a:buFont typeface="Arial" pitchFamily="34" charset="0"/>
              <a:buChar char="•"/>
            </a:pPr>
            <a:r>
              <a:rPr lang="en-US" sz="2800" dirty="0">
                <a:latin typeface="Arial" charset="0"/>
              </a:rPr>
              <a:t>Bereavement reaction</a:t>
            </a:r>
          </a:p>
          <a:p>
            <a:pPr marL="914400" lvl="1" indent="-457200">
              <a:spcBef>
                <a:spcPct val="50000"/>
              </a:spcBef>
              <a:buSzPct val="111000"/>
              <a:buFont typeface="Courier New" pitchFamily="49" charset="0"/>
              <a:buChar char="o"/>
            </a:pPr>
            <a:r>
              <a:rPr lang="en-US" sz="2800" dirty="0">
                <a:latin typeface="Arial" charset="0"/>
              </a:rPr>
              <a:t>Denial / Anger / Grief / Acceptance</a:t>
            </a:r>
          </a:p>
          <a:p>
            <a:pPr marL="457200" indent="-457200" eaLnBrk="1" hangingPunct="1">
              <a:spcBef>
                <a:spcPct val="50000"/>
              </a:spcBef>
              <a:buSzPct val="111000"/>
              <a:buFont typeface="Arial" pitchFamily="34" charset="0"/>
              <a:buChar char="•"/>
            </a:pPr>
            <a:r>
              <a:rPr lang="en-US" sz="2800" dirty="0">
                <a:latin typeface="Arial" charset="0"/>
              </a:rPr>
              <a:t>‘I don’t know what happened’ </a:t>
            </a:r>
          </a:p>
          <a:p>
            <a:pPr marL="457200" indent="-457200" eaLnBrk="1" hangingPunct="1">
              <a:spcBef>
                <a:spcPct val="50000"/>
              </a:spcBef>
              <a:buSzPct val="111000"/>
              <a:buFont typeface="Arial" pitchFamily="34" charset="0"/>
              <a:buChar char="•"/>
            </a:pPr>
            <a:r>
              <a:rPr lang="en-US" sz="2800" dirty="0">
                <a:latin typeface="Arial" charset="0"/>
              </a:rPr>
              <a:t>‘Why did it go wrong?’</a:t>
            </a:r>
          </a:p>
          <a:p>
            <a:pPr marL="457200" indent="-457200" eaLnBrk="1" hangingPunct="1">
              <a:spcBef>
                <a:spcPct val="50000"/>
              </a:spcBef>
              <a:buSzPct val="111000"/>
              <a:buFont typeface="Arial" pitchFamily="34" charset="0"/>
              <a:buChar char="•"/>
            </a:pPr>
            <a:r>
              <a:rPr lang="en-US" sz="2800" dirty="0">
                <a:latin typeface="Arial" charset="0"/>
              </a:rPr>
              <a:t>‘It went wrong – someone must be blamed”</a:t>
            </a:r>
            <a:endParaRPr lang="en-GB" sz="3200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8302587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9EB025-3B78-579E-D5B4-04CE46CE0E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1231" y="343574"/>
            <a:ext cx="7886700" cy="994172"/>
          </a:xfrm>
        </p:spPr>
        <p:txBody>
          <a:bodyPr>
            <a:normAutofit fontScale="90000"/>
          </a:bodyPr>
          <a:lstStyle/>
          <a:p>
            <a:pPr>
              <a:spcBef>
                <a:spcPts val="0"/>
              </a:spcBef>
            </a:pPr>
            <a:r>
              <a:rPr lang="en-US" sz="3600" b="1" dirty="0">
                <a:solidFill>
                  <a:srgbClr val="A00054"/>
                </a:solidFill>
                <a:latin typeface="Arial" charset="0"/>
              </a:rPr>
              <a:t>What do Trusts do </a:t>
            </a:r>
            <a:br>
              <a:rPr lang="en-US" sz="3600" b="1" dirty="0">
                <a:solidFill>
                  <a:srgbClr val="A00054"/>
                </a:solidFill>
                <a:latin typeface="Arial" charset="0"/>
              </a:rPr>
            </a:br>
            <a:r>
              <a:rPr lang="en-US" sz="3600" b="1" dirty="0">
                <a:solidFill>
                  <a:srgbClr val="A00054"/>
                </a:solidFill>
                <a:latin typeface="Arial" charset="0"/>
              </a:rPr>
              <a:t>with complaints?</a:t>
            </a:r>
            <a:br>
              <a:rPr lang="en-US" sz="3600" b="1" dirty="0">
                <a:solidFill>
                  <a:srgbClr val="A00054"/>
                </a:solidFill>
                <a:latin typeface="Arial" charset="0"/>
              </a:rPr>
            </a:b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DF3C6AE-F0EB-2448-1973-10D5C99450E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9928" y="1186454"/>
            <a:ext cx="7886700" cy="2659990"/>
          </a:xfrm>
        </p:spPr>
        <p:txBody>
          <a:bodyPr/>
          <a:lstStyle/>
          <a:p>
            <a:pPr>
              <a:spcBef>
                <a:spcPct val="50000"/>
              </a:spcBef>
              <a:buSzPct val="112000"/>
              <a:buFont typeface="Arial" charset="0"/>
              <a:buChar char="•"/>
            </a:pPr>
            <a:r>
              <a:rPr lang="en-US" sz="2400" dirty="0">
                <a:latin typeface="Arial" charset="0"/>
              </a:rPr>
              <a:t>Early meeting, not letters</a:t>
            </a:r>
          </a:p>
          <a:p>
            <a:pPr>
              <a:spcBef>
                <a:spcPct val="50000"/>
              </a:spcBef>
              <a:buSzPct val="112000"/>
              <a:buFont typeface="Arial" charset="0"/>
              <a:buChar char="•"/>
            </a:pPr>
            <a:r>
              <a:rPr lang="en-US" sz="2400" dirty="0">
                <a:latin typeface="Arial" charset="0"/>
              </a:rPr>
              <a:t> Senior clinicians</a:t>
            </a:r>
          </a:p>
          <a:p>
            <a:pPr>
              <a:spcBef>
                <a:spcPct val="50000"/>
              </a:spcBef>
              <a:buSzPct val="112000"/>
              <a:buFont typeface="Arial" charset="0"/>
              <a:buChar char="•"/>
            </a:pPr>
            <a:r>
              <a:rPr lang="en-US" sz="2400" dirty="0">
                <a:latin typeface="Arial" charset="0"/>
              </a:rPr>
              <a:t> Openness </a:t>
            </a:r>
            <a:endParaRPr lang="en-GB" sz="2400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01352869"/>
      </p:ext>
    </p:extLst>
  </p:cSld>
  <p:clrMapOvr>
    <a:masterClrMapping/>
  </p:clrMapOvr>
</p:sld>
</file>

<file path=ppt/theme/theme1.xml><?xml version="1.0" encoding="utf-8"?>
<a:theme xmlns:a="http://schemas.openxmlformats.org/drawingml/2006/main" name="HEE">
  <a:themeElements>
    <a:clrScheme name="NHS">
      <a:dk1>
        <a:srgbClr val="005EB8"/>
      </a:dk1>
      <a:lt1>
        <a:srgbClr val="FFFFFF"/>
      </a:lt1>
      <a:dk2>
        <a:srgbClr val="0071CE"/>
      </a:dk2>
      <a:lt2>
        <a:srgbClr val="E8EDEE"/>
      </a:lt2>
      <a:accent1>
        <a:srgbClr val="41B6E6"/>
      </a:accent1>
      <a:accent2>
        <a:srgbClr val="00A9CE"/>
      </a:accent2>
      <a:accent3>
        <a:srgbClr val="003087"/>
      </a:accent3>
      <a:accent4>
        <a:srgbClr val="005EB8"/>
      </a:accent4>
      <a:accent5>
        <a:srgbClr val="AE2473"/>
      </a:accent5>
      <a:accent6>
        <a:srgbClr val="78BE20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HEE" id="{40B58ABE-F0EB-D841-B223-66075CE7CD45}" vid="{7644B2A3-1AD5-8C46-9520-D28DCA799EB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HEE</Template>
  <TotalTime>139</TotalTime>
  <Words>374</Words>
  <Application>Microsoft Office PowerPoint</Application>
  <PresentationFormat>On-screen Show (16:9)</PresentationFormat>
  <Paragraphs>61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6" baseType="lpstr">
      <vt:lpstr>Arial</vt:lpstr>
      <vt:lpstr>Calibri</vt:lpstr>
      <vt:lpstr>Courier New</vt:lpstr>
      <vt:lpstr>HEE</vt:lpstr>
      <vt:lpstr>Clinical Incidents &amp; Complaints </vt:lpstr>
      <vt:lpstr>Learning Objectives </vt:lpstr>
      <vt:lpstr>Questions for you to  reflect on: </vt:lpstr>
      <vt:lpstr>Definition </vt:lpstr>
      <vt:lpstr>Who to tell? </vt:lpstr>
      <vt:lpstr>What happens to clinical incident reports ? </vt:lpstr>
      <vt:lpstr>Complaints </vt:lpstr>
      <vt:lpstr>Why do patients  complain? </vt:lpstr>
      <vt:lpstr>What do Trusts do  with complaints? </vt:lpstr>
      <vt:lpstr>How can we avoid  them? </vt:lpstr>
      <vt:lpstr>PowerPoint Presentation</vt:lpstr>
      <vt:lpstr>Have you achieved  the learning objectives?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Studio Whatever</dc:creator>
  <cp:lastModifiedBy>Chloe Harrison</cp:lastModifiedBy>
  <cp:revision>20</cp:revision>
  <dcterms:created xsi:type="dcterms:W3CDTF">2021-04-06T16:42:50Z</dcterms:created>
  <dcterms:modified xsi:type="dcterms:W3CDTF">2022-05-03T10:53:00Z</dcterms:modified>
</cp:coreProperties>
</file>