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/>
    <p:restoredTop sz="86413"/>
  </p:normalViewPr>
  <p:slideViewPr>
    <p:cSldViewPr snapToGrid="0" snapToObjects="1" showGuides="1">
      <p:cViewPr varScale="1">
        <p:scale>
          <a:sx n="98" d="100"/>
          <a:sy n="98" d="100"/>
        </p:scale>
        <p:origin x="437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51F4-3DB2-4349-BEAC-EC59077AE70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5914-1693-1144-9887-F3137DA3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8" y="790490"/>
            <a:ext cx="8604739" cy="65649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8" y="3946061"/>
            <a:ext cx="6858000" cy="61839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83365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07787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EE strapline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4564453"/>
            <a:ext cx="9131974" cy="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2141752"/>
            <a:ext cx="7886700" cy="1704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8610089" y="589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4569515" cy="25946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9926"/>
            <a:ext cx="7886700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95" y="807354"/>
            <a:ext cx="8604739" cy="65649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Clinical Incidents &amp; Complaints</a:t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6" name="Picture 5" descr="Image of doctor reading">
            <a:extLst>
              <a:ext uri="{FF2B5EF4-FFF2-40B4-BE49-F238E27FC236}">
                <a16:creationId xmlns:a16="http://schemas.microsoft.com/office/drawing/2014/main" id="{DF0C2814-CCA9-414A-8DF6-42A726E7D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1" b="14410"/>
          <a:stretch/>
        </p:blipFill>
        <p:spPr>
          <a:xfrm>
            <a:off x="0" y="1446981"/>
            <a:ext cx="4511544" cy="2135049"/>
          </a:xfrm>
          <a:prstGeom prst="rect">
            <a:avLst/>
          </a:prstGeom>
        </p:spPr>
      </p:pic>
      <p:pic>
        <p:nvPicPr>
          <p:cNvPr id="8" name="Picture 7" descr="Image of doctor using stethoscope on toddler">
            <a:extLst>
              <a:ext uri="{FF2B5EF4-FFF2-40B4-BE49-F238E27FC236}">
                <a16:creationId xmlns:a16="http://schemas.microsoft.com/office/drawing/2014/main" id="{9C623159-44A8-B542-9D24-1088A9F3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7" b="17329"/>
          <a:stretch/>
        </p:blipFill>
        <p:spPr>
          <a:xfrm>
            <a:off x="4660553" y="1446981"/>
            <a:ext cx="4483448" cy="2135049"/>
          </a:xfrm>
          <a:prstGeom prst="rect">
            <a:avLst/>
          </a:pr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254FE102-3AE4-8342-A9D1-F6BE0693A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3039" y="1409921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E logo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421" y="-1018"/>
            <a:ext cx="2764157" cy="10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2D1-C395-6981-5787-D0742887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290675"/>
            <a:ext cx="7886700" cy="994172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A00054"/>
                </a:solidFill>
                <a:cs typeface="Arial" pitchFamily="34" charset="0"/>
              </a:rPr>
              <a:t>How can we avoid </a:t>
            </a:r>
            <a:br>
              <a:rPr lang="en-US" sz="3600" b="1" dirty="0">
                <a:solidFill>
                  <a:srgbClr val="A00054"/>
                </a:solidFill>
                <a:cs typeface="Arial" pitchFamily="34" charset="0"/>
              </a:rPr>
            </a:br>
            <a:r>
              <a:rPr lang="en-US" sz="3600" b="1" dirty="0">
                <a:solidFill>
                  <a:srgbClr val="A00054"/>
                </a:solidFill>
                <a:cs typeface="Arial" pitchFamily="34" charset="0"/>
              </a:rPr>
              <a:t>them?</a:t>
            </a:r>
            <a:br>
              <a:rPr lang="en-US" sz="3600" b="1" dirty="0">
                <a:solidFill>
                  <a:srgbClr val="A00054"/>
                </a:solidFill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7BE40-4B6B-B304-BF8E-195D0367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24" y="1231796"/>
            <a:ext cx="8011904" cy="2614648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ct val="50000"/>
              </a:spcBef>
              <a:buSzPct val="113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Anticipate when a problem may be arising</a:t>
            </a:r>
          </a:p>
          <a:p>
            <a:pPr marL="457200" indent="-457200">
              <a:spcBef>
                <a:spcPct val="50000"/>
              </a:spcBef>
              <a:buSzPct val="113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Address patient concerns early</a:t>
            </a:r>
          </a:p>
          <a:p>
            <a:pPr marL="457200" indent="-457200">
              <a:spcBef>
                <a:spcPct val="50000"/>
              </a:spcBef>
              <a:buSzPct val="113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Avoid mis-communication</a:t>
            </a:r>
          </a:p>
          <a:p>
            <a:pPr marL="457200" indent="-457200">
              <a:spcBef>
                <a:spcPct val="50000"/>
              </a:spcBef>
              <a:buSzPct val="113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Involve senior staff </a:t>
            </a:r>
          </a:p>
          <a:p>
            <a:pPr marL="457200" indent="-457200">
              <a:spcBef>
                <a:spcPct val="50000"/>
              </a:spcBef>
              <a:buSzPct val="113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Involve PALS (Hull) or equivalent Patient Advocacy Liaison Service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05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40E491-D7B9-EC9D-D8B1-7FDCE917D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48" y="1559647"/>
            <a:ext cx="7886700" cy="1704975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/>
              <a:t>“Information from complaints is </a:t>
            </a:r>
          </a:p>
          <a:p>
            <a:pPr marL="0" indent="0" algn="ctr">
              <a:buNone/>
            </a:pPr>
            <a:r>
              <a:rPr lang="en-GB" sz="2400" dirty="0"/>
              <a:t>under-exploited as a learning resource”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66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68DF-7E46-B2B8-E63C-B8202AA8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Have you achieved </a:t>
            </a:r>
            <a:b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the learning objectives?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9EA0C-AAD7-02C8-BA4F-F9313796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Final Assessment</a:t>
            </a:r>
          </a:p>
          <a:p>
            <a:pPr eaLnBrk="1" hangingPunct="1"/>
            <a:endParaRPr lang="en-GB" sz="900" b="1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marL="457200" indent="-457200" eaLnBrk="1" hangingPunct="1">
              <a:buSzPct val="109000"/>
              <a:buFont typeface="Arial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What do you think you have learned?</a:t>
            </a:r>
          </a:p>
          <a:p>
            <a:pPr eaLnBrk="1" hangingPunct="1">
              <a:buSzPct val="109000"/>
              <a:buFont typeface="Arial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marL="457200" indent="-457200" eaLnBrk="1" hangingPunct="1">
              <a:buSzPct val="109000"/>
              <a:buFont typeface="Arial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What are you going to study further?</a:t>
            </a:r>
          </a:p>
          <a:p>
            <a:pPr marL="457200" indent="-457200" eaLnBrk="1" hangingPunct="1">
              <a:buSzPct val="109000"/>
              <a:buFont typeface="Arial" pitchFamily="34" charset="0"/>
              <a:buChar char="•"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  <a:p>
            <a:pPr marL="457200" indent="-457200" eaLnBrk="1" hangingPunct="1">
              <a:buSzPct val="109000"/>
              <a:buFont typeface="Arial" pitchFamily="34" charset="0"/>
              <a:buChar char="•"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What could be done to improve this module?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21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71-C914-094E-A559-488862B8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7600" cy="478800"/>
          </a:xfrm>
        </p:spPr>
        <p:txBody>
          <a:bodyPr lIns="0" tIns="0" rIns="0" bIns="0">
            <a:noAutofit/>
          </a:bodyPr>
          <a:lstStyle/>
          <a:p>
            <a:r>
              <a:rPr lang="en-GB" sz="32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Learning Objectives</a:t>
            </a:r>
            <a:br>
              <a:rPr lang="en-GB" sz="32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1748-6929-F942-9218-D8E81060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7886700" cy="1704691"/>
          </a:xfrm>
        </p:spPr>
        <p:txBody>
          <a:bodyPr lIns="0" tIns="0" rIns="0" bIns="0">
            <a:normAutofit fontScale="77500" lnSpcReduction="20000"/>
          </a:bodyPr>
          <a:lstStyle/>
          <a:p>
            <a:pPr>
              <a:buClr>
                <a:schemeClr val="tx1"/>
              </a:buClr>
              <a:buSzPct val="111000"/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Be able to recognise and react correctly to a clinical incident</a:t>
            </a:r>
          </a:p>
          <a:p>
            <a:pPr>
              <a:buClr>
                <a:schemeClr val="tx1"/>
              </a:buClr>
              <a:buSzPct val="111000"/>
              <a:buFont typeface="Arial" pitchFamily="34" charset="0"/>
              <a:buChar char="•"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11000"/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Understand why patients/families complain</a:t>
            </a:r>
          </a:p>
          <a:p>
            <a:pPr>
              <a:buClr>
                <a:schemeClr val="tx1"/>
              </a:buClr>
              <a:buSzPct val="111000"/>
              <a:buFont typeface="Arial" pitchFamily="34" charset="0"/>
              <a:buChar char="•"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11000"/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Know ways to behave which can reduce the risk of provoking a complaint</a:t>
            </a:r>
          </a:p>
          <a:p>
            <a:pPr>
              <a:buClr>
                <a:schemeClr val="tx1"/>
              </a:buClr>
              <a:buSzPct val="111000"/>
              <a:buFont typeface="Arial" pitchFamily="34" charset="0"/>
              <a:buChar char="•"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11000"/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Be able to recognise adverse events and complaints as a source of learning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403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5133-45B0-5240-A8D3-5CBDEC4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96026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pPr eaLnBrk="1" hangingPunct="1"/>
            <a:r>
              <a:rPr lang="en-GB" sz="3600" b="1" dirty="0">
                <a:solidFill>
                  <a:srgbClr val="A00054"/>
                </a:solidFill>
                <a:cs typeface="Arial" pitchFamily="34" charset="0"/>
              </a:rPr>
              <a:t>Questions for you to </a:t>
            </a:r>
            <a:br>
              <a:rPr lang="en-GB" sz="3600" b="1" dirty="0">
                <a:solidFill>
                  <a:srgbClr val="A00054"/>
                </a:solidFill>
                <a:cs typeface="Arial" pitchFamily="34" charset="0"/>
              </a:rPr>
            </a:br>
            <a:r>
              <a:rPr lang="en-GB" sz="3600" b="1" dirty="0">
                <a:solidFill>
                  <a:srgbClr val="A00054"/>
                </a:solidFill>
                <a:cs typeface="Arial" pitchFamily="34" charset="0"/>
              </a:rPr>
              <a:t>reflect on:</a:t>
            </a:r>
            <a:br>
              <a:rPr lang="en-GB" sz="3600" b="1" dirty="0">
                <a:solidFill>
                  <a:srgbClr val="A00054"/>
                </a:solidFill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4249-C62B-A048-8404-50527EB6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>
            <a:normAutofit/>
          </a:bodyPr>
          <a:lstStyle/>
          <a:p>
            <a:pPr>
              <a:spcBef>
                <a:spcPct val="50000"/>
              </a:spcBef>
              <a:buSzPct val="110000"/>
              <a:buFont typeface="Arial" charset="0"/>
              <a:buChar char="•"/>
            </a:pPr>
            <a:r>
              <a:rPr lang="en-US" sz="1800" dirty="0">
                <a:latin typeface="Arial" charset="0"/>
              </a:rPr>
              <a:t>What is a clinical incident ?</a:t>
            </a:r>
          </a:p>
          <a:p>
            <a:pPr>
              <a:spcBef>
                <a:spcPct val="50000"/>
              </a:spcBef>
              <a:buSzPct val="110000"/>
              <a:buFont typeface="Arial" charset="0"/>
              <a:buChar char="•"/>
            </a:pPr>
            <a:r>
              <a:rPr lang="en-US" sz="1800" dirty="0">
                <a:latin typeface="Arial" charset="0"/>
              </a:rPr>
              <a:t> What should you do ?</a:t>
            </a:r>
          </a:p>
          <a:p>
            <a:pPr>
              <a:spcBef>
                <a:spcPct val="50000"/>
              </a:spcBef>
              <a:buSzPct val="110000"/>
              <a:buFont typeface="Arial" charset="0"/>
              <a:buChar char="•"/>
            </a:pPr>
            <a:r>
              <a:rPr lang="en-US" sz="1800" dirty="0">
                <a:latin typeface="Arial" charset="0"/>
              </a:rPr>
              <a:t> Who should you tell ? </a:t>
            </a:r>
            <a:endParaRPr lang="en-GB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214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4457-5D19-4E4D-8EF1-82E833EF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b="1" dirty="0">
                <a:solidFill>
                  <a:srgbClr val="A00054"/>
                </a:solidFill>
                <a:cs typeface="Arial" pitchFamily="34" charset="0"/>
              </a:rPr>
              <a:t>Definition</a:t>
            </a:r>
            <a:br>
              <a:rPr lang="en-GB" sz="3600" b="1" dirty="0">
                <a:solidFill>
                  <a:srgbClr val="A00054"/>
                </a:solidFill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D395-DA41-C44E-9841-AA52A390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>
            <a:normAutofit fontScale="92500" lnSpcReduction="20000"/>
          </a:bodyPr>
          <a:lstStyle/>
          <a:p>
            <a:pPr eaLnBrk="1" hangingPunct="1"/>
            <a:r>
              <a:rPr lang="en-GB" sz="1800" b="1" dirty="0">
                <a:latin typeface="Arial" charset="0"/>
              </a:rPr>
              <a:t>Clinical Incident: </a:t>
            </a:r>
            <a:r>
              <a:rPr lang="en-GB" sz="1800" dirty="0">
                <a:latin typeface="Arial" charset="0"/>
              </a:rPr>
              <a:t>a situation or event causing potential or actual harm to the patient or staff. </a:t>
            </a:r>
          </a:p>
          <a:p>
            <a:pPr marL="457200" indent="-457200" eaLnBrk="1" hangingPunct="1">
              <a:buSzPct val="110000"/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Diagnosis</a:t>
            </a:r>
          </a:p>
          <a:p>
            <a:pPr marL="457200" indent="-457200" eaLnBrk="1" hangingPunct="1">
              <a:buSzPct val="110000"/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Investigations</a:t>
            </a:r>
          </a:p>
          <a:p>
            <a:pPr marL="457200" indent="-457200" eaLnBrk="1" hangingPunct="1">
              <a:buSzPct val="110000"/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Treatment planning</a:t>
            </a:r>
          </a:p>
          <a:p>
            <a:pPr marL="457200" indent="-457200" eaLnBrk="1" hangingPunct="1">
              <a:buSzPct val="110000"/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Prescribing</a:t>
            </a:r>
          </a:p>
          <a:p>
            <a:pPr marL="457200" indent="-457200" eaLnBrk="1" hangingPunct="1">
              <a:buSzPct val="110000"/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Clinical Procedures</a:t>
            </a:r>
          </a:p>
          <a:p>
            <a:pPr marL="457200" indent="-457200" eaLnBrk="1" hangingPunct="1">
              <a:buSzPct val="110000"/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Record keeping</a:t>
            </a:r>
          </a:p>
          <a:p>
            <a:pPr marL="457200" indent="-457200" eaLnBrk="1" hangingPunct="1">
              <a:buSzPct val="110000"/>
              <a:buFont typeface="Arial" pitchFamily="34" charset="0"/>
              <a:buChar char="•"/>
            </a:pPr>
            <a:r>
              <a:rPr lang="en-GB" sz="1800" dirty="0">
                <a:latin typeface="Arial" charset="0"/>
              </a:rPr>
              <a:t>Failure of team working</a:t>
            </a:r>
          </a:p>
          <a:p>
            <a:endParaRPr lang="en-US" sz="1800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3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6A40-D893-C743-9A64-3B9638BA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b="1" dirty="0">
                <a:solidFill>
                  <a:srgbClr val="A00054"/>
                </a:solidFill>
                <a:latin typeface="Arial" charset="0"/>
              </a:rPr>
              <a:t>Who to tell?</a:t>
            </a:r>
            <a:br>
              <a:rPr lang="en-GB" sz="3600" b="1" dirty="0">
                <a:solidFill>
                  <a:srgbClr val="A00054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E7A13-BC47-1144-9B6B-C7E34F285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4569515" cy="2594620"/>
          </a:xfrm>
        </p:spPr>
        <p:txBody>
          <a:bodyPr lIns="0" tIns="0" rIns="0" bIns="0"/>
          <a:lstStyle/>
          <a:p>
            <a:pPr marL="457200" indent="-45720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Ward sister/matron</a:t>
            </a:r>
          </a:p>
          <a:p>
            <a:pPr marL="457200" indent="-45720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Ward registrar</a:t>
            </a:r>
          </a:p>
          <a:p>
            <a:pPr marL="457200" indent="-45720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Consultant</a:t>
            </a:r>
          </a:p>
          <a:p>
            <a:pPr marL="457200" indent="-45720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sz="2400" dirty="0">
                <a:latin typeface="Arial" charset="0"/>
              </a:rPr>
              <a:t>Enter on Trust reporting system e.g. ‘DATIX’ in Hull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EA70-F177-23DA-6FF8-0E817143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3600" b="1" dirty="0">
                <a:solidFill>
                  <a:srgbClr val="A00054"/>
                </a:solidFill>
                <a:cs typeface="Arial" pitchFamily="34" charset="0"/>
              </a:rPr>
              <a:t>What happens to</a:t>
            </a:r>
            <a:br>
              <a:rPr lang="en-GB" sz="3600" b="1" dirty="0">
                <a:solidFill>
                  <a:srgbClr val="A00054"/>
                </a:solidFill>
                <a:cs typeface="Arial" pitchFamily="34" charset="0"/>
              </a:rPr>
            </a:br>
            <a:r>
              <a:rPr lang="en-GB" sz="3600" b="1" dirty="0">
                <a:solidFill>
                  <a:srgbClr val="A00054"/>
                </a:solidFill>
                <a:cs typeface="Arial" pitchFamily="34" charset="0"/>
              </a:rPr>
              <a:t>clinical incident reports ?</a:t>
            </a:r>
            <a:br>
              <a:rPr lang="en-GB" sz="3600" b="1" dirty="0">
                <a:solidFill>
                  <a:srgbClr val="A00054"/>
                </a:solidFill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781A4-D0A0-44E7-ADA5-79FC14BF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 eaLnBrk="1" hangingPunct="1">
              <a:buSzPct val="112000"/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The Trust clinical governance department collates them into categories and severity.</a:t>
            </a:r>
            <a:br>
              <a:rPr lang="en-GB" sz="2400" dirty="0">
                <a:latin typeface="Arial" charset="0"/>
              </a:rPr>
            </a:br>
            <a:endParaRPr lang="en-GB" sz="2400" dirty="0">
              <a:latin typeface="Arial" charset="0"/>
            </a:endParaRPr>
          </a:p>
          <a:p>
            <a:pPr marL="342900" indent="-342900" eaLnBrk="1" hangingPunct="1">
              <a:buSzPct val="112000"/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Departmental governance leads review all their own reports and investigate/feedback. Becomes part of departmental internal governance and learning.  </a:t>
            </a:r>
            <a:br>
              <a:rPr lang="en-GB" sz="2400" dirty="0">
                <a:latin typeface="Arial" charset="0"/>
              </a:rPr>
            </a:br>
            <a:endParaRPr lang="en-GB" sz="2400" dirty="0">
              <a:latin typeface="Arial" charset="0"/>
            </a:endParaRPr>
          </a:p>
          <a:p>
            <a:pPr marL="342900" indent="-342900" eaLnBrk="1" hangingPunct="1">
              <a:buSzPct val="112000"/>
              <a:buFont typeface="Arial" pitchFamily="34" charset="0"/>
              <a:buChar char="•"/>
            </a:pPr>
            <a:r>
              <a:rPr lang="en-GB" sz="2400" dirty="0">
                <a:latin typeface="Arial" charset="0"/>
              </a:rPr>
              <a:t>The most serious (involving serious injury or death) are called Serious Incidents (SI), and move onto a much higher level of reporting and investigation.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77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ADBC-A6A4-FDB8-D1F2-26C0FEDB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A00054"/>
                </a:solidFill>
                <a:cs typeface="Arial" pitchFamily="34" charset="0"/>
              </a:rPr>
              <a:t>Complaints</a:t>
            </a:r>
            <a:br>
              <a:rPr lang="en-GB" sz="3600" b="1" dirty="0">
                <a:solidFill>
                  <a:srgbClr val="A00054"/>
                </a:solidFill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955BA-858D-9DE8-29AC-795B8FF54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50000"/>
              </a:spcBef>
              <a:buSzPct val="111000"/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Why do patients/relatives complain?</a:t>
            </a:r>
          </a:p>
          <a:p>
            <a:pPr marL="457200" indent="-457200" eaLnBrk="1" hangingPunct="1">
              <a:spcBef>
                <a:spcPct val="50000"/>
              </a:spcBef>
              <a:buSzPct val="111000"/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What do Trusts do with complaints?</a:t>
            </a:r>
          </a:p>
          <a:p>
            <a:pPr marL="457200" indent="-457200" eaLnBrk="1" hangingPunct="1">
              <a:spcBef>
                <a:spcPct val="50000"/>
              </a:spcBef>
              <a:buSzPct val="111000"/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How can we avoid them?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4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6D4F-3655-5CD1-1D66-AA5A40FB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04" y="464486"/>
            <a:ext cx="7886700" cy="994172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A00054"/>
                </a:solidFill>
                <a:latin typeface="Arial" charset="0"/>
              </a:rPr>
              <a:t>Why do patients </a:t>
            </a:r>
            <a:br>
              <a:rPr lang="en-US" sz="3600" b="1" dirty="0">
                <a:solidFill>
                  <a:srgbClr val="A00054"/>
                </a:solidFill>
                <a:latin typeface="Arial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charset="0"/>
              </a:rPr>
              <a:t>complain?</a:t>
            </a:r>
            <a:br>
              <a:rPr lang="en-US" sz="3600" b="1" dirty="0">
                <a:solidFill>
                  <a:srgbClr val="A00054"/>
                </a:solidFill>
                <a:latin typeface="Arial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8783-F494-9BCE-0979-0748F7C47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24" y="1458658"/>
            <a:ext cx="8011904" cy="2387785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spcBef>
                <a:spcPct val="50000"/>
              </a:spcBef>
              <a:buSzPct val="111000"/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Bereavement reaction</a:t>
            </a:r>
          </a:p>
          <a:p>
            <a:pPr marL="914400" lvl="1" indent="-457200">
              <a:spcBef>
                <a:spcPct val="50000"/>
              </a:spcBef>
              <a:buSzPct val="111000"/>
              <a:buFont typeface="Courier New" pitchFamily="49" charset="0"/>
              <a:buChar char="o"/>
            </a:pPr>
            <a:r>
              <a:rPr lang="en-US" sz="2800" dirty="0">
                <a:latin typeface="Arial" charset="0"/>
              </a:rPr>
              <a:t>Denial / Anger / Grief / Acceptance</a:t>
            </a:r>
          </a:p>
          <a:p>
            <a:pPr marL="457200" indent="-457200" eaLnBrk="1" hangingPunct="1">
              <a:spcBef>
                <a:spcPct val="50000"/>
              </a:spcBef>
              <a:buSzPct val="111000"/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‘I don’t know what happened’ </a:t>
            </a:r>
          </a:p>
          <a:p>
            <a:pPr marL="457200" indent="-457200" eaLnBrk="1" hangingPunct="1">
              <a:spcBef>
                <a:spcPct val="50000"/>
              </a:spcBef>
              <a:buSzPct val="111000"/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‘Why did it go wrong?’</a:t>
            </a:r>
          </a:p>
          <a:p>
            <a:pPr marL="457200" indent="-457200" eaLnBrk="1" hangingPunct="1">
              <a:spcBef>
                <a:spcPct val="50000"/>
              </a:spcBef>
              <a:buSzPct val="111000"/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‘It went wrong – someone must be blamed”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02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EB025-3B78-579E-D5B4-04CE46CE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31" y="343574"/>
            <a:ext cx="7886700" cy="99417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A00054"/>
                </a:solidFill>
                <a:latin typeface="Arial" charset="0"/>
              </a:rPr>
              <a:t>What do Trusts do </a:t>
            </a:r>
            <a:br>
              <a:rPr lang="en-US" sz="3600" b="1" dirty="0">
                <a:solidFill>
                  <a:srgbClr val="A00054"/>
                </a:solidFill>
                <a:latin typeface="Arial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charset="0"/>
              </a:rPr>
              <a:t>with complaints?</a:t>
            </a:r>
            <a:br>
              <a:rPr lang="en-US" sz="3600" b="1" dirty="0">
                <a:solidFill>
                  <a:srgbClr val="A00054"/>
                </a:solidFill>
                <a:latin typeface="Arial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3C6AE-F0EB-2448-1973-10D5C994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186454"/>
            <a:ext cx="7886700" cy="2659990"/>
          </a:xfrm>
        </p:spPr>
        <p:txBody>
          <a:bodyPr/>
          <a:lstStyle/>
          <a:p>
            <a:pPr>
              <a:spcBef>
                <a:spcPct val="50000"/>
              </a:spcBef>
              <a:buSzPct val="112000"/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Early meeting, not letters</a:t>
            </a:r>
          </a:p>
          <a:p>
            <a:pPr>
              <a:spcBef>
                <a:spcPct val="50000"/>
              </a:spcBef>
              <a:buSzPct val="112000"/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 Senior clinicians</a:t>
            </a:r>
          </a:p>
          <a:p>
            <a:pPr>
              <a:spcBef>
                <a:spcPct val="50000"/>
              </a:spcBef>
              <a:buSzPct val="112000"/>
              <a:buFont typeface="Arial" charset="0"/>
              <a:buChar char="•"/>
            </a:pPr>
            <a:r>
              <a:rPr lang="en-US" sz="2400" dirty="0">
                <a:latin typeface="Arial" charset="0"/>
              </a:rPr>
              <a:t> Openness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352869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59FE59CAB2FD49ADA15261862E025D" ma:contentTypeVersion="6" ma:contentTypeDescription="Create a new document." ma:contentTypeScope="" ma:versionID="bed4942904fd64b801bcdd992d7cc0da">
  <xsd:schema xmlns:xsd="http://www.w3.org/2001/XMLSchema" xmlns:xs="http://www.w3.org/2001/XMLSchema" xmlns:p="http://schemas.microsoft.com/office/2006/metadata/properties" xmlns:ns2="17f14cd8-6027-44e9-b835-bdcf5b43d431" xmlns:ns3="8cecdbde-4e11-4cbf-b3cc-446beb51543b" targetNamespace="http://schemas.microsoft.com/office/2006/metadata/properties" ma:root="true" ma:fieldsID="1b9a4549012d8f98386c92c4e553cb40" ns2:_="" ns3:_="">
    <xsd:import namespace="17f14cd8-6027-44e9-b835-bdcf5b43d431"/>
    <xsd:import namespace="8cecdbde-4e11-4cbf-b3cc-446beb515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14cd8-6027-44e9-b835-bdcf5b43d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cdbde-4e11-4cbf-b3cc-446beb515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D3586E-A897-44D6-BABA-51909420FBAC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8cecdbde-4e11-4cbf-b3cc-446beb51543b"/>
    <ds:schemaRef ds:uri="17f14cd8-6027-44e9-b835-bdcf5b43d43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FA7C61-AB29-44FD-A23E-8F37B8B026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C8B2F3-8598-4A6F-B777-033659D59D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f14cd8-6027-44e9-b835-bdcf5b43d431"/>
    <ds:schemaRef ds:uri="8cecdbde-4e11-4cbf-b3cc-446beb515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139</TotalTime>
  <Words>374</Words>
  <Application>Microsoft Office PowerPoint</Application>
  <PresentationFormat>On-screen Show (16:9)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 New</vt:lpstr>
      <vt:lpstr>HEE</vt:lpstr>
      <vt:lpstr>Clinical Incidents &amp; Complaints </vt:lpstr>
      <vt:lpstr>Learning Objectives </vt:lpstr>
      <vt:lpstr>Questions for you to  reflect on: </vt:lpstr>
      <vt:lpstr>Definition </vt:lpstr>
      <vt:lpstr>Who to tell? </vt:lpstr>
      <vt:lpstr>What happens to clinical incident reports ? </vt:lpstr>
      <vt:lpstr>Complaints </vt:lpstr>
      <vt:lpstr>Why do patients  complain? </vt:lpstr>
      <vt:lpstr>What do Trusts do  with complaints? </vt:lpstr>
      <vt:lpstr>How can we avoid  them? </vt:lpstr>
      <vt:lpstr>PowerPoint Presentation</vt:lpstr>
      <vt:lpstr>Have you achieved  the learning objectives?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Sue Reid</cp:lastModifiedBy>
  <cp:revision>20</cp:revision>
  <dcterms:created xsi:type="dcterms:W3CDTF">2021-04-06T16:42:50Z</dcterms:created>
  <dcterms:modified xsi:type="dcterms:W3CDTF">2022-08-04T13:16:01Z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0x0101002F59FE59CAB2FD49ADA15261862E025D</vt:lpwstr>
  </property>
</Properties>
</file>