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/>
    <p:restoredTop sz="86413"/>
  </p:normalViewPr>
  <p:slideViewPr>
    <p:cSldViewPr snapToGrid="0" snapToObjects="1" showGuides="1">
      <p:cViewPr varScale="1">
        <p:scale>
          <a:sx n="127" d="100"/>
          <a:sy n="127" d="100"/>
        </p:scale>
        <p:origin x="76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51F4-3DB2-4349-BEAC-EC59077AE70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35914-1693-1144-9887-F3137DA3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35914-1693-1144-9887-F3137DA320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35914-1693-1144-9887-F3137DA320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1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A7E8-7BAC-6649-906A-497A8C4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38" y="790490"/>
            <a:ext cx="8604739" cy="65649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B4CB-BC33-0D45-839D-72013BE1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8" y="3946061"/>
            <a:ext cx="6858000" cy="618392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D447F-574F-8B43-82AE-825A110D9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83365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EE460-3A95-DD47-9E6A-B4C1FEC4F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707787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EE strapline">
            <a:extLst>
              <a:ext uri="{FF2B5EF4-FFF2-40B4-BE49-F238E27FC236}">
                <a16:creationId xmlns:a16="http://schemas.microsoft.com/office/drawing/2014/main" id="{24ED904E-9A50-EB46-8546-8B3A3B91C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65" b="2362"/>
          <a:stretch/>
        </p:blipFill>
        <p:spPr>
          <a:xfrm>
            <a:off x="0" y="4564453"/>
            <a:ext cx="9131974" cy="5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3D8-C3E2-1F42-93A3-6886745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7A84-CF65-CC46-97C0-3B056C07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2141752"/>
            <a:ext cx="7886700" cy="17046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823DA-6B8F-D34F-B77B-293EBDBA935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D0B0-EE2D-6748-8EBE-5B127DB7F7F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D118B-293F-C248-BA28-B68002DC2FB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FC3C53A-2989-FD46-A3AC-A9D57F1BDCD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A6113-5F61-3B43-8EF1-A2C4EFCE687C}"/>
              </a:ext>
            </a:extLst>
          </p:cNvPr>
          <p:cNvSpPr txBox="1"/>
          <p:nvPr userDrawn="1"/>
        </p:nvSpPr>
        <p:spPr>
          <a:xfrm>
            <a:off x="8610089" y="58914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C913EF-3539-B24F-BAD4-7B97C86E1870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89862-6EA4-BF46-99BF-BAD3A73769C8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58048-AAD4-0B44-BF43-40B913ECEB1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D4979A2-FB9A-3B4E-91D7-99D15F0FFC1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CF08E-2D69-5642-80CC-A30DB168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72D1C-B7D6-7E40-A101-C613743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59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38C66A-BB49-0F4B-8CD5-DD58CA18CCB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75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FFBB2B-EDFB-F14A-A023-1F8279F098C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ECDF-F837-444E-8340-4683B45E354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ADA9-0C34-7C4C-8591-F29E7EBE7C9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DF732811-1995-6E4A-B606-DE84E0AFF445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9D51B-9609-254D-85D8-6D25ED25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CFA703-8042-BB4C-A3BD-65A2A8F4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4569515" cy="259462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2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D4DF-AC27-AD4D-9F0E-9A38943E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455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4F78-BAB5-B945-B76C-3103CC5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439926"/>
            <a:ext cx="7886700" cy="230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rksandhumberdeanery.nhs.u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.uk/NHSEngland/thenhs/nhshistory/Pages/NHShistory1948.aspx" TargetMode="External"/><Relationship Id="rId2" Type="http://schemas.openxmlformats.org/officeDocument/2006/relationships/hyperlink" Target="https://www.gov.uk/government/organisations/department-of-health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ffieldtrust.org.uk/talks/slideshows/new-structure-nhs-england" TargetMode="External"/><Relationship Id="rId2" Type="http://schemas.openxmlformats.org/officeDocument/2006/relationships/hyperlink" Target="http://www.nhshistory.net/shorthistory.htm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the-health-and-care-system-explained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government/organisations#department-of-healt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he-health-and-care-system-explained/the-health-and-care-system-explain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ngland.nhs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c-uk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bma.org.uk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D7A6-623E-514F-BFE9-9BDEC796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95" y="807354"/>
            <a:ext cx="8604739" cy="656492"/>
          </a:xfrm>
        </p:spPr>
        <p:txBody>
          <a:bodyPr/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How the NHS works</a:t>
            </a:r>
            <a:endParaRPr lang="en-US" dirty="0"/>
          </a:p>
        </p:txBody>
      </p:sp>
      <p:pic>
        <p:nvPicPr>
          <p:cNvPr id="6" name="Picture 5" descr="Image of doctor reading">
            <a:extLst>
              <a:ext uri="{FF2B5EF4-FFF2-40B4-BE49-F238E27FC236}">
                <a16:creationId xmlns:a16="http://schemas.microsoft.com/office/drawing/2014/main" id="{DF0C2814-CCA9-414A-8DF6-42A726E7D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1" b="14410"/>
          <a:stretch/>
        </p:blipFill>
        <p:spPr>
          <a:xfrm>
            <a:off x="0" y="1446981"/>
            <a:ext cx="4511544" cy="2135049"/>
          </a:xfrm>
          <a:prstGeom prst="rect">
            <a:avLst/>
          </a:prstGeom>
        </p:spPr>
      </p:pic>
      <p:pic>
        <p:nvPicPr>
          <p:cNvPr id="8" name="Picture 7" descr="Image of doctor using stethoscope on toddler">
            <a:extLst>
              <a:ext uri="{FF2B5EF4-FFF2-40B4-BE49-F238E27FC236}">
                <a16:creationId xmlns:a16="http://schemas.microsoft.com/office/drawing/2014/main" id="{9C623159-44A8-B542-9D24-1088A9F3B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7" b="17329"/>
          <a:stretch/>
        </p:blipFill>
        <p:spPr>
          <a:xfrm>
            <a:off x="4660553" y="1446981"/>
            <a:ext cx="4483448" cy="2135049"/>
          </a:xfrm>
          <a:prstGeom prst="rect">
            <a:avLst/>
          </a:pr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254FE102-3AE4-8342-A9D1-F6BE0693A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3039" y="1409921"/>
            <a:ext cx="584887" cy="240204"/>
          </a:xfrm>
          <a:prstGeom prst="triangle">
            <a:avLst>
              <a:gd name="adj" fmla="val 4718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EE logo">
            <a:extLst>
              <a:ext uri="{FF2B5EF4-FFF2-40B4-BE49-F238E27FC236}">
                <a16:creationId xmlns:a16="http://schemas.microsoft.com/office/drawing/2014/main" id="{7B8E1154-D6B6-B544-9312-F1FF19A6C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421" y="-1018"/>
            <a:ext cx="2764157" cy="10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0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EAD8A-EF5C-20D0-5843-9A6F3279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89" y="78384"/>
            <a:ext cx="7886700" cy="994172"/>
          </a:xfrm>
        </p:spPr>
        <p:txBody>
          <a:bodyPr/>
          <a:lstStyle/>
          <a:p>
            <a:r>
              <a:rPr lang="en-GB" sz="3600" dirty="0"/>
              <a:t>HEE YH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807A4-C810-6332-04C7-B42C9BC89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23" y="921958"/>
            <a:ext cx="7959005" cy="2924486"/>
          </a:xfrm>
        </p:spPr>
        <p:txBody>
          <a:bodyPr/>
          <a:lstStyle/>
          <a:p>
            <a:r>
              <a:rPr lang="en-GB" sz="1800" b="1" dirty="0">
                <a:latin typeface="Arial" pitchFamily="34" charset="0"/>
                <a:cs typeface="Arial" pitchFamily="34" charset="0"/>
              </a:rPr>
              <a:t>Doctors in training</a:t>
            </a:r>
          </a:p>
          <a:p>
            <a:pPr lvl="1">
              <a:buFont typeface="Courier New" pitchFamily="49" charset="0"/>
              <a:buChar char="o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Employed by Trust or lead employer</a:t>
            </a:r>
          </a:p>
          <a:p>
            <a:pPr lvl="1">
              <a:buFont typeface="Courier New" pitchFamily="49" charset="0"/>
              <a:buChar char="o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Salaries (part or whole) from HEE / HEYH</a:t>
            </a:r>
          </a:p>
          <a:p>
            <a:pPr marL="0" indent="0">
              <a:buNone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GB" sz="1800" b="1" dirty="0">
                <a:latin typeface="Arial" pitchFamily="34" charset="0"/>
                <a:cs typeface="Arial" pitchFamily="34" charset="0"/>
              </a:rPr>
              <a:t>HEE / HEYH</a:t>
            </a:r>
          </a:p>
          <a:p>
            <a:pPr lvl="1">
              <a:buFont typeface="Courier New" pitchFamily="49" charset="0"/>
              <a:buChar char="o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Commissions training and monitors quality </a:t>
            </a:r>
          </a:p>
          <a:p>
            <a:pPr lvl="1">
              <a:buFont typeface="Courier New" pitchFamily="49" charset="0"/>
              <a:buChar char="o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Runs recruitment </a:t>
            </a:r>
          </a:p>
          <a:p>
            <a:pPr lvl="1">
              <a:buFont typeface="Courier New" pitchFamily="49" charset="0"/>
              <a:buChar char="o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Monitors progress in training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17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FA7C-CA9B-4E0C-C0CA-03878CED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45" y="162205"/>
            <a:ext cx="7886700" cy="994172"/>
          </a:xfrm>
        </p:spPr>
        <p:txBody>
          <a:bodyPr/>
          <a:lstStyle/>
          <a:p>
            <a:r>
              <a:rPr lang="en-GB" sz="3600" dirty="0"/>
              <a:t>HEE YH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3E49-3C9A-70F3-2EFB-7643A802D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005084"/>
            <a:ext cx="7886700" cy="2841359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>
                <a:latin typeface="Arial" pitchFamily="34" charset="0"/>
                <a:cs typeface="Arial" pitchFamily="34" charset="0"/>
              </a:rPr>
              <a:t>Health Education England, Yorkshire and the Humber works to: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“Plan, commission and manage the provision of postgraduate medical, dental and inter-professional education that meets professional requirements and the needs of the service.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Deliver sustained increases in the medical and dental workforce, especially GPs and consultants, in line with the NHS Plan, National Service Frameworks and Health Education England's Local Delivery Plans”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  <a:hlinkClick r:id="rId2"/>
              </a:rPr>
              <a:t>http://www.yorksandhumberdeanery.nhs.uk/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21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8245-0CA6-27EE-864F-2F36AB96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25" y="105798"/>
            <a:ext cx="7596268" cy="718070"/>
          </a:xfrm>
        </p:spPr>
        <p:txBody>
          <a:bodyPr/>
          <a:lstStyle/>
          <a:p>
            <a:r>
              <a:rPr lang="en-GB" sz="3600" dirty="0"/>
              <a:t>HEE YH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7413-8261-EDEF-9155-F739B8F4E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24" y="1012642"/>
            <a:ext cx="8011904" cy="283380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Administration of training programmes and Schools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Facilitating education (and support/remediation)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Quality management &amp; assurance of training programmes (and solutions)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Planning</a:t>
            </a:r>
          </a:p>
          <a:p>
            <a:pPr marL="800100" lvl="1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What should a doctor do?</a:t>
            </a:r>
          </a:p>
          <a:p>
            <a:pPr marL="800100" lvl="1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How should we recruit? </a:t>
            </a:r>
          </a:p>
          <a:p>
            <a:pPr marL="800100" lvl="1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What will the training environment be?</a:t>
            </a:r>
          </a:p>
          <a:p>
            <a:pPr marL="800100" lvl="1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What future ‘product’ do we need?</a:t>
            </a:r>
          </a:p>
          <a:p>
            <a:pPr marL="800100" lvl="1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What will happen to the workforce ?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72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1044C-C91D-00B2-81D2-9D80D6FC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365" y="193810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Any</a:t>
            </a:r>
            <a:r>
              <a:rPr lang="en-GB" sz="2800" dirty="0"/>
              <a:t> </a:t>
            </a:r>
            <a:r>
              <a:rPr lang="en-GB" sz="3600" dirty="0"/>
              <a:t>questions</a:t>
            </a:r>
            <a:r>
              <a:rPr lang="en-GB" sz="2800" dirty="0"/>
              <a:t>?</a:t>
            </a:r>
            <a:br>
              <a:rPr lang="en-GB" sz="28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E71-C914-094E-A559-488862B8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7600" cy="478800"/>
          </a:xfrm>
        </p:spPr>
        <p:txBody>
          <a:bodyPr lIns="0" tIns="0" rIns="0" bIns="0">
            <a:noAutofit/>
          </a:bodyPr>
          <a:lstStyle/>
          <a:p>
            <a:r>
              <a:rPr lang="en-GB" sz="3200" dirty="0"/>
              <a:t>History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1748-6929-F942-9218-D8E81060E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00" y="1080000"/>
            <a:ext cx="7887600" cy="2690955"/>
          </a:xfrm>
        </p:spPr>
        <p:txBody>
          <a:bodyPr lIns="0" tIns="0" rIns="0" bIns="0">
            <a:normAutofit fontScale="40000" lnSpcReduction="20000"/>
          </a:bodyPr>
          <a:lstStyle/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5600" dirty="0">
                <a:latin typeface="Arial" pitchFamily="34" charset="0"/>
                <a:cs typeface="Arial" pitchFamily="34" charset="0"/>
              </a:rPr>
              <a:t>5 July 1948 </a:t>
            </a: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endParaRPr lang="en-GB" sz="5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5600" dirty="0">
                <a:latin typeface="Arial" pitchFamily="34" charset="0"/>
                <a:cs typeface="Arial" pitchFamily="34" charset="0"/>
              </a:rPr>
              <a:t> Healthcare for all free at the point of delivery</a:t>
            </a: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endParaRPr lang="en-GB" sz="5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5600" dirty="0">
                <a:latin typeface="Arial" pitchFamily="34" charset="0"/>
                <a:cs typeface="Arial" pitchFamily="34" charset="0"/>
              </a:rPr>
              <a:t> Post-war socialist ideals of fairness</a:t>
            </a: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endParaRPr lang="en-GB" sz="5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5600" dirty="0">
                <a:latin typeface="Arial" pitchFamily="34" charset="0"/>
                <a:cs typeface="Arial" pitchFamily="34" charset="0"/>
              </a:rPr>
              <a:t> Intended to reduce healthcare need</a:t>
            </a: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endParaRPr lang="en-GB" sz="5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5600" dirty="0">
                <a:latin typeface="Arial" pitchFamily="34" charset="0"/>
                <a:cs typeface="Arial" pitchFamily="34" charset="0"/>
              </a:rPr>
              <a:t> Access to and through primary care </a:t>
            </a: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endParaRPr lang="en-GB" sz="5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5600" dirty="0">
                <a:latin typeface="Arial" pitchFamily="34" charset="0"/>
                <a:cs typeface="Arial" pitchFamily="34" charset="0"/>
              </a:rPr>
              <a:t> Funded from taxation (1997 33bn; 2010 104bn)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403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5133-45B0-5240-A8D3-5CBDEC48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sz="3600" dirty="0"/>
              <a:t>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E4249-C62B-A048-8404-50527EB6E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>
            <a:normAutofit/>
          </a:bodyPr>
          <a:lstStyle/>
          <a:p>
            <a:r>
              <a:rPr lang="en-GB" sz="1800" dirty="0">
                <a:latin typeface="Arial" pitchFamily="34" charset="0"/>
                <a:cs typeface="Arial" pitchFamily="34" charset="0"/>
                <a:hlinkClick r:id="rId2"/>
              </a:rPr>
              <a:t>https://www.gov.uk/government/organisations/department-of-health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1800" dirty="0"/>
          </a:p>
          <a:p>
            <a:r>
              <a:rPr lang="en-GB" sz="1800" dirty="0">
                <a:latin typeface="Arial" pitchFamily="34" charset="0"/>
                <a:cs typeface="Arial" pitchFamily="34" charset="0"/>
                <a:hlinkClick r:id="rId3"/>
              </a:rPr>
              <a:t>http://www.nhs.uk/NHSEngland/thenhs/nhshistory/Pages/NHShistory1948.aspx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214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4457-5D19-4E4D-8EF1-82E833EF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sz="3600" dirty="0"/>
              <a:t>Continuous Change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D395-DA41-C44E-9841-AA52A390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GB" sz="1400" b="1" dirty="0">
                <a:latin typeface="Arial" pitchFamily="34" charset="0"/>
                <a:cs typeface="Arial" pitchFamily="34" charset="0"/>
              </a:rPr>
              <a:t>Reorganisation, reorganisation, reorganisation</a:t>
            </a:r>
          </a:p>
          <a:p>
            <a:r>
              <a:rPr lang="en-GB" sz="1400" dirty="0">
                <a:latin typeface="Arial" charset="0"/>
                <a:cs typeface="Arial" charset="0"/>
              </a:rPr>
              <a:t>There is an excellent short history of the NHS that can be reviewed by following the links below: </a:t>
            </a:r>
            <a:br>
              <a:rPr lang="en-GB" sz="1400" dirty="0">
                <a:latin typeface="Arial" charset="0"/>
                <a:cs typeface="Arial" charset="0"/>
              </a:rPr>
            </a:br>
            <a:r>
              <a:rPr lang="en-GB" sz="1400" dirty="0">
                <a:latin typeface="Arial" charset="0"/>
                <a:cs typeface="Arial" charset="0"/>
                <a:hlinkClick r:id="rId2"/>
              </a:rPr>
              <a:t>www.nhshistory.net/shorthistory.htm</a:t>
            </a:r>
            <a:r>
              <a:rPr lang="en-GB" sz="1400" dirty="0">
                <a:latin typeface="Arial" charset="0"/>
                <a:cs typeface="Arial" charset="0"/>
              </a:rPr>
              <a:t> </a:t>
            </a:r>
          </a:p>
          <a:p>
            <a:endParaRPr lang="en-GB" sz="1400" dirty="0">
              <a:latin typeface="Arial" charset="0"/>
              <a:cs typeface="Arial" charset="0"/>
            </a:endParaRPr>
          </a:p>
          <a:p>
            <a:r>
              <a:rPr lang="en-GB" sz="1400" dirty="0">
                <a:latin typeface="Arial" charset="0"/>
                <a:cs typeface="Arial" charset="0"/>
                <a:hlinkClick r:id="rId3"/>
              </a:rPr>
              <a:t>www.nuffieldtrust.org.uk/talks/slideshows/new-structure-nhs-england</a:t>
            </a:r>
            <a:r>
              <a:rPr lang="en-GB" sz="1400" dirty="0">
                <a:latin typeface="Arial" charset="0"/>
                <a:cs typeface="Arial" charset="0"/>
              </a:rPr>
              <a:t> </a:t>
            </a:r>
          </a:p>
          <a:p>
            <a:r>
              <a:rPr lang="en-GB" sz="1400" dirty="0">
                <a:latin typeface="Arial" charset="0"/>
                <a:cs typeface="Arial" charset="0"/>
              </a:rPr>
              <a:t>(Acknowledgement to Nuffield Trust for the use of this link / information below)</a:t>
            </a:r>
          </a:p>
          <a:p>
            <a:endParaRPr lang="en-US" sz="1800" b="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3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6A40-D893-C743-9A64-3B9638BA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sz="3600" dirty="0"/>
              <a:t>How the NHS 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E7A13-BC47-1144-9B6B-C7E34F285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4569515" cy="2594620"/>
          </a:xfrm>
        </p:spPr>
        <p:txBody>
          <a:bodyPr lIns="0" tIns="0" rIns="0" bIns="0">
            <a:normAutofit fontScale="6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0" dirty="0">
                <a:latin typeface="Arial" pitchFamily="34" charset="0"/>
                <a:cs typeface="Arial" pitchFamily="34" charset="0"/>
              </a:rPr>
              <a:t>General practice; approximately 30,000 doctors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0" dirty="0">
                <a:latin typeface="Arial" pitchFamily="34" charset="0"/>
                <a:cs typeface="Arial" pitchFamily="34" charset="0"/>
              </a:rPr>
              <a:t>Independent contractors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0" dirty="0">
                <a:latin typeface="Arial" pitchFamily="34" charset="0"/>
                <a:cs typeface="Arial" pitchFamily="34" charset="0"/>
              </a:rPr>
              <a:t>Office based, “surgery” or health centre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0" dirty="0">
                <a:latin typeface="Arial" pitchFamily="34" charset="0"/>
                <a:cs typeface="Arial" pitchFamily="34" charset="0"/>
              </a:rPr>
              <a:t>Principals, partners, assistants, salaried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0" dirty="0">
                <a:latin typeface="Arial" pitchFamily="34" charset="0"/>
                <a:cs typeface="Arial" pitchFamily="34" charset="0"/>
              </a:rPr>
              <a:t>Registered patients ~1700/doctor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0" dirty="0">
                <a:latin typeface="Arial" pitchFamily="34" charset="0"/>
                <a:cs typeface="Arial" pitchFamily="34" charset="0"/>
              </a:rPr>
              <a:t>New contract 2004</a:t>
            </a:r>
            <a:br>
              <a:rPr lang="en-GB" sz="2400" b="0" dirty="0">
                <a:latin typeface="Arial" pitchFamily="34" charset="0"/>
                <a:cs typeface="Arial" pitchFamily="34" charset="0"/>
              </a:rPr>
            </a:br>
            <a:r>
              <a:rPr lang="en-GB" sz="2400" b="0" dirty="0">
                <a:latin typeface="Arial" pitchFamily="34" charset="0"/>
                <a:cs typeface="Arial" pitchFamily="34" charset="0"/>
                <a:hlinkClick r:id="rId2"/>
              </a:rPr>
              <a:t>https://www.gov.uk/government/publications/the-health-and-care-system-explained</a:t>
            </a:r>
            <a:r>
              <a:rPr lang="en-GB" sz="2400" b="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F3A7-0466-D4B4-A00E-714AD671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215105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ea typeface="Frutiga"/>
                <a:cs typeface="Arial" pitchFamily="34" charset="0"/>
              </a:rPr>
              <a:t>The Department of Health</a:t>
            </a:r>
            <a:br>
              <a:rPr lang="en-US" sz="3600" b="1" dirty="0">
                <a:solidFill>
                  <a:srgbClr val="A00054"/>
                </a:solidFill>
                <a:ea typeface="Frutiga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43E41-6AC7-DE0E-4510-8E7322450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884172"/>
            <a:ext cx="7886700" cy="2962271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 Health protection</a:t>
            </a: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 Health Improvement</a:t>
            </a: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 Reduce inequalities</a:t>
            </a:r>
          </a:p>
          <a:p>
            <a:pPr marL="0" indent="0">
              <a:spcBef>
                <a:spcPts val="0"/>
              </a:spcBef>
              <a:buSzPct val="125000"/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SzPct val="125000"/>
              <a:buNone/>
            </a:pPr>
            <a:r>
              <a:rPr lang="en-GB" sz="2400" dirty="0">
                <a:latin typeface="Arial" pitchFamily="34" charset="0"/>
                <a:cs typeface="Arial" pitchFamily="34" charset="0"/>
                <a:hlinkClick r:id="rId2"/>
              </a:rPr>
              <a:t>www.gov.uk/government/organisations#department-of-health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SzPct val="125000"/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The NHS</a:t>
            </a:r>
          </a:p>
          <a:p>
            <a:pPr>
              <a:spcBef>
                <a:spcPts val="0"/>
              </a:spcBef>
              <a:buSzPct val="125000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Public Care</a:t>
            </a:r>
          </a:p>
          <a:p>
            <a:pPr>
              <a:spcBef>
                <a:spcPts val="0"/>
              </a:spcBef>
              <a:buSzPct val="125000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Social Care</a:t>
            </a:r>
          </a:p>
          <a:p>
            <a:pPr>
              <a:spcBef>
                <a:spcPts val="0"/>
              </a:spcBef>
              <a:buSzPct val="125000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Public Safety and emergencies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69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9E74-8AE2-4F48-A486-1552A2711D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899" y="34978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latin typeface="+mj-lt"/>
                <a:ea typeface="Frutiga"/>
                <a:cs typeface="Frutiga"/>
              </a:rPr>
              <a:t>NHS </a:t>
            </a:r>
            <a:br>
              <a:rPr lang="en-US" sz="3600" b="1" dirty="0">
                <a:solidFill>
                  <a:srgbClr val="A00054"/>
                </a:solidFill>
                <a:latin typeface="+mj-lt"/>
                <a:ea typeface="Frutiga"/>
                <a:cs typeface="Frutiga"/>
              </a:rPr>
            </a:br>
            <a:r>
              <a:rPr lang="en-US" sz="3600" b="1" dirty="0">
                <a:solidFill>
                  <a:srgbClr val="A00054"/>
                </a:solidFill>
                <a:latin typeface="+mj-lt"/>
                <a:ea typeface="Frutiga"/>
                <a:cs typeface="Frutiga"/>
              </a:rPr>
              <a:t>Commissioning Board</a:t>
            </a:r>
            <a:br>
              <a:rPr lang="en-US" sz="3600" b="1" dirty="0">
                <a:solidFill>
                  <a:srgbClr val="A00054"/>
                </a:solidFill>
                <a:latin typeface="+mj-lt"/>
                <a:ea typeface="Frutiga"/>
                <a:cs typeface="Frutiga"/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9C973B-69EC-453E-F807-63A4C66A1D94}"/>
              </a:ext>
            </a:extLst>
          </p:cNvPr>
          <p:cNvSpPr txBox="1"/>
          <p:nvPr/>
        </p:nvSpPr>
        <p:spPr>
          <a:xfrm>
            <a:off x="347623" y="1042869"/>
            <a:ext cx="7194288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SzPct val="125000"/>
              <a:buFontTx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NHS Constitution</a:t>
            </a:r>
          </a:p>
          <a:p>
            <a:pPr lvl="2">
              <a:buSzPct val="125000"/>
              <a:buFontTx/>
              <a:buChar char="•"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Values</a:t>
            </a:r>
          </a:p>
          <a:p>
            <a:pPr lvl="2">
              <a:buSzPct val="125000"/>
              <a:buFontTx/>
              <a:buChar char="•"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Commitments</a:t>
            </a:r>
          </a:p>
          <a:p>
            <a:pPr marL="800100" lvl="2">
              <a:buSzPct val="125000"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Clinical Commissioning Groups (CCGs)</a:t>
            </a:r>
          </a:p>
          <a:p>
            <a:pPr lvl="1">
              <a:spcBef>
                <a:spcPts val="0"/>
              </a:spcBef>
              <a:buSzPct val="125000"/>
              <a:buFontTx/>
              <a:buChar char="•"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GP / Primary care</a:t>
            </a:r>
          </a:p>
          <a:p>
            <a:pPr lvl="1">
              <a:spcBef>
                <a:spcPts val="0"/>
              </a:spcBef>
              <a:buSzPct val="125000"/>
              <a:buFontTx/>
              <a:buChar char="•"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Some specialist services</a:t>
            </a:r>
          </a:p>
          <a:p>
            <a:pPr marL="457200" lvl="1" indent="0">
              <a:spcBef>
                <a:spcPts val="0"/>
              </a:spcBef>
              <a:buSzPct val="125000"/>
              <a:buNone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SzPct val="125000"/>
              <a:buNone/>
            </a:pPr>
            <a:r>
              <a:rPr lang="en-GB" sz="1400" dirty="0">
                <a:latin typeface="Arial" pitchFamily="34" charset="0"/>
                <a:cs typeface="Arial" pitchFamily="34" charset="0"/>
                <a:hlinkClick r:id="rId3"/>
              </a:rPr>
              <a:t>https://www.gov.uk/government/publications/the-health-and-care-system-explained/the-health-and-care-system-explained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SzPct val="125000"/>
              <a:buNone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SzPct val="125000"/>
              <a:buNone/>
            </a:pPr>
            <a:r>
              <a:rPr lang="en-GB" sz="1400" dirty="0">
                <a:latin typeface="Arial" pitchFamily="34" charset="0"/>
                <a:cs typeface="Arial" pitchFamily="34" charset="0"/>
                <a:hlinkClick r:id="rId4"/>
              </a:rPr>
              <a:t>http://www.england.nhs.uk/</a:t>
            </a: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SzPct val="125000"/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 High Standards of care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20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9E74-8AE2-4F48-A486-1552A2711D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899" y="34978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A00054"/>
                </a:solidFill>
                <a:latin typeface="+mj-lt"/>
              </a:rPr>
              <a:t>Other organisations</a:t>
            </a:r>
            <a:br>
              <a:rPr lang="en-GB" sz="3600" b="1" dirty="0">
                <a:solidFill>
                  <a:srgbClr val="A00054"/>
                </a:solidFill>
                <a:latin typeface="+mj-lt"/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CD989-E326-9349-6D29-A8BD3571DF9D}"/>
              </a:ext>
            </a:extLst>
          </p:cNvPr>
          <p:cNvSpPr txBox="1"/>
          <p:nvPr/>
        </p:nvSpPr>
        <p:spPr>
          <a:xfrm>
            <a:off x="392965" y="1012641"/>
            <a:ext cx="8093574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</a:pPr>
            <a:r>
              <a:rPr lang="en-GB" sz="1400">
                <a:latin typeface="Arial" pitchFamily="34" charset="0"/>
                <a:cs typeface="Arial" pitchFamily="34" charset="0"/>
              </a:rPr>
              <a:t>Medical Schools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</a:pPr>
            <a:r>
              <a:rPr lang="en-GB" sz="1400">
                <a:latin typeface="Arial" pitchFamily="34" charset="0"/>
                <a:cs typeface="Arial" pitchFamily="34" charset="0"/>
              </a:rPr>
              <a:t>GMC (General Medical Council) </a:t>
            </a:r>
            <a:r>
              <a:rPr lang="en-GB" sz="1400">
                <a:latin typeface="Arial" pitchFamily="34" charset="0"/>
                <a:cs typeface="Arial" pitchFamily="34" charset="0"/>
                <a:hlinkClick r:id="rId3"/>
              </a:rPr>
              <a:t>http://www.gmc-uk.org/</a:t>
            </a:r>
            <a:r>
              <a:rPr lang="en-GB" sz="140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</a:pPr>
            <a:r>
              <a:rPr lang="en-GB" sz="1400">
                <a:latin typeface="Arial" pitchFamily="34" charset="0"/>
                <a:cs typeface="Arial" pitchFamily="34" charset="0"/>
              </a:rPr>
              <a:t>CQC (Care Quality Commission) 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</a:pPr>
            <a:r>
              <a:rPr lang="en-GB" sz="1400">
                <a:latin typeface="Arial" pitchFamily="34" charset="0"/>
                <a:cs typeface="Arial" pitchFamily="34" charset="0"/>
              </a:rPr>
              <a:t>NICE (National Institute for Health and Care Excellence)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</a:pPr>
            <a:r>
              <a:rPr lang="en-GB" sz="1400">
                <a:latin typeface="Arial" pitchFamily="34" charset="0"/>
                <a:cs typeface="Arial" pitchFamily="34" charset="0"/>
              </a:rPr>
              <a:t>Royal Colleges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</a:pPr>
            <a:r>
              <a:rPr lang="en-GB" sz="1400">
                <a:latin typeface="Arial" pitchFamily="34" charset="0"/>
                <a:cs typeface="Arial" pitchFamily="34" charset="0"/>
              </a:rPr>
              <a:t>BMA (British Medical Association) </a:t>
            </a:r>
            <a:r>
              <a:rPr lang="en-GB" sz="1400">
                <a:latin typeface="Arial" pitchFamily="34" charset="0"/>
                <a:cs typeface="Arial" pitchFamily="34" charset="0"/>
                <a:hlinkClick r:id="rId4"/>
              </a:rPr>
              <a:t>www.bma.org.uk</a:t>
            </a:r>
            <a:r>
              <a:rPr lang="en-GB" sz="140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</a:pPr>
            <a:r>
              <a:rPr lang="en-GB" sz="1400">
                <a:latin typeface="Arial" pitchFamily="34" charset="0"/>
                <a:cs typeface="Arial" pitchFamily="34" charset="0"/>
              </a:rPr>
              <a:t>Trusts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</a:pPr>
            <a:r>
              <a:rPr lang="en-GB" sz="1400">
                <a:latin typeface="Arial" pitchFamily="34" charset="0"/>
                <a:cs typeface="Arial" pitchFamily="34" charset="0"/>
              </a:rPr>
              <a:t>HEE (Health Education England)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</a:pPr>
            <a:r>
              <a:rPr lang="en-GB" sz="1400">
                <a:latin typeface="Arial" pitchFamily="34" charset="0"/>
                <a:cs typeface="Arial" pitchFamily="34" charset="0"/>
              </a:rPr>
              <a:t>LETB (Local Education and Training Board)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7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3409-B96E-C0FB-FC38-0BE0286B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32" y="70827"/>
            <a:ext cx="7886700" cy="994172"/>
          </a:xfrm>
        </p:spPr>
        <p:txBody>
          <a:bodyPr/>
          <a:lstStyle/>
          <a:p>
            <a:r>
              <a:rPr lang="en-GB" sz="3600" dirty="0"/>
              <a:t>Trusts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DD84F-93AE-43D8-3074-E7E068ACD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838830"/>
            <a:ext cx="7886700" cy="3007613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Acute Trust – hospital or group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Board, Chairman and Directors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Chief Executive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Medical Director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Management structure locally determined - clinical directorates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Consultants salaried employees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Junior doctors in training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Foundation Trusts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368106"/>
      </p:ext>
    </p:extLst>
  </p:cSld>
  <p:clrMapOvr>
    <a:masterClrMapping/>
  </p:clrMapOvr>
</p:sld>
</file>

<file path=ppt/theme/theme1.xml><?xml version="1.0" encoding="utf-8"?>
<a:theme xmlns:a="http://schemas.openxmlformats.org/drawingml/2006/main" name="HEE">
  <a:themeElements>
    <a:clrScheme name="NHS">
      <a:dk1>
        <a:srgbClr val="005EB8"/>
      </a:dk1>
      <a:lt1>
        <a:srgbClr val="FFFFFF"/>
      </a:lt1>
      <a:dk2>
        <a:srgbClr val="0071CE"/>
      </a:dk2>
      <a:lt2>
        <a:srgbClr val="E8EDEE"/>
      </a:lt2>
      <a:accent1>
        <a:srgbClr val="41B6E6"/>
      </a:accent1>
      <a:accent2>
        <a:srgbClr val="00A9CE"/>
      </a:accent2>
      <a:accent3>
        <a:srgbClr val="003087"/>
      </a:accent3>
      <a:accent4>
        <a:srgbClr val="005EB8"/>
      </a:accent4>
      <a:accent5>
        <a:srgbClr val="AE2473"/>
      </a:accent5>
      <a:accent6>
        <a:srgbClr val="78BE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E" id="{40B58ABE-F0EB-D841-B223-66075CE7CD45}" vid="{7644B2A3-1AD5-8C46-9520-D28DCA79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HEE</Template>
  <TotalTime>142</TotalTime>
  <Words>567</Words>
  <Application>Microsoft Office PowerPoint</Application>
  <PresentationFormat>On-screen Show (16:9)</PresentationFormat>
  <Paragraphs>103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Courier New</vt:lpstr>
      <vt:lpstr>HEE</vt:lpstr>
      <vt:lpstr>How the NHS works</vt:lpstr>
      <vt:lpstr>History</vt:lpstr>
      <vt:lpstr>History</vt:lpstr>
      <vt:lpstr>Continuous Change</vt:lpstr>
      <vt:lpstr>How the NHS works</vt:lpstr>
      <vt:lpstr>The Department of Health </vt:lpstr>
      <vt:lpstr>NHS  Commissioning Board </vt:lpstr>
      <vt:lpstr>Other organisations </vt:lpstr>
      <vt:lpstr>Trusts</vt:lpstr>
      <vt:lpstr>HEE YH</vt:lpstr>
      <vt:lpstr>HEE YH</vt:lpstr>
      <vt:lpstr>HEE YH</vt:lpstr>
      <vt:lpstr>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Whatever</dc:creator>
  <cp:lastModifiedBy>Chloe Harrison</cp:lastModifiedBy>
  <cp:revision>20</cp:revision>
  <dcterms:created xsi:type="dcterms:W3CDTF">2021-04-06T16:42:50Z</dcterms:created>
  <dcterms:modified xsi:type="dcterms:W3CDTF">2022-05-03T10:28:21Z</dcterms:modified>
</cp:coreProperties>
</file>