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6"/>
    <p:restoredTop sz="86413"/>
  </p:normalViewPr>
  <p:slideViewPr>
    <p:cSldViewPr snapToGrid="0" snapToObjects="1" showGuides="1">
      <p:cViewPr varScale="1">
        <p:scale>
          <a:sx n="124" d="100"/>
          <a:sy n="124" d="100"/>
        </p:scale>
        <p:origin x="822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E51F4-3DB2-4349-BEAC-EC59077AE70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35914-1693-1144-9887-F3137DA3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1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35914-1693-1144-9887-F3137DA320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7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A7E8-7BAC-6649-906A-497A8C475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38" y="790490"/>
            <a:ext cx="8604739" cy="656492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BB4CB-BC33-0D45-839D-72013BE15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338" y="3946061"/>
            <a:ext cx="6858000" cy="618392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CD447F-574F-8B43-82AE-825A110D9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83365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EE460-3A95-DD47-9E6A-B4C1FEC4F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707787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EE strapline">
            <a:extLst>
              <a:ext uri="{FF2B5EF4-FFF2-40B4-BE49-F238E27FC236}">
                <a16:creationId xmlns:a16="http://schemas.microsoft.com/office/drawing/2014/main" id="{24ED904E-9A50-EB46-8546-8B3A3B91C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665" b="2362"/>
          <a:stretch/>
        </p:blipFill>
        <p:spPr>
          <a:xfrm>
            <a:off x="0" y="4564453"/>
            <a:ext cx="9131974" cy="57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1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B3D8-C3E2-1F42-93A3-6886745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F7A84-CF65-CC46-97C0-3B056C07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2141752"/>
            <a:ext cx="7886700" cy="17046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823DA-6B8F-D34F-B77B-293EBDBA935B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39D0B0-EE2D-6748-8EBE-5B127DB7F7FE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9D118B-293F-C248-BA28-B68002DC2FB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4FC3C53A-2989-FD46-A3AC-A9D57F1BDCD9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A6113-5F61-3B43-8EF1-A2C4EFCE687C}"/>
              </a:ext>
            </a:extLst>
          </p:cNvPr>
          <p:cNvSpPr txBox="1"/>
          <p:nvPr userDrawn="1"/>
        </p:nvSpPr>
        <p:spPr>
          <a:xfrm>
            <a:off x="8610089" y="58914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9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C913EF-3539-B24F-BAD4-7B97C86E1870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689862-6EA4-BF46-99BF-BAD3A73769C8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58048-AAD4-0B44-BF43-40B913ECEB1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DD4979A2-FB9A-3B4E-91D7-99D15F0FFC19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1CF08E-2D69-5642-80CC-A30DB168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772D1C-B7D6-7E40-A101-C61374358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5861602" cy="251699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59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38C66A-BB49-0F4B-8CD5-DD58CA18CCB9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6DDEC-27DF-6B44-8A5C-8BA7D7877CEA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11DC39-0F96-FC4D-9C92-F1BB1A8B409F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A0451A68-537B-AF4D-BD45-6E48D4DB2BDE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C4BA2FD-240E-7D42-9001-70573928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8872E4C-32C0-0E43-B171-E68384BD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5861602" cy="2516997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875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FFBB2B-EDFB-F14A-A023-1F8279F098C9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E7ECDF-F837-444E-8340-4683B45E354E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3DADA9-0C34-7C4C-8591-F29E7EBE7C9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6">
            <a:extLst>
              <a:ext uri="{FF2B5EF4-FFF2-40B4-BE49-F238E27FC236}">
                <a16:creationId xmlns:a16="http://schemas.microsoft.com/office/drawing/2014/main" id="{DF732811-1995-6E4A-B606-DE84E0AFF445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69D51B-9609-254D-85D8-6D25ED25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FCFA703-8042-BB4C-A3BD-65A2A8F44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4569515" cy="259462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 b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8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BEC74E-85C4-FD4A-ADCD-F68FCCD62B6B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18D588-9CF1-AC4B-AA40-F3AA7180A13D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9D0716-FCE9-FF47-9ABE-434154D75C76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2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4D4DF-AC27-AD4D-9F0E-9A38943E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4551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24F78-BAB5-B945-B76C-3103CC5E9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439926"/>
            <a:ext cx="7886700" cy="2304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6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D7A6-623E-514F-BFE9-9BDEC7962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95" y="465465"/>
            <a:ext cx="8604739" cy="65649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Arial" pitchFamily="34" charset="0"/>
                <a:cs typeface="Arial" pitchFamily="34" charset="0"/>
              </a:rPr>
              <a:t>Making useful medical records: an individual responsibility</a:t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pic>
        <p:nvPicPr>
          <p:cNvPr id="6" name="Picture 5" descr="Image of doctor reading">
            <a:extLst>
              <a:ext uri="{FF2B5EF4-FFF2-40B4-BE49-F238E27FC236}">
                <a16:creationId xmlns:a16="http://schemas.microsoft.com/office/drawing/2014/main" id="{DF0C2814-CCA9-414A-8DF6-42A726E7D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1" b="14410"/>
          <a:stretch/>
        </p:blipFill>
        <p:spPr>
          <a:xfrm>
            <a:off x="0" y="1446981"/>
            <a:ext cx="4511544" cy="2135049"/>
          </a:xfrm>
          <a:prstGeom prst="rect">
            <a:avLst/>
          </a:prstGeom>
        </p:spPr>
      </p:pic>
      <p:pic>
        <p:nvPicPr>
          <p:cNvPr id="8" name="Picture 7" descr="Image of doctor using stethoscope on toddler">
            <a:extLst>
              <a:ext uri="{FF2B5EF4-FFF2-40B4-BE49-F238E27FC236}">
                <a16:creationId xmlns:a16="http://schemas.microsoft.com/office/drawing/2014/main" id="{9C623159-44A8-B542-9D24-1088A9F3B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17" b="17329"/>
          <a:stretch/>
        </p:blipFill>
        <p:spPr>
          <a:xfrm>
            <a:off x="4660553" y="1446981"/>
            <a:ext cx="4483448" cy="2135049"/>
          </a:xfrm>
          <a:prstGeom prst="rect">
            <a:avLst/>
          </a:prstGeo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254FE102-3AE4-8342-A9D1-F6BE0693A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03039" y="1409921"/>
            <a:ext cx="584887" cy="240204"/>
          </a:xfrm>
          <a:prstGeom prst="triangle">
            <a:avLst>
              <a:gd name="adj" fmla="val 4718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HEE logo">
            <a:extLst>
              <a:ext uri="{FF2B5EF4-FFF2-40B4-BE49-F238E27FC236}">
                <a16:creationId xmlns:a16="http://schemas.microsoft.com/office/drawing/2014/main" id="{7B8E1154-D6B6-B544-9312-F1FF19A6C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262" y="-1018"/>
            <a:ext cx="2075316" cy="7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01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11858B4-B659-FB6B-80A2-97B08D3AA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52" y="226711"/>
            <a:ext cx="6499042" cy="408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276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EFC872E-1579-EC94-9E8F-1AB435C64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61" y="252442"/>
            <a:ext cx="6331081" cy="401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816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01DF0B6-8186-4887-FD62-D81772186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404" y="202241"/>
            <a:ext cx="6395100" cy="407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977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437B6-506A-8F6E-D6FE-301A667E0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4" y="566778"/>
            <a:ext cx="7807864" cy="3279666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Put symptoms in the history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Drug doses matter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Put diagnoses at the end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Avoid abbreviations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Show your thinking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Do not write “for senior review”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DNAR (Do Not Attempt Resuscitation) forms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422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873CD-46C1-19AC-79C8-A7FEDA8CE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343574"/>
            <a:ext cx="7886700" cy="994172"/>
          </a:xfrm>
        </p:spPr>
        <p:txBody>
          <a:bodyPr/>
          <a:lstStyle/>
          <a:p>
            <a:r>
              <a:rPr lang="en-GB" dirty="0">
                <a:solidFill>
                  <a:srgbClr val="A00054"/>
                </a:solidFill>
                <a:latin typeface="+mj-lt"/>
              </a:rPr>
              <a:t>Final Assessment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188C0-8C4D-BCD3-787C-46A88783C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496292"/>
            <a:ext cx="7886700" cy="2350152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What do you think you have learned?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What are you going to study further?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What could be done to improve this module?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906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81068-08B3-B67F-EADA-E30CB51EB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9165" y="1538635"/>
            <a:ext cx="8604739" cy="656492"/>
          </a:xfrm>
        </p:spPr>
        <p:txBody>
          <a:bodyPr/>
          <a:lstStyle/>
          <a:p>
            <a:r>
              <a:rPr lang="en-GB" dirty="0">
                <a:solidFill>
                  <a:srgbClr val="A00054"/>
                </a:solidFill>
                <a:latin typeface="+mj-lt"/>
              </a:rPr>
              <a:t>Any 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27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EE71-C914-094E-A559-488862B8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7600" cy="478800"/>
          </a:xfrm>
        </p:spPr>
        <p:txBody>
          <a:bodyPr lIns="0" tIns="0" rIns="0" bIns="0">
            <a:noAutofit/>
          </a:bodyPr>
          <a:lstStyle/>
          <a:p>
            <a:r>
              <a:rPr lang="en-GB" sz="3200" b="1" dirty="0">
                <a:solidFill>
                  <a:srgbClr val="A00054"/>
                </a:solidFill>
                <a:latin typeface="+mj-lt"/>
              </a:rPr>
              <a:t>Learning Objectives</a:t>
            </a:r>
            <a:br>
              <a:rPr lang="en-GB" sz="3200" b="1" dirty="0">
                <a:solidFill>
                  <a:srgbClr val="A00054"/>
                </a:solidFill>
                <a:latin typeface="+mj-lt"/>
              </a:rPr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51748-6929-F942-9218-D8E81060E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7886700" cy="1704691"/>
          </a:xfrm>
        </p:spPr>
        <p:txBody>
          <a:bodyPr lIns="0" tIns="0" rIns="0" bIns="0">
            <a:normAutofit lnSpcReduction="10000"/>
          </a:bodyPr>
          <a:lstStyle/>
          <a:p>
            <a:pPr>
              <a:spcBef>
                <a:spcPts val="0"/>
              </a:spcBef>
              <a:buSzPct val="125000"/>
              <a:buFontTx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Be able to explain why record keeping is important</a:t>
            </a: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Understand how personal factors lead to poor records</a:t>
            </a: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Be able to analyse case notes for errors</a:t>
            </a: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Recognise the importance of record keeping as part of training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1403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45133-45B0-5240-A8D3-5CBDEC48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r>
              <a:rPr lang="en-GB" dirty="0">
                <a:solidFill>
                  <a:srgbClr val="A00054"/>
                </a:solidFill>
                <a:latin typeface="+mj-lt"/>
              </a:rPr>
              <a:t>Why is record keeping important?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E4249-C62B-A048-8404-50527EB6E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5861602" cy="2516997"/>
          </a:xfrm>
        </p:spPr>
        <p:txBody>
          <a:bodyPr lIns="0" tIns="0" rIns="0" bIns="0">
            <a:normAutofit/>
          </a:bodyPr>
          <a:lstStyle/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Immediate care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Future care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A legal record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0214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4457-5D19-4E4D-8EF1-82E833EF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r>
              <a:rPr lang="en-GB" dirty="0">
                <a:solidFill>
                  <a:srgbClr val="A00054"/>
                </a:solidFill>
                <a:latin typeface="+mj-lt"/>
              </a:rPr>
              <a:t>Why is record keeping important?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8D395-DA41-C44E-9841-AA52A390E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5861602" cy="2516997"/>
          </a:xfrm>
        </p:spPr>
        <p:txBody>
          <a:bodyPr lIns="0" tIns="0" rIns="0" bIns="0"/>
          <a:lstStyle/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1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What do you record?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1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Or not record?</a:t>
            </a:r>
          </a:p>
          <a:p>
            <a:endParaRPr lang="en-US" sz="1800" b="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3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4D89E7F-9421-2E4B-355D-17197DB2D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73" y="0"/>
            <a:ext cx="7253254" cy="442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975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5612FA11-E7C3-79D6-6DF1-2A7B56199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98" y="332508"/>
            <a:ext cx="5829676" cy="402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33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A6C28E-9441-B5DC-BC4A-B80513174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0" y="181368"/>
            <a:ext cx="6966859" cy="415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753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136B964-23B7-5B80-A612-B5CF066E5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09" y="272116"/>
            <a:ext cx="6663590" cy="406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072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3DB8641-9CF6-3E5F-C9E6-BA6614499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674" y="148381"/>
            <a:ext cx="6406651" cy="410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140000"/>
      </p:ext>
    </p:extLst>
  </p:cSld>
  <p:clrMapOvr>
    <a:masterClrMapping/>
  </p:clrMapOvr>
</p:sld>
</file>

<file path=ppt/theme/theme1.xml><?xml version="1.0" encoding="utf-8"?>
<a:theme xmlns:a="http://schemas.openxmlformats.org/drawingml/2006/main" name="HEE">
  <a:themeElements>
    <a:clrScheme name="NHS">
      <a:dk1>
        <a:srgbClr val="005EB8"/>
      </a:dk1>
      <a:lt1>
        <a:srgbClr val="FFFFFF"/>
      </a:lt1>
      <a:dk2>
        <a:srgbClr val="0071CE"/>
      </a:dk2>
      <a:lt2>
        <a:srgbClr val="E8EDEE"/>
      </a:lt2>
      <a:accent1>
        <a:srgbClr val="41B6E6"/>
      </a:accent1>
      <a:accent2>
        <a:srgbClr val="00A9CE"/>
      </a:accent2>
      <a:accent3>
        <a:srgbClr val="003087"/>
      </a:accent3>
      <a:accent4>
        <a:srgbClr val="005EB8"/>
      </a:accent4>
      <a:accent5>
        <a:srgbClr val="AE2473"/>
      </a:accent5>
      <a:accent6>
        <a:srgbClr val="78BE2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E" id="{40B58ABE-F0EB-D841-B223-66075CE7CD45}" vid="{7644B2A3-1AD5-8C46-9520-D28DCA799E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HEE</Template>
  <TotalTime>143</TotalTime>
  <Words>140</Words>
  <Application>Microsoft Office PowerPoint</Application>
  <PresentationFormat>On-screen Show (16:9)</PresentationFormat>
  <Paragraphs>29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HEE</vt:lpstr>
      <vt:lpstr>Making useful medical records: an individual responsibility </vt:lpstr>
      <vt:lpstr>Learning Objectives </vt:lpstr>
      <vt:lpstr>Why is record keeping important?</vt:lpstr>
      <vt:lpstr>Why is record keeping important?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Assessment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Whatever</dc:creator>
  <cp:lastModifiedBy>Chloe Harrison</cp:lastModifiedBy>
  <cp:revision>20</cp:revision>
  <dcterms:created xsi:type="dcterms:W3CDTF">2021-04-06T16:42:50Z</dcterms:created>
  <dcterms:modified xsi:type="dcterms:W3CDTF">2022-05-03T11:02:21Z</dcterms:modified>
</cp:coreProperties>
</file>