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p:restoredTop sz="86413"/>
  </p:normalViewPr>
  <p:slideViewPr>
    <p:cSldViewPr snapToGrid="0" snapToObjects="1" showGuides="1">
      <p:cViewPr varScale="1">
        <p:scale>
          <a:sx n="98" d="100"/>
          <a:sy n="98" d="100"/>
        </p:scale>
        <p:origin x="437"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E51F4-3DB2-4349-BEAC-EC59077AE706}"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35914-1693-1144-9887-F3137DA32060}" type="slidenum">
              <a:rPr lang="en-US" smtClean="0"/>
              <a:t>‹#›</a:t>
            </a:fld>
            <a:endParaRPr lang="en-US"/>
          </a:p>
        </p:txBody>
      </p:sp>
    </p:spTree>
    <p:extLst>
      <p:ext uri="{BB962C8B-B14F-4D97-AF65-F5344CB8AC3E}">
        <p14:creationId xmlns:p14="http://schemas.microsoft.com/office/powerpoint/2010/main" val="345661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324338" y="790490"/>
            <a:ext cx="8604739" cy="656492"/>
          </a:xfrm>
        </p:spPr>
        <p:txBody>
          <a:bodyPr anchor="t">
            <a:normAutofit/>
          </a:bodyPr>
          <a:lstStyle>
            <a:lvl1pPr algn="l">
              <a:defRPr sz="36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324338" y="3946061"/>
            <a:ext cx="6858000" cy="618392"/>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3583365"/>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9EE460-3A95-DD47-9E6A-B4C1FEC4FA20}"/>
              </a:ext>
              <a:ext uri="{C183D7F6-B498-43B3-948B-1728B52AA6E4}">
                <adec:decorative xmlns:adec="http://schemas.microsoft.com/office/drawing/2017/decorative" val="1"/>
              </a:ext>
            </a:extLst>
          </p:cNvPr>
          <p:cNvSpPr/>
          <p:nvPr userDrawn="1"/>
        </p:nvSpPr>
        <p:spPr>
          <a:xfrm>
            <a:off x="0" y="3707787"/>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HEE strapline">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88665" b="2362"/>
          <a:stretch/>
        </p:blipFill>
        <p:spPr>
          <a:xfrm>
            <a:off x="0" y="4564453"/>
            <a:ext cx="9131974" cy="579048"/>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419928" y="1046377"/>
            <a:ext cx="7886700"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419928" y="2141752"/>
            <a:ext cx="7886700" cy="1704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8610089" y="589144"/>
            <a:ext cx="184731" cy="30008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419928" y="1719470"/>
            <a:ext cx="5861602" cy="25169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419928" y="1719470"/>
            <a:ext cx="5861602" cy="2516997"/>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419928" y="1719470"/>
            <a:ext cx="4569515" cy="2594620"/>
          </a:xfrm>
        </p:spPr>
        <p:txBody>
          <a:bodyPr/>
          <a:lstStyle>
            <a:lvl1pPr marL="342900" indent="-342900">
              <a:buFont typeface="Arial" panose="020B0604020202020204" pitchFamily="34" charset="0"/>
              <a:buChar char="•"/>
              <a:defRPr sz="2800" b="0">
                <a:solidFill>
                  <a:schemeClr val="bg2">
                    <a:lumMod val="25000"/>
                  </a:schemeClr>
                </a:solidFill>
              </a:defRPr>
            </a:lvl1pPr>
            <a:lvl2pPr>
              <a:defRPr sz="24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22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628650" y="1344551"/>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628650" y="2439926"/>
            <a:ext cx="7886700" cy="23040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mc-uk.org/guidance/ethical_guidance/end_of_life_certification_post-mortems_and_referral.asp" TargetMode="External"/><Relationship Id="rId7" Type="http://schemas.openxmlformats.org/officeDocument/2006/relationships/hyperlink" Target="https://www.gov.uk/after-a-death/register-the-death" TargetMode="External"/><Relationship Id="rId2" Type="http://schemas.openxmlformats.org/officeDocument/2006/relationships/hyperlink" Target="https://www.e-lfh.org.uk/"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death-certification-reforms" TargetMode="External"/><Relationship Id="rId5" Type="http://schemas.openxmlformats.org/officeDocument/2006/relationships/hyperlink" Target="http://www.gro.gov.uk/images/medcert_July_2010.pdf" TargetMode="External"/><Relationship Id="rId4" Type="http://schemas.openxmlformats.org/officeDocument/2006/relationships/hyperlink" Target="http://www.justice.gov.uk/downloads/burials-and-coroners/cremations/cremation-doctors-guidance.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99895" y="807354"/>
            <a:ext cx="8604739" cy="656492"/>
          </a:xfrm>
        </p:spPr>
        <p:txBody>
          <a:bodyPr/>
          <a:lstStyle/>
          <a:p>
            <a:r>
              <a:rPr lang="en-GB" sz="3600" dirty="0">
                <a:latin typeface="Arial" pitchFamily="34" charset="0"/>
                <a:cs typeface="Arial" pitchFamily="34" charset="0"/>
              </a:rPr>
              <a:t>When a Patient Dies</a:t>
            </a:r>
            <a:endParaRPr lang="en-US" dirty="0"/>
          </a:p>
        </p:txBody>
      </p:sp>
      <p:pic>
        <p:nvPicPr>
          <p:cNvPr id="6" name="Picture 5" descr="Image of doctor reading">
            <a:extLst>
              <a:ext uri="{FF2B5EF4-FFF2-40B4-BE49-F238E27FC236}">
                <a16:creationId xmlns:a16="http://schemas.microsoft.com/office/drawing/2014/main" id="{DF0C2814-CCA9-414A-8DF6-42A726E7D614}"/>
              </a:ext>
            </a:extLst>
          </p:cNvPr>
          <p:cNvPicPr>
            <a:picLocks noChangeAspect="1"/>
          </p:cNvPicPr>
          <p:nvPr/>
        </p:nvPicPr>
        <p:blipFill rotWithShape="1">
          <a:blip r:embed="rId2"/>
          <a:srcRect t="14381" b="14410"/>
          <a:stretch/>
        </p:blipFill>
        <p:spPr>
          <a:xfrm>
            <a:off x="0" y="1446981"/>
            <a:ext cx="4511544" cy="2135049"/>
          </a:xfrm>
          <a:prstGeom prst="rect">
            <a:avLst/>
          </a:prstGeom>
        </p:spPr>
      </p:pic>
      <p:pic>
        <p:nvPicPr>
          <p:cNvPr id="8" name="Picture 7" descr="Image of doctor using stethoscope on toddler">
            <a:extLst>
              <a:ext uri="{FF2B5EF4-FFF2-40B4-BE49-F238E27FC236}">
                <a16:creationId xmlns:a16="http://schemas.microsoft.com/office/drawing/2014/main" id="{9C623159-44A8-B542-9D24-1088A9F3B705}"/>
              </a:ext>
            </a:extLst>
          </p:cNvPr>
          <p:cNvPicPr>
            <a:picLocks noChangeAspect="1"/>
          </p:cNvPicPr>
          <p:nvPr/>
        </p:nvPicPr>
        <p:blipFill rotWithShape="1">
          <a:blip r:embed="rId3"/>
          <a:srcRect t="11017" b="17329"/>
          <a:stretch/>
        </p:blipFill>
        <p:spPr>
          <a:xfrm>
            <a:off x="4660553" y="1446981"/>
            <a:ext cx="4483448" cy="2135049"/>
          </a:xfrm>
          <a:prstGeom prst="rect">
            <a:avLst/>
          </a:prstGeom>
        </p:spPr>
      </p:pic>
      <p:sp>
        <p:nvSpPr>
          <p:cNvPr id="11" name="Triangle 10">
            <a:extLst>
              <a:ext uri="{FF2B5EF4-FFF2-40B4-BE49-F238E27FC236}">
                <a16:creationId xmlns:a16="http://schemas.microsoft.com/office/drawing/2014/main" id="{254FE102-3AE4-8342-A9D1-F6BE0693A7B2}"/>
              </a:ext>
              <a:ext uri="{C183D7F6-B498-43B3-948B-1728B52AA6E4}">
                <adec:decorative xmlns:adec="http://schemas.microsoft.com/office/drawing/2017/decorative" val="1"/>
              </a:ext>
            </a:extLst>
          </p:cNvPr>
          <p:cNvSpPr/>
          <p:nvPr/>
        </p:nvSpPr>
        <p:spPr>
          <a:xfrm rot="10800000">
            <a:off x="303039" y="1409921"/>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HEE logo">
            <a:extLst>
              <a:ext uri="{FF2B5EF4-FFF2-40B4-BE49-F238E27FC236}">
                <a16:creationId xmlns:a16="http://schemas.microsoft.com/office/drawing/2014/main" id="{7B8E1154-D6B6-B544-9312-F1FF19A6CFF5}"/>
              </a:ext>
            </a:extLst>
          </p:cNvPr>
          <p:cNvPicPr>
            <a:picLocks noChangeAspect="1"/>
          </p:cNvPicPr>
          <p:nvPr/>
        </p:nvPicPr>
        <p:blipFill>
          <a:blip r:embed="rId4"/>
          <a:stretch>
            <a:fillRect/>
          </a:stretch>
        </p:blipFill>
        <p:spPr>
          <a:xfrm>
            <a:off x="6376421" y="-1018"/>
            <a:ext cx="2764157" cy="1048154"/>
          </a:xfrm>
          <a:prstGeom prst="rect">
            <a:avLst/>
          </a:prstGeom>
        </p:spPr>
      </p:pic>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2BD8-C1F9-B8EA-5F11-1D5FB631CC96}"/>
              </a:ext>
            </a:extLst>
          </p:cNvPr>
          <p:cNvSpPr>
            <a:spLocks noGrp="1"/>
          </p:cNvSpPr>
          <p:nvPr>
            <p:ph type="title"/>
          </p:nvPr>
        </p:nvSpPr>
        <p:spPr>
          <a:xfrm>
            <a:off x="419928" y="434258"/>
            <a:ext cx="7886700" cy="994172"/>
          </a:xfrm>
        </p:spPr>
        <p:txBody>
          <a:bodyPr>
            <a:normAutofit fontScale="90000"/>
          </a:bodyPr>
          <a:lstStyle/>
          <a:p>
            <a:r>
              <a:rPr lang="en-US" sz="3600" b="1" dirty="0">
                <a:solidFill>
                  <a:srgbClr val="A00054"/>
                </a:solidFill>
                <a:latin typeface="Arial" pitchFamily="34" charset="0"/>
                <a:cs typeface="Arial" pitchFamily="34" charset="0"/>
              </a:rPr>
              <a:t>When to refer to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the Coroner </a:t>
            </a:r>
            <a:endParaRPr lang="en-GB" dirty="0"/>
          </a:p>
        </p:txBody>
      </p:sp>
      <p:sp>
        <p:nvSpPr>
          <p:cNvPr id="3" name="Content Placeholder 2">
            <a:extLst>
              <a:ext uri="{FF2B5EF4-FFF2-40B4-BE49-F238E27FC236}">
                <a16:creationId xmlns:a16="http://schemas.microsoft.com/office/drawing/2014/main" id="{1EF86500-9D60-577F-51D0-096C7E5C7DD8}"/>
              </a:ext>
            </a:extLst>
          </p:cNvPr>
          <p:cNvSpPr>
            <a:spLocks noGrp="1"/>
          </p:cNvSpPr>
          <p:nvPr>
            <p:ph idx="1"/>
          </p:nvPr>
        </p:nvSpPr>
        <p:spPr>
          <a:xfrm>
            <a:off x="419928" y="1579418"/>
            <a:ext cx="7886700" cy="2267025"/>
          </a:xfrm>
        </p:spPr>
        <p:txBody>
          <a:bodyPr>
            <a:normAutofit fontScale="92500" lnSpcReduction="10000"/>
          </a:bodyPr>
          <a:lstStyle/>
          <a:p>
            <a:pPr>
              <a:spcBef>
                <a:spcPts val="0"/>
              </a:spcBef>
            </a:pPr>
            <a:r>
              <a:rPr lang="en-GB" sz="2400" dirty="0"/>
              <a:t>Patient not seen by a doctor within 14 days prior to death</a:t>
            </a:r>
          </a:p>
          <a:p>
            <a:pPr>
              <a:spcBef>
                <a:spcPts val="0"/>
              </a:spcBef>
            </a:pPr>
            <a:r>
              <a:rPr lang="en-GB" sz="2400" dirty="0"/>
              <a:t>Cause of death unknown</a:t>
            </a:r>
          </a:p>
          <a:p>
            <a:pPr>
              <a:spcBef>
                <a:spcPts val="0"/>
              </a:spcBef>
            </a:pPr>
            <a:r>
              <a:rPr lang="en-GB" sz="2400" dirty="0"/>
              <a:t>Violent, unnatural or suspicious death</a:t>
            </a:r>
          </a:p>
          <a:p>
            <a:pPr>
              <a:spcBef>
                <a:spcPts val="0"/>
              </a:spcBef>
            </a:pPr>
            <a:r>
              <a:rPr lang="en-GB" sz="2400" dirty="0"/>
              <a:t>Accident</a:t>
            </a:r>
          </a:p>
          <a:p>
            <a:pPr>
              <a:spcBef>
                <a:spcPts val="0"/>
              </a:spcBef>
            </a:pPr>
            <a:r>
              <a:rPr lang="en-GB" sz="2400" dirty="0"/>
              <a:t>Poisoning</a:t>
            </a:r>
          </a:p>
          <a:p>
            <a:pPr>
              <a:spcBef>
                <a:spcPts val="0"/>
              </a:spcBef>
            </a:pPr>
            <a:r>
              <a:rPr lang="en-GB" sz="2400" dirty="0"/>
              <a:t>Drug dependence, misuse or overdose</a:t>
            </a:r>
          </a:p>
          <a:p>
            <a:pPr>
              <a:spcBef>
                <a:spcPts val="0"/>
              </a:spcBef>
            </a:pPr>
            <a:r>
              <a:rPr lang="en-GB" sz="2400" dirty="0"/>
              <a:t>Suicide</a:t>
            </a:r>
          </a:p>
          <a:p>
            <a:pPr>
              <a:spcBef>
                <a:spcPts val="0"/>
              </a:spcBef>
            </a:pPr>
            <a:r>
              <a:rPr lang="en-GB" sz="2400" dirty="0"/>
              <a:t>Self Neglect</a:t>
            </a:r>
            <a:endParaRPr lang="en-GB" dirty="0"/>
          </a:p>
        </p:txBody>
      </p:sp>
    </p:spTree>
    <p:extLst>
      <p:ext uri="{BB962C8B-B14F-4D97-AF65-F5344CB8AC3E}">
        <p14:creationId xmlns:p14="http://schemas.microsoft.com/office/powerpoint/2010/main" val="209176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CE26-A174-68C9-74E4-A5ACAF6FE78C}"/>
              </a:ext>
            </a:extLst>
          </p:cNvPr>
          <p:cNvSpPr>
            <a:spLocks noGrp="1"/>
          </p:cNvSpPr>
          <p:nvPr>
            <p:ph type="title"/>
          </p:nvPr>
        </p:nvSpPr>
        <p:spPr>
          <a:xfrm>
            <a:off x="367028" y="426701"/>
            <a:ext cx="7886700" cy="994172"/>
          </a:xfrm>
        </p:spPr>
        <p:txBody>
          <a:bodyPr>
            <a:normAutofit fontScale="90000"/>
          </a:bodyPr>
          <a:lstStyle/>
          <a:p>
            <a:r>
              <a:rPr lang="en-US" sz="3600" b="1" dirty="0">
                <a:solidFill>
                  <a:srgbClr val="A00054"/>
                </a:solidFill>
                <a:latin typeface="Arial" pitchFamily="34" charset="0"/>
                <a:cs typeface="Arial" pitchFamily="34" charset="0"/>
              </a:rPr>
              <a:t>When to refer to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the Coroner (2)</a:t>
            </a:r>
            <a:endParaRPr lang="en-GB" dirty="0"/>
          </a:p>
        </p:txBody>
      </p:sp>
      <p:sp>
        <p:nvSpPr>
          <p:cNvPr id="3" name="Content Placeholder 2">
            <a:extLst>
              <a:ext uri="{FF2B5EF4-FFF2-40B4-BE49-F238E27FC236}">
                <a16:creationId xmlns:a16="http://schemas.microsoft.com/office/drawing/2014/main" id="{FF16BD9A-2C62-42E9-2C78-5EF879FB1D81}"/>
              </a:ext>
            </a:extLst>
          </p:cNvPr>
          <p:cNvSpPr>
            <a:spLocks noGrp="1"/>
          </p:cNvSpPr>
          <p:nvPr>
            <p:ph idx="1"/>
          </p:nvPr>
        </p:nvSpPr>
        <p:spPr>
          <a:xfrm>
            <a:off x="367028" y="1503848"/>
            <a:ext cx="7939600" cy="2342595"/>
          </a:xfrm>
        </p:spPr>
        <p:txBody>
          <a:bodyPr>
            <a:normAutofit lnSpcReduction="10000"/>
          </a:bodyPr>
          <a:lstStyle/>
          <a:p>
            <a:pPr>
              <a:spcBef>
                <a:spcPts val="0"/>
              </a:spcBef>
            </a:pPr>
            <a:r>
              <a:rPr lang="en-GB" sz="2400" dirty="0"/>
              <a:t>Deaths within 24 hours of admission</a:t>
            </a:r>
          </a:p>
          <a:p>
            <a:pPr>
              <a:spcBef>
                <a:spcPts val="0"/>
              </a:spcBef>
            </a:pPr>
            <a:r>
              <a:rPr lang="en-GB" sz="2400" dirty="0"/>
              <a:t>During an operation or before recovery from the effect of anaesthetics</a:t>
            </a:r>
          </a:p>
          <a:p>
            <a:pPr>
              <a:spcBef>
                <a:spcPts val="0"/>
              </a:spcBef>
            </a:pPr>
            <a:r>
              <a:rPr lang="en-GB" sz="2400" dirty="0"/>
              <a:t>Following any medical procedure due to an abortion</a:t>
            </a:r>
          </a:p>
          <a:p>
            <a:pPr>
              <a:spcBef>
                <a:spcPts val="0"/>
              </a:spcBef>
            </a:pPr>
            <a:r>
              <a:rPr lang="en-GB" sz="2400" dirty="0"/>
              <a:t>Industrial disease / related to employment</a:t>
            </a:r>
          </a:p>
          <a:p>
            <a:pPr>
              <a:spcBef>
                <a:spcPts val="0"/>
              </a:spcBef>
            </a:pPr>
            <a:r>
              <a:rPr lang="en-GB" sz="2400" dirty="0"/>
              <a:t>In police custody</a:t>
            </a:r>
          </a:p>
          <a:p>
            <a:pPr>
              <a:spcBef>
                <a:spcPts val="0"/>
              </a:spcBef>
            </a:pPr>
            <a:r>
              <a:rPr lang="en-GB" sz="2400" dirty="0"/>
              <a:t>Detained under the mental health act</a:t>
            </a:r>
            <a:endParaRPr lang="en-GB" dirty="0"/>
          </a:p>
        </p:txBody>
      </p:sp>
    </p:spTree>
    <p:extLst>
      <p:ext uri="{BB962C8B-B14F-4D97-AF65-F5344CB8AC3E}">
        <p14:creationId xmlns:p14="http://schemas.microsoft.com/office/powerpoint/2010/main" val="321148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1B20-5C0D-A4BA-EE24-717786AD59BA}"/>
              </a:ext>
            </a:extLst>
          </p:cNvPr>
          <p:cNvSpPr>
            <a:spLocks noGrp="1"/>
          </p:cNvSpPr>
          <p:nvPr>
            <p:ph type="title"/>
          </p:nvPr>
        </p:nvSpPr>
        <p:spPr>
          <a:xfrm>
            <a:off x="419928" y="207548"/>
            <a:ext cx="7886700" cy="994172"/>
          </a:xfrm>
        </p:spPr>
        <p:txBody>
          <a:bodyPr>
            <a:normAutofit fontScale="90000"/>
          </a:bodyPr>
          <a:lstStyle/>
          <a:p>
            <a:r>
              <a:rPr lang="en-US" sz="3600" b="1" dirty="0">
                <a:solidFill>
                  <a:srgbClr val="A00054"/>
                </a:solidFill>
                <a:latin typeface="Arial" pitchFamily="34" charset="0"/>
                <a:cs typeface="Arial" pitchFamily="34" charset="0"/>
              </a:rPr>
              <a:t>Issuing a medical certificate of cause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of death</a:t>
            </a:r>
            <a:endParaRPr lang="en-GB" dirty="0"/>
          </a:p>
        </p:txBody>
      </p:sp>
      <p:sp>
        <p:nvSpPr>
          <p:cNvPr id="3" name="Content Placeholder 2">
            <a:extLst>
              <a:ext uri="{FF2B5EF4-FFF2-40B4-BE49-F238E27FC236}">
                <a16:creationId xmlns:a16="http://schemas.microsoft.com/office/drawing/2014/main" id="{026A6BEA-2DC8-A716-EDB2-7930B04DC33A}"/>
              </a:ext>
            </a:extLst>
          </p:cNvPr>
          <p:cNvSpPr>
            <a:spLocks noGrp="1"/>
          </p:cNvSpPr>
          <p:nvPr>
            <p:ph idx="1"/>
          </p:nvPr>
        </p:nvSpPr>
        <p:spPr>
          <a:xfrm>
            <a:off x="419928" y="1307366"/>
            <a:ext cx="7886700" cy="2539078"/>
          </a:xfrm>
        </p:spPr>
        <p:txBody>
          <a:bodyPr>
            <a:normAutofit lnSpcReduction="10000"/>
          </a:bodyPr>
          <a:lstStyle/>
          <a:p>
            <a:r>
              <a:rPr lang="en-GB" dirty="0"/>
              <a:t>Legal duty</a:t>
            </a:r>
          </a:p>
          <a:p>
            <a:pPr marL="0" indent="0">
              <a:buNone/>
            </a:pPr>
            <a:r>
              <a:rPr lang="en-GB" sz="2400" dirty="0"/>
              <a:t>A doctor must have made a diagnosis prior to death and be satisfied that no other condition or event, that is not a natural disease, has contributed significantly to the death. The doctor has expected the death to occur roughly when it did and be satisfied that the mode and circumstances of the death are compatible with the diagnosis.</a:t>
            </a:r>
          </a:p>
          <a:p>
            <a:endParaRPr lang="en-GB" dirty="0"/>
          </a:p>
        </p:txBody>
      </p:sp>
    </p:spTree>
    <p:extLst>
      <p:ext uri="{BB962C8B-B14F-4D97-AF65-F5344CB8AC3E}">
        <p14:creationId xmlns:p14="http://schemas.microsoft.com/office/powerpoint/2010/main" val="144342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88CF-6C4E-E6DD-C6C4-EA99774D635F}"/>
              </a:ext>
            </a:extLst>
          </p:cNvPr>
          <p:cNvSpPr>
            <a:spLocks noGrp="1"/>
          </p:cNvSpPr>
          <p:nvPr>
            <p:ph type="title"/>
          </p:nvPr>
        </p:nvSpPr>
        <p:spPr>
          <a:xfrm>
            <a:off x="291458" y="283118"/>
            <a:ext cx="7886700" cy="994172"/>
          </a:xfrm>
        </p:spPr>
        <p:txBody>
          <a:bodyPr/>
          <a:lstStyle/>
          <a:p>
            <a:r>
              <a:rPr lang="en-US" sz="3600" b="1" dirty="0">
                <a:solidFill>
                  <a:srgbClr val="A00054"/>
                </a:solidFill>
                <a:latin typeface="Arial" pitchFamily="34" charset="0"/>
                <a:cs typeface="Arial" pitchFamily="34" charset="0"/>
              </a:rPr>
              <a:t>Death Certification</a:t>
            </a:r>
            <a:endParaRPr lang="en-GB" dirty="0"/>
          </a:p>
        </p:txBody>
      </p:sp>
      <p:sp>
        <p:nvSpPr>
          <p:cNvPr id="3" name="Content Placeholder 2">
            <a:extLst>
              <a:ext uri="{FF2B5EF4-FFF2-40B4-BE49-F238E27FC236}">
                <a16:creationId xmlns:a16="http://schemas.microsoft.com/office/drawing/2014/main" id="{A63EEE63-7FD3-F5AD-5C0F-5AFB83417B78}"/>
              </a:ext>
            </a:extLst>
          </p:cNvPr>
          <p:cNvSpPr>
            <a:spLocks noGrp="1"/>
          </p:cNvSpPr>
          <p:nvPr>
            <p:ph idx="1"/>
          </p:nvPr>
        </p:nvSpPr>
        <p:spPr>
          <a:xfrm>
            <a:off x="291458" y="1216682"/>
            <a:ext cx="8015170" cy="2629762"/>
          </a:xfrm>
        </p:spPr>
        <p:txBody>
          <a:bodyPr>
            <a:normAutofit fontScale="92500" lnSpcReduction="10000"/>
          </a:bodyPr>
          <a:lstStyle/>
          <a:p>
            <a:r>
              <a:rPr lang="en-GB" dirty="0"/>
              <a:t>Complete all the boxes </a:t>
            </a:r>
          </a:p>
          <a:p>
            <a:pPr marL="0" indent="0">
              <a:buNone/>
            </a:pPr>
            <a:r>
              <a:rPr lang="en-GB" dirty="0"/>
              <a:t>	(remember the second side of the form)</a:t>
            </a:r>
          </a:p>
          <a:p>
            <a:r>
              <a:rPr lang="en-GB" dirty="0"/>
              <a:t>Use capital letters</a:t>
            </a:r>
          </a:p>
          <a:p>
            <a:r>
              <a:rPr lang="en-GB" dirty="0"/>
              <a:t>No abbreviations</a:t>
            </a:r>
          </a:p>
          <a:p>
            <a:r>
              <a:rPr lang="en-GB" dirty="0"/>
              <a:t>No vague phrases</a:t>
            </a:r>
          </a:p>
          <a:p>
            <a:r>
              <a:rPr lang="en-GB" dirty="0"/>
              <a:t>Be as accurate as possible</a:t>
            </a:r>
          </a:p>
          <a:p>
            <a:r>
              <a:rPr lang="en-GB" dirty="0"/>
              <a:t>Sign the certificate AND print your name / GMC number next to your signature</a:t>
            </a:r>
          </a:p>
          <a:p>
            <a:endParaRPr lang="en-GB" dirty="0"/>
          </a:p>
        </p:txBody>
      </p:sp>
    </p:spTree>
    <p:extLst>
      <p:ext uri="{BB962C8B-B14F-4D97-AF65-F5344CB8AC3E}">
        <p14:creationId xmlns:p14="http://schemas.microsoft.com/office/powerpoint/2010/main" val="101782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B6AA-34AA-3EB1-21A8-8E5A80B5E409}"/>
              </a:ext>
            </a:extLst>
          </p:cNvPr>
          <p:cNvSpPr>
            <a:spLocks noGrp="1"/>
          </p:cNvSpPr>
          <p:nvPr>
            <p:ph type="title"/>
          </p:nvPr>
        </p:nvSpPr>
        <p:spPr>
          <a:xfrm>
            <a:off x="367029" y="283118"/>
            <a:ext cx="7886700" cy="994172"/>
          </a:xfrm>
        </p:spPr>
        <p:txBody>
          <a:bodyPr/>
          <a:lstStyle/>
          <a:p>
            <a:r>
              <a:rPr lang="en-US" sz="3600" b="1" dirty="0">
                <a:solidFill>
                  <a:srgbClr val="A00054"/>
                </a:solidFill>
                <a:latin typeface="Arial" pitchFamily="34" charset="0"/>
                <a:cs typeface="Arial" pitchFamily="34" charset="0"/>
              </a:rPr>
              <a:t>Useful Links</a:t>
            </a:r>
            <a:endParaRPr lang="en-GB" dirty="0"/>
          </a:p>
        </p:txBody>
      </p:sp>
      <p:sp>
        <p:nvSpPr>
          <p:cNvPr id="3" name="Content Placeholder 2">
            <a:extLst>
              <a:ext uri="{FF2B5EF4-FFF2-40B4-BE49-F238E27FC236}">
                <a16:creationId xmlns:a16="http://schemas.microsoft.com/office/drawing/2014/main" id="{1DBF0698-05EC-F20A-AF23-BAF251D75554}"/>
              </a:ext>
            </a:extLst>
          </p:cNvPr>
          <p:cNvSpPr>
            <a:spLocks noGrp="1"/>
          </p:cNvSpPr>
          <p:nvPr>
            <p:ph idx="1"/>
          </p:nvPr>
        </p:nvSpPr>
        <p:spPr>
          <a:xfrm>
            <a:off x="367029" y="1277290"/>
            <a:ext cx="7939599" cy="2569153"/>
          </a:xfrm>
        </p:spPr>
        <p:txBody>
          <a:bodyPr>
            <a:normAutofit fontScale="47500" lnSpcReduction="20000"/>
          </a:bodyPr>
          <a:lstStyle/>
          <a:p>
            <a:pPr marL="0" indent="0">
              <a:buNone/>
            </a:pPr>
            <a:r>
              <a:rPr lang="en-GB" sz="2400" dirty="0">
                <a:hlinkClick r:id="rId2"/>
              </a:rPr>
              <a:t>https://www.e-lfh.org.uk/</a:t>
            </a:r>
            <a:endParaRPr lang="en-GB" sz="2400" dirty="0"/>
          </a:p>
          <a:p>
            <a:pPr marL="0" indent="0">
              <a:buNone/>
            </a:pPr>
            <a:endParaRPr lang="en-GB" sz="2400" dirty="0"/>
          </a:p>
          <a:p>
            <a:pPr marL="0" indent="0">
              <a:buNone/>
            </a:pPr>
            <a:r>
              <a:rPr lang="en-GB" sz="2400" u="sng" dirty="0">
                <a:hlinkClick r:id="rId3"/>
              </a:rPr>
              <a:t>http://www.gmc-uk.org/guidance/ethical_guidance/end_of_life_certification_post-mortems_and_referral.asp</a:t>
            </a:r>
            <a:endParaRPr lang="en-GB" sz="2400" u="sng" dirty="0"/>
          </a:p>
          <a:p>
            <a:pPr marL="0" indent="0">
              <a:buNone/>
            </a:pPr>
            <a:endParaRPr lang="en-GB" sz="2400" dirty="0"/>
          </a:p>
          <a:p>
            <a:pPr marL="0" indent="0">
              <a:buNone/>
            </a:pPr>
            <a:r>
              <a:rPr lang="en-GB" sz="2400" u="sng" dirty="0">
                <a:hlinkClick r:id="rId4"/>
              </a:rPr>
              <a:t>http://www.justice.gov.uk/downloads/burials-and-coroners/cremations/cremation-doctors-guidance.pdf</a:t>
            </a:r>
            <a:endParaRPr lang="en-GB" sz="2400" u="sng" dirty="0"/>
          </a:p>
          <a:p>
            <a:pPr marL="0" indent="0">
              <a:buNone/>
            </a:pPr>
            <a:endParaRPr lang="en-GB" sz="2400" dirty="0"/>
          </a:p>
          <a:p>
            <a:pPr marL="0" indent="0">
              <a:buNone/>
            </a:pPr>
            <a:r>
              <a:rPr lang="en-GB" sz="2400" u="sng" dirty="0">
                <a:hlinkClick r:id="rId5"/>
              </a:rPr>
              <a:t>http://www.gro.gov.uk/images/medcert_July_2010.pdf</a:t>
            </a:r>
            <a:endParaRPr lang="en-GB" sz="2400" u="sng" dirty="0"/>
          </a:p>
          <a:p>
            <a:pPr marL="0" indent="0">
              <a:buNone/>
            </a:pPr>
            <a:endParaRPr lang="en-GB" sz="2400" dirty="0"/>
          </a:p>
          <a:p>
            <a:pPr marL="0" indent="0">
              <a:buNone/>
            </a:pPr>
            <a:r>
              <a:rPr lang="en-GB" sz="2400" u="sng" dirty="0">
                <a:hlinkClick r:id="rId6"/>
              </a:rPr>
              <a:t>https://www.gov.uk/government/publications/death-certification-reforms</a:t>
            </a:r>
            <a:endParaRPr lang="en-GB" sz="2400" u="sng" dirty="0"/>
          </a:p>
          <a:p>
            <a:pPr marL="0" indent="0">
              <a:buNone/>
            </a:pPr>
            <a:endParaRPr lang="en-GB" sz="2400" u="sng" dirty="0"/>
          </a:p>
          <a:p>
            <a:pPr marL="0" indent="0">
              <a:buNone/>
            </a:pPr>
            <a:r>
              <a:rPr lang="en-GB" sz="2400" dirty="0">
                <a:hlinkClick r:id="rId7"/>
              </a:rPr>
              <a:t>https://www.gov.uk/after-a-death/register-the-death</a:t>
            </a:r>
            <a:r>
              <a:rPr lang="en-GB" sz="2400" dirty="0"/>
              <a:t> </a:t>
            </a:r>
          </a:p>
          <a:p>
            <a:endParaRPr lang="en-GB" dirty="0"/>
          </a:p>
        </p:txBody>
      </p:sp>
    </p:spTree>
    <p:extLst>
      <p:ext uri="{BB962C8B-B14F-4D97-AF65-F5344CB8AC3E}">
        <p14:creationId xmlns:p14="http://schemas.microsoft.com/office/powerpoint/2010/main" val="1097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E078-2A46-6B87-E143-9B73594A5D79}"/>
              </a:ext>
            </a:extLst>
          </p:cNvPr>
          <p:cNvSpPr>
            <a:spLocks noGrp="1"/>
          </p:cNvSpPr>
          <p:nvPr>
            <p:ph type="title"/>
          </p:nvPr>
        </p:nvSpPr>
        <p:spPr>
          <a:xfrm>
            <a:off x="419928" y="404030"/>
            <a:ext cx="7886700" cy="994172"/>
          </a:xfrm>
        </p:spPr>
        <p:txBody>
          <a:bodyPr>
            <a:normAutofit fontScale="90000"/>
          </a:bodyPr>
          <a:lstStyle/>
          <a:p>
            <a:r>
              <a:rPr lang="en-US" sz="3600" b="1" dirty="0">
                <a:solidFill>
                  <a:srgbClr val="A00054"/>
                </a:solidFill>
                <a:latin typeface="Arial" pitchFamily="34" charset="0"/>
                <a:cs typeface="Arial" pitchFamily="34" charset="0"/>
              </a:rPr>
              <a:t>Terms to use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with care</a:t>
            </a:r>
            <a:endParaRPr lang="en-GB" dirty="0"/>
          </a:p>
        </p:txBody>
      </p:sp>
      <p:sp>
        <p:nvSpPr>
          <p:cNvPr id="3" name="Content Placeholder 2">
            <a:extLst>
              <a:ext uri="{FF2B5EF4-FFF2-40B4-BE49-F238E27FC236}">
                <a16:creationId xmlns:a16="http://schemas.microsoft.com/office/drawing/2014/main" id="{D1C95183-14E5-51FC-CBC9-8A5BFC64BF87}"/>
              </a:ext>
            </a:extLst>
          </p:cNvPr>
          <p:cNvSpPr>
            <a:spLocks noGrp="1"/>
          </p:cNvSpPr>
          <p:nvPr>
            <p:ph idx="1"/>
          </p:nvPr>
        </p:nvSpPr>
        <p:spPr>
          <a:xfrm>
            <a:off x="419928" y="1466064"/>
            <a:ext cx="7886700" cy="2380380"/>
          </a:xfrm>
        </p:spPr>
        <p:txBody>
          <a:bodyPr/>
          <a:lstStyle/>
          <a:p>
            <a:r>
              <a:rPr lang="en-GB" dirty="0"/>
              <a:t>Septicaemia</a:t>
            </a:r>
          </a:p>
          <a:p>
            <a:r>
              <a:rPr lang="en-GB" dirty="0"/>
              <a:t>Organ failure e.g. CCF, Renal failure</a:t>
            </a:r>
          </a:p>
          <a:p>
            <a:r>
              <a:rPr lang="en-GB" dirty="0"/>
              <a:t>Old Age</a:t>
            </a:r>
          </a:p>
          <a:p>
            <a:r>
              <a:rPr lang="en-GB" dirty="0"/>
              <a:t>Cardiac arrest</a:t>
            </a:r>
          </a:p>
          <a:p>
            <a:r>
              <a:rPr lang="en-GB" dirty="0"/>
              <a:t>Cerebrovascular accident</a:t>
            </a:r>
          </a:p>
          <a:p>
            <a:r>
              <a:rPr lang="en-GB" dirty="0"/>
              <a:t>Carcinomatosis</a:t>
            </a:r>
          </a:p>
          <a:p>
            <a:endParaRPr lang="en-GB" dirty="0"/>
          </a:p>
        </p:txBody>
      </p:sp>
    </p:spTree>
    <p:extLst>
      <p:ext uri="{BB962C8B-B14F-4D97-AF65-F5344CB8AC3E}">
        <p14:creationId xmlns:p14="http://schemas.microsoft.com/office/powerpoint/2010/main" val="37776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D9D4-E79C-7311-E391-542C05DF8965}"/>
              </a:ext>
            </a:extLst>
          </p:cNvPr>
          <p:cNvSpPr>
            <a:spLocks noGrp="1"/>
          </p:cNvSpPr>
          <p:nvPr>
            <p:ph type="title"/>
          </p:nvPr>
        </p:nvSpPr>
        <p:spPr>
          <a:xfrm>
            <a:off x="419928" y="263955"/>
            <a:ext cx="7886700" cy="994172"/>
          </a:xfrm>
        </p:spPr>
        <p:txBody>
          <a:bodyPr>
            <a:normAutofit fontScale="90000"/>
          </a:bodyPr>
          <a:lstStyle/>
          <a:p>
            <a:r>
              <a:rPr lang="en-US" sz="3600" b="1" dirty="0">
                <a:solidFill>
                  <a:srgbClr val="A00054"/>
                </a:solidFill>
                <a:latin typeface="Arial" pitchFamily="34" charset="0"/>
                <a:cs typeface="Arial" pitchFamily="34" charset="0"/>
              </a:rPr>
              <a:t>George Lewis –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DOB 17.11.29</a:t>
            </a:r>
            <a:endParaRPr lang="en-GB" dirty="0"/>
          </a:p>
        </p:txBody>
      </p:sp>
      <p:sp>
        <p:nvSpPr>
          <p:cNvPr id="3" name="Content Placeholder 2">
            <a:extLst>
              <a:ext uri="{FF2B5EF4-FFF2-40B4-BE49-F238E27FC236}">
                <a16:creationId xmlns:a16="http://schemas.microsoft.com/office/drawing/2014/main" id="{0F4A748C-CA30-F971-0E5C-F1A356161153}"/>
              </a:ext>
            </a:extLst>
          </p:cNvPr>
          <p:cNvSpPr>
            <a:spLocks noGrp="1"/>
          </p:cNvSpPr>
          <p:nvPr>
            <p:ph idx="1"/>
          </p:nvPr>
        </p:nvSpPr>
        <p:spPr>
          <a:xfrm>
            <a:off x="419928" y="1435836"/>
            <a:ext cx="7886700" cy="2410608"/>
          </a:xfrm>
        </p:spPr>
        <p:txBody>
          <a:bodyPr>
            <a:normAutofit lnSpcReduction="10000"/>
          </a:bodyPr>
          <a:lstStyle/>
          <a:p>
            <a:pPr marL="0" indent="0">
              <a:buNone/>
            </a:pPr>
            <a:r>
              <a:rPr lang="en-GB" dirty="0"/>
              <a:t>PMH:	COPD – ex smoker</a:t>
            </a:r>
          </a:p>
          <a:p>
            <a:pPr marL="0" indent="0">
              <a:buNone/>
            </a:pPr>
            <a:r>
              <a:rPr lang="en-GB" dirty="0"/>
              <a:t>			IHD – MI 2003</a:t>
            </a:r>
          </a:p>
          <a:p>
            <a:pPr marL="0" indent="0">
              <a:buNone/>
            </a:pPr>
            <a:r>
              <a:rPr lang="en-GB" dirty="0"/>
              <a:t>			CCF</a:t>
            </a:r>
          </a:p>
          <a:p>
            <a:pPr marL="0" indent="0">
              <a:buNone/>
            </a:pPr>
            <a:r>
              <a:rPr lang="en-GB" dirty="0"/>
              <a:t>			DM</a:t>
            </a:r>
          </a:p>
          <a:p>
            <a:pPr marL="0" indent="0">
              <a:buNone/>
            </a:pPr>
            <a:r>
              <a:rPr lang="en-GB" dirty="0"/>
              <a:t>Admitted to AAU 13</a:t>
            </a:r>
            <a:r>
              <a:rPr lang="en-GB" baseline="30000" dirty="0"/>
              <a:t>th</a:t>
            </a:r>
            <a:r>
              <a:rPr lang="en-GB" dirty="0"/>
              <a:t> September at 4:15pm</a:t>
            </a:r>
          </a:p>
          <a:p>
            <a:pPr marL="0" indent="0">
              <a:buNone/>
            </a:pPr>
            <a:r>
              <a:rPr lang="en-GB" dirty="0"/>
              <a:t>3 day history of increasing dyspnoea, cough productive of purulent sputum.</a:t>
            </a:r>
          </a:p>
          <a:p>
            <a:endParaRPr lang="en-GB" dirty="0"/>
          </a:p>
        </p:txBody>
      </p:sp>
    </p:spTree>
    <p:extLst>
      <p:ext uri="{BB962C8B-B14F-4D97-AF65-F5344CB8AC3E}">
        <p14:creationId xmlns:p14="http://schemas.microsoft.com/office/powerpoint/2010/main" val="63995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6A1C2-EEDF-B22D-DC03-E17DC2DE2897}"/>
              </a:ext>
            </a:extLst>
          </p:cNvPr>
          <p:cNvSpPr>
            <a:spLocks noGrp="1"/>
          </p:cNvSpPr>
          <p:nvPr>
            <p:ph idx="1"/>
          </p:nvPr>
        </p:nvSpPr>
        <p:spPr>
          <a:xfrm>
            <a:off x="419928" y="649904"/>
            <a:ext cx="7886700" cy="3196539"/>
          </a:xfrm>
        </p:spPr>
        <p:txBody>
          <a:bodyPr>
            <a:normAutofit fontScale="92500" lnSpcReduction="10000"/>
          </a:bodyPr>
          <a:lstStyle/>
          <a:p>
            <a:pPr marL="0" indent="0">
              <a:buNone/>
            </a:pPr>
            <a:r>
              <a:rPr lang="en-GB" dirty="0"/>
              <a:t>O/E:	</a:t>
            </a:r>
          </a:p>
          <a:p>
            <a:pPr marL="0" indent="0">
              <a:buNone/>
            </a:pPr>
            <a:r>
              <a:rPr lang="en-GB" dirty="0"/>
              <a:t>Temp	 		37.7⁰ C</a:t>
            </a:r>
          </a:p>
          <a:p>
            <a:pPr marL="0" indent="0">
              <a:buNone/>
            </a:pPr>
            <a:r>
              <a:rPr lang="en-GB" dirty="0"/>
              <a:t>RR 24		Central cyanosis + (O₂ sat.87%)</a:t>
            </a:r>
          </a:p>
          <a:p>
            <a:pPr marL="0" indent="0">
              <a:buNone/>
            </a:pPr>
            <a:r>
              <a:rPr lang="en-GB" dirty="0"/>
              <a:t>BP				110/70</a:t>
            </a:r>
          </a:p>
          <a:p>
            <a:pPr marL="0" indent="0">
              <a:buNone/>
            </a:pPr>
            <a:r>
              <a:rPr lang="en-GB" dirty="0"/>
              <a:t>PR				Irregular</a:t>
            </a:r>
          </a:p>
          <a:p>
            <a:pPr marL="0" indent="0">
              <a:buNone/>
            </a:pPr>
            <a:r>
              <a:rPr lang="en-GB" dirty="0"/>
              <a:t>JVP↑		(difficult to assess)</a:t>
            </a:r>
          </a:p>
          <a:p>
            <a:pPr marL="0" indent="0">
              <a:buNone/>
            </a:pPr>
            <a:r>
              <a:rPr lang="en-GB" dirty="0"/>
              <a:t>Oedema to mid calf</a:t>
            </a:r>
          </a:p>
          <a:p>
            <a:pPr marL="0" indent="0">
              <a:buNone/>
            </a:pPr>
            <a:r>
              <a:rPr lang="en-GB" dirty="0"/>
              <a:t>Chest		emphysematous</a:t>
            </a:r>
          </a:p>
          <a:p>
            <a:pPr marL="0" indent="0">
              <a:buNone/>
            </a:pPr>
            <a:r>
              <a:rPr lang="en-GB" dirty="0"/>
              <a:t>				basal crackles R&gt;L</a:t>
            </a:r>
          </a:p>
        </p:txBody>
      </p:sp>
    </p:spTree>
    <p:extLst>
      <p:ext uri="{BB962C8B-B14F-4D97-AF65-F5344CB8AC3E}">
        <p14:creationId xmlns:p14="http://schemas.microsoft.com/office/powerpoint/2010/main" val="532666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FBFE50-1166-471F-2035-FCC294062B9F}"/>
              </a:ext>
            </a:extLst>
          </p:cNvPr>
          <p:cNvSpPr>
            <a:spLocks noGrp="1"/>
          </p:cNvSpPr>
          <p:nvPr>
            <p:ph idx="1"/>
          </p:nvPr>
        </p:nvSpPr>
        <p:spPr>
          <a:xfrm>
            <a:off x="347623" y="566778"/>
            <a:ext cx="7959005" cy="3279666"/>
          </a:xfrm>
        </p:spPr>
        <p:txBody>
          <a:bodyPr>
            <a:normAutofit lnSpcReduction="10000"/>
          </a:bodyPr>
          <a:lstStyle/>
          <a:p>
            <a:pPr marL="0" indent="0">
              <a:buNone/>
            </a:pPr>
            <a:r>
              <a:rPr lang="en-GB" dirty="0"/>
              <a:t>Investigations</a:t>
            </a:r>
          </a:p>
          <a:p>
            <a:pPr marL="0" indent="0">
              <a:buNone/>
            </a:pPr>
            <a:endParaRPr lang="en-GB" sz="1600" dirty="0"/>
          </a:p>
          <a:p>
            <a:pPr marL="0" indent="0">
              <a:buNone/>
            </a:pPr>
            <a:r>
              <a:rPr lang="en-GB" dirty="0"/>
              <a:t>A Blood gases		pH 7.26 </a:t>
            </a:r>
            <a:r>
              <a:rPr lang="en-GB" dirty="0" err="1"/>
              <a:t>pO</a:t>
            </a:r>
            <a:r>
              <a:rPr lang="en-GB" dirty="0"/>
              <a:t>₂ 5.4 </a:t>
            </a:r>
            <a:r>
              <a:rPr lang="en-GB" dirty="0" err="1"/>
              <a:t>pCO</a:t>
            </a:r>
            <a:r>
              <a:rPr lang="en-GB" dirty="0"/>
              <a:t>₂ 8.7</a:t>
            </a:r>
          </a:p>
          <a:p>
            <a:pPr marL="0" indent="0">
              <a:buNone/>
            </a:pPr>
            <a:r>
              <a:rPr lang="en-GB" dirty="0"/>
              <a:t>Hb 16.7		WBC 16		CRP 87</a:t>
            </a:r>
          </a:p>
          <a:p>
            <a:pPr marL="0" indent="0">
              <a:buNone/>
            </a:pPr>
            <a:r>
              <a:rPr lang="en-GB" dirty="0"/>
              <a:t>Urea 10.6		Creatinine 154</a:t>
            </a:r>
          </a:p>
          <a:p>
            <a:pPr marL="0" indent="0">
              <a:buNone/>
            </a:pPr>
            <a:r>
              <a:rPr lang="en-GB" dirty="0"/>
              <a:t>ECG				AF, LBBB</a:t>
            </a:r>
          </a:p>
          <a:p>
            <a:pPr marL="0" indent="0">
              <a:buNone/>
            </a:pPr>
            <a:r>
              <a:rPr lang="en-GB" dirty="0"/>
              <a:t>CXR				over inflated lung fields</a:t>
            </a:r>
          </a:p>
          <a:p>
            <a:pPr marL="0" indent="0">
              <a:buNone/>
            </a:pPr>
            <a:r>
              <a:rPr lang="en-GB" dirty="0"/>
              <a:t>					bulky right hilum</a:t>
            </a:r>
          </a:p>
          <a:p>
            <a:pPr marL="0" indent="0">
              <a:buNone/>
            </a:pPr>
            <a:r>
              <a:rPr lang="en-GB" dirty="0"/>
              <a:t>					patchy shadowing right lower zone</a:t>
            </a:r>
          </a:p>
        </p:txBody>
      </p:sp>
    </p:spTree>
    <p:extLst>
      <p:ext uri="{BB962C8B-B14F-4D97-AF65-F5344CB8AC3E}">
        <p14:creationId xmlns:p14="http://schemas.microsoft.com/office/powerpoint/2010/main" val="972423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C3460-C50A-7251-9B56-60F0ADDA31E1}"/>
              </a:ext>
            </a:extLst>
          </p:cNvPr>
          <p:cNvSpPr>
            <a:spLocks noGrp="1"/>
          </p:cNvSpPr>
          <p:nvPr>
            <p:ph idx="1"/>
          </p:nvPr>
        </p:nvSpPr>
        <p:spPr>
          <a:xfrm>
            <a:off x="419928" y="778374"/>
            <a:ext cx="7886700" cy="3068069"/>
          </a:xfrm>
        </p:spPr>
        <p:txBody>
          <a:bodyPr>
            <a:normAutofit lnSpcReduction="10000"/>
          </a:bodyPr>
          <a:lstStyle/>
          <a:p>
            <a:pPr marL="0" indent="0">
              <a:buNone/>
            </a:pPr>
            <a:r>
              <a:rPr lang="en-GB" dirty="0"/>
              <a:t>Admitted to HDU </a:t>
            </a:r>
          </a:p>
          <a:p>
            <a:pPr marL="0" indent="0">
              <a:buNone/>
            </a:pPr>
            <a:r>
              <a:rPr lang="en-GB" dirty="0"/>
              <a:t>for NIPPV</a:t>
            </a:r>
          </a:p>
          <a:p>
            <a:pPr marL="0" indent="0">
              <a:buNone/>
            </a:pPr>
            <a:endParaRPr lang="en-GB" dirty="0"/>
          </a:p>
          <a:p>
            <a:pPr marL="0" indent="0">
              <a:buNone/>
            </a:pPr>
            <a:r>
              <a:rPr lang="en-GB" dirty="0"/>
              <a:t>+ nebulisers</a:t>
            </a:r>
          </a:p>
          <a:p>
            <a:pPr marL="0" indent="0">
              <a:buNone/>
            </a:pPr>
            <a:r>
              <a:rPr lang="en-GB" dirty="0"/>
              <a:t>+ steroids</a:t>
            </a:r>
          </a:p>
          <a:p>
            <a:pPr marL="0" indent="0">
              <a:buNone/>
            </a:pPr>
            <a:r>
              <a:rPr lang="en-GB" dirty="0"/>
              <a:t>+ </a:t>
            </a:r>
            <a:r>
              <a:rPr lang="en-GB" dirty="0" err="1"/>
              <a:t>i</a:t>
            </a:r>
            <a:r>
              <a:rPr lang="en-GB" dirty="0"/>
              <a:t>/v antibiotics</a:t>
            </a:r>
          </a:p>
          <a:p>
            <a:pPr marL="0" indent="0">
              <a:buNone/>
            </a:pPr>
            <a:endParaRPr lang="en-GB" dirty="0"/>
          </a:p>
          <a:p>
            <a:pPr marL="0" indent="0">
              <a:buNone/>
            </a:pPr>
            <a:r>
              <a:rPr lang="en-GB" dirty="0"/>
              <a:t>Died 14</a:t>
            </a:r>
            <a:r>
              <a:rPr lang="en-GB" baseline="30000" dirty="0"/>
              <a:t>th</a:t>
            </a:r>
            <a:r>
              <a:rPr lang="en-GB" dirty="0"/>
              <a:t> September at 2:20pm</a:t>
            </a:r>
          </a:p>
          <a:p>
            <a:endParaRPr lang="en-GB" dirty="0"/>
          </a:p>
        </p:txBody>
      </p:sp>
    </p:spTree>
    <p:extLst>
      <p:ext uri="{BB962C8B-B14F-4D97-AF65-F5344CB8AC3E}">
        <p14:creationId xmlns:p14="http://schemas.microsoft.com/office/powerpoint/2010/main" val="309146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360000" y="360000"/>
            <a:ext cx="7887600" cy="478800"/>
          </a:xfrm>
        </p:spPr>
        <p:txBody>
          <a:bodyPr lIns="0" tIns="0" rIns="0" bIns="0">
            <a:noAutofit/>
          </a:bodyPr>
          <a:lstStyle/>
          <a:p>
            <a:r>
              <a:rPr lang="en-US" sz="3200" b="1" dirty="0">
                <a:solidFill>
                  <a:srgbClr val="A00054"/>
                </a:solidFill>
                <a:latin typeface="Arial" pitchFamily="34" charset="0"/>
                <a:cs typeface="Arial" pitchFamily="34" charset="0"/>
              </a:rPr>
              <a:t>When a Patient Dies</a:t>
            </a:r>
            <a:br>
              <a:rPr lang="en-US" sz="3200" b="1" dirty="0">
                <a:solidFill>
                  <a:srgbClr val="A00054"/>
                </a:solidFill>
                <a:latin typeface="Arial" pitchFamily="34" charset="0"/>
                <a:cs typeface="Arial" pitchFamily="34" charset="0"/>
              </a:rPr>
            </a:br>
            <a:endParaRPr lang="en-US" sz="3200" dirty="0"/>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360000" y="1080000"/>
            <a:ext cx="7886700" cy="1704691"/>
          </a:xfrm>
        </p:spPr>
        <p:txBody>
          <a:bodyPr lIns="0" tIns="0" rIns="0" bIns="0">
            <a:normAutofit fontScale="70000" lnSpcReduction="20000"/>
          </a:bodyPr>
          <a:lstStyle/>
          <a:p>
            <a:pPr lvl="1">
              <a:lnSpc>
                <a:spcPct val="150000"/>
              </a:lnSpc>
              <a:buFont typeface="Arial" pitchFamily="34" charset="0"/>
              <a:buChar char="•"/>
            </a:pPr>
            <a:r>
              <a:rPr lang="en-GB" sz="2000" dirty="0"/>
              <a:t>Confirming death</a:t>
            </a:r>
          </a:p>
          <a:p>
            <a:pPr lvl="1">
              <a:lnSpc>
                <a:spcPct val="150000"/>
              </a:lnSpc>
              <a:buFont typeface="Arial" pitchFamily="34" charset="0"/>
              <a:buChar char="•"/>
            </a:pPr>
            <a:r>
              <a:rPr lang="en-GB" sz="2000" dirty="0"/>
              <a:t>Talking to relatives</a:t>
            </a:r>
          </a:p>
          <a:p>
            <a:pPr lvl="1">
              <a:lnSpc>
                <a:spcPct val="150000"/>
              </a:lnSpc>
              <a:buFont typeface="Arial" pitchFamily="34" charset="0"/>
              <a:buChar char="•"/>
            </a:pPr>
            <a:r>
              <a:rPr lang="en-GB" sz="2000" dirty="0"/>
              <a:t>Reporting to the coroner</a:t>
            </a:r>
          </a:p>
          <a:p>
            <a:pPr lvl="1">
              <a:lnSpc>
                <a:spcPct val="150000"/>
              </a:lnSpc>
              <a:buFont typeface="Arial" pitchFamily="34" charset="0"/>
              <a:buChar char="•"/>
            </a:pPr>
            <a:r>
              <a:rPr lang="en-GB" sz="2000" dirty="0"/>
              <a:t>Death Certification</a:t>
            </a:r>
          </a:p>
          <a:p>
            <a:pPr lvl="1">
              <a:lnSpc>
                <a:spcPct val="150000"/>
              </a:lnSpc>
              <a:buFont typeface="Arial" pitchFamily="34" charset="0"/>
              <a:buChar char="•"/>
            </a:pPr>
            <a:r>
              <a:rPr lang="en-GB" sz="2000" dirty="0"/>
              <a:t>Cremation Forms</a:t>
            </a:r>
          </a:p>
          <a:p>
            <a:endParaRPr lang="en-US" sz="1800" dirty="0"/>
          </a:p>
        </p:txBody>
      </p:sp>
    </p:spTree>
    <p:extLst>
      <p:ext uri="{BB962C8B-B14F-4D97-AF65-F5344CB8AC3E}">
        <p14:creationId xmlns:p14="http://schemas.microsoft.com/office/powerpoint/2010/main" val="181403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E9A1-0623-EAAC-2A40-2E4319C87818}"/>
              </a:ext>
            </a:extLst>
          </p:cNvPr>
          <p:cNvSpPr>
            <a:spLocks noGrp="1"/>
          </p:cNvSpPr>
          <p:nvPr>
            <p:ph type="title"/>
          </p:nvPr>
        </p:nvSpPr>
        <p:spPr>
          <a:xfrm>
            <a:off x="419928" y="343574"/>
            <a:ext cx="7886700" cy="994172"/>
          </a:xfrm>
        </p:spPr>
        <p:txBody>
          <a:bodyPr>
            <a:normAutofit fontScale="90000"/>
          </a:bodyPr>
          <a:lstStyle/>
          <a:p>
            <a:r>
              <a:rPr lang="en-US" sz="3600" b="1" dirty="0">
                <a:solidFill>
                  <a:srgbClr val="A00054"/>
                </a:solidFill>
                <a:latin typeface="Arial" pitchFamily="34" charset="0"/>
                <a:cs typeface="Arial" pitchFamily="34" charset="0"/>
              </a:rPr>
              <a:t>Death certificate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for G Lewis</a:t>
            </a:r>
            <a:endParaRPr lang="en-GB" dirty="0"/>
          </a:p>
        </p:txBody>
      </p:sp>
      <p:sp>
        <p:nvSpPr>
          <p:cNvPr id="3" name="Content Placeholder 2">
            <a:extLst>
              <a:ext uri="{FF2B5EF4-FFF2-40B4-BE49-F238E27FC236}">
                <a16:creationId xmlns:a16="http://schemas.microsoft.com/office/drawing/2014/main" id="{B02A943F-34DE-B73A-46C7-8912809A90F3}"/>
              </a:ext>
            </a:extLst>
          </p:cNvPr>
          <p:cNvSpPr>
            <a:spLocks noGrp="1"/>
          </p:cNvSpPr>
          <p:nvPr>
            <p:ph idx="1"/>
          </p:nvPr>
        </p:nvSpPr>
        <p:spPr>
          <a:xfrm>
            <a:off x="419928" y="1458506"/>
            <a:ext cx="7886700" cy="2387937"/>
          </a:xfrm>
        </p:spPr>
        <p:txBody>
          <a:bodyPr>
            <a:normAutofit lnSpcReduction="10000"/>
          </a:bodyPr>
          <a:lstStyle/>
          <a:p>
            <a:r>
              <a:rPr lang="en-GB" dirty="0"/>
              <a:t>1a Bronchopneumonia</a:t>
            </a:r>
          </a:p>
          <a:p>
            <a:r>
              <a:rPr lang="en-GB" dirty="0"/>
              <a:t>1b Chronic obstructive pulmonary disease</a:t>
            </a:r>
          </a:p>
          <a:p>
            <a:r>
              <a:rPr lang="en-GB" dirty="0"/>
              <a:t>II    Ischaemic heart disease</a:t>
            </a:r>
          </a:p>
          <a:p>
            <a:pPr marL="914400" lvl="2" indent="0">
              <a:buNone/>
            </a:pPr>
            <a:r>
              <a:rPr lang="en-GB" sz="3200" dirty="0"/>
              <a:t>Diabetes mellitus</a:t>
            </a:r>
          </a:p>
          <a:p>
            <a:pPr marL="914400" lvl="2" indent="0">
              <a:buNone/>
            </a:pPr>
            <a:endParaRPr lang="en-GB" sz="3200" dirty="0"/>
          </a:p>
          <a:p>
            <a:pPr marL="914400" lvl="2" indent="0">
              <a:spcBef>
                <a:spcPts val="0"/>
              </a:spcBef>
              <a:buNone/>
            </a:pPr>
            <a:r>
              <a:rPr lang="en-GB" sz="3200" dirty="0"/>
              <a:t>(after discussion with Coroners office)</a:t>
            </a:r>
          </a:p>
          <a:p>
            <a:endParaRPr lang="en-GB" dirty="0"/>
          </a:p>
        </p:txBody>
      </p:sp>
    </p:spTree>
    <p:extLst>
      <p:ext uri="{BB962C8B-B14F-4D97-AF65-F5344CB8AC3E}">
        <p14:creationId xmlns:p14="http://schemas.microsoft.com/office/powerpoint/2010/main" val="67388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92F8-4730-C155-5E2E-D234586BCE99}"/>
              </a:ext>
            </a:extLst>
          </p:cNvPr>
          <p:cNvSpPr>
            <a:spLocks noGrp="1"/>
          </p:cNvSpPr>
          <p:nvPr>
            <p:ph type="title"/>
          </p:nvPr>
        </p:nvSpPr>
        <p:spPr>
          <a:xfrm>
            <a:off x="419928" y="494715"/>
            <a:ext cx="7886700" cy="994172"/>
          </a:xfrm>
        </p:spPr>
        <p:txBody>
          <a:bodyPr/>
          <a:lstStyle/>
          <a:p>
            <a:r>
              <a:rPr lang="en-US" sz="3600" b="1" dirty="0">
                <a:solidFill>
                  <a:srgbClr val="A00054"/>
                </a:solidFill>
                <a:latin typeface="Arial" pitchFamily="34" charset="0"/>
                <a:cs typeface="Arial" pitchFamily="34" charset="0"/>
              </a:rPr>
              <a:t>Cremation Forms</a:t>
            </a:r>
            <a:endParaRPr lang="en-GB" dirty="0"/>
          </a:p>
        </p:txBody>
      </p:sp>
      <p:sp>
        <p:nvSpPr>
          <p:cNvPr id="3" name="Content Placeholder 2">
            <a:extLst>
              <a:ext uri="{FF2B5EF4-FFF2-40B4-BE49-F238E27FC236}">
                <a16:creationId xmlns:a16="http://schemas.microsoft.com/office/drawing/2014/main" id="{14DEE679-1C91-B56A-765B-5DB2462BD42C}"/>
              </a:ext>
            </a:extLst>
          </p:cNvPr>
          <p:cNvSpPr>
            <a:spLocks noGrp="1"/>
          </p:cNvSpPr>
          <p:nvPr>
            <p:ph idx="1"/>
          </p:nvPr>
        </p:nvSpPr>
        <p:spPr>
          <a:xfrm>
            <a:off x="419928" y="1567418"/>
            <a:ext cx="7886700" cy="1704691"/>
          </a:xfrm>
        </p:spPr>
        <p:txBody>
          <a:bodyPr>
            <a:normAutofit fontScale="85000" lnSpcReduction="20000"/>
          </a:bodyPr>
          <a:lstStyle/>
          <a:p>
            <a:r>
              <a:rPr lang="en-GB" dirty="0"/>
              <a:t>70% of deaths are followed by cremation</a:t>
            </a:r>
          </a:p>
          <a:p>
            <a:r>
              <a:rPr lang="en-GB" dirty="0"/>
              <a:t>1 in 4 forms are completed incorrectly</a:t>
            </a:r>
          </a:p>
          <a:p>
            <a:r>
              <a:rPr lang="en-GB" dirty="0"/>
              <a:t>Part 3 – completed by the doctor who writes the death certificate</a:t>
            </a:r>
          </a:p>
          <a:p>
            <a:r>
              <a:rPr lang="en-GB" dirty="0"/>
              <a:t>If any doubt refer to the Coroner for advice – speak to a consultant or </a:t>
            </a:r>
            <a:r>
              <a:rPr lang="en-GB" dirty="0" err="1"/>
              <a:t>SpR</a:t>
            </a:r>
            <a:r>
              <a:rPr lang="en-GB" dirty="0"/>
              <a:t> first</a:t>
            </a:r>
          </a:p>
          <a:p>
            <a:r>
              <a:rPr lang="en-GB" dirty="0"/>
              <a:t>A fee is paid for this certification</a:t>
            </a:r>
          </a:p>
          <a:p>
            <a:endParaRPr lang="en-GB" dirty="0"/>
          </a:p>
        </p:txBody>
      </p:sp>
    </p:spTree>
    <p:extLst>
      <p:ext uri="{BB962C8B-B14F-4D97-AF65-F5344CB8AC3E}">
        <p14:creationId xmlns:p14="http://schemas.microsoft.com/office/powerpoint/2010/main" val="178363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25AF-2380-39D6-C803-73DC17F78724}"/>
              </a:ext>
            </a:extLst>
          </p:cNvPr>
          <p:cNvSpPr>
            <a:spLocks noGrp="1"/>
          </p:cNvSpPr>
          <p:nvPr>
            <p:ph type="title"/>
          </p:nvPr>
        </p:nvSpPr>
        <p:spPr>
          <a:xfrm>
            <a:off x="419928" y="298232"/>
            <a:ext cx="7886700" cy="994172"/>
          </a:xfrm>
        </p:spPr>
        <p:txBody>
          <a:bodyPr>
            <a:normAutofit fontScale="90000"/>
          </a:bodyPr>
          <a:lstStyle/>
          <a:p>
            <a:r>
              <a:rPr lang="en-US" sz="3600" b="1" dirty="0">
                <a:solidFill>
                  <a:srgbClr val="A00054"/>
                </a:solidFill>
                <a:latin typeface="Arial" pitchFamily="34" charset="0"/>
                <a:cs typeface="Arial" pitchFamily="34" charset="0"/>
              </a:rPr>
              <a:t>Cremation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Forms (2)</a:t>
            </a:r>
            <a:endParaRPr lang="en-GB" dirty="0"/>
          </a:p>
        </p:txBody>
      </p:sp>
      <p:sp>
        <p:nvSpPr>
          <p:cNvPr id="3" name="Content Placeholder 2">
            <a:extLst>
              <a:ext uri="{FF2B5EF4-FFF2-40B4-BE49-F238E27FC236}">
                <a16:creationId xmlns:a16="http://schemas.microsoft.com/office/drawing/2014/main" id="{3DB59E3F-348D-897E-5E75-B1B6D2D1FC12}"/>
              </a:ext>
            </a:extLst>
          </p:cNvPr>
          <p:cNvSpPr>
            <a:spLocks noGrp="1"/>
          </p:cNvSpPr>
          <p:nvPr>
            <p:ph idx="1"/>
          </p:nvPr>
        </p:nvSpPr>
        <p:spPr>
          <a:xfrm>
            <a:off x="419928" y="1428278"/>
            <a:ext cx="7886700" cy="2418165"/>
          </a:xfrm>
        </p:spPr>
        <p:txBody>
          <a:bodyPr/>
          <a:lstStyle/>
          <a:p>
            <a:r>
              <a:rPr lang="en-GB" dirty="0"/>
              <a:t>Part 3</a:t>
            </a:r>
          </a:p>
          <a:p>
            <a:pPr lvl="1"/>
            <a:r>
              <a:rPr lang="en-GB" dirty="0"/>
              <a:t>Completed by a second independent doctor, full registration for at least 5 years</a:t>
            </a:r>
          </a:p>
          <a:p>
            <a:pPr lvl="1"/>
            <a:r>
              <a:rPr lang="en-GB" dirty="0"/>
              <a:t>Must discuss case with first doctor</a:t>
            </a:r>
          </a:p>
          <a:p>
            <a:pPr lvl="1"/>
            <a:r>
              <a:rPr lang="en-GB" dirty="0"/>
              <a:t>Examine the body and agree with the cause of death</a:t>
            </a:r>
          </a:p>
          <a:p>
            <a:endParaRPr lang="en-GB" dirty="0"/>
          </a:p>
        </p:txBody>
      </p:sp>
    </p:spTree>
    <p:extLst>
      <p:ext uri="{BB962C8B-B14F-4D97-AF65-F5344CB8AC3E}">
        <p14:creationId xmlns:p14="http://schemas.microsoft.com/office/powerpoint/2010/main" val="375996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7DFA-DCE6-73E4-28CF-A3D9D2698D3B}"/>
              </a:ext>
            </a:extLst>
          </p:cNvPr>
          <p:cNvSpPr>
            <a:spLocks noGrp="1"/>
          </p:cNvSpPr>
          <p:nvPr>
            <p:ph type="title"/>
          </p:nvPr>
        </p:nvSpPr>
        <p:spPr/>
        <p:txBody>
          <a:bodyPr/>
          <a:lstStyle/>
          <a:p>
            <a:r>
              <a:rPr lang="en-US" sz="3600" b="1" dirty="0">
                <a:solidFill>
                  <a:srgbClr val="A00054"/>
                </a:solidFill>
                <a:latin typeface="Arial" pitchFamily="34" charset="0"/>
                <a:cs typeface="Arial" pitchFamily="34" charset="0"/>
              </a:rPr>
              <a:t>Summary</a:t>
            </a:r>
            <a:endParaRPr lang="en-GB" dirty="0"/>
          </a:p>
        </p:txBody>
      </p:sp>
      <p:sp>
        <p:nvSpPr>
          <p:cNvPr id="3" name="Content Placeholder 2">
            <a:extLst>
              <a:ext uri="{FF2B5EF4-FFF2-40B4-BE49-F238E27FC236}">
                <a16:creationId xmlns:a16="http://schemas.microsoft.com/office/drawing/2014/main" id="{9C3F3966-6E6E-B8DF-1FA8-6489A5F7CC92}"/>
              </a:ext>
            </a:extLst>
          </p:cNvPr>
          <p:cNvSpPr>
            <a:spLocks noGrp="1"/>
          </p:cNvSpPr>
          <p:nvPr>
            <p:ph idx="1"/>
          </p:nvPr>
        </p:nvSpPr>
        <p:spPr/>
        <p:txBody>
          <a:bodyPr>
            <a:normAutofit fontScale="92500" lnSpcReduction="10000"/>
          </a:bodyPr>
          <a:lstStyle/>
          <a:p>
            <a:r>
              <a:rPr lang="en-GB" dirty="0"/>
              <a:t>Confirming death</a:t>
            </a:r>
          </a:p>
          <a:p>
            <a:r>
              <a:rPr lang="en-GB" dirty="0"/>
              <a:t>Talking to relatives – being considerate</a:t>
            </a:r>
          </a:p>
          <a:p>
            <a:r>
              <a:rPr lang="en-GB" dirty="0"/>
              <a:t>Reporting to the Coroner</a:t>
            </a:r>
          </a:p>
          <a:p>
            <a:r>
              <a:rPr lang="en-GB" dirty="0"/>
              <a:t>Certifying death and issuing a death certificate</a:t>
            </a:r>
          </a:p>
          <a:p>
            <a:r>
              <a:rPr lang="en-GB" dirty="0"/>
              <a:t>Cremation forms (sensible, accurate completion)</a:t>
            </a:r>
          </a:p>
        </p:txBody>
      </p:sp>
    </p:spTree>
    <p:extLst>
      <p:ext uri="{BB962C8B-B14F-4D97-AF65-F5344CB8AC3E}">
        <p14:creationId xmlns:p14="http://schemas.microsoft.com/office/powerpoint/2010/main" val="371274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360000" y="360000"/>
            <a:ext cx="7886700" cy="477154"/>
          </a:xfrm>
        </p:spPr>
        <p:txBody>
          <a:bodyPr lIns="0" tIns="0" rIns="0" bIns="0">
            <a:normAutofit fontScale="90000"/>
          </a:bodyPr>
          <a:lstStyle/>
          <a:p>
            <a:r>
              <a:rPr lang="en-US" sz="3600" b="1" dirty="0">
                <a:solidFill>
                  <a:srgbClr val="A00054"/>
                </a:solidFill>
                <a:latin typeface="Arial" pitchFamily="34" charset="0"/>
                <a:cs typeface="Arial" pitchFamily="34" charset="0"/>
              </a:rPr>
              <a:t>Confirming Death</a:t>
            </a:r>
            <a:br>
              <a:rPr lang="en-US" sz="3600" b="1" dirty="0">
                <a:solidFill>
                  <a:srgbClr val="A00054"/>
                </a:solidFill>
                <a:latin typeface="Arial" pitchFamily="34" charset="0"/>
                <a:cs typeface="Arial" pitchFamily="34" charset="0"/>
              </a:rPr>
            </a:br>
            <a:endParaRPr lang="en-US" dirty="0"/>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360000" y="1080000"/>
            <a:ext cx="5861602" cy="2516997"/>
          </a:xfrm>
        </p:spPr>
        <p:txBody>
          <a:bodyPr lIns="0" tIns="0" rIns="0" bIns="0">
            <a:normAutofit fontScale="77500" lnSpcReduction="20000"/>
          </a:bodyPr>
          <a:lstStyle/>
          <a:p>
            <a:pPr marL="457200" indent="-457200" eaLnBrk="1" hangingPunct="1">
              <a:buFont typeface="Arial" pitchFamily="34" charset="0"/>
              <a:buChar char="•"/>
            </a:pPr>
            <a:r>
              <a:rPr lang="en-GB" sz="3200" dirty="0">
                <a:latin typeface="Arial" charset="0"/>
              </a:rPr>
              <a:t>No respiratory effort</a:t>
            </a:r>
          </a:p>
          <a:p>
            <a:pPr marL="342900" lvl="1" indent="0">
              <a:buNone/>
            </a:pPr>
            <a:r>
              <a:rPr lang="en-GB" sz="3200" dirty="0">
                <a:latin typeface="Arial" charset="0"/>
              </a:rPr>
              <a:t>at least one minute</a:t>
            </a:r>
          </a:p>
          <a:p>
            <a:pPr marL="342900" lvl="1" indent="0">
              <a:buNone/>
            </a:pPr>
            <a:endParaRPr lang="en-GB" sz="3200" dirty="0">
              <a:latin typeface="Arial" charset="0"/>
            </a:endParaRPr>
          </a:p>
          <a:p>
            <a:pPr lvl="1" indent="-457200">
              <a:buFont typeface="Arial" pitchFamily="34" charset="0"/>
              <a:buChar char="•"/>
            </a:pPr>
            <a:r>
              <a:rPr lang="en-GB" sz="3200" dirty="0">
                <a:latin typeface="Arial" charset="0"/>
              </a:rPr>
              <a:t>No Cardiac output</a:t>
            </a:r>
          </a:p>
          <a:p>
            <a:pPr marL="342900" lvl="1" indent="0">
              <a:buNone/>
            </a:pPr>
            <a:r>
              <a:rPr lang="en-GB" sz="3200" dirty="0">
                <a:latin typeface="Arial" charset="0"/>
              </a:rPr>
              <a:t>pulse</a:t>
            </a:r>
          </a:p>
          <a:p>
            <a:pPr marL="342900" lvl="1" indent="0">
              <a:buNone/>
            </a:pPr>
            <a:r>
              <a:rPr lang="en-GB" sz="3200" dirty="0">
                <a:latin typeface="Arial" charset="0"/>
              </a:rPr>
              <a:t>heart sounds</a:t>
            </a:r>
          </a:p>
          <a:p>
            <a:pPr marL="342900" lvl="1" indent="0">
              <a:buNone/>
            </a:pPr>
            <a:endParaRPr lang="en-GB" sz="3200" dirty="0">
              <a:latin typeface="Arial" charset="0"/>
            </a:endParaRPr>
          </a:p>
          <a:p>
            <a:pPr lvl="1" indent="-457200">
              <a:buFont typeface="Arial" pitchFamily="34" charset="0"/>
              <a:buChar char="•"/>
            </a:pPr>
            <a:r>
              <a:rPr lang="en-GB" sz="3200" dirty="0">
                <a:latin typeface="Arial" charset="0"/>
              </a:rPr>
              <a:t>Fixed and dilated pupils - </a:t>
            </a:r>
            <a:r>
              <a:rPr lang="en-GB" sz="3200" i="1" dirty="0">
                <a:latin typeface="Arial" charset="0"/>
              </a:rPr>
              <a:t>unreliable</a:t>
            </a:r>
          </a:p>
          <a:p>
            <a:endParaRPr lang="en-US" sz="1800" dirty="0"/>
          </a:p>
        </p:txBody>
      </p:sp>
    </p:spTree>
    <p:extLst>
      <p:ext uri="{BB962C8B-B14F-4D97-AF65-F5344CB8AC3E}">
        <p14:creationId xmlns:p14="http://schemas.microsoft.com/office/powerpoint/2010/main" val="380214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360000" y="496027"/>
            <a:ext cx="7886700" cy="477154"/>
          </a:xfrm>
        </p:spPr>
        <p:txBody>
          <a:bodyPr lIns="0" tIns="0" rIns="0" bIns="0">
            <a:normAutofit fontScale="90000"/>
          </a:bodyPr>
          <a:lstStyle/>
          <a:p>
            <a:pPr eaLnBrk="1" hangingPunct="1"/>
            <a:r>
              <a:rPr lang="en-US" sz="3600" b="1" dirty="0">
                <a:solidFill>
                  <a:srgbClr val="A00054"/>
                </a:solidFill>
                <a:latin typeface="Arial" pitchFamily="34" charset="0"/>
                <a:cs typeface="Arial" pitchFamily="34" charset="0"/>
              </a:rPr>
              <a:t>After Confirming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Death</a:t>
            </a:r>
            <a:br>
              <a:rPr lang="en-US" sz="3600" b="1" dirty="0">
                <a:solidFill>
                  <a:srgbClr val="A00054"/>
                </a:solidFill>
                <a:latin typeface="Arial" pitchFamily="34" charset="0"/>
                <a:cs typeface="Arial" pitchFamily="34" charset="0"/>
              </a:rPr>
            </a:br>
            <a:endParaRPr lang="en-US" dirty="0"/>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360000" y="1080000"/>
            <a:ext cx="5861602" cy="2516997"/>
          </a:xfrm>
        </p:spPr>
        <p:txBody>
          <a:bodyPr lIns="0" tIns="0" rIns="0" bIns="0">
            <a:normAutofit lnSpcReduction="10000"/>
          </a:bodyPr>
          <a:lstStyle/>
          <a:p>
            <a:pPr eaLnBrk="1" hangingPunct="1"/>
            <a:r>
              <a:rPr lang="en-GB" sz="3200" b="0" dirty="0">
                <a:solidFill>
                  <a:schemeClr val="bg2">
                    <a:lumMod val="10000"/>
                  </a:schemeClr>
                </a:solidFill>
                <a:latin typeface="Arial" charset="0"/>
              </a:rPr>
              <a:t>Record confirmation of death in the medical notes</a:t>
            </a:r>
          </a:p>
          <a:p>
            <a:pPr marL="457200" lvl="2">
              <a:buFont typeface="Arial" pitchFamily="34" charset="0"/>
              <a:buChar char="•"/>
            </a:pPr>
            <a:r>
              <a:rPr lang="en-GB" sz="3200" dirty="0">
                <a:solidFill>
                  <a:schemeClr val="bg2">
                    <a:lumMod val="10000"/>
                  </a:schemeClr>
                </a:solidFill>
                <a:latin typeface="Arial" charset="0"/>
              </a:rPr>
              <a:t> List examination undertaking</a:t>
            </a:r>
          </a:p>
          <a:p>
            <a:pPr marL="742950" lvl="1" indent="-285750">
              <a:buFont typeface="Arial" pitchFamily="34" charset="0"/>
              <a:buChar char="•"/>
            </a:pPr>
            <a:r>
              <a:rPr lang="en-GB" sz="3200" dirty="0">
                <a:solidFill>
                  <a:schemeClr val="bg2">
                    <a:lumMod val="10000"/>
                  </a:schemeClr>
                </a:solidFill>
                <a:latin typeface="Arial" charset="0"/>
              </a:rPr>
              <a:t>Time and date of death</a:t>
            </a:r>
          </a:p>
          <a:p>
            <a:pPr marL="742950" lvl="1" indent="-285750">
              <a:buFont typeface="Arial" pitchFamily="34" charset="0"/>
              <a:buChar char="•"/>
            </a:pPr>
            <a:r>
              <a:rPr lang="en-GB" sz="3200" dirty="0">
                <a:solidFill>
                  <a:schemeClr val="bg2">
                    <a:lumMod val="10000"/>
                  </a:schemeClr>
                </a:solidFill>
                <a:latin typeface="Arial" charset="0"/>
              </a:rPr>
              <a:t>Signature (legible) and bleep number</a:t>
            </a:r>
          </a:p>
          <a:p>
            <a:endParaRPr lang="en-US" sz="1800" b="0" dirty="0">
              <a:solidFill>
                <a:schemeClr val="bg2">
                  <a:lumMod val="25000"/>
                </a:schemeClr>
              </a:solidFill>
            </a:endParaRPr>
          </a:p>
        </p:txBody>
      </p:sp>
    </p:spTree>
    <p:extLst>
      <p:ext uri="{BB962C8B-B14F-4D97-AF65-F5344CB8AC3E}">
        <p14:creationId xmlns:p14="http://schemas.microsoft.com/office/powerpoint/2010/main" val="167813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6A40-D893-C743-9A64-3B9638BA929E}"/>
              </a:ext>
            </a:extLst>
          </p:cNvPr>
          <p:cNvSpPr>
            <a:spLocks noGrp="1"/>
          </p:cNvSpPr>
          <p:nvPr>
            <p:ph type="title"/>
          </p:nvPr>
        </p:nvSpPr>
        <p:spPr>
          <a:xfrm>
            <a:off x="360000" y="496026"/>
            <a:ext cx="7886700" cy="477154"/>
          </a:xfrm>
        </p:spPr>
        <p:txBody>
          <a:bodyPr lIns="0" tIns="0" rIns="0" bIns="0">
            <a:normAutofit fontScale="90000"/>
          </a:bodyPr>
          <a:lstStyle/>
          <a:p>
            <a:pPr eaLnBrk="1" hangingPunct="1"/>
            <a:r>
              <a:rPr lang="en-US" sz="3600" b="1" dirty="0">
                <a:solidFill>
                  <a:srgbClr val="A00054"/>
                </a:solidFill>
                <a:latin typeface="Arial" pitchFamily="34" charset="0"/>
                <a:cs typeface="Arial" pitchFamily="34" charset="0"/>
              </a:rPr>
              <a:t>After Confirming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Death (2)</a:t>
            </a:r>
            <a:br>
              <a:rPr lang="en-US" sz="3600" b="1" dirty="0">
                <a:solidFill>
                  <a:srgbClr val="A00054"/>
                </a:solidFill>
                <a:latin typeface="Arial" pitchFamily="34" charset="0"/>
                <a:cs typeface="Arial" pitchFamily="34" charset="0"/>
              </a:rPr>
            </a:br>
            <a:endParaRPr lang="en-US" dirty="0"/>
          </a:p>
        </p:txBody>
      </p:sp>
      <p:sp>
        <p:nvSpPr>
          <p:cNvPr id="3" name="Content Placeholder 2">
            <a:extLst>
              <a:ext uri="{FF2B5EF4-FFF2-40B4-BE49-F238E27FC236}">
                <a16:creationId xmlns:a16="http://schemas.microsoft.com/office/drawing/2014/main" id="{867E7A13-BC47-1144-9B6B-C7E34F28558D}"/>
              </a:ext>
            </a:extLst>
          </p:cNvPr>
          <p:cNvSpPr>
            <a:spLocks noGrp="1"/>
          </p:cNvSpPr>
          <p:nvPr>
            <p:ph idx="1"/>
          </p:nvPr>
        </p:nvSpPr>
        <p:spPr>
          <a:xfrm>
            <a:off x="360000" y="1080000"/>
            <a:ext cx="4569515" cy="2594620"/>
          </a:xfrm>
        </p:spPr>
        <p:txBody>
          <a:bodyPr lIns="0" tIns="0" rIns="0" bIns="0">
            <a:normAutofit lnSpcReduction="10000"/>
          </a:bodyPr>
          <a:lstStyle/>
          <a:p>
            <a:pPr marL="457200" indent="-457200" eaLnBrk="1" hangingPunct="1">
              <a:buFont typeface="Arial" pitchFamily="34" charset="0"/>
              <a:buChar char="•"/>
            </a:pPr>
            <a:r>
              <a:rPr lang="en-GB" sz="2400" dirty="0">
                <a:latin typeface="Arial" charset="0"/>
              </a:rPr>
              <a:t>If you think the death should be reported to the Coroner </a:t>
            </a:r>
            <a:r>
              <a:rPr lang="en-GB" sz="2400" b="1" dirty="0">
                <a:latin typeface="Arial" charset="0"/>
              </a:rPr>
              <a:t>ALWAYS</a:t>
            </a:r>
            <a:r>
              <a:rPr lang="en-GB" sz="2400" dirty="0">
                <a:latin typeface="Arial" charset="0"/>
              </a:rPr>
              <a:t> speak to a consultant or </a:t>
            </a:r>
            <a:r>
              <a:rPr lang="en-GB" sz="2400" dirty="0" err="1">
                <a:latin typeface="Arial" charset="0"/>
              </a:rPr>
              <a:t>SpR</a:t>
            </a:r>
            <a:r>
              <a:rPr lang="en-GB" sz="2400" dirty="0">
                <a:latin typeface="Arial" charset="0"/>
              </a:rPr>
              <a:t> first.</a:t>
            </a:r>
          </a:p>
          <a:p>
            <a:pPr marL="285750" indent="-285750" eaLnBrk="1" hangingPunct="1">
              <a:buFont typeface="Arial" pitchFamily="34" charset="0"/>
              <a:buChar char="•"/>
            </a:pPr>
            <a:endParaRPr lang="en-GB" sz="1100" dirty="0">
              <a:latin typeface="Arial" charset="0"/>
            </a:endParaRPr>
          </a:p>
          <a:p>
            <a:pPr marL="457200" indent="-457200" eaLnBrk="1" hangingPunct="1">
              <a:buFont typeface="Arial" pitchFamily="34" charset="0"/>
              <a:buChar char="•"/>
            </a:pPr>
            <a:r>
              <a:rPr lang="en-GB" sz="2400" dirty="0">
                <a:latin typeface="Arial" charset="0"/>
              </a:rPr>
              <a:t>Record in the notes when a death has been reported to the coroner</a:t>
            </a:r>
          </a:p>
          <a:p>
            <a:pPr lvl="1"/>
            <a:endParaRPr lang="en-US" dirty="0"/>
          </a:p>
        </p:txBody>
      </p:sp>
    </p:spTree>
    <p:extLst>
      <p:ext uri="{BB962C8B-B14F-4D97-AF65-F5344CB8AC3E}">
        <p14:creationId xmlns:p14="http://schemas.microsoft.com/office/powerpoint/2010/main" val="12783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B2B1-51B7-61F9-6037-8D571492E377}"/>
              </a:ext>
            </a:extLst>
          </p:cNvPr>
          <p:cNvSpPr>
            <a:spLocks noGrp="1"/>
          </p:cNvSpPr>
          <p:nvPr>
            <p:ph type="title"/>
          </p:nvPr>
        </p:nvSpPr>
        <p:spPr/>
        <p:txBody>
          <a:bodyPr>
            <a:normAutofit fontScale="90000"/>
          </a:bodyPr>
          <a:lstStyle/>
          <a:p>
            <a:r>
              <a:rPr lang="en-US" sz="3600" b="1" dirty="0">
                <a:solidFill>
                  <a:srgbClr val="A00054"/>
                </a:solidFill>
                <a:latin typeface="Arial" pitchFamily="34" charset="0"/>
                <a:cs typeface="Arial" pitchFamily="34" charset="0"/>
              </a:rPr>
              <a:t>Talking to Relatives</a:t>
            </a:r>
            <a:br>
              <a:rPr lang="en-US" sz="3600" b="1" dirty="0">
                <a:solidFill>
                  <a:srgbClr val="A00054"/>
                </a:solidFill>
                <a:latin typeface="Arial" pitchFamily="34" charset="0"/>
                <a:cs typeface="Arial" pitchFamily="34" charset="0"/>
              </a:rPr>
            </a:br>
            <a:endParaRPr lang="en-GB" dirty="0"/>
          </a:p>
        </p:txBody>
      </p:sp>
      <p:sp>
        <p:nvSpPr>
          <p:cNvPr id="3" name="Content Placeholder 2">
            <a:extLst>
              <a:ext uri="{FF2B5EF4-FFF2-40B4-BE49-F238E27FC236}">
                <a16:creationId xmlns:a16="http://schemas.microsoft.com/office/drawing/2014/main" id="{21868DF9-F805-C09F-1EC7-2DBEC4866106}"/>
              </a:ext>
            </a:extLst>
          </p:cNvPr>
          <p:cNvSpPr>
            <a:spLocks noGrp="1"/>
          </p:cNvSpPr>
          <p:nvPr>
            <p:ph idx="1"/>
          </p:nvPr>
        </p:nvSpPr>
        <p:spPr/>
        <p:txBody>
          <a:bodyPr>
            <a:normAutofit fontScale="70000" lnSpcReduction="20000"/>
          </a:bodyPr>
          <a:lstStyle/>
          <a:p>
            <a:pPr marL="571500" indent="-571500" eaLnBrk="1" hangingPunct="1">
              <a:buFont typeface="Arial" pitchFamily="34" charset="0"/>
              <a:buChar char="•"/>
            </a:pPr>
            <a:r>
              <a:rPr lang="en-GB" sz="2400" dirty="0">
                <a:latin typeface="Arial" charset="0"/>
              </a:rPr>
              <a:t>Usually advisable to be accompanied by a nurse</a:t>
            </a:r>
          </a:p>
          <a:p>
            <a:pPr marL="571500" indent="-571500" eaLnBrk="1" hangingPunct="1">
              <a:buFont typeface="Arial" pitchFamily="34" charset="0"/>
              <a:buChar char="•"/>
            </a:pPr>
            <a:r>
              <a:rPr lang="en-GB" sz="2400" dirty="0">
                <a:latin typeface="Arial" charset="0"/>
              </a:rPr>
              <a:t>Be considerate and sympathetic</a:t>
            </a:r>
          </a:p>
          <a:p>
            <a:pPr marL="571500" indent="-571500" eaLnBrk="1" hangingPunct="1">
              <a:buFont typeface="Arial" pitchFamily="34" charset="0"/>
              <a:buChar char="•"/>
            </a:pPr>
            <a:r>
              <a:rPr lang="en-GB" sz="2400" dirty="0">
                <a:latin typeface="Arial" charset="0"/>
              </a:rPr>
              <a:t>Explain clearly – avoid technical terms</a:t>
            </a:r>
          </a:p>
          <a:p>
            <a:pPr marL="571500" indent="-571500" eaLnBrk="1" hangingPunct="1">
              <a:buFont typeface="Arial" pitchFamily="34" charset="0"/>
              <a:buChar char="•"/>
            </a:pPr>
            <a:r>
              <a:rPr lang="en-GB" sz="2400" dirty="0">
                <a:latin typeface="Arial" charset="0"/>
              </a:rPr>
              <a:t>Check that you have been understood</a:t>
            </a:r>
          </a:p>
          <a:p>
            <a:pPr marL="571500" indent="-571500" eaLnBrk="1" hangingPunct="1">
              <a:buFont typeface="Arial" pitchFamily="34" charset="0"/>
              <a:buChar char="•"/>
            </a:pPr>
            <a:r>
              <a:rPr lang="en-GB" sz="2400" dirty="0">
                <a:latin typeface="Arial" charset="0"/>
              </a:rPr>
              <a:t>If the death is being reported to the Coroner the implications need to be conveyed with tact</a:t>
            </a:r>
          </a:p>
          <a:p>
            <a:endParaRPr lang="en-GB" dirty="0"/>
          </a:p>
        </p:txBody>
      </p:sp>
    </p:spTree>
    <p:extLst>
      <p:ext uri="{BB962C8B-B14F-4D97-AF65-F5344CB8AC3E}">
        <p14:creationId xmlns:p14="http://schemas.microsoft.com/office/powerpoint/2010/main" val="116625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C659-D497-2FC5-F743-7A0697995CA1}"/>
              </a:ext>
            </a:extLst>
          </p:cNvPr>
          <p:cNvSpPr>
            <a:spLocks noGrp="1"/>
          </p:cNvSpPr>
          <p:nvPr>
            <p:ph type="title"/>
          </p:nvPr>
        </p:nvSpPr>
        <p:spPr>
          <a:xfrm>
            <a:off x="419928" y="549291"/>
            <a:ext cx="7886700" cy="994172"/>
          </a:xfrm>
        </p:spPr>
        <p:txBody>
          <a:bodyPr>
            <a:normAutofit fontScale="90000"/>
          </a:bodyPr>
          <a:lstStyle/>
          <a:p>
            <a:pPr eaLnBrk="1" hangingPunct="1"/>
            <a:r>
              <a:rPr lang="en-US" sz="3600" b="1" dirty="0">
                <a:solidFill>
                  <a:srgbClr val="A00054"/>
                </a:solidFill>
                <a:latin typeface="Arial" pitchFamily="34" charset="0"/>
                <a:cs typeface="Arial" pitchFamily="34" charset="0"/>
              </a:rPr>
              <a:t>Talking to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Relatives (2)</a:t>
            </a:r>
            <a:br>
              <a:rPr lang="en-US" sz="3600" b="1" dirty="0">
                <a:solidFill>
                  <a:srgbClr val="A00054"/>
                </a:solidFill>
                <a:latin typeface="Arial" pitchFamily="34" charset="0"/>
                <a:cs typeface="Arial" pitchFamily="34" charset="0"/>
              </a:rPr>
            </a:br>
            <a:endParaRPr lang="en-GB" dirty="0"/>
          </a:p>
        </p:txBody>
      </p:sp>
      <p:sp>
        <p:nvSpPr>
          <p:cNvPr id="3" name="Content Placeholder 2">
            <a:extLst>
              <a:ext uri="{FF2B5EF4-FFF2-40B4-BE49-F238E27FC236}">
                <a16:creationId xmlns:a16="http://schemas.microsoft.com/office/drawing/2014/main" id="{BA8DE309-CF5E-A2B5-77E8-5612C47584EA}"/>
              </a:ext>
            </a:extLst>
          </p:cNvPr>
          <p:cNvSpPr>
            <a:spLocks noGrp="1"/>
          </p:cNvSpPr>
          <p:nvPr>
            <p:ph idx="1"/>
          </p:nvPr>
        </p:nvSpPr>
        <p:spPr>
          <a:xfrm>
            <a:off x="309838" y="1458506"/>
            <a:ext cx="7996790" cy="2387937"/>
          </a:xfrm>
        </p:spPr>
        <p:txBody>
          <a:bodyPr>
            <a:normAutofit fontScale="62500" lnSpcReduction="20000"/>
          </a:bodyPr>
          <a:lstStyle/>
          <a:p>
            <a:pPr eaLnBrk="1" hangingPunct="1"/>
            <a:r>
              <a:rPr lang="en-GB" sz="2800" dirty="0">
                <a:latin typeface="Arial" charset="0"/>
              </a:rPr>
              <a:t>Registering the death, collection of personal belongings etc.</a:t>
            </a:r>
          </a:p>
          <a:p>
            <a:pPr marL="1485900" lvl="2" indent="-571500">
              <a:buFont typeface="Arial" pitchFamily="34" charset="0"/>
              <a:buChar char="•"/>
            </a:pPr>
            <a:r>
              <a:rPr lang="en-GB" sz="2800" dirty="0">
                <a:latin typeface="Arial" charset="0"/>
              </a:rPr>
              <a:t>Done best by the nursing staff</a:t>
            </a:r>
          </a:p>
          <a:p>
            <a:pPr marL="1485900" lvl="2" indent="-571500">
              <a:buFont typeface="Arial" pitchFamily="34" charset="0"/>
              <a:buChar char="•"/>
            </a:pPr>
            <a:r>
              <a:rPr lang="en-GB" sz="2800" dirty="0">
                <a:latin typeface="Arial" charset="0"/>
              </a:rPr>
              <a:t>Leaflets available</a:t>
            </a:r>
          </a:p>
          <a:p>
            <a:pPr eaLnBrk="1" hangingPunct="1"/>
            <a:endParaRPr lang="en-GB" sz="1600" dirty="0">
              <a:latin typeface="Arial" charset="0"/>
            </a:endParaRPr>
          </a:p>
          <a:p>
            <a:pPr eaLnBrk="1" hangingPunct="1"/>
            <a:r>
              <a:rPr lang="en-GB" sz="2800" dirty="0">
                <a:latin typeface="Arial" charset="0"/>
              </a:rPr>
              <a:t>Any questions answer honestly</a:t>
            </a:r>
          </a:p>
          <a:p>
            <a:pPr eaLnBrk="1" hangingPunct="1"/>
            <a:endParaRPr lang="en-GB" sz="1600" dirty="0">
              <a:latin typeface="Arial" charset="0"/>
            </a:endParaRPr>
          </a:p>
          <a:p>
            <a:pPr eaLnBrk="1" hangingPunct="1"/>
            <a:r>
              <a:rPr lang="en-GB" sz="2800" dirty="0">
                <a:latin typeface="Arial" charset="0"/>
              </a:rPr>
              <a:t>Ask if they would like anything else</a:t>
            </a:r>
          </a:p>
          <a:p>
            <a:pPr marL="1371600" lvl="2" indent="-457200">
              <a:buFont typeface="Arial" pitchFamily="34" charset="0"/>
              <a:buChar char="•"/>
            </a:pPr>
            <a:r>
              <a:rPr lang="en-GB" sz="2800" dirty="0">
                <a:latin typeface="Arial" charset="0"/>
              </a:rPr>
              <a:t>A drink</a:t>
            </a:r>
          </a:p>
          <a:p>
            <a:pPr marL="1371600" lvl="2" indent="-457200">
              <a:buFont typeface="Arial" pitchFamily="34" charset="0"/>
              <a:buChar char="•"/>
            </a:pPr>
            <a:r>
              <a:rPr lang="en-GB" sz="2800" dirty="0">
                <a:latin typeface="Arial" charset="0"/>
              </a:rPr>
              <a:t>To speak to a priest</a:t>
            </a:r>
          </a:p>
          <a:p>
            <a:endParaRPr lang="en-GB" dirty="0"/>
          </a:p>
        </p:txBody>
      </p:sp>
    </p:spTree>
    <p:extLst>
      <p:ext uri="{BB962C8B-B14F-4D97-AF65-F5344CB8AC3E}">
        <p14:creationId xmlns:p14="http://schemas.microsoft.com/office/powerpoint/2010/main" val="154129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C773-A43E-7E15-A0A7-581A00389476}"/>
              </a:ext>
            </a:extLst>
          </p:cNvPr>
          <p:cNvSpPr>
            <a:spLocks noGrp="1"/>
          </p:cNvSpPr>
          <p:nvPr>
            <p:ph type="title"/>
          </p:nvPr>
        </p:nvSpPr>
        <p:spPr>
          <a:xfrm>
            <a:off x="329243" y="456930"/>
            <a:ext cx="7886700" cy="994172"/>
          </a:xfrm>
        </p:spPr>
        <p:txBody>
          <a:bodyPr>
            <a:normAutofit fontScale="90000"/>
          </a:bodyPr>
          <a:lstStyle/>
          <a:p>
            <a:r>
              <a:rPr lang="en-US" sz="3600" b="1" dirty="0">
                <a:solidFill>
                  <a:srgbClr val="A00054"/>
                </a:solidFill>
                <a:latin typeface="Arial" pitchFamily="34" charset="0"/>
                <a:cs typeface="Arial" pitchFamily="34" charset="0"/>
              </a:rPr>
              <a:t>The Coroner</a:t>
            </a:r>
            <a:br>
              <a:rPr lang="en-US" sz="3600" b="1" dirty="0">
                <a:solidFill>
                  <a:srgbClr val="A00054"/>
                </a:solidFill>
                <a:latin typeface="Arial" pitchFamily="34" charset="0"/>
                <a:cs typeface="Arial" pitchFamily="34" charset="0"/>
              </a:rPr>
            </a:br>
            <a:endParaRPr lang="en-GB" dirty="0"/>
          </a:p>
        </p:txBody>
      </p:sp>
      <p:sp>
        <p:nvSpPr>
          <p:cNvPr id="3" name="Content Placeholder 2">
            <a:extLst>
              <a:ext uri="{FF2B5EF4-FFF2-40B4-BE49-F238E27FC236}">
                <a16:creationId xmlns:a16="http://schemas.microsoft.com/office/drawing/2014/main" id="{098E27F3-A80A-EA5C-57F9-24E33EF0F1F6}"/>
              </a:ext>
            </a:extLst>
          </p:cNvPr>
          <p:cNvSpPr>
            <a:spLocks noGrp="1"/>
          </p:cNvSpPr>
          <p:nvPr>
            <p:ph idx="1"/>
          </p:nvPr>
        </p:nvSpPr>
        <p:spPr>
          <a:xfrm>
            <a:off x="419928" y="1209124"/>
            <a:ext cx="7886700" cy="2637319"/>
          </a:xfrm>
        </p:spPr>
        <p:txBody>
          <a:bodyPr>
            <a:normAutofit fontScale="77500" lnSpcReduction="20000"/>
          </a:bodyPr>
          <a:lstStyle/>
          <a:p>
            <a:pPr marL="457200" indent="-457200" eaLnBrk="1" hangingPunct="1">
              <a:buFont typeface="Arial" pitchFamily="34" charset="0"/>
              <a:buChar char="•"/>
            </a:pPr>
            <a:r>
              <a:rPr lang="en-GB" sz="2800" dirty="0">
                <a:latin typeface="Arial" charset="0"/>
              </a:rPr>
              <a:t>Appointed by county authorities</a:t>
            </a:r>
          </a:p>
          <a:p>
            <a:pPr lvl="2"/>
            <a:r>
              <a:rPr lang="en-GB" sz="2800" dirty="0">
                <a:latin typeface="Arial" charset="0"/>
              </a:rPr>
              <a:t>To find the medical cause of death if unknown</a:t>
            </a:r>
          </a:p>
          <a:p>
            <a:pPr lvl="2"/>
            <a:r>
              <a:rPr lang="en-GB" sz="2800" dirty="0">
                <a:latin typeface="Arial" charset="0"/>
              </a:rPr>
              <a:t>To enquire into unnatural deaths</a:t>
            </a:r>
          </a:p>
          <a:p>
            <a:pPr lvl="2"/>
            <a:endParaRPr lang="en-GB" sz="1600" dirty="0">
              <a:latin typeface="Arial" charset="0"/>
            </a:endParaRPr>
          </a:p>
          <a:p>
            <a:pPr marL="457200" lvl="2" indent="-457200">
              <a:buFont typeface="Arial" pitchFamily="34" charset="0"/>
              <a:buChar char="•"/>
            </a:pPr>
            <a:r>
              <a:rPr lang="en-GB" sz="2800" dirty="0">
                <a:latin typeface="Arial" charset="0"/>
              </a:rPr>
              <a:t>Registered lawyers / doctors</a:t>
            </a:r>
          </a:p>
          <a:p>
            <a:pPr marL="457200" lvl="2" indent="-457200">
              <a:buFont typeface="Arial" pitchFamily="34" charset="0"/>
              <a:buChar char="•"/>
            </a:pPr>
            <a:endParaRPr lang="en-GB" sz="1600" dirty="0">
              <a:latin typeface="Arial" charset="0"/>
            </a:endParaRPr>
          </a:p>
          <a:p>
            <a:pPr marL="457200" lvl="2" indent="-457200">
              <a:buFont typeface="Arial" pitchFamily="34" charset="0"/>
              <a:buChar char="•"/>
            </a:pPr>
            <a:r>
              <a:rPr lang="en-GB" sz="2800" dirty="0">
                <a:latin typeface="Arial" charset="0"/>
              </a:rPr>
              <a:t>Assisted by a team of officers who investigate on their behalf.</a:t>
            </a:r>
          </a:p>
          <a:p>
            <a:pPr marL="457200" lvl="2" indent="-457200">
              <a:buFont typeface="Arial" pitchFamily="34" charset="0"/>
              <a:buChar char="•"/>
            </a:pPr>
            <a:r>
              <a:rPr lang="en-GB" sz="2800" dirty="0">
                <a:latin typeface="Arial" charset="0"/>
              </a:rPr>
              <a:t>Often former police officers, NHS managers or former members of the legal profession.</a:t>
            </a:r>
            <a:endParaRPr lang="en-GB" sz="2800" dirty="0"/>
          </a:p>
          <a:p>
            <a:endParaRPr lang="en-GB" dirty="0"/>
          </a:p>
        </p:txBody>
      </p:sp>
    </p:spTree>
    <p:extLst>
      <p:ext uri="{BB962C8B-B14F-4D97-AF65-F5344CB8AC3E}">
        <p14:creationId xmlns:p14="http://schemas.microsoft.com/office/powerpoint/2010/main" val="221936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F5E7-999F-AB28-B661-0E5464028296}"/>
              </a:ext>
            </a:extLst>
          </p:cNvPr>
          <p:cNvSpPr>
            <a:spLocks noGrp="1"/>
          </p:cNvSpPr>
          <p:nvPr>
            <p:ph type="title"/>
          </p:nvPr>
        </p:nvSpPr>
        <p:spPr>
          <a:xfrm>
            <a:off x="419928" y="366245"/>
            <a:ext cx="7886700" cy="994172"/>
          </a:xfrm>
        </p:spPr>
        <p:txBody>
          <a:bodyPr/>
          <a:lstStyle/>
          <a:p>
            <a:r>
              <a:rPr lang="en-US" sz="3600" b="1" dirty="0">
                <a:solidFill>
                  <a:srgbClr val="A00054"/>
                </a:solidFill>
                <a:latin typeface="Arial" pitchFamily="34" charset="0"/>
                <a:cs typeface="Arial" pitchFamily="34" charset="0"/>
              </a:rPr>
              <a:t>The Coroner (2)</a:t>
            </a:r>
            <a:endParaRPr lang="en-GB" dirty="0"/>
          </a:p>
        </p:txBody>
      </p:sp>
      <p:sp>
        <p:nvSpPr>
          <p:cNvPr id="3" name="Content Placeholder 2">
            <a:extLst>
              <a:ext uri="{FF2B5EF4-FFF2-40B4-BE49-F238E27FC236}">
                <a16:creationId xmlns:a16="http://schemas.microsoft.com/office/drawing/2014/main" id="{266D4D10-ABE0-7DBC-A681-449D0DBAF223}"/>
              </a:ext>
            </a:extLst>
          </p:cNvPr>
          <p:cNvSpPr>
            <a:spLocks noGrp="1"/>
          </p:cNvSpPr>
          <p:nvPr>
            <p:ph idx="1"/>
          </p:nvPr>
        </p:nvSpPr>
        <p:spPr>
          <a:xfrm>
            <a:off x="513878" y="1262024"/>
            <a:ext cx="7792750" cy="2584420"/>
          </a:xfrm>
        </p:spPr>
        <p:txBody>
          <a:bodyPr/>
          <a:lstStyle/>
          <a:p>
            <a:r>
              <a:rPr lang="en-GB" dirty="0"/>
              <a:t>Once a death is reported to the Coroner, the Registrar of deaths is unable to register the death until the Coroner’s inquiry is completed.</a:t>
            </a:r>
          </a:p>
          <a:p>
            <a:r>
              <a:rPr lang="en-GB" dirty="0"/>
              <a:t>12% of deaths result in an inquest</a:t>
            </a:r>
          </a:p>
          <a:p>
            <a:r>
              <a:rPr lang="en-GB" dirty="0"/>
              <a:t>Telephone number available on ward or from mortuary</a:t>
            </a:r>
          </a:p>
          <a:p>
            <a:endParaRPr lang="en-GB" dirty="0"/>
          </a:p>
        </p:txBody>
      </p:sp>
    </p:spTree>
    <p:extLst>
      <p:ext uri="{BB962C8B-B14F-4D97-AF65-F5344CB8AC3E}">
        <p14:creationId xmlns:p14="http://schemas.microsoft.com/office/powerpoint/2010/main" val="2131662792"/>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59FE59CAB2FD49ADA15261862E025D" ma:contentTypeVersion="6" ma:contentTypeDescription="Create a new document." ma:contentTypeScope="" ma:versionID="bed4942904fd64b801bcdd992d7cc0da">
  <xsd:schema xmlns:xsd="http://www.w3.org/2001/XMLSchema" xmlns:xs="http://www.w3.org/2001/XMLSchema" xmlns:p="http://schemas.microsoft.com/office/2006/metadata/properties" xmlns:ns2="17f14cd8-6027-44e9-b835-bdcf5b43d431" xmlns:ns3="8cecdbde-4e11-4cbf-b3cc-446beb51543b" targetNamespace="http://schemas.microsoft.com/office/2006/metadata/properties" ma:root="true" ma:fieldsID="1b9a4549012d8f98386c92c4e553cb40" ns2:_="" ns3:_="">
    <xsd:import namespace="17f14cd8-6027-44e9-b835-bdcf5b43d431"/>
    <xsd:import namespace="8cecdbde-4e11-4cbf-b3cc-446beb5154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14cd8-6027-44e9-b835-bdcf5b43d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ecdbde-4e11-4cbf-b3cc-446beb5154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01DAC5-DA42-436A-8EB5-97D147D91EA1}">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 ds:uri="http://www.w3.org/XML/1998/namespace"/>
    <ds:schemaRef ds:uri="17f14cd8-6027-44e9-b835-bdcf5b43d431"/>
    <ds:schemaRef ds:uri="http://schemas.microsoft.com/office/infopath/2007/PartnerControls"/>
    <ds:schemaRef ds:uri="8cecdbde-4e11-4cbf-b3cc-446beb51543b"/>
    <ds:schemaRef ds:uri="http://purl.org/dc/elements/1.1/"/>
  </ds:schemaRefs>
</ds:datastoreItem>
</file>

<file path=customXml/itemProps2.xml><?xml version="1.0" encoding="utf-8"?>
<ds:datastoreItem xmlns:ds="http://schemas.openxmlformats.org/officeDocument/2006/customXml" ds:itemID="{20304591-6044-4DA3-AEF5-188921D25BEB}">
  <ds:schemaRefs>
    <ds:schemaRef ds:uri="http://schemas.microsoft.com/sharepoint/v3/contenttype/forms"/>
  </ds:schemaRefs>
</ds:datastoreItem>
</file>

<file path=customXml/itemProps3.xml><?xml version="1.0" encoding="utf-8"?>
<ds:datastoreItem xmlns:ds="http://schemas.openxmlformats.org/officeDocument/2006/customXml" ds:itemID="{C5D215BB-1000-47D2-8931-788C8FA39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14cd8-6027-44e9-b835-bdcf5b43d431"/>
    <ds:schemaRef ds:uri="8cecdbde-4e11-4cbf-b3cc-446beb515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HEE</Template>
  <TotalTime>142</TotalTime>
  <Words>978</Words>
  <Application>Microsoft Office PowerPoint</Application>
  <PresentationFormat>On-screen Show (16:9)</PresentationFormat>
  <Paragraphs>157</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HEE</vt:lpstr>
      <vt:lpstr>When a Patient Dies</vt:lpstr>
      <vt:lpstr>When a Patient Dies </vt:lpstr>
      <vt:lpstr>Confirming Death </vt:lpstr>
      <vt:lpstr>After Confirming  Death </vt:lpstr>
      <vt:lpstr>After Confirming  Death (2) </vt:lpstr>
      <vt:lpstr>Talking to Relatives </vt:lpstr>
      <vt:lpstr>Talking to  Relatives (2) </vt:lpstr>
      <vt:lpstr>The Coroner </vt:lpstr>
      <vt:lpstr>The Coroner (2)</vt:lpstr>
      <vt:lpstr>When to refer to  the Coroner </vt:lpstr>
      <vt:lpstr>When to refer to  the Coroner (2)</vt:lpstr>
      <vt:lpstr>Issuing a medical certificate of cause  of death</vt:lpstr>
      <vt:lpstr>Death Certification</vt:lpstr>
      <vt:lpstr>Useful Links</vt:lpstr>
      <vt:lpstr>Terms to use  with care</vt:lpstr>
      <vt:lpstr>George Lewis –  DOB 17.11.29</vt:lpstr>
      <vt:lpstr>PowerPoint Presentation</vt:lpstr>
      <vt:lpstr>PowerPoint Presentation</vt:lpstr>
      <vt:lpstr>PowerPoint Presentation</vt:lpstr>
      <vt:lpstr>Death certificate  for G Lewis</vt:lpstr>
      <vt:lpstr>Cremation Forms</vt:lpstr>
      <vt:lpstr>Cremation  Forms (2)</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Sue Reid</cp:lastModifiedBy>
  <cp:revision>20</cp:revision>
  <dcterms:created xsi:type="dcterms:W3CDTF">2021-04-06T16:42:50Z</dcterms:created>
  <dcterms:modified xsi:type="dcterms:W3CDTF">2022-08-04T13:05:56Z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0x0101002F59FE59CAB2FD49ADA15261862E025D</vt:lpwstr>
  </property>
</Properties>
</file>