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807354"/>
            <a:ext cx="8604739" cy="656492"/>
          </a:xfrm>
        </p:spPr>
        <p:txBody>
          <a:bodyPr/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Working in the NHS</a:t>
            </a: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421" y="-1018"/>
            <a:ext cx="2764157" cy="10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E086-2B76-DEE8-15AA-EB16C3D2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02" y="222662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Key Policies /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Procedures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9D39-EA0E-57FE-6464-22585288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1073098"/>
            <a:ext cx="8011904" cy="2773345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Study Leave </a:t>
            </a:r>
            <a:r>
              <a:rPr lang="en-GB" dirty="0"/>
              <a:t>Based on needs of service, must obtain authorisation from manager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Annual Leave  </a:t>
            </a:r>
            <a:r>
              <a:rPr lang="en-GB" dirty="0"/>
              <a:t>Based on NHS service, must obtain authorisation from manager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Grievances &amp; Disputes </a:t>
            </a:r>
            <a:r>
              <a:rPr lang="en-GB" dirty="0"/>
              <a:t>Right to raise concerns and to have concerns dealt with promptly, informal resolution wherever possible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Whistle blowing </a:t>
            </a:r>
            <a:r>
              <a:rPr lang="en-GB" dirty="0"/>
              <a:t>Encouraged to express concerns at an early stage to manager, HR or Trade Union representative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Harassment &amp; Bullying </a:t>
            </a:r>
            <a:r>
              <a:rPr lang="en-GB" dirty="0"/>
              <a:t>Zero tolerance of any harassment or bullying</a:t>
            </a:r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endParaRPr lang="en-GB" b="1" dirty="0"/>
          </a:p>
          <a:p>
            <a:pPr marL="285750" indent="-285750">
              <a:lnSpc>
                <a:spcPct val="80000"/>
              </a:lnSpc>
              <a:buSzPct val="125000"/>
              <a:buFont typeface="Arial" pitchFamily="34" charset="0"/>
              <a:buChar char="•"/>
            </a:pPr>
            <a:r>
              <a:rPr lang="en-GB" b="1" dirty="0"/>
              <a:t>All HR policies and procedures on Trust Intranet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2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US" sz="3200" b="1" dirty="0">
                <a:solidFill>
                  <a:srgbClr val="A00054"/>
                </a:solidFill>
                <a:latin typeface="+mj-lt"/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0" y="1080000"/>
            <a:ext cx="7887600" cy="3318188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Adult/self directed learning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Learning styles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less didactic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- more interactive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endParaRPr lang="en-GB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</a:pPr>
            <a:r>
              <a:rPr lang="en-GB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Technical and  generic skills  </a:t>
            </a:r>
          </a:p>
          <a:p>
            <a:endParaRPr lang="en-US" sz="1800" dirty="0"/>
          </a:p>
        </p:txBody>
      </p:sp>
      <p:pic>
        <p:nvPicPr>
          <p:cNvPr id="4" name="Picture 4" descr="speaking-preparing1-1">
            <a:extLst>
              <a:ext uri="{FF2B5EF4-FFF2-40B4-BE49-F238E27FC236}">
                <a16:creationId xmlns:a16="http://schemas.microsoft.com/office/drawing/2014/main" id="{EFEE5078-8F29-A365-7F5B-66FCA25E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9" y="2372456"/>
            <a:ext cx="2808312" cy="15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kolbstyles1">
            <a:extLst>
              <a:ext uri="{FF2B5EF4-FFF2-40B4-BE49-F238E27FC236}">
                <a16:creationId xmlns:a16="http://schemas.microsoft.com/office/drawing/2014/main" id="{F6784AE1-B05A-D3F0-EB34-AA49A70CE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00" y="1172249"/>
            <a:ext cx="3189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latin typeface="+mj-lt"/>
              </a:rPr>
              <a:t>Expectations</a:t>
            </a:r>
            <a:br>
              <a:rPr lang="en-US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125000"/>
              <a:buFontTx/>
              <a:buChar char="•"/>
            </a:pPr>
            <a:r>
              <a:rPr lang="en-GB" sz="1800" dirty="0">
                <a:latin typeface="Arial" charset="0"/>
              </a:rPr>
              <a:t>Hierarchies and democracies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130000"/>
              <a:buFontTx/>
              <a:buChar char="•"/>
            </a:pPr>
            <a:r>
              <a:rPr lang="en-GB" sz="1800" dirty="0">
                <a:latin typeface="Arial" charset="0"/>
              </a:rPr>
              <a:t> Authority and authority figures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130000"/>
              <a:buFontTx/>
              <a:buChar char="•"/>
            </a:pPr>
            <a:r>
              <a:rPr lang="en-GB" sz="1800" dirty="0">
                <a:latin typeface="Arial" charset="0"/>
              </a:rPr>
              <a:t> Challenging senior figures </a:t>
            </a:r>
            <a:endParaRPr lang="en-US" sz="1800" dirty="0">
              <a:latin typeface="Arial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03584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Patient expectations </a:t>
            </a:r>
            <a:br>
              <a:rPr lang="en-US" sz="3600" b="1" dirty="0">
                <a:solidFill>
                  <a:srgbClr val="A00054"/>
                </a:solidFill>
                <a:cs typeface="Arial" pitchFamily="34" charset="0"/>
              </a:rPr>
            </a:br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of us are conflicting…</a:t>
            </a:r>
            <a:br>
              <a:rPr lang="en-GB" sz="3600" dirty="0">
                <a:solidFill>
                  <a:srgbClr val="A00054"/>
                </a:solidFill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C20A1B-D93C-FF01-5797-C2602037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10" y="2145751"/>
            <a:ext cx="2420985" cy="1805982"/>
          </a:xfrm>
        </p:spPr>
        <p:txBody>
          <a:bodyPr lIns="0" tIns="0" rIns="0" bIns="0"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4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objectivity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emotional detachment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competence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endParaRPr lang="en-US" sz="1800" dirty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1800" dirty="0">
                <a:cs typeface="Times New Roman" pitchFamily="18" charset="0"/>
              </a:rPr>
              <a:t> reliability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http://www.morphonix.com/software/education/science/brain/game/specimens/images/wet_brain.gif">
            <a:extLst>
              <a:ext uri="{FF2B5EF4-FFF2-40B4-BE49-F238E27FC236}">
                <a16:creationId xmlns:a16="http://schemas.microsoft.com/office/drawing/2014/main" id="{5DB0950F-6D30-16ED-A466-49A9F7ED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09" y="990655"/>
            <a:ext cx="1294189" cy="99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E21BE3-F618-9469-4B57-8409F47D28CB}"/>
              </a:ext>
            </a:extLst>
          </p:cNvPr>
          <p:cNvSpPr txBox="1"/>
          <p:nvPr/>
        </p:nvSpPr>
        <p:spPr>
          <a:xfrm>
            <a:off x="5199234" y="2360092"/>
            <a:ext cx="31134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emotional intelligence</a:t>
            </a:r>
            <a:br>
              <a:rPr lang="en-US" sz="1400" b="1" dirty="0">
                <a:cs typeface="Arial" pitchFamily="34" charset="0"/>
                <a:sym typeface="Arial" charset="0"/>
              </a:rPr>
            </a:br>
            <a:endParaRPr lang="en-US" sz="1400" b="1" dirty="0">
              <a:cs typeface="Arial" pitchFamily="34" charset="0"/>
              <a:sym typeface="Arial" charset="0"/>
            </a:endParaRPr>
          </a:p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Intuition</a:t>
            </a:r>
            <a:br>
              <a:rPr lang="en-US" sz="1400" b="1" dirty="0">
                <a:cs typeface="Arial" pitchFamily="34" charset="0"/>
                <a:sym typeface="Arial" charset="0"/>
              </a:rPr>
            </a:br>
            <a:endParaRPr lang="en-US" sz="1400" b="1" dirty="0">
              <a:cs typeface="Arial" pitchFamily="34" charset="0"/>
              <a:sym typeface="Arial" charset="0"/>
            </a:endParaRPr>
          </a:p>
          <a:p>
            <a:pPr marL="285750" indent="-285750">
              <a:buSzPct val="115000"/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  <a:sym typeface="Arial" charset="0"/>
              </a:rPr>
              <a:t>sensitivity </a:t>
            </a:r>
          </a:p>
          <a:p>
            <a:endParaRPr lang="en-GB" dirty="0"/>
          </a:p>
        </p:txBody>
      </p:sp>
      <p:pic>
        <p:nvPicPr>
          <p:cNvPr id="8" name="Picture 6" descr="http://antwrp.gsfc.nasa.gov/apod/image/0610/heart_russell.jpg">
            <a:extLst>
              <a:ext uri="{FF2B5EF4-FFF2-40B4-BE49-F238E27FC236}">
                <a16:creationId xmlns:a16="http://schemas.microsoft.com/office/drawing/2014/main" id="{24C6E5DC-757F-2F93-6C2C-91D8B69EC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16" y="980798"/>
            <a:ext cx="1679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6A40-D893-C743-9A64-3B9638BA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+mj-lt"/>
              </a:rPr>
              <a:t>Trusted</a:t>
            </a:r>
            <a:br>
              <a:rPr lang="en-GB" sz="3600" b="1" dirty="0">
                <a:solidFill>
                  <a:srgbClr val="A00054"/>
                </a:solidFill>
                <a:latin typeface="+mj-lt"/>
              </a:rPr>
            </a:br>
            <a:endParaRPr lang="en-US" dirty="0"/>
          </a:p>
        </p:txBody>
      </p:sp>
      <p:graphicFrame>
        <p:nvGraphicFramePr>
          <p:cNvPr id="6" name="Group 75">
            <a:extLst>
              <a:ext uri="{FF2B5EF4-FFF2-40B4-BE49-F238E27FC236}">
                <a16:creationId xmlns:a16="http://schemas.microsoft.com/office/drawing/2014/main" id="{827E52B6-6DBE-B37E-37A8-7485A3C86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12525"/>
              </p:ext>
            </p:extLst>
          </p:nvPr>
        </p:nvGraphicFramePr>
        <p:xfrm>
          <a:off x="786669" y="598577"/>
          <a:ext cx="7344816" cy="3779352"/>
        </p:xfrm>
        <a:graphic>
          <a:graphicData uri="http://schemas.openxmlformats.org/drawingml/2006/table">
            <a:tbl>
              <a:tblPr/>
              <a:tblGrid>
                <a:gridCol w="206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6" charset="-128"/>
                        <a:sym typeface="Arial" charset="0"/>
                      </a:endParaRP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2006 (%)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2008 (%)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Change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Doctors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92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90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Teachers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86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Judges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81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Clergy/Priests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Scientists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72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-7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Newsreaders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66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-5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Police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61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59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Civil Servants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44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-4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Trade Unionists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41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38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-3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Ministers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22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0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Journalists</a:t>
                      </a:r>
                    </a:p>
                  </a:txBody>
                  <a:tcPr marL="101599" marR="101599" marT="50793" marB="50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19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18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6" charset="-128"/>
                          <a:sym typeface="Arial" charset="0"/>
                        </a:rPr>
                        <a:t>-1</a:t>
                      </a:r>
                    </a:p>
                  </a:txBody>
                  <a:tcPr marL="101599" marR="101599" marT="50793" marB="50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CB39-DF64-2CF1-49BF-069E12C7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3" y="154648"/>
            <a:ext cx="7886700" cy="994172"/>
          </a:xfrm>
        </p:spPr>
        <p:txBody>
          <a:bodyPr/>
          <a:lstStyle/>
          <a:p>
            <a:r>
              <a:rPr lang="en-US" sz="3600" b="1" dirty="0">
                <a:solidFill>
                  <a:srgbClr val="A00054"/>
                </a:solidFill>
                <a:cs typeface="Arial" pitchFamily="34" charset="0"/>
              </a:rPr>
              <a:t>‘Cultural Competence’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5C1A-FB29-23A9-1878-4B3F69328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148820"/>
            <a:ext cx="7886700" cy="2697623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buSzPct val="140000"/>
              <a:buFontTx/>
              <a:buChar char="•"/>
            </a:pPr>
            <a:r>
              <a:rPr lang="en-US" sz="2400" dirty="0">
                <a:latin typeface="Arial" charset="0"/>
              </a:rPr>
              <a:t>Understanding and valuing diversity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the capacity for cultural self-assessment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Being conscious of the dynamics inherent when cultures interact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institutionalized cultural knowledge</a:t>
            </a:r>
          </a:p>
          <a:p>
            <a:pPr marL="228600" indent="-228600" eaLnBrk="0" hangingPunct="0">
              <a:buSzPct val="125000"/>
              <a:buFontTx/>
              <a:buChar char="•"/>
            </a:pPr>
            <a:endParaRPr lang="en-US" sz="2400" dirty="0">
              <a:latin typeface="Arial" charset="0"/>
            </a:endParaRPr>
          </a:p>
          <a:p>
            <a:pPr marL="228600" indent="-228600" eaLnBrk="0" hangingPunct="0">
              <a:buSzPct val="125000"/>
              <a:buFontTx/>
              <a:buChar char="•"/>
            </a:pPr>
            <a:r>
              <a:rPr lang="en-US" sz="2400" dirty="0">
                <a:latin typeface="Arial" charset="0"/>
              </a:rPr>
              <a:t>Having adaptations of service delivery reflecting understanding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9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07B1-1D64-C345-D73C-D6FA79DD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5" y="366245"/>
            <a:ext cx="6479635" cy="540598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0"/>
              </a:spcBef>
            </a:pP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Adapting 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r>
              <a:rPr lang="en-US" sz="3600" b="1" dirty="0">
                <a:solidFill>
                  <a:srgbClr val="A00054"/>
                </a:solidFill>
                <a:latin typeface="Arial" charset="0"/>
              </a:rPr>
              <a:t>‘Cultural Competence’</a:t>
            </a:r>
            <a:br>
              <a:rPr lang="en-US" sz="3600" b="1" dirty="0">
                <a:solidFill>
                  <a:srgbClr val="A00054"/>
                </a:solidFill>
                <a:latin typeface="Arial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5A2F2-4035-721D-19D2-2FAD2849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24" y="906844"/>
            <a:ext cx="8011904" cy="2939600"/>
          </a:xfrm>
        </p:spPr>
        <p:txBody>
          <a:bodyPr>
            <a:normAutofit fontScale="62500" lnSpcReduction="20000"/>
          </a:bodyPr>
          <a:lstStyle/>
          <a:p>
            <a:pPr marL="228600" indent="-22860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Clinical – </a:t>
            </a:r>
            <a:r>
              <a:rPr lang="en-US" sz="2400" dirty="0">
                <a:latin typeface="Arial" charset="0"/>
              </a:rPr>
              <a:t>differences amongst people of different racial and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ethnic background</a:t>
            </a:r>
          </a:p>
          <a:p>
            <a:pPr marL="228600" indent="-228600" eaLnBrk="0" hangingPunct="0">
              <a:buClr>
                <a:srgbClr val="FF0000"/>
              </a:buClr>
            </a:pPr>
            <a:endParaRPr lang="en-US" sz="2400" b="1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Communication – </a:t>
            </a:r>
            <a:r>
              <a:rPr lang="en-US" sz="2400" dirty="0">
                <a:latin typeface="Arial" charset="0"/>
              </a:rPr>
              <a:t>differences in style, method and meaning in communications, even when dominant language is used well</a:t>
            </a:r>
            <a:br>
              <a:rPr lang="en-US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Ethics – </a:t>
            </a:r>
            <a:r>
              <a:rPr lang="en-US" sz="2400" dirty="0">
                <a:latin typeface="Arial" charset="0"/>
              </a:rPr>
              <a:t>different belief systems will challenge firmly held Western beliefs inculcated through years of professional development</a:t>
            </a:r>
          </a:p>
          <a:p>
            <a:pPr marL="228600" indent="-228600" eaLnBrk="0" hangingPunct="0">
              <a:buClr>
                <a:srgbClr val="FF0000"/>
              </a:buClr>
            </a:pPr>
            <a:endParaRPr lang="en-US" sz="2400" b="1" dirty="0">
              <a:latin typeface="Arial" charset="0"/>
            </a:endParaRPr>
          </a:p>
          <a:p>
            <a:pPr marL="228600" indent="-228600" eaLnBrk="0" hangingPunct="0">
              <a:buClr>
                <a:srgbClr val="FF0000"/>
              </a:buClr>
            </a:pPr>
            <a:r>
              <a:rPr lang="en-US" sz="2400" b="1" dirty="0">
                <a:latin typeface="Arial" charset="0"/>
              </a:rPr>
              <a:t>Trust/respect – </a:t>
            </a:r>
            <a:r>
              <a:rPr lang="en-US" sz="2400" dirty="0">
                <a:latin typeface="Arial" charset="0"/>
              </a:rPr>
              <a:t>different levels of trust where individuals have come from countries where authority figures have misused their positions.  Respect in that some cultures will so respect a clinical authority figure that they will agree with the clinician and seek to provide ‘acceptable’ answers.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9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86D7-73E2-CE12-4E50-5ABB2042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39" y="445864"/>
            <a:ext cx="7558483" cy="48380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Facilities &amp; Support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AAB77-D885-223E-D500-D54C9182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16160"/>
            <a:ext cx="8057246" cy="303028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Chaplaincy – 24 hour multi-faith service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Occupational Health Service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Professional Registration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Responsibility to maintain registration where applicable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Working Hours Set out in Terms &amp; Conditions, employees not expected to work over 48 hours per week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Internet Access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  <a:sym typeface="Arial" charset="0"/>
              </a:rPr>
              <a:t>Pay - paid directly into bank/building society account, details on payslip</a:t>
            </a:r>
          </a:p>
          <a:p>
            <a:pPr marL="285750" indent="-285750">
              <a:spcBef>
                <a:spcPct val="50000"/>
              </a:spcBef>
              <a:buClr>
                <a:schemeClr val="tx1"/>
              </a:buClr>
              <a:buSzPct val="125000"/>
              <a:buFont typeface="Arial" pitchFamily="34" charset="0"/>
              <a:buChar char="•"/>
            </a:pPr>
            <a:r>
              <a:rPr lang="en-GB" dirty="0">
                <a:latin typeface="Arial" charset="0"/>
              </a:rPr>
              <a:t>NHS Pension Scheme – available to all employees between the ages of 16 and 70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35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7D6D-2A7B-42D8-8B8D-E1D9C381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66" y="491207"/>
            <a:ext cx="7596268" cy="5896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Key Policies / 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  <a:t>Procedures</a:t>
            </a:r>
            <a:br>
              <a:rPr lang="en-GB" sz="3600" b="1" dirty="0">
                <a:solidFill>
                  <a:srgbClr val="A00054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EC82-180D-1D0D-AF97-35D9059A7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610" y="1080808"/>
            <a:ext cx="8027018" cy="2765636"/>
          </a:xfrm>
        </p:spPr>
        <p:txBody>
          <a:bodyPr>
            <a:normAutofit fontScale="62500" lnSpcReduction="20000"/>
          </a:bodyPr>
          <a:lstStyle/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Equality &amp; Diversity </a:t>
            </a:r>
            <a:r>
              <a:rPr lang="en-GB" dirty="0"/>
              <a:t>Zero tolerance of any discrimination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Attendance </a:t>
            </a:r>
            <a:r>
              <a:rPr lang="en-GB" dirty="0"/>
              <a:t>Expected to attend work punctually. Persistent lateness may lead to disciplinary action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Sickness Absence </a:t>
            </a:r>
            <a:r>
              <a:rPr lang="en-GB" dirty="0"/>
              <a:t>Notify manager ASAP, follow procedure, attend review meetings. Procedures vary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Capability </a:t>
            </a:r>
            <a:r>
              <a:rPr lang="en-GB" dirty="0"/>
              <a:t>Every effort to be made to support employees</a:t>
            </a:r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endParaRPr lang="en-GB" b="1" dirty="0"/>
          </a:p>
          <a:p>
            <a:pPr marL="182563" indent="-182563">
              <a:lnSpc>
                <a:spcPct val="90000"/>
              </a:lnSpc>
              <a:buSzPct val="125000"/>
              <a:buFontTx/>
              <a:buChar char="•"/>
            </a:pPr>
            <a:r>
              <a:rPr lang="en-GB" b="1" dirty="0"/>
              <a:t>Discipline &amp; Conduct  </a:t>
            </a:r>
            <a:r>
              <a:rPr lang="en-GB" dirty="0"/>
              <a:t>All expected to maintain highest standards of performance and conduct, formal action for poor conduct or behaviour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12342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744509-3965-4DB6-978F-AC28F683B6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8A1A4-08E1-4130-A495-AA42ACBC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ED1D40-B52D-4D58-B76E-A7FC5502F54D}">
  <ds:schemaRefs>
    <ds:schemaRef ds:uri="http://schemas.openxmlformats.org/package/2006/metadata/core-properties"/>
    <ds:schemaRef ds:uri="http://www.w3.org/XML/1998/namespace"/>
    <ds:schemaRef ds:uri="8cecdbde-4e11-4cbf-b3cc-446beb51543b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17f14cd8-6027-44e9-b835-bdcf5b43d43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142</TotalTime>
  <Words>497</Words>
  <Application>Microsoft Office PowerPoint</Application>
  <PresentationFormat>On-screen Show (16:9)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HEE</vt:lpstr>
      <vt:lpstr>Working in the NHS</vt:lpstr>
      <vt:lpstr>Learning</vt:lpstr>
      <vt:lpstr>Expectations </vt:lpstr>
      <vt:lpstr>Patient expectations  of us are conflicting… </vt:lpstr>
      <vt:lpstr>Trusted </vt:lpstr>
      <vt:lpstr>‘Cultural Competence’</vt:lpstr>
      <vt:lpstr>Adapting  ‘Cultural Competence’ </vt:lpstr>
      <vt:lpstr>Facilities &amp; Support </vt:lpstr>
      <vt:lpstr>Key Policies /  Procedures </vt:lpstr>
      <vt:lpstr>Key Policies /  Procedures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