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56" r:id="rId2"/>
    <p:sldId id="274" r:id="rId3"/>
    <p:sldId id="275" r:id="rId4"/>
    <p:sldId id="276" r:id="rId5"/>
    <p:sldId id="277" r:id="rId6"/>
    <p:sldId id="278" r:id="rId7"/>
    <p:sldId id="279" r:id="rId8"/>
    <p:sldId id="280" r:id="rId9"/>
    <p:sldId id="281" r:id="rId10"/>
    <p:sldId id="28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274"/>
            <p14:sldId id="275"/>
            <p14:sldId id="276"/>
            <p14:sldId id="277"/>
            <p14:sldId id="278"/>
            <p14:sldId id="279"/>
            <p14:sldId id="280"/>
            <p14:sldId id="281"/>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23" autoAdjust="0"/>
  </p:normalViewPr>
  <p:slideViewPr>
    <p:cSldViewPr snapToGrid="0" snapToObjects="1">
      <p:cViewPr varScale="1">
        <p:scale>
          <a:sx n="71" d="100"/>
          <a:sy n="71" d="100"/>
        </p:scale>
        <p:origin x="1786" y="53"/>
      </p:cViewPr>
      <p:guideLst>
        <p:guide orient="horz" pos="2160"/>
        <p:guide pos="2880"/>
      </p:guideLst>
    </p:cSldViewPr>
  </p:slideViewPr>
  <p:notesTextViewPr>
    <p:cViewPr>
      <p:scale>
        <a:sx n="100" d="100"/>
        <a:sy n="100" d="100"/>
      </p:scale>
      <p:origin x="0" y="-24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3/27/2019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3/27/2019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yorksandhumberdeanery.nhs.uk/polici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There is an enormous amount of detailed information about contracts, GMC registration etc. that you have already understood enough about to get yourself into a job. There is a lot more that will come from your Trust and Departmental induction meetings. </a:t>
            </a:r>
          </a:p>
          <a:p>
            <a:endParaRPr lang="en-GB" dirty="0">
              <a:latin typeface="Arial" pitchFamily="34" charset="0"/>
              <a:cs typeface="Arial" pitchFamily="34" charset="0"/>
            </a:endParaRPr>
          </a:p>
          <a:p>
            <a:r>
              <a:rPr lang="en-GB" dirty="0">
                <a:latin typeface="Arial" pitchFamily="34" charset="0"/>
                <a:cs typeface="Arial" pitchFamily="34" charset="0"/>
              </a:rPr>
              <a:t>This module is intended just to look briefly at some of the general points that you need to think about in getting used to working in the UK.</a:t>
            </a:r>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071563"/>
            <a:ext cx="4572000" cy="3429000"/>
          </a:xfrm>
        </p:spPr>
      </p:sp>
      <p:sp>
        <p:nvSpPr>
          <p:cNvPr id="3" name="Notes Placeholder 2"/>
          <p:cNvSpPr>
            <a:spLocks noGrp="1"/>
          </p:cNvSpPr>
          <p:nvPr>
            <p:ph type="body" idx="1"/>
          </p:nvPr>
        </p:nvSpPr>
        <p:spPr/>
        <p:txBody>
          <a:bodyPr>
            <a:normAutofit/>
          </a:bodyPr>
          <a:lstStyle/>
          <a:p>
            <a:r>
              <a:rPr lang="en-GB" sz="1100" dirty="0">
                <a:latin typeface="Arial" charset="0"/>
                <a:cs typeface="Arial" charset="0"/>
              </a:rPr>
              <a:t>Trust intranet sites contain a lot more information.</a:t>
            </a:r>
          </a:p>
          <a:p>
            <a:endParaRPr lang="en-GB" sz="1100" dirty="0">
              <a:latin typeface="Arial" charset="0"/>
              <a:cs typeface="Arial" charset="0"/>
            </a:endParaRPr>
          </a:p>
          <a:p>
            <a:r>
              <a:rPr lang="en-GB" sz="1100" dirty="0">
                <a:latin typeface="Arial" charset="0"/>
                <a:cs typeface="Arial" charset="0"/>
              </a:rPr>
              <a:t>Study leave applications are handled by the postgraduate centre. The policy will be in the Trust, and is on the Health  Education  Yorkshire and the Humber  website – </a:t>
            </a:r>
            <a:r>
              <a:rPr lang="en-GB" sz="1100" dirty="0">
                <a:latin typeface="Arial" charset="0"/>
                <a:cs typeface="Arial" charset="0"/>
                <a:hlinkClick r:id="rId3"/>
              </a:rPr>
              <a:t>www.yorksandhumberdeanery.nhs.uk/policies</a:t>
            </a:r>
            <a:r>
              <a:rPr lang="en-GB" sz="1100" dirty="0">
                <a:latin typeface="Arial" charset="0"/>
                <a:cs typeface="Arial" charset="0"/>
              </a:rPr>
              <a:t> </a:t>
            </a:r>
          </a:p>
          <a:p>
            <a:endParaRPr lang="en-GB" sz="1100" dirty="0">
              <a:latin typeface="Arial" charset="0"/>
              <a:cs typeface="Arial" charset="0"/>
            </a:endParaRPr>
          </a:p>
          <a:p>
            <a:r>
              <a:rPr lang="en-GB" sz="1100" dirty="0">
                <a:latin typeface="Arial" charset="0"/>
                <a:cs typeface="Arial" charset="0"/>
              </a:rPr>
              <a:t>Annual leave and study leave need to be planned and booked as far in advance as possible. You should meet with your colleagues as early as possible in a post to plan your absences and ensure that clashes with colleagues’ wishes are avoided. </a:t>
            </a:r>
          </a:p>
          <a:p>
            <a:endParaRPr lang="en-GB" sz="1100"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10</a:t>
            </a:fld>
            <a:endParaRPr lang="en-US" dirty="0"/>
          </a:p>
        </p:txBody>
      </p:sp>
    </p:spTree>
    <p:extLst>
      <p:ext uri="{BB962C8B-B14F-4D97-AF65-F5344CB8AC3E}">
        <p14:creationId xmlns:p14="http://schemas.microsoft.com/office/powerpoint/2010/main" val="198824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071563"/>
            <a:ext cx="4572000" cy="3429000"/>
          </a:xfrm>
        </p:spPr>
      </p:sp>
      <p:sp>
        <p:nvSpPr>
          <p:cNvPr id="3" name="Notes Placeholder 2"/>
          <p:cNvSpPr>
            <a:spLocks noGrp="1"/>
          </p:cNvSpPr>
          <p:nvPr>
            <p:ph type="body" idx="1"/>
          </p:nvPr>
        </p:nvSpPr>
        <p:spPr/>
        <p:txBody>
          <a:bodyPr/>
          <a:lstStyle/>
          <a:p>
            <a:r>
              <a:rPr lang="en-GB" dirty="0">
                <a:latin typeface="Arial" charset="0"/>
                <a:cs typeface="Arial" charset="0"/>
              </a:rPr>
              <a:t>This slide is repeated deliberately from the Introduction module, to emphasise its central  importance to your training experience.</a:t>
            </a:r>
          </a:p>
          <a:p>
            <a:endParaRPr lang="en-GB" dirty="0">
              <a:latin typeface="Arial" charset="0"/>
              <a:cs typeface="Arial" charset="0"/>
            </a:endParaRPr>
          </a:p>
          <a:p>
            <a:r>
              <a:rPr lang="en-GB" dirty="0">
                <a:latin typeface="Arial" charset="0"/>
                <a:cs typeface="Arial" charset="0"/>
              </a:rPr>
              <a:t>The graph shows how one’s attention span falls quickly with time, illustrating the main reason that we have moved away from lecture style teaching. Little information is retained short term, even less long term, and the influence on long term behaviour and performance is minimal.</a:t>
            </a:r>
          </a:p>
          <a:p>
            <a:endParaRPr lang="en-GB" dirty="0">
              <a:latin typeface="Arial" charset="0"/>
              <a:cs typeface="Arial" charset="0"/>
            </a:endParaRPr>
          </a:p>
          <a:p>
            <a:r>
              <a:rPr lang="en-GB" dirty="0">
                <a:latin typeface="Arial" charset="0"/>
                <a:cs typeface="Arial" charset="0"/>
              </a:rPr>
              <a:t>You will encounter much less didactic teaching than you may be used to (so called ‘talk and chalk’), and much more interactive learning, where you need to be an active participant.</a:t>
            </a:r>
          </a:p>
          <a:p>
            <a:endParaRPr lang="en-GB" dirty="0">
              <a:latin typeface="Arial" charset="0"/>
              <a:cs typeface="Arial" charset="0"/>
            </a:endParaRPr>
          </a:p>
          <a:p>
            <a:r>
              <a:rPr lang="en-GB" dirty="0">
                <a:latin typeface="Arial" charset="0"/>
                <a:cs typeface="Arial" charset="0"/>
              </a:rPr>
              <a:t>The term self-directed learning emphasises that you are responsible for identifying your own learning needs, and identifying how you achieve those. This is not a single handed effort, there will be lots of help for you in doing this. </a:t>
            </a:r>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2</a:t>
            </a:fld>
            <a:endParaRPr lang="en-US" dirty="0"/>
          </a:p>
        </p:txBody>
      </p:sp>
    </p:spTree>
    <p:extLst>
      <p:ext uri="{BB962C8B-B14F-4D97-AF65-F5344CB8AC3E}">
        <p14:creationId xmlns:p14="http://schemas.microsoft.com/office/powerpoint/2010/main" val="261325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071563"/>
            <a:ext cx="4572000" cy="3429000"/>
          </a:xfrm>
        </p:spPr>
      </p:sp>
      <p:sp>
        <p:nvSpPr>
          <p:cNvPr id="3" name="Notes Placeholder 2"/>
          <p:cNvSpPr>
            <a:spLocks noGrp="1"/>
          </p:cNvSpPr>
          <p:nvPr>
            <p:ph type="body" idx="1"/>
          </p:nvPr>
        </p:nvSpPr>
        <p:spPr/>
        <p:txBody>
          <a:bodyPr>
            <a:normAutofit/>
          </a:bodyPr>
          <a:lstStyle/>
          <a:p>
            <a:r>
              <a:rPr lang="en-GB" dirty="0">
                <a:latin typeface="Arial" charset="0"/>
                <a:cs typeface="Arial" charset="0"/>
              </a:rPr>
              <a:t>You are working within a hierarchy which recognises that everyone has a voice that needs to be heard. Your trainers will expect you to be an active member of the team, not a silent presence. You are an important  stimulus to the team; one of the useful ways for senior staff to update their own learning and development is contact with students and junior doctors.</a:t>
            </a:r>
          </a:p>
          <a:p>
            <a:endParaRPr lang="en-GB" dirty="0">
              <a:latin typeface="Arial" charset="0"/>
              <a:cs typeface="Arial" charset="0"/>
            </a:endParaRPr>
          </a:p>
          <a:p>
            <a:r>
              <a:rPr lang="en-GB" dirty="0">
                <a:latin typeface="Arial" charset="0"/>
                <a:cs typeface="Arial" charset="0"/>
              </a:rPr>
              <a:t>Medicine and society are continually changing. Consultants still carry a lot of authority within various spheres of influence – although it is reduced compared to previous generations. They still control all major clinical decisions, hence much of the resource allocation around the hospital. They also influence you, as role models and examples of how to behave. </a:t>
            </a:r>
          </a:p>
          <a:p>
            <a:endParaRPr lang="en-GB" dirty="0">
              <a:latin typeface="Arial" charset="0"/>
              <a:cs typeface="Arial" charset="0"/>
            </a:endParaRPr>
          </a:p>
          <a:p>
            <a:r>
              <a:rPr lang="en-GB" dirty="0">
                <a:latin typeface="Arial" charset="0"/>
                <a:cs typeface="Arial" charset="0"/>
              </a:rPr>
              <a:t>One of the differences you may encounter from your previous workplaces is that senior figures in the clinical hierarchy expect to be challenged on their decisions or opinions, an openness summed up in the phrase ‘supportive culture’. Challenge should always be polite and constructive of course, but senior doctors now accept this as an important part of managing clinical risk and maintaining their own skills. </a:t>
            </a:r>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3</a:t>
            </a:fld>
            <a:endParaRPr lang="en-US" dirty="0"/>
          </a:p>
        </p:txBody>
      </p:sp>
    </p:spTree>
    <p:extLst>
      <p:ext uri="{BB962C8B-B14F-4D97-AF65-F5344CB8AC3E}">
        <p14:creationId xmlns:p14="http://schemas.microsoft.com/office/powerpoint/2010/main" val="106544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071563"/>
            <a:ext cx="4572000" cy="3429000"/>
          </a:xfrm>
        </p:spPr>
      </p:sp>
      <p:sp>
        <p:nvSpPr>
          <p:cNvPr id="3" name="Notes Placeholder 2"/>
          <p:cNvSpPr>
            <a:spLocks noGrp="1"/>
          </p:cNvSpPr>
          <p:nvPr>
            <p:ph type="body" idx="1"/>
          </p:nvPr>
        </p:nvSpPr>
        <p:spPr/>
        <p:txBody>
          <a:bodyPr/>
          <a:lstStyle/>
          <a:p>
            <a:r>
              <a:rPr lang="en-GB" dirty="0">
                <a:latin typeface="Arial" charset="0"/>
                <a:cs typeface="Arial" charset="0"/>
              </a:rPr>
              <a:t>Patient expectations in the UK are also very different to what you may be used to. One effect of liberal Western consumerism in the second half of the 20th century has been to make people tend to regard healthcare as another commodity, to be delivered like any other service industry. Politicians have supported (if not actually created) this cultural trend. </a:t>
            </a:r>
          </a:p>
          <a:p>
            <a:endParaRPr lang="en-GB" dirty="0">
              <a:latin typeface="Arial" charset="0"/>
              <a:cs typeface="Arial" charset="0"/>
            </a:endParaRPr>
          </a:p>
          <a:p>
            <a:r>
              <a:rPr lang="en-GB" dirty="0">
                <a:latin typeface="Arial" charset="0"/>
                <a:cs typeface="Arial" charset="0"/>
              </a:rPr>
              <a:t>Patients in the UK expect the doctor to involve them in their decision making. This involves a lot more time spent explaining first the nature of the problem, then the options for treatment (and the risks). Younger patients express such attitudes far more than the elderly. </a:t>
            </a:r>
          </a:p>
          <a:p>
            <a:endParaRPr lang="en-GB" dirty="0">
              <a:latin typeface="Arial" charset="0"/>
              <a:cs typeface="Arial" charset="0"/>
            </a:endParaRPr>
          </a:p>
          <a:p>
            <a:r>
              <a:rPr lang="en-GB" dirty="0">
                <a:latin typeface="Arial" charset="0"/>
                <a:cs typeface="Arial" charset="0"/>
              </a:rPr>
              <a:t>Another part of this change is that patients now expect doctors to behave intelligently both intellectually AND emotionally. The skills required for those two purposes are very different. Some people innately possess the ability to apply the right balance of those skills according to the context you are working in. Practising that balance is one of the central parts of developing clinical expertise and showing professionalism.</a:t>
            </a: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4</a:t>
            </a:fld>
            <a:endParaRPr lang="en-US" dirty="0"/>
          </a:p>
        </p:txBody>
      </p:sp>
    </p:spTree>
    <p:extLst>
      <p:ext uri="{BB962C8B-B14F-4D97-AF65-F5344CB8AC3E}">
        <p14:creationId xmlns:p14="http://schemas.microsoft.com/office/powerpoint/2010/main" val="214274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071563"/>
            <a:ext cx="4572000" cy="3429000"/>
          </a:xfrm>
        </p:spPr>
      </p:sp>
      <p:sp>
        <p:nvSpPr>
          <p:cNvPr id="3" name="Notes Placeholder 2"/>
          <p:cNvSpPr>
            <a:spLocks noGrp="1"/>
          </p:cNvSpPr>
          <p:nvPr>
            <p:ph type="body" idx="1"/>
          </p:nvPr>
        </p:nvSpPr>
        <p:spPr/>
        <p:txBody>
          <a:bodyPr/>
          <a:lstStyle/>
          <a:p>
            <a:r>
              <a:rPr lang="en-US" dirty="0">
                <a:latin typeface="Arial" charset="0"/>
                <a:cs typeface="Arial" charset="0"/>
              </a:rPr>
              <a:t>Despite all the changes in working patterns and increasing clinical pressures, you should remember that doctors remain highly trusted by patients. The reduction in other groups over time is greater. </a:t>
            </a: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5</a:t>
            </a:fld>
            <a:endParaRPr lang="en-US" dirty="0"/>
          </a:p>
        </p:txBody>
      </p:sp>
    </p:spTree>
    <p:extLst>
      <p:ext uri="{BB962C8B-B14F-4D97-AF65-F5344CB8AC3E}">
        <p14:creationId xmlns:p14="http://schemas.microsoft.com/office/powerpoint/2010/main" val="152396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071563"/>
            <a:ext cx="4572000" cy="3429000"/>
          </a:xfrm>
        </p:spPr>
      </p:sp>
      <p:sp>
        <p:nvSpPr>
          <p:cNvPr id="3" name="Notes Placeholder 2"/>
          <p:cNvSpPr>
            <a:spLocks noGrp="1"/>
          </p:cNvSpPr>
          <p:nvPr>
            <p:ph type="body" idx="1"/>
          </p:nvPr>
        </p:nvSpPr>
        <p:spPr/>
        <p:txBody>
          <a:bodyPr/>
          <a:lstStyle/>
          <a:p>
            <a:r>
              <a:rPr lang="en-GB" dirty="0">
                <a:latin typeface="Arial" charset="0"/>
                <a:cs typeface="Arial" charset="0"/>
              </a:rPr>
              <a:t>This slide is taken from a tutorial aimed at giving UK trained doctors a perspective on how to understand and adapt to the different expectations and backgrounds of patients from ethnic minority groups.</a:t>
            </a:r>
          </a:p>
          <a:p>
            <a:endParaRPr lang="en-GB" dirty="0">
              <a:latin typeface="Arial" charset="0"/>
              <a:cs typeface="Arial" charset="0"/>
            </a:endParaRPr>
          </a:p>
          <a:p>
            <a:r>
              <a:rPr lang="en-GB" dirty="0">
                <a:latin typeface="Arial" charset="0"/>
                <a:cs typeface="Arial" charset="0"/>
              </a:rPr>
              <a:t>Can you see how the bullet points also illustrate some of the areas you will need to consider as non-UK trained doctors looking after UK patients ?</a:t>
            </a:r>
          </a:p>
          <a:p>
            <a:endParaRPr lang="en-GB" dirty="0">
              <a:latin typeface="Arial" charset="0"/>
              <a:cs typeface="Arial" charset="0"/>
            </a:endParaRPr>
          </a:p>
          <a:p>
            <a:r>
              <a:rPr lang="en-GB" dirty="0">
                <a:latin typeface="Arial" charset="0"/>
                <a:cs typeface="Arial" charset="0"/>
              </a:rPr>
              <a:t>Similar cultural boundaries exist which need to be overcome. </a:t>
            </a: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6</a:t>
            </a:fld>
            <a:endParaRPr lang="en-US" dirty="0"/>
          </a:p>
        </p:txBody>
      </p:sp>
    </p:spTree>
    <p:extLst>
      <p:ext uri="{BB962C8B-B14F-4D97-AF65-F5344CB8AC3E}">
        <p14:creationId xmlns:p14="http://schemas.microsoft.com/office/powerpoint/2010/main" val="16978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071563"/>
            <a:ext cx="4572000" cy="3429000"/>
          </a:xfrm>
        </p:spPr>
      </p:sp>
      <p:sp>
        <p:nvSpPr>
          <p:cNvPr id="3" name="Notes Placeholder 2"/>
          <p:cNvSpPr>
            <a:spLocks noGrp="1"/>
          </p:cNvSpPr>
          <p:nvPr>
            <p:ph type="body" idx="1"/>
          </p:nvPr>
        </p:nvSpPr>
        <p:spPr/>
        <p:txBody>
          <a:bodyPr/>
          <a:lstStyle/>
          <a:p>
            <a:r>
              <a:rPr lang="en-GB" dirty="0">
                <a:latin typeface="Arial" charset="0"/>
                <a:cs typeface="Arial" charset="0"/>
              </a:rPr>
              <a:t>More of the same idea.</a:t>
            </a: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7</a:t>
            </a:fld>
            <a:endParaRPr lang="en-US" dirty="0"/>
          </a:p>
        </p:txBody>
      </p:sp>
    </p:spTree>
    <p:extLst>
      <p:ext uri="{BB962C8B-B14F-4D97-AF65-F5344CB8AC3E}">
        <p14:creationId xmlns:p14="http://schemas.microsoft.com/office/powerpoint/2010/main" val="390409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071563"/>
            <a:ext cx="4572000" cy="3429000"/>
          </a:xfrm>
        </p:spPr>
      </p:sp>
      <p:sp>
        <p:nvSpPr>
          <p:cNvPr id="3" name="Notes Placeholder 2"/>
          <p:cNvSpPr>
            <a:spLocks noGrp="1"/>
          </p:cNvSpPr>
          <p:nvPr>
            <p:ph type="body" idx="1"/>
          </p:nvPr>
        </p:nvSpPr>
        <p:spPr/>
        <p:txBody>
          <a:bodyPr/>
          <a:lstStyle/>
          <a:p>
            <a:r>
              <a:rPr lang="en-GB" dirty="0">
                <a:latin typeface="Arial" charset="0"/>
                <a:cs typeface="Arial" charset="0"/>
              </a:rPr>
              <a:t>The final slides simply list some of the practical aspects of living and working in the UK. You are already familiar with many, and specific details on many more will be given at Trust induction. </a:t>
            </a:r>
          </a:p>
          <a:p>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8</a:t>
            </a:fld>
            <a:endParaRPr lang="en-US" dirty="0"/>
          </a:p>
        </p:txBody>
      </p:sp>
    </p:spTree>
    <p:extLst>
      <p:ext uri="{BB962C8B-B14F-4D97-AF65-F5344CB8AC3E}">
        <p14:creationId xmlns:p14="http://schemas.microsoft.com/office/powerpoint/2010/main" val="3424461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071563"/>
            <a:ext cx="4572000" cy="3429000"/>
          </a:xfrm>
        </p:spPr>
      </p:sp>
      <p:sp>
        <p:nvSpPr>
          <p:cNvPr id="3" name="Notes Placeholder 2"/>
          <p:cNvSpPr>
            <a:spLocks noGrp="1"/>
          </p:cNvSpPr>
          <p:nvPr>
            <p:ph type="body" idx="1"/>
          </p:nvPr>
        </p:nvSpPr>
        <p:spPr/>
        <p:txBody>
          <a:bodyPr/>
          <a:lstStyle/>
          <a:p>
            <a:r>
              <a:rPr lang="en-GB" dirty="0">
                <a:latin typeface="Arial" charset="0"/>
                <a:cs typeface="Arial" charset="0"/>
              </a:rPr>
              <a:t>All Trusts have strong policies to deal with any sort of discrimination and bullying behaviour. Very few junior doctors will get into disciplinary trouble, but again there are detailed policies. Similarly on sickness absence and helping staff recognise the need to manage their own health</a:t>
            </a:r>
            <a:endParaRPr lang="en-GB" dirty="0"/>
          </a:p>
        </p:txBody>
      </p:sp>
      <p:sp>
        <p:nvSpPr>
          <p:cNvPr id="4" name="Slide Number Placeholder 3"/>
          <p:cNvSpPr>
            <a:spLocks noGrp="1"/>
          </p:cNvSpPr>
          <p:nvPr>
            <p:ph type="sldNum" sz="quarter" idx="10"/>
          </p:nvPr>
        </p:nvSpPr>
        <p:spPr/>
        <p:txBody>
          <a:bodyPr/>
          <a:lstStyle/>
          <a:p>
            <a:pPr>
              <a:defRPr/>
            </a:pPr>
            <a:fld id="{A0C62951-B6D5-4F93-B75E-3EA9AB0C95AC}" type="slidenum">
              <a:rPr lang="en-US" smtClean="0"/>
              <a:pPr>
                <a:defRPr/>
              </a:pPr>
              <a:t>9</a:t>
            </a:fld>
            <a:endParaRPr lang="en-US" dirty="0"/>
          </a:p>
        </p:txBody>
      </p:sp>
    </p:spTree>
    <p:extLst>
      <p:ext uri="{BB962C8B-B14F-4D97-AF65-F5344CB8AC3E}">
        <p14:creationId xmlns:p14="http://schemas.microsoft.com/office/powerpoint/2010/main" val="114174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5770" y="1543050"/>
            <a:ext cx="7360920" cy="914400"/>
          </a:xfrm>
          <a:prstGeom prst="rect">
            <a:avLst/>
          </a:prstGeom>
        </p:spPr>
        <p:txBody>
          <a:bodyPr lIns="82296" tIns="41148" rIns="82296" bIns="41148"/>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31412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 id="214748367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76" y="5005098"/>
            <a:ext cx="1798200" cy="1243501"/>
          </a:xfrm>
          <a:prstGeom prst="rect">
            <a:avLst/>
          </a:prstGeom>
        </p:spPr>
      </p:pic>
      <p:sp>
        <p:nvSpPr>
          <p:cNvPr id="2" name="TextBox 1"/>
          <p:cNvSpPr txBox="1"/>
          <p:nvPr/>
        </p:nvSpPr>
        <p:spPr>
          <a:xfrm>
            <a:off x="764464" y="1018488"/>
            <a:ext cx="8005850" cy="2000548"/>
          </a:xfrm>
          <a:prstGeom prst="rect">
            <a:avLst/>
          </a:prstGeom>
          <a:noFill/>
        </p:spPr>
        <p:txBody>
          <a:bodyPr wrap="square" rtlCol="0">
            <a:spAutoFit/>
          </a:bodyPr>
          <a:lstStyle/>
          <a:p>
            <a:pPr algn="r" fontAlgn="auto">
              <a:spcAft>
                <a:spcPts val="0"/>
              </a:spcAft>
              <a:defRPr/>
            </a:pPr>
            <a:endParaRPr lang="en-GB" sz="8800" b="1" dirty="0">
              <a:latin typeface="Arial" pitchFamily="34" charset="0"/>
              <a:cs typeface="Arial" pitchFamily="34" charset="0"/>
            </a:endParaRPr>
          </a:p>
          <a:p>
            <a:endParaRPr lang="en-GB" sz="3600" b="1" dirty="0">
              <a:solidFill>
                <a:srgbClr val="A00054"/>
              </a:solidFill>
            </a:endParaRPr>
          </a:p>
        </p:txBody>
      </p:sp>
      <p:sp>
        <p:nvSpPr>
          <p:cNvPr id="9" name="Title 1"/>
          <p:cNvSpPr txBox="1">
            <a:spLocks/>
          </p:cNvSpPr>
          <p:nvPr/>
        </p:nvSpPr>
        <p:spPr>
          <a:xfrm>
            <a:off x="774676" y="1018488"/>
            <a:ext cx="7772400" cy="1800200"/>
          </a:xfrm>
          <a:prstGeom prst="rect">
            <a:avLst/>
          </a:prstGeom>
        </p:spPr>
        <p:txBody>
          <a:bodyPr/>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GB" dirty="0">
                <a:latin typeface="Arial" pitchFamily="34" charset="0"/>
                <a:cs typeface="Arial" pitchFamily="34" charset="0"/>
              </a:rPr>
              <a:t>		</a:t>
            </a:r>
            <a:br>
              <a:rPr lang="en-GB" dirty="0">
                <a:latin typeface="Arial" pitchFamily="34" charset="0"/>
                <a:cs typeface="Arial" pitchFamily="34" charset="0"/>
              </a:rPr>
            </a:br>
            <a:r>
              <a:rPr lang="en-GB" dirty="0">
                <a:latin typeface="Arial" pitchFamily="34" charset="0"/>
                <a:cs typeface="Arial" pitchFamily="34" charset="0"/>
              </a:rPr>
              <a:t>		</a:t>
            </a:r>
            <a:r>
              <a:rPr lang="en-GB" sz="4800" dirty="0">
                <a:latin typeface="Arial" pitchFamily="34" charset="0"/>
                <a:cs typeface="Arial" pitchFamily="34" charset="0"/>
              </a:rPr>
              <a:t>Working in the NHS</a:t>
            </a:r>
          </a:p>
        </p:txBody>
      </p:sp>
      <p:sp>
        <p:nvSpPr>
          <p:cNvPr id="11" name="Rectangle 10"/>
          <p:cNvSpPr/>
          <p:nvPr/>
        </p:nvSpPr>
        <p:spPr>
          <a:xfrm>
            <a:off x="2558714" y="2233913"/>
            <a:ext cx="3986989" cy="584775"/>
          </a:xfrm>
          <a:prstGeom prst="rect">
            <a:avLst/>
          </a:prstGeom>
        </p:spPr>
        <p:txBody>
          <a:bodyPr wrap="none">
            <a:spAutoFit/>
          </a:bodyPr>
          <a:lstStyle/>
          <a:p>
            <a:pPr algn="r" fontAlgn="auto">
              <a:spcAft>
                <a:spcPts val="0"/>
              </a:spcAft>
              <a:defRPr/>
            </a:pPr>
            <a:r>
              <a:rPr lang="en-GB" sz="3200" b="1" dirty="0">
                <a:latin typeface="Arial" pitchFamily="34" charset="0"/>
                <a:cs typeface="Arial" pitchFamily="34" charset="0"/>
              </a:rPr>
              <a:t>Dr David Eadington</a:t>
            </a:r>
          </a:p>
        </p:txBody>
      </p:sp>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2028850"/>
            <a:ext cx="8352928" cy="3416320"/>
          </a:xfrm>
          <a:prstGeom prst="rect">
            <a:avLst/>
          </a:prstGeom>
        </p:spPr>
        <p:txBody>
          <a:bodyPr wrap="square">
            <a:spAutoFit/>
          </a:bodyPr>
          <a:lstStyle/>
          <a:p>
            <a:pPr marL="285750" indent="-285750">
              <a:lnSpc>
                <a:spcPct val="80000"/>
              </a:lnSpc>
              <a:buSzPct val="125000"/>
              <a:buFont typeface="Arial" pitchFamily="34" charset="0"/>
              <a:buChar char="•"/>
            </a:pPr>
            <a:r>
              <a:rPr lang="en-GB" b="1" dirty="0"/>
              <a:t>Study Leave </a:t>
            </a:r>
            <a:r>
              <a:rPr lang="en-GB" dirty="0"/>
              <a:t>Based on needs of service, must obtain authorisation from manager</a:t>
            </a:r>
          </a:p>
          <a:p>
            <a:pPr marL="285750" indent="-285750">
              <a:lnSpc>
                <a:spcPct val="80000"/>
              </a:lnSpc>
              <a:buSzPct val="125000"/>
              <a:buFont typeface="Arial" pitchFamily="34" charset="0"/>
              <a:buChar char="•"/>
            </a:pPr>
            <a:endParaRPr lang="en-GB" b="1" dirty="0"/>
          </a:p>
          <a:p>
            <a:pPr marL="285750" indent="-285750">
              <a:lnSpc>
                <a:spcPct val="80000"/>
              </a:lnSpc>
              <a:buSzPct val="125000"/>
              <a:buFont typeface="Arial" pitchFamily="34" charset="0"/>
              <a:buChar char="•"/>
            </a:pPr>
            <a:r>
              <a:rPr lang="en-GB" b="1" dirty="0"/>
              <a:t>Annual Leave  </a:t>
            </a:r>
            <a:r>
              <a:rPr lang="en-GB" dirty="0"/>
              <a:t>Based on NHS service, must obtain authorisation from manager</a:t>
            </a:r>
          </a:p>
          <a:p>
            <a:pPr marL="285750" indent="-285750">
              <a:lnSpc>
                <a:spcPct val="80000"/>
              </a:lnSpc>
              <a:buSzPct val="125000"/>
              <a:buFont typeface="Arial" pitchFamily="34" charset="0"/>
              <a:buChar char="•"/>
            </a:pPr>
            <a:endParaRPr lang="en-GB" b="1" dirty="0"/>
          </a:p>
          <a:p>
            <a:pPr marL="285750" indent="-285750">
              <a:lnSpc>
                <a:spcPct val="80000"/>
              </a:lnSpc>
              <a:buSzPct val="125000"/>
              <a:buFont typeface="Arial" pitchFamily="34" charset="0"/>
              <a:buChar char="•"/>
            </a:pPr>
            <a:r>
              <a:rPr lang="en-GB" b="1" dirty="0"/>
              <a:t>Grievances &amp; Disputes </a:t>
            </a:r>
            <a:r>
              <a:rPr lang="en-GB" dirty="0"/>
              <a:t>Right to raise concerns and to have concerns dealt with promptly, informal resolution wherever possible</a:t>
            </a:r>
          </a:p>
          <a:p>
            <a:pPr marL="285750" indent="-285750">
              <a:lnSpc>
                <a:spcPct val="80000"/>
              </a:lnSpc>
              <a:buSzPct val="125000"/>
              <a:buFont typeface="Arial" pitchFamily="34" charset="0"/>
              <a:buChar char="•"/>
            </a:pPr>
            <a:endParaRPr lang="en-GB" b="1" dirty="0"/>
          </a:p>
          <a:p>
            <a:pPr marL="285750" indent="-285750">
              <a:lnSpc>
                <a:spcPct val="80000"/>
              </a:lnSpc>
              <a:buSzPct val="125000"/>
              <a:buFont typeface="Arial" pitchFamily="34" charset="0"/>
              <a:buChar char="•"/>
            </a:pPr>
            <a:r>
              <a:rPr lang="en-GB" b="1" dirty="0"/>
              <a:t>Whistle blowing </a:t>
            </a:r>
            <a:r>
              <a:rPr lang="en-GB" dirty="0"/>
              <a:t>Encouraged to express concerns at an early stage to manager, HR or Trade Union representative</a:t>
            </a:r>
          </a:p>
          <a:p>
            <a:pPr marL="285750" indent="-285750">
              <a:lnSpc>
                <a:spcPct val="80000"/>
              </a:lnSpc>
              <a:buSzPct val="125000"/>
              <a:buFont typeface="Arial" pitchFamily="34" charset="0"/>
              <a:buChar char="•"/>
            </a:pPr>
            <a:endParaRPr lang="en-GB" b="1" dirty="0"/>
          </a:p>
          <a:p>
            <a:pPr marL="285750" indent="-285750">
              <a:lnSpc>
                <a:spcPct val="80000"/>
              </a:lnSpc>
              <a:buSzPct val="125000"/>
              <a:buFont typeface="Arial" pitchFamily="34" charset="0"/>
              <a:buChar char="•"/>
            </a:pPr>
            <a:r>
              <a:rPr lang="en-GB" b="1" dirty="0"/>
              <a:t>Harassment &amp; Bullying </a:t>
            </a:r>
            <a:r>
              <a:rPr lang="en-GB" dirty="0"/>
              <a:t>Zero tolerance of any harassment or bullying</a:t>
            </a:r>
          </a:p>
          <a:p>
            <a:pPr marL="285750" indent="-285750">
              <a:lnSpc>
                <a:spcPct val="80000"/>
              </a:lnSpc>
              <a:buSzPct val="125000"/>
              <a:buFont typeface="Arial" pitchFamily="34" charset="0"/>
              <a:buChar char="•"/>
            </a:pPr>
            <a:endParaRPr lang="en-GB" b="1" dirty="0"/>
          </a:p>
          <a:p>
            <a:pPr marL="285750" indent="-285750">
              <a:lnSpc>
                <a:spcPct val="80000"/>
              </a:lnSpc>
              <a:buSzPct val="125000"/>
              <a:buFont typeface="Arial" pitchFamily="34" charset="0"/>
              <a:buChar char="•"/>
            </a:pPr>
            <a:r>
              <a:rPr lang="en-GB" b="1" dirty="0"/>
              <a:t>All HR policies and procedures on Trust Intranet</a:t>
            </a:r>
          </a:p>
        </p:txBody>
      </p:sp>
      <p:sp>
        <p:nvSpPr>
          <p:cNvPr id="6" name="Text Box 4"/>
          <p:cNvSpPr txBox="1">
            <a:spLocks noChangeArrowheads="1"/>
          </p:cNvSpPr>
          <p:nvPr/>
        </p:nvSpPr>
        <p:spPr bwMode="auto">
          <a:xfrm>
            <a:off x="473371" y="343322"/>
            <a:ext cx="6624736" cy="164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599" tIns="50799" rIns="101599" bIns="50799">
            <a:spAutoFit/>
          </a:bodyPr>
          <a:lstStyle>
            <a:lvl1pPr defTabSz="1016000"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defTabSz="101600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defTabSz="10160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defTabSz="10160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defTabSz="10160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spcBef>
                <a:spcPct val="50000"/>
              </a:spcBef>
            </a:pPr>
            <a:r>
              <a:rPr lang="en-GB" sz="4000" b="1" dirty="0">
                <a:solidFill>
                  <a:srgbClr val="A00054"/>
                </a:solidFill>
                <a:latin typeface="Arial" pitchFamily="34" charset="0"/>
                <a:cs typeface="Arial" pitchFamily="34" charset="0"/>
              </a:rPr>
              <a:t>Key Policies / </a:t>
            </a:r>
          </a:p>
          <a:p>
            <a:pPr eaLnBrk="1" hangingPunct="1">
              <a:spcBef>
                <a:spcPct val="50000"/>
              </a:spcBef>
            </a:pPr>
            <a:r>
              <a:rPr lang="en-GB" sz="4000" b="1" dirty="0">
                <a:solidFill>
                  <a:srgbClr val="A00054"/>
                </a:solidFill>
                <a:latin typeface="Arial" pitchFamily="34" charset="0"/>
                <a:cs typeface="Arial" pitchFamily="34" charset="0"/>
              </a:rPr>
              <a:t>Procedures</a:t>
            </a:r>
          </a:p>
        </p:txBody>
      </p:sp>
    </p:spTree>
    <p:extLst>
      <p:ext uri="{BB962C8B-B14F-4D97-AF65-F5344CB8AC3E}">
        <p14:creationId xmlns:p14="http://schemas.microsoft.com/office/powerpoint/2010/main" val="29940465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611560" y="405388"/>
            <a:ext cx="92884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r>
              <a:rPr lang="en-US" sz="4000" b="1" dirty="0">
                <a:solidFill>
                  <a:srgbClr val="A00054"/>
                </a:solidFill>
                <a:latin typeface="+mj-lt"/>
              </a:rPr>
              <a:t>Learning</a:t>
            </a:r>
          </a:p>
        </p:txBody>
      </p:sp>
      <p:sp>
        <p:nvSpPr>
          <p:cNvPr id="8" name="Text Box 2"/>
          <p:cNvSpPr txBox="1">
            <a:spLocks/>
          </p:cNvSpPr>
          <p:nvPr/>
        </p:nvSpPr>
        <p:spPr bwMode="auto">
          <a:xfrm>
            <a:off x="1189037" y="1447753"/>
            <a:ext cx="496728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spcBef>
                <a:spcPct val="50000"/>
              </a:spcBef>
              <a:buClr>
                <a:srgbClr val="FF0000"/>
              </a:buClr>
              <a:buSzPct val="130000"/>
            </a:pPr>
            <a:r>
              <a:rPr lang="en-GB" sz="1800" b="1" dirty="0">
                <a:solidFill>
                  <a:schemeClr val="tx1"/>
                </a:solidFill>
                <a:latin typeface="Arial" pitchFamily="34" charset="0"/>
                <a:cs typeface="Arial" pitchFamily="34" charset="0"/>
              </a:rPr>
              <a:t>Adult/self directed learning</a:t>
            </a:r>
          </a:p>
          <a:p>
            <a:pPr eaLnBrk="1" hangingPunct="1">
              <a:spcBef>
                <a:spcPct val="50000"/>
              </a:spcBef>
              <a:buClr>
                <a:srgbClr val="FF0000"/>
              </a:buClr>
              <a:buSzPct val="130000"/>
            </a:pPr>
            <a:r>
              <a:rPr lang="en-GB" sz="1800" b="1" dirty="0">
                <a:solidFill>
                  <a:schemeClr val="tx1"/>
                </a:solidFill>
                <a:latin typeface="Arial" pitchFamily="34" charset="0"/>
                <a:cs typeface="Arial" pitchFamily="34" charset="0"/>
              </a:rPr>
              <a:t>Learning styles </a:t>
            </a:r>
          </a:p>
          <a:p>
            <a:pPr eaLnBrk="1" hangingPunct="1">
              <a:spcBef>
                <a:spcPct val="50000"/>
              </a:spcBef>
              <a:buClr>
                <a:srgbClr val="FF0000"/>
              </a:buClr>
              <a:buSzPct val="130000"/>
            </a:pPr>
            <a:r>
              <a:rPr lang="en-GB" sz="1800" b="1" dirty="0">
                <a:solidFill>
                  <a:schemeClr val="tx1"/>
                </a:solidFill>
                <a:latin typeface="Arial" pitchFamily="34" charset="0"/>
                <a:cs typeface="Arial" pitchFamily="34" charset="0"/>
              </a:rPr>
              <a:t>      - less didactic </a:t>
            </a:r>
          </a:p>
          <a:p>
            <a:pPr eaLnBrk="1" hangingPunct="1">
              <a:spcBef>
                <a:spcPct val="50000"/>
              </a:spcBef>
              <a:buClr>
                <a:srgbClr val="FF0000"/>
              </a:buClr>
              <a:buSzPct val="130000"/>
            </a:pPr>
            <a:r>
              <a:rPr lang="en-GB" sz="1800" b="1" dirty="0">
                <a:solidFill>
                  <a:schemeClr val="tx1"/>
                </a:solidFill>
                <a:latin typeface="Arial" pitchFamily="34" charset="0"/>
                <a:cs typeface="Arial" pitchFamily="34" charset="0"/>
              </a:rPr>
              <a:t>      - more interactive</a:t>
            </a:r>
          </a:p>
          <a:p>
            <a:pPr eaLnBrk="1" hangingPunct="1">
              <a:spcBef>
                <a:spcPct val="50000"/>
              </a:spcBef>
              <a:buClr>
                <a:srgbClr val="FF0000"/>
              </a:buClr>
              <a:buSzPct val="130000"/>
            </a:pPr>
            <a:endParaRPr lang="en-GB" sz="1800" b="1" dirty="0">
              <a:solidFill>
                <a:schemeClr val="tx1"/>
              </a:solidFill>
              <a:latin typeface="Arial" pitchFamily="34" charset="0"/>
              <a:cs typeface="Arial" pitchFamily="34" charset="0"/>
            </a:endParaRPr>
          </a:p>
          <a:p>
            <a:pPr eaLnBrk="1" hangingPunct="1">
              <a:spcBef>
                <a:spcPct val="50000"/>
              </a:spcBef>
              <a:buClr>
                <a:srgbClr val="FF0000"/>
              </a:buClr>
              <a:buSzPct val="130000"/>
            </a:pPr>
            <a:endParaRPr lang="en-GB" sz="1800" b="1" dirty="0">
              <a:solidFill>
                <a:schemeClr val="tx1"/>
              </a:solidFill>
              <a:latin typeface="Arial" pitchFamily="34" charset="0"/>
              <a:cs typeface="Arial" pitchFamily="34" charset="0"/>
            </a:endParaRPr>
          </a:p>
          <a:p>
            <a:pPr eaLnBrk="1" hangingPunct="1">
              <a:spcBef>
                <a:spcPct val="50000"/>
              </a:spcBef>
              <a:buClr>
                <a:srgbClr val="FF0000"/>
              </a:buClr>
              <a:buSzPct val="130000"/>
            </a:pPr>
            <a:endParaRPr lang="en-GB" sz="1800" b="1" dirty="0">
              <a:solidFill>
                <a:schemeClr val="tx1"/>
              </a:solidFill>
              <a:latin typeface="Arial" pitchFamily="34" charset="0"/>
              <a:cs typeface="Arial" pitchFamily="34" charset="0"/>
            </a:endParaRPr>
          </a:p>
          <a:p>
            <a:pPr eaLnBrk="1" hangingPunct="1">
              <a:spcBef>
                <a:spcPct val="50000"/>
              </a:spcBef>
              <a:buClr>
                <a:srgbClr val="FF0000"/>
              </a:buClr>
              <a:buSzPct val="130000"/>
            </a:pPr>
            <a:endParaRPr lang="en-GB" sz="1800" b="1" dirty="0">
              <a:solidFill>
                <a:schemeClr val="tx1"/>
              </a:solidFill>
              <a:latin typeface="Arial" pitchFamily="34" charset="0"/>
              <a:cs typeface="Arial" pitchFamily="34" charset="0"/>
            </a:endParaRPr>
          </a:p>
          <a:p>
            <a:pPr eaLnBrk="1" hangingPunct="1">
              <a:spcBef>
                <a:spcPct val="50000"/>
              </a:spcBef>
              <a:buClr>
                <a:srgbClr val="FF0000"/>
              </a:buClr>
              <a:buSzPct val="130000"/>
            </a:pPr>
            <a:r>
              <a:rPr lang="en-GB" sz="1800" b="1" dirty="0">
                <a:solidFill>
                  <a:schemeClr val="tx1"/>
                </a:solidFill>
                <a:latin typeface="Arial" pitchFamily="34" charset="0"/>
                <a:cs typeface="Arial" pitchFamily="34" charset="0"/>
              </a:rPr>
              <a:t>Technical and  generic skills  </a:t>
            </a:r>
          </a:p>
        </p:txBody>
      </p:sp>
      <p:pic>
        <p:nvPicPr>
          <p:cNvPr id="9" name="Picture 3" descr="kolbstyl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844824"/>
            <a:ext cx="31892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speaking-preparing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294413"/>
            <a:ext cx="2808312" cy="150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130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Box 4"/>
          <p:cNvSpPr txBox="1">
            <a:spLocks noChangeArrowheads="1"/>
          </p:cNvSpPr>
          <p:nvPr/>
        </p:nvSpPr>
        <p:spPr bwMode="auto">
          <a:xfrm>
            <a:off x="539552" y="925939"/>
            <a:ext cx="5832475" cy="707886"/>
          </a:xfrm>
          <a:prstGeom prst="rect">
            <a:avLst/>
          </a:prstGeom>
          <a:noFill/>
          <a:ln w="9525">
            <a:noFill/>
            <a:miter lim="800000"/>
            <a:headEnd/>
            <a:tailEnd/>
          </a:ln>
        </p:spPr>
        <p:txBody>
          <a:bodyPr>
            <a:spAutoFit/>
          </a:bodyPr>
          <a:lstStyle/>
          <a:p>
            <a:pPr eaLnBrk="1" hangingPunct="1">
              <a:spcBef>
                <a:spcPct val="50000"/>
              </a:spcBef>
            </a:pPr>
            <a:r>
              <a:rPr lang="en-US" sz="4000" b="1" dirty="0">
                <a:solidFill>
                  <a:srgbClr val="A00054"/>
                </a:solidFill>
                <a:latin typeface="+mj-lt"/>
              </a:rPr>
              <a:t>Expectations</a:t>
            </a:r>
          </a:p>
        </p:txBody>
      </p:sp>
      <p:sp>
        <p:nvSpPr>
          <p:cNvPr id="2" name="Rectangle 1"/>
          <p:cNvSpPr/>
          <p:nvPr/>
        </p:nvSpPr>
        <p:spPr>
          <a:xfrm>
            <a:off x="827584" y="2615564"/>
            <a:ext cx="7776864" cy="2308324"/>
          </a:xfrm>
          <a:prstGeom prst="rect">
            <a:avLst/>
          </a:prstGeom>
        </p:spPr>
        <p:txBody>
          <a:bodyPr wrap="square">
            <a:spAutoFit/>
          </a:bodyPr>
          <a:lstStyle/>
          <a:p>
            <a:pPr eaLnBrk="1" hangingPunct="1">
              <a:spcBef>
                <a:spcPct val="50000"/>
              </a:spcBef>
              <a:buClr>
                <a:schemeClr val="tx1"/>
              </a:buClr>
              <a:buSzPct val="125000"/>
              <a:buFontTx/>
              <a:buChar char="•"/>
            </a:pPr>
            <a:r>
              <a:rPr lang="en-GB" sz="3600" b="1" dirty="0">
                <a:solidFill>
                  <a:srgbClr val="FFFF00"/>
                </a:solidFill>
              </a:rPr>
              <a:t> </a:t>
            </a:r>
            <a:r>
              <a:rPr lang="en-GB" sz="3600" dirty="0">
                <a:latin typeface="Arial" charset="0"/>
              </a:rPr>
              <a:t>Hierarchies and democracies</a:t>
            </a:r>
          </a:p>
          <a:p>
            <a:pPr eaLnBrk="1" hangingPunct="1">
              <a:spcBef>
                <a:spcPct val="50000"/>
              </a:spcBef>
              <a:buClr>
                <a:schemeClr val="tx1"/>
              </a:buClr>
              <a:buSzPct val="130000"/>
              <a:buFontTx/>
              <a:buChar char="•"/>
            </a:pPr>
            <a:r>
              <a:rPr lang="en-GB" sz="3600" dirty="0">
                <a:latin typeface="Arial" charset="0"/>
              </a:rPr>
              <a:t> Authority and authority figures</a:t>
            </a:r>
          </a:p>
          <a:p>
            <a:pPr eaLnBrk="1" hangingPunct="1">
              <a:spcBef>
                <a:spcPct val="50000"/>
              </a:spcBef>
              <a:buClr>
                <a:schemeClr val="tx1"/>
              </a:buClr>
              <a:buSzPct val="130000"/>
              <a:buFontTx/>
              <a:buChar char="•"/>
            </a:pPr>
            <a:r>
              <a:rPr lang="en-GB" sz="3600" dirty="0">
                <a:latin typeface="Arial" charset="0"/>
              </a:rPr>
              <a:t> Challenging senior figures </a:t>
            </a:r>
            <a:endParaRPr lang="en-US" sz="3600" dirty="0">
              <a:latin typeface="Arial" charset="0"/>
            </a:endParaRPr>
          </a:p>
        </p:txBody>
      </p:sp>
    </p:spTree>
    <p:extLst>
      <p:ext uri="{BB962C8B-B14F-4D97-AF65-F5344CB8AC3E}">
        <p14:creationId xmlns:p14="http://schemas.microsoft.com/office/powerpoint/2010/main" val="13015592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7706" y="424970"/>
            <a:ext cx="8064896" cy="1323439"/>
          </a:xfrm>
          <a:prstGeom prst="rect">
            <a:avLst/>
          </a:prstGeom>
        </p:spPr>
        <p:txBody>
          <a:bodyPr wrap="square">
            <a:spAutoFit/>
          </a:bodyPr>
          <a:lstStyle/>
          <a:p>
            <a:r>
              <a:rPr lang="en-US" sz="4000" b="1" dirty="0">
                <a:solidFill>
                  <a:srgbClr val="A00054"/>
                </a:solidFill>
                <a:cs typeface="Arial" pitchFamily="34" charset="0"/>
              </a:rPr>
              <a:t>Patient expectations </a:t>
            </a:r>
          </a:p>
          <a:p>
            <a:r>
              <a:rPr lang="en-US" sz="4000" b="1" dirty="0">
                <a:solidFill>
                  <a:srgbClr val="A00054"/>
                </a:solidFill>
                <a:cs typeface="Arial" pitchFamily="34" charset="0"/>
              </a:rPr>
              <a:t>of us are conflicting…</a:t>
            </a:r>
            <a:endParaRPr lang="en-GB" sz="4000" dirty="0">
              <a:solidFill>
                <a:srgbClr val="A00054"/>
              </a:solidFill>
              <a:cs typeface="Arial" pitchFamily="34" charset="0"/>
            </a:endParaRPr>
          </a:p>
        </p:txBody>
      </p:sp>
      <p:pic>
        <p:nvPicPr>
          <p:cNvPr id="5" name="Picture 5" descr="http://www.morphonix.com/software/education/science/brain/game/specimens/images/wet_brai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971" y="1988840"/>
            <a:ext cx="154463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antwrp.gsfc.nasa.gov/apod/image/0610/heart_russe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971378"/>
            <a:ext cx="16795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043608" y="3320771"/>
            <a:ext cx="4572000" cy="2031325"/>
          </a:xfrm>
          <a:prstGeom prst="rect">
            <a:avLst/>
          </a:prstGeom>
        </p:spPr>
        <p:txBody>
          <a:bodyPr>
            <a:spAutoFit/>
          </a:bodyPr>
          <a:lstStyle/>
          <a:p>
            <a:pPr marL="0" indent="0" eaLnBrk="1" hangingPunct="1">
              <a:lnSpc>
                <a:spcPct val="90000"/>
              </a:lnSpc>
              <a:buClr>
                <a:schemeClr val="tx1"/>
              </a:buClr>
              <a:buSzPct val="115000"/>
              <a:buFontTx/>
              <a:buChar char="•"/>
            </a:pPr>
            <a:r>
              <a:rPr lang="en-US" b="1" dirty="0">
                <a:solidFill>
                  <a:srgbClr val="FFFF00"/>
                </a:solidFill>
                <a:cs typeface="Times New Roman" pitchFamily="18" charset="0"/>
              </a:rPr>
              <a:t> </a:t>
            </a:r>
            <a:r>
              <a:rPr lang="en-US" sz="2000" dirty="0">
                <a:cs typeface="Times New Roman" pitchFamily="18" charset="0"/>
              </a:rPr>
              <a:t>objectivity</a:t>
            </a:r>
          </a:p>
          <a:p>
            <a:pPr marL="0" indent="0" eaLnBrk="1" hangingPunct="1">
              <a:lnSpc>
                <a:spcPct val="90000"/>
              </a:lnSpc>
              <a:buClr>
                <a:schemeClr val="tx1"/>
              </a:buClr>
              <a:buSzPct val="115000"/>
              <a:buFontTx/>
              <a:buChar char="•"/>
            </a:pPr>
            <a:endParaRPr lang="en-US" sz="2000" dirty="0">
              <a:cs typeface="Times New Roman" pitchFamily="18" charset="0"/>
            </a:endParaRPr>
          </a:p>
          <a:p>
            <a:pPr marL="0" indent="0" eaLnBrk="1" hangingPunct="1">
              <a:lnSpc>
                <a:spcPct val="90000"/>
              </a:lnSpc>
              <a:buClr>
                <a:schemeClr val="tx1"/>
              </a:buClr>
              <a:buSzPct val="115000"/>
              <a:buFontTx/>
              <a:buChar char="•"/>
            </a:pPr>
            <a:r>
              <a:rPr lang="en-US" sz="2000" dirty="0">
                <a:cs typeface="Times New Roman" pitchFamily="18" charset="0"/>
              </a:rPr>
              <a:t> emotional detachment</a:t>
            </a:r>
          </a:p>
          <a:p>
            <a:pPr marL="0" indent="0" eaLnBrk="1" hangingPunct="1">
              <a:lnSpc>
                <a:spcPct val="90000"/>
              </a:lnSpc>
              <a:buClr>
                <a:schemeClr val="tx1"/>
              </a:buClr>
              <a:buSzPct val="115000"/>
              <a:buFontTx/>
              <a:buChar char="•"/>
            </a:pPr>
            <a:endParaRPr lang="en-US" sz="2000" dirty="0">
              <a:cs typeface="Times New Roman" pitchFamily="18" charset="0"/>
            </a:endParaRPr>
          </a:p>
          <a:p>
            <a:pPr marL="0" indent="0" eaLnBrk="1" hangingPunct="1">
              <a:lnSpc>
                <a:spcPct val="90000"/>
              </a:lnSpc>
              <a:buClr>
                <a:schemeClr val="tx1"/>
              </a:buClr>
              <a:buSzPct val="115000"/>
              <a:buFontTx/>
              <a:buChar char="•"/>
            </a:pPr>
            <a:r>
              <a:rPr lang="en-US" sz="2000" dirty="0">
                <a:cs typeface="Times New Roman" pitchFamily="18" charset="0"/>
              </a:rPr>
              <a:t> competence</a:t>
            </a:r>
          </a:p>
          <a:p>
            <a:pPr marL="0" indent="0" eaLnBrk="1" hangingPunct="1">
              <a:lnSpc>
                <a:spcPct val="90000"/>
              </a:lnSpc>
              <a:buClr>
                <a:schemeClr val="tx1"/>
              </a:buClr>
              <a:buSzPct val="115000"/>
              <a:buFontTx/>
              <a:buChar char="•"/>
            </a:pPr>
            <a:endParaRPr lang="en-US" sz="2000" dirty="0">
              <a:cs typeface="Times New Roman" pitchFamily="18" charset="0"/>
            </a:endParaRPr>
          </a:p>
          <a:p>
            <a:pPr marL="0" indent="0" eaLnBrk="1" hangingPunct="1">
              <a:lnSpc>
                <a:spcPct val="90000"/>
              </a:lnSpc>
              <a:buClr>
                <a:schemeClr val="tx1"/>
              </a:buClr>
              <a:buSzPct val="115000"/>
              <a:buFontTx/>
              <a:buChar char="•"/>
            </a:pPr>
            <a:r>
              <a:rPr lang="en-US" sz="2000" dirty="0">
                <a:cs typeface="Times New Roman" pitchFamily="18" charset="0"/>
              </a:rPr>
              <a:t> reliability</a:t>
            </a:r>
          </a:p>
        </p:txBody>
      </p:sp>
      <p:sp>
        <p:nvSpPr>
          <p:cNvPr id="8" name="Rectangle 4"/>
          <p:cNvSpPr>
            <a:spLocks/>
          </p:cNvSpPr>
          <p:nvPr/>
        </p:nvSpPr>
        <p:spPr bwMode="auto">
          <a:xfrm>
            <a:off x="4571999" y="3326011"/>
            <a:ext cx="43211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marL="285750" indent="-285750">
              <a:buSzPct val="115000"/>
              <a:buFont typeface="Arial" pitchFamily="34" charset="0"/>
              <a:buChar char="•"/>
            </a:pPr>
            <a:r>
              <a:rPr lang="en-US" sz="2000" dirty="0">
                <a:cs typeface="Arial" pitchFamily="34" charset="0"/>
                <a:sym typeface="Arial" charset="0"/>
              </a:rPr>
              <a:t>emotional intelligence</a:t>
            </a:r>
            <a:br>
              <a:rPr lang="en-US" sz="2000" dirty="0">
                <a:cs typeface="Arial" pitchFamily="34" charset="0"/>
                <a:sym typeface="Arial" charset="0"/>
              </a:rPr>
            </a:br>
            <a:endParaRPr lang="en-US" sz="2000" dirty="0">
              <a:cs typeface="Arial" pitchFamily="34" charset="0"/>
              <a:sym typeface="Arial" charset="0"/>
            </a:endParaRPr>
          </a:p>
          <a:p>
            <a:pPr marL="285750" indent="-285750">
              <a:buSzPct val="115000"/>
              <a:buFont typeface="Arial" pitchFamily="34" charset="0"/>
              <a:buChar char="•"/>
            </a:pPr>
            <a:r>
              <a:rPr lang="en-US" sz="2000" dirty="0">
                <a:cs typeface="Arial" pitchFamily="34" charset="0"/>
                <a:sym typeface="Arial" charset="0"/>
              </a:rPr>
              <a:t>Intuition</a:t>
            </a:r>
            <a:br>
              <a:rPr lang="en-US" sz="2000" dirty="0">
                <a:cs typeface="Arial" pitchFamily="34" charset="0"/>
                <a:sym typeface="Arial" charset="0"/>
              </a:rPr>
            </a:br>
            <a:endParaRPr lang="en-US" sz="2000" dirty="0">
              <a:cs typeface="Arial" pitchFamily="34" charset="0"/>
              <a:sym typeface="Arial" charset="0"/>
            </a:endParaRPr>
          </a:p>
          <a:p>
            <a:pPr marL="285750" indent="-285750">
              <a:buSzPct val="115000"/>
              <a:buFont typeface="Arial" pitchFamily="34" charset="0"/>
              <a:buChar char="•"/>
            </a:pPr>
            <a:r>
              <a:rPr lang="en-US" sz="2000" dirty="0">
                <a:cs typeface="Arial" pitchFamily="34" charset="0"/>
                <a:sym typeface="Arial" charset="0"/>
              </a:rPr>
              <a:t>sensitivity </a:t>
            </a:r>
          </a:p>
        </p:txBody>
      </p:sp>
    </p:spTree>
    <p:extLst>
      <p:ext uri="{BB962C8B-B14F-4D97-AF65-F5344CB8AC3E}">
        <p14:creationId xmlns:p14="http://schemas.microsoft.com/office/powerpoint/2010/main" val="12651839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75"/>
          <p:cNvGraphicFramePr>
            <a:graphicFrameLocks noGrp="1"/>
          </p:cNvGraphicFramePr>
          <p:nvPr>
            <p:extLst>
              <p:ext uri="{D42A27DB-BD31-4B8C-83A1-F6EECF244321}">
                <p14:modId xmlns:p14="http://schemas.microsoft.com/office/powerpoint/2010/main" val="1940431116"/>
              </p:ext>
            </p:extLst>
          </p:nvPr>
        </p:nvGraphicFramePr>
        <p:xfrm>
          <a:off x="1043608" y="1556792"/>
          <a:ext cx="7344816" cy="3779352"/>
        </p:xfrm>
        <a:graphic>
          <a:graphicData uri="http://schemas.openxmlformats.org/drawingml/2006/table">
            <a:tbl>
              <a:tblPr/>
              <a:tblGrid>
                <a:gridCol w="2061125">
                  <a:extLst>
                    <a:ext uri="{9D8B030D-6E8A-4147-A177-3AD203B41FA5}">
                      <a16:colId xmlns:a16="http://schemas.microsoft.com/office/drawing/2014/main" val="20000"/>
                    </a:ext>
                  </a:extLst>
                </a:gridCol>
                <a:gridCol w="1999656">
                  <a:extLst>
                    <a:ext uri="{9D8B030D-6E8A-4147-A177-3AD203B41FA5}">
                      <a16:colId xmlns:a16="http://schemas.microsoft.com/office/drawing/2014/main" val="20001"/>
                    </a:ext>
                  </a:extLst>
                </a:gridCol>
                <a:gridCol w="1812637">
                  <a:extLst>
                    <a:ext uri="{9D8B030D-6E8A-4147-A177-3AD203B41FA5}">
                      <a16:colId xmlns:a16="http://schemas.microsoft.com/office/drawing/2014/main" val="20002"/>
                    </a:ext>
                  </a:extLst>
                </a:gridCol>
                <a:gridCol w="1471398">
                  <a:extLst>
                    <a:ext uri="{9D8B030D-6E8A-4147-A177-3AD203B41FA5}">
                      <a16:colId xmlns:a16="http://schemas.microsoft.com/office/drawing/2014/main" val="20003"/>
                    </a:ext>
                  </a:extLst>
                </a:gridCol>
              </a:tblGrid>
              <a:tr h="2076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a typeface="ヒラギノ角ゴ Pro W3" pitchFamily="16" charset="-128"/>
                        <a:sym typeface="Arial" charset="0"/>
                      </a:endParaRPr>
                    </a:p>
                  </a:txBody>
                  <a:tcPr marL="101599" marR="101599" marT="50793" marB="5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2006 (%)</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2008 (%)</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Change</a:t>
                      </a:r>
                    </a:p>
                  </a:txBody>
                  <a:tcPr marL="101599" marR="101599" marT="50793" marB="5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Doctors</a:t>
                      </a:r>
                    </a:p>
                  </a:txBody>
                  <a:tcPr marL="101599" marR="101599" marT="50793" marB="5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92</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90</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-2</a:t>
                      </a:r>
                    </a:p>
                  </a:txBody>
                  <a:tcPr marL="101599" marR="101599" marT="50793" marB="5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Teachers</a:t>
                      </a:r>
                    </a:p>
                  </a:txBody>
                  <a:tcPr marL="101599" marR="101599" marT="50793" marB="5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88</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86</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-2</a:t>
                      </a:r>
                    </a:p>
                  </a:txBody>
                  <a:tcPr marL="101599" marR="101599" marT="50793" marB="5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Judges</a:t>
                      </a:r>
                    </a:p>
                  </a:txBody>
                  <a:tcPr marL="101599" marR="101599" marT="50793" marB="5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81</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78</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-3</a:t>
                      </a:r>
                    </a:p>
                  </a:txBody>
                  <a:tcPr marL="101599" marR="101599" marT="50793" marB="5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Clergy/Priests</a:t>
                      </a:r>
                    </a:p>
                  </a:txBody>
                  <a:tcPr marL="101599" marR="101599" marT="50793" marB="5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75</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73</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-2</a:t>
                      </a:r>
                    </a:p>
                  </a:txBody>
                  <a:tcPr marL="101599" marR="101599" marT="50793" marB="5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Scientists</a:t>
                      </a:r>
                    </a:p>
                  </a:txBody>
                  <a:tcPr marL="101599" marR="101599" marT="50793" marB="5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72</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65</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-7</a:t>
                      </a:r>
                    </a:p>
                  </a:txBody>
                  <a:tcPr marL="101599" marR="101599" marT="50793" marB="5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Newsreaders</a:t>
                      </a:r>
                    </a:p>
                  </a:txBody>
                  <a:tcPr marL="101599" marR="101599" marT="50793" marB="5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66</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61</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-5</a:t>
                      </a:r>
                    </a:p>
                  </a:txBody>
                  <a:tcPr marL="101599" marR="101599" marT="50793" marB="5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Police</a:t>
                      </a:r>
                    </a:p>
                  </a:txBody>
                  <a:tcPr marL="101599" marR="101599" marT="50793" marB="5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61</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59</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-2</a:t>
                      </a:r>
                    </a:p>
                  </a:txBody>
                  <a:tcPr marL="101599" marR="101599" marT="50793" marB="5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Civil Servants</a:t>
                      </a:r>
                    </a:p>
                  </a:txBody>
                  <a:tcPr marL="101599" marR="101599" marT="50793" marB="5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48</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44</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-4</a:t>
                      </a:r>
                    </a:p>
                  </a:txBody>
                  <a:tcPr marL="101599" marR="101599" marT="50793" marB="5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Trade Unionists</a:t>
                      </a:r>
                    </a:p>
                  </a:txBody>
                  <a:tcPr marL="101599" marR="101599" marT="50793" marB="5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41</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38</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-3</a:t>
                      </a:r>
                    </a:p>
                  </a:txBody>
                  <a:tcPr marL="101599" marR="101599" marT="50793" marB="5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Ministers</a:t>
                      </a:r>
                    </a:p>
                  </a:txBody>
                  <a:tcPr marL="101599" marR="101599" marT="50793" marB="5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22</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22</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0</a:t>
                      </a:r>
                    </a:p>
                  </a:txBody>
                  <a:tcPr marL="101599" marR="101599" marT="50793" marB="5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2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Journalists</a:t>
                      </a:r>
                    </a:p>
                  </a:txBody>
                  <a:tcPr marL="101599" marR="101599" marT="50793" marB="50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19</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18</a:t>
                      </a:r>
                    </a:p>
                  </a:txBody>
                  <a:tcPr marL="101599" marR="101599" marT="50793" marB="50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ea typeface="ヒラギノ角ゴ Pro W3" pitchFamily="16" charset="-128"/>
                          <a:sym typeface="Arial" charset="0"/>
                        </a:rPr>
                        <a:t>-1</a:t>
                      </a:r>
                    </a:p>
                  </a:txBody>
                  <a:tcPr marL="101599" marR="101599" marT="50793" marB="507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9" name="Text Box 69"/>
          <p:cNvSpPr txBox="1">
            <a:spLocks noChangeArrowheads="1"/>
          </p:cNvSpPr>
          <p:nvPr/>
        </p:nvSpPr>
        <p:spPr bwMode="auto">
          <a:xfrm>
            <a:off x="543053" y="692186"/>
            <a:ext cx="3168650" cy="71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spAutoFit/>
          </a:bodyPr>
          <a:lstStyle>
            <a:lvl1pPr defTabSz="1016000"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defTabSz="101600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defTabSz="10160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defTabSz="10160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defTabSz="10160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spcBef>
                <a:spcPct val="50000"/>
              </a:spcBef>
            </a:pPr>
            <a:r>
              <a:rPr lang="en-GB" sz="4000" b="1" dirty="0">
                <a:solidFill>
                  <a:srgbClr val="A00054"/>
                </a:solidFill>
                <a:latin typeface="+mj-lt"/>
              </a:rPr>
              <a:t>Trusted</a:t>
            </a:r>
          </a:p>
        </p:txBody>
      </p:sp>
      <p:sp>
        <p:nvSpPr>
          <p:cNvPr id="10" name="Oval 70"/>
          <p:cNvSpPr>
            <a:spLocks noChangeArrowheads="1"/>
          </p:cNvSpPr>
          <p:nvPr/>
        </p:nvSpPr>
        <p:spPr bwMode="auto">
          <a:xfrm>
            <a:off x="7164288" y="1556792"/>
            <a:ext cx="1440160" cy="3888431"/>
          </a:xfrm>
          <a:prstGeom prst="ellipse">
            <a:avLst/>
          </a:prstGeom>
          <a:noFill/>
          <a:ln w="476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spTree>
    <p:extLst>
      <p:ext uri="{BB962C8B-B14F-4D97-AF65-F5344CB8AC3E}">
        <p14:creationId xmlns:p14="http://schemas.microsoft.com/office/powerpoint/2010/main" val="33020809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572" y="692696"/>
            <a:ext cx="5771132" cy="707886"/>
          </a:xfrm>
          <a:prstGeom prst="rect">
            <a:avLst/>
          </a:prstGeom>
        </p:spPr>
        <p:txBody>
          <a:bodyPr wrap="none">
            <a:spAutoFit/>
          </a:bodyPr>
          <a:lstStyle/>
          <a:p>
            <a:pPr eaLnBrk="1" hangingPunct="1">
              <a:spcBef>
                <a:spcPct val="50000"/>
              </a:spcBef>
            </a:pPr>
            <a:r>
              <a:rPr lang="en-US" sz="4000" b="1" dirty="0">
                <a:solidFill>
                  <a:srgbClr val="A00054"/>
                </a:solidFill>
                <a:cs typeface="Arial" pitchFamily="34" charset="0"/>
              </a:rPr>
              <a:t>‘Cultural Competence’</a:t>
            </a:r>
            <a:r>
              <a:rPr lang="en-US" sz="4000" dirty="0">
                <a:solidFill>
                  <a:srgbClr val="A00054"/>
                </a:solidFill>
                <a:cs typeface="Arial" pitchFamily="34" charset="0"/>
              </a:rPr>
              <a:t> </a:t>
            </a:r>
          </a:p>
        </p:txBody>
      </p:sp>
      <p:sp>
        <p:nvSpPr>
          <p:cNvPr id="5" name="Rectangle 4"/>
          <p:cNvSpPr/>
          <p:nvPr/>
        </p:nvSpPr>
        <p:spPr>
          <a:xfrm>
            <a:off x="751261" y="1916832"/>
            <a:ext cx="8064896" cy="3170099"/>
          </a:xfrm>
          <a:prstGeom prst="rect">
            <a:avLst/>
          </a:prstGeom>
        </p:spPr>
        <p:txBody>
          <a:bodyPr wrap="square">
            <a:spAutoFit/>
          </a:bodyPr>
          <a:lstStyle/>
          <a:p>
            <a:pPr marL="228600" indent="-228600">
              <a:buSzPct val="140000"/>
              <a:buFontTx/>
              <a:buChar char="•"/>
            </a:pPr>
            <a:r>
              <a:rPr lang="en-US" sz="2000" dirty="0">
                <a:latin typeface="Arial" charset="0"/>
              </a:rPr>
              <a:t>Understanding and valuing diversity</a:t>
            </a:r>
          </a:p>
          <a:p>
            <a:pPr marL="228600" indent="-228600" eaLnBrk="0" hangingPunct="0">
              <a:buSzPct val="125000"/>
              <a:buFontTx/>
              <a:buChar char="•"/>
            </a:pPr>
            <a:endParaRPr lang="en-US" sz="2000" dirty="0">
              <a:latin typeface="Arial" charset="0"/>
            </a:endParaRPr>
          </a:p>
          <a:p>
            <a:pPr marL="228600" indent="-228600" eaLnBrk="0" hangingPunct="0">
              <a:buSzPct val="125000"/>
              <a:buFontTx/>
              <a:buChar char="•"/>
            </a:pPr>
            <a:r>
              <a:rPr lang="en-US" sz="2000" dirty="0">
                <a:latin typeface="Arial" charset="0"/>
              </a:rPr>
              <a:t>Having the capacity for cultural self-assessment</a:t>
            </a:r>
          </a:p>
          <a:p>
            <a:pPr marL="228600" indent="-228600" eaLnBrk="0" hangingPunct="0">
              <a:buSzPct val="125000"/>
              <a:buFontTx/>
              <a:buChar char="•"/>
            </a:pPr>
            <a:endParaRPr lang="en-US" sz="2000" dirty="0">
              <a:latin typeface="Arial" charset="0"/>
            </a:endParaRPr>
          </a:p>
          <a:p>
            <a:pPr marL="228600" indent="-228600" eaLnBrk="0" hangingPunct="0">
              <a:buSzPct val="125000"/>
              <a:buFontTx/>
              <a:buChar char="•"/>
            </a:pPr>
            <a:r>
              <a:rPr lang="en-US" sz="2000" dirty="0">
                <a:latin typeface="Arial" charset="0"/>
              </a:rPr>
              <a:t>Being conscious of the dynamics inherent when cultures interact</a:t>
            </a:r>
          </a:p>
          <a:p>
            <a:pPr marL="228600" indent="-228600" eaLnBrk="0" hangingPunct="0">
              <a:buSzPct val="125000"/>
              <a:buFontTx/>
              <a:buChar char="•"/>
            </a:pPr>
            <a:endParaRPr lang="en-US" sz="2000" dirty="0">
              <a:latin typeface="Arial" charset="0"/>
            </a:endParaRPr>
          </a:p>
          <a:p>
            <a:pPr marL="228600" indent="-228600" eaLnBrk="0" hangingPunct="0">
              <a:buSzPct val="125000"/>
              <a:buFontTx/>
              <a:buChar char="•"/>
            </a:pPr>
            <a:r>
              <a:rPr lang="en-US" sz="2000" dirty="0">
                <a:latin typeface="Arial" charset="0"/>
              </a:rPr>
              <a:t>Having institutionalized cultural knowledge</a:t>
            </a:r>
          </a:p>
          <a:p>
            <a:pPr marL="228600" indent="-228600" eaLnBrk="0" hangingPunct="0">
              <a:buSzPct val="125000"/>
              <a:buFontTx/>
              <a:buChar char="•"/>
            </a:pPr>
            <a:endParaRPr lang="en-US" sz="2000" dirty="0">
              <a:latin typeface="Arial" charset="0"/>
            </a:endParaRPr>
          </a:p>
          <a:p>
            <a:pPr marL="228600" indent="-228600" eaLnBrk="0" hangingPunct="0">
              <a:buSzPct val="125000"/>
              <a:buFontTx/>
              <a:buChar char="•"/>
            </a:pPr>
            <a:r>
              <a:rPr lang="en-US" sz="2000" dirty="0">
                <a:latin typeface="Arial" charset="0"/>
              </a:rPr>
              <a:t>Having adaptations of service delivery reflecting understanding </a:t>
            </a:r>
            <a:r>
              <a:rPr lang="en-US" sz="2000" dirty="0">
                <a:solidFill>
                  <a:schemeClr val="bg1"/>
                </a:solidFill>
                <a:latin typeface="Arial" charset="0"/>
              </a:rPr>
              <a:t>of cultural diversity. </a:t>
            </a:r>
          </a:p>
        </p:txBody>
      </p:sp>
    </p:spTree>
    <p:extLst>
      <p:ext uri="{BB962C8B-B14F-4D97-AF65-F5344CB8AC3E}">
        <p14:creationId xmlns:p14="http://schemas.microsoft.com/office/powerpoint/2010/main" val="22146340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p:cNvSpPr>
          <p:nvPr/>
        </p:nvSpPr>
        <p:spPr bwMode="auto">
          <a:xfrm>
            <a:off x="395536" y="404664"/>
            <a:ext cx="79930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spcBef>
                <a:spcPts val="0"/>
              </a:spcBef>
            </a:pPr>
            <a:r>
              <a:rPr lang="en-US" sz="4000" b="1" dirty="0">
                <a:solidFill>
                  <a:srgbClr val="A00054"/>
                </a:solidFill>
                <a:latin typeface="Arial" charset="0"/>
              </a:rPr>
              <a:t>Adapting </a:t>
            </a:r>
          </a:p>
          <a:p>
            <a:pPr eaLnBrk="1" hangingPunct="1">
              <a:spcBef>
                <a:spcPts val="0"/>
              </a:spcBef>
            </a:pPr>
            <a:r>
              <a:rPr lang="en-US" sz="4000" b="1" dirty="0">
                <a:solidFill>
                  <a:srgbClr val="A00054"/>
                </a:solidFill>
                <a:latin typeface="Arial" charset="0"/>
              </a:rPr>
              <a:t>‘Cultural Competence’</a:t>
            </a:r>
          </a:p>
        </p:txBody>
      </p:sp>
      <p:sp>
        <p:nvSpPr>
          <p:cNvPr id="5" name="Rectangle 4"/>
          <p:cNvSpPr/>
          <p:nvPr/>
        </p:nvSpPr>
        <p:spPr>
          <a:xfrm>
            <a:off x="539552" y="1844824"/>
            <a:ext cx="8136904" cy="3323987"/>
          </a:xfrm>
          <a:prstGeom prst="rect">
            <a:avLst/>
          </a:prstGeom>
        </p:spPr>
        <p:txBody>
          <a:bodyPr wrap="square">
            <a:spAutoFit/>
          </a:bodyPr>
          <a:lstStyle/>
          <a:p>
            <a:pPr marL="228600" indent="-228600">
              <a:buClr>
                <a:srgbClr val="FF0000"/>
              </a:buClr>
            </a:pPr>
            <a:r>
              <a:rPr lang="en-US" b="1" dirty="0">
                <a:latin typeface="Arial" charset="0"/>
              </a:rPr>
              <a:t>	</a:t>
            </a:r>
            <a:r>
              <a:rPr lang="en-US" sz="1600" b="1" dirty="0">
                <a:latin typeface="Arial" charset="0"/>
              </a:rPr>
              <a:t>Clinical – </a:t>
            </a:r>
            <a:r>
              <a:rPr lang="en-US" sz="1600" dirty="0">
                <a:latin typeface="Arial" charset="0"/>
              </a:rPr>
              <a:t>differences amongst people of different racial and </a:t>
            </a:r>
            <a:br>
              <a:rPr lang="en-US" sz="1600" dirty="0">
                <a:latin typeface="Arial" charset="0"/>
              </a:rPr>
            </a:br>
            <a:r>
              <a:rPr lang="en-US" sz="1600" dirty="0">
                <a:latin typeface="Arial" charset="0"/>
              </a:rPr>
              <a:t>ethnic background</a:t>
            </a:r>
          </a:p>
          <a:p>
            <a:pPr marL="228600" indent="-228600" eaLnBrk="0" hangingPunct="0">
              <a:buClr>
                <a:srgbClr val="FF0000"/>
              </a:buClr>
            </a:pPr>
            <a:endParaRPr lang="en-US" sz="1600" b="1" dirty="0">
              <a:latin typeface="Arial" charset="0"/>
            </a:endParaRPr>
          </a:p>
          <a:p>
            <a:pPr marL="228600" indent="-228600" eaLnBrk="0" hangingPunct="0">
              <a:buClr>
                <a:srgbClr val="FF0000"/>
              </a:buClr>
            </a:pPr>
            <a:r>
              <a:rPr lang="en-US" sz="1600" b="1" dirty="0">
                <a:latin typeface="Arial" charset="0"/>
              </a:rPr>
              <a:t>	Communication – </a:t>
            </a:r>
            <a:r>
              <a:rPr lang="en-US" sz="1600" dirty="0">
                <a:latin typeface="Arial" charset="0"/>
              </a:rPr>
              <a:t>differences in style, method and meaning in communications, even when dominant language is used well</a:t>
            </a:r>
            <a:br>
              <a:rPr lang="en-US" sz="1600" dirty="0">
                <a:latin typeface="Arial" charset="0"/>
              </a:rPr>
            </a:br>
            <a:endParaRPr lang="en-US" sz="1600" dirty="0">
              <a:latin typeface="Arial" charset="0"/>
            </a:endParaRPr>
          </a:p>
          <a:p>
            <a:pPr marL="228600" indent="-228600" eaLnBrk="0" hangingPunct="0">
              <a:buClr>
                <a:srgbClr val="FF0000"/>
              </a:buClr>
            </a:pPr>
            <a:r>
              <a:rPr lang="en-US" sz="1600" b="1" dirty="0">
                <a:latin typeface="Arial" charset="0"/>
              </a:rPr>
              <a:t>	Ethics – </a:t>
            </a:r>
            <a:r>
              <a:rPr lang="en-US" sz="1600" dirty="0">
                <a:latin typeface="Arial" charset="0"/>
              </a:rPr>
              <a:t>different belief systems will challenge firmly held Western beliefs inculcated through years of professional development</a:t>
            </a:r>
          </a:p>
          <a:p>
            <a:pPr marL="228600" indent="-228600" eaLnBrk="0" hangingPunct="0">
              <a:buClr>
                <a:srgbClr val="FF0000"/>
              </a:buClr>
            </a:pPr>
            <a:endParaRPr lang="en-US" sz="1600" b="1" dirty="0">
              <a:latin typeface="Arial" charset="0"/>
            </a:endParaRPr>
          </a:p>
          <a:p>
            <a:pPr marL="228600" indent="-228600" eaLnBrk="0" hangingPunct="0">
              <a:buClr>
                <a:srgbClr val="FF0000"/>
              </a:buClr>
            </a:pPr>
            <a:r>
              <a:rPr lang="en-US" sz="1600" b="1" dirty="0">
                <a:latin typeface="Arial" charset="0"/>
              </a:rPr>
              <a:t>	Trust/respect – </a:t>
            </a:r>
            <a:r>
              <a:rPr lang="en-US" sz="1600" dirty="0">
                <a:latin typeface="Arial" charset="0"/>
              </a:rPr>
              <a:t>different levels of trust where individuals have come from countries where authority figures have misused their positions.  Respect in that some cultures will so respect a clinical authority figure that they will agree with the clinician and seek to provide ‘acceptable’ answers.</a:t>
            </a:r>
          </a:p>
        </p:txBody>
      </p:sp>
    </p:spTree>
    <p:extLst>
      <p:ext uri="{BB962C8B-B14F-4D97-AF65-F5344CB8AC3E}">
        <p14:creationId xmlns:p14="http://schemas.microsoft.com/office/powerpoint/2010/main" val="38495677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11560" y="260648"/>
            <a:ext cx="5473700" cy="71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spAutoFit/>
          </a:bodyPr>
          <a:lstStyle>
            <a:lvl1pPr defTabSz="1016000"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defTabSz="101600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defTabSz="10160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defTabSz="10160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defTabSz="10160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spcBef>
                <a:spcPct val="50000"/>
              </a:spcBef>
            </a:pPr>
            <a:r>
              <a:rPr lang="en-GB" sz="4000" b="1" dirty="0">
                <a:solidFill>
                  <a:srgbClr val="A00054"/>
                </a:solidFill>
                <a:latin typeface="Arial" pitchFamily="34" charset="0"/>
                <a:cs typeface="Arial" pitchFamily="34" charset="0"/>
              </a:rPr>
              <a:t>Facilities &amp; Support</a:t>
            </a:r>
          </a:p>
        </p:txBody>
      </p:sp>
      <p:sp>
        <p:nvSpPr>
          <p:cNvPr id="6" name="Rectangle 5"/>
          <p:cNvSpPr/>
          <p:nvPr/>
        </p:nvSpPr>
        <p:spPr>
          <a:xfrm>
            <a:off x="621923" y="1196752"/>
            <a:ext cx="8424936" cy="3831818"/>
          </a:xfrm>
          <a:prstGeom prst="rect">
            <a:avLst/>
          </a:prstGeom>
        </p:spPr>
        <p:txBody>
          <a:bodyPr wrap="square">
            <a:spAutoFit/>
          </a:bodyPr>
          <a:lstStyle/>
          <a:p>
            <a:pPr marL="285750" indent="-285750">
              <a:spcBef>
                <a:spcPct val="50000"/>
              </a:spcBef>
              <a:buClr>
                <a:schemeClr val="tx1"/>
              </a:buClr>
              <a:buSzPct val="125000"/>
              <a:buFont typeface="Arial" pitchFamily="34" charset="0"/>
              <a:buChar char="•"/>
            </a:pPr>
            <a:r>
              <a:rPr lang="en-GB" dirty="0">
                <a:latin typeface="Arial" charset="0"/>
              </a:rPr>
              <a:t>Chaplaincy – 24 hour multi-faith service</a:t>
            </a:r>
          </a:p>
          <a:p>
            <a:pPr marL="285750" indent="-285750">
              <a:spcBef>
                <a:spcPct val="50000"/>
              </a:spcBef>
              <a:buClr>
                <a:schemeClr val="tx1"/>
              </a:buClr>
              <a:buSzPct val="125000"/>
              <a:buFont typeface="Arial" pitchFamily="34" charset="0"/>
              <a:buChar char="•"/>
            </a:pPr>
            <a:r>
              <a:rPr lang="en-GB" dirty="0">
                <a:latin typeface="Arial" charset="0"/>
              </a:rPr>
              <a:t>Occupational Health Service</a:t>
            </a:r>
          </a:p>
          <a:p>
            <a:pPr marL="285750" indent="-285750">
              <a:spcBef>
                <a:spcPct val="50000"/>
              </a:spcBef>
              <a:buClr>
                <a:schemeClr val="tx1"/>
              </a:buClr>
              <a:buSzPct val="125000"/>
              <a:buFont typeface="Arial" pitchFamily="34" charset="0"/>
              <a:buChar char="•"/>
            </a:pPr>
            <a:r>
              <a:rPr lang="en-GB" dirty="0">
                <a:latin typeface="Arial" charset="0"/>
                <a:sym typeface="Arial" charset="0"/>
              </a:rPr>
              <a:t>Professional Registration</a:t>
            </a:r>
          </a:p>
          <a:p>
            <a:pPr marL="285750" indent="-285750">
              <a:spcBef>
                <a:spcPct val="50000"/>
              </a:spcBef>
              <a:buClr>
                <a:schemeClr val="tx1"/>
              </a:buClr>
              <a:buSzPct val="125000"/>
              <a:buFont typeface="Arial" pitchFamily="34" charset="0"/>
              <a:buChar char="•"/>
            </a:pPr>
            <a:r>
              <a:rPr lang="en-GB" dirty="0">
                <a:latin typeface="Arial" charset="0"/>
                <a:sym typeface="Arial" charset="0"/>
              </a:rPr>
              <a:t>Responsibility to maintain registration where applicable</a:t>
            </a:r>
          </a:p>
          <a:p>
            <a:pPr marL="285750" indent="-285750">
              <a:spcBef>
                <a:spcPct val="50000"/>
              </a:spcBef>
              <a:buClr>
                <a:schemeClr val="tx1"/>
              </a:buClr>
              <a:buSzPct val="125000"/>
              <a:buFont typeface="Arial" pitchFamily="34" charset="0"/>
              <a:buChar char="•"/>
            </a:pPr>
            <a:r>
              <a:rPr lang="en-GB" dirty="0">
                <a:latin typeface="Arial" charset="0"/>
                <a:sym typeface="Arial" charset="0"/>
              </a:rPr>
              <a:t>Working Hours Set out in Terms &amp; Conditions, employees not expected to work over 48 hours per week</a:t>
            </a:r>
          </a:p>
          <a:p>
            <a:pPr marL="285750" indent="-285750">
              <a:spcBef>
                <a:spcPct val="50000"/>
              </a:spcBef>
              <a:buClr>
                <a:schemeClr val="tx1"/>
              </a:buClr>
              <a:buSzPct val="125000"/>
              <a:buFont typeface="Arial" pitchFamily="34" charset="0"/>
              <a:buChar char="•"/>
            </a:pPr>
            <a:r>
              <a:rPr lang="en-GB" dirty="0">
                <a:latin typeface="Arial" charset="0"/>
              </a:rPr>
              <a:t>Internet Access</a:t>
            </a:r>
          </a:p>
          <a:p>
            <a:pPr marL="285750" indent="-285750">
              <a:spcBef>
                <a:spcPct val="50000"/>
              </a:spcBef>
              <a:buClr>
                <a:schemeClr val="tx1"/>
              </a:buClr>
              <a:buSzPct val="125000"/>
              <a:buFont typeface="Arial" pitchFamily="34" charset="0"/>
              <a:buChar char="•"/>
            </a:pPr>
            <a:r>
              <a:rPr lang="en-GB" dirty="0">
                <a:latin typeface="Arial" charset="0"/>
                <a:sym typeface="Arial" charset="0"/>
              </a:rPr>
              <a:t>Pay - paid directly into bank/building society account, details on payslip</a:t>
            </a:r>
          </a:p>
          <a:p>
            <a:pPr marL="285750" indent="-285750">
              <a:spcBef>
                <a:spcPct val="50000"/>
              </a:spcBef>
              <a:buClr>
                <a:schemeClr val="tx1"/>
              </a:buClr>
              <a:buSzPct val="125000"/>
              <a:buFont typeface="Arial" pitchFamily="34" charset="0"/>
              <a:buChar char="•"/>
            </a:pPr>
            <a:r>
              <a:rPr lang="en-GB" dirty="0">
                <a:latin typeface="Arial" charset="0"/>
              </a:rPr>
              <a:t>NHS Pension Scheme – available to all employees between the ages of 16 and 70</a:t>
            </a:r>
          </a:p>
        </p:txBody>
      </p:sp>
    </p:spTree>
    <p:extLst>
      <p:ext uri="{BB962C8B-B14F-4D97-AF65-F5344CB8AC3E}">
        <p14:creationId xmlns:p14="http://schemas.microsoft.com/office/powerpoint/2010/main" val="28303684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73371" y="343322"/>
            <a:ext cx="6624736" cy="164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599" tIns="50799" rIns="101599" bIns="50799">
            <a:spAutoFit/>
          </a:bodyPr>
          <a:lstStyle>
            <a:lvl1pPr defTabSz="1016000" eaLnBrk="0" hangingPunct="0">
              <a:defRPr sz="3200">
                <a:solidFill>
                  <a:srgbClr val="000000"/>
                </a:solidFill>
                <a:latin typeface="Gill Sans" pitchFamily="16" charset="0"/>
                <a:ea typeface="ヒラギノ角ゴ Pro W3" pitchFamily="16" charset="-128"/>
                <a:sym typeface="Gill Sans" pitchFamily="16" charset="0"/>
              </a:defRPr>
            </a:lvl1pPr>
            <a:lvl2pPr marL="742950" indent="-285750" defTabSz="1016000" eaLnBrk="0" hangingPunct="0">
              <a:defRPr sz="3200">
                <a:solidFill>
                  <a:srgbClr val="000000"/>
                </a:solidFill>
                <a:latin typeface="Gill Sans" pitchFamily="16" charset="0"/>
                <a:ea typeface="ヒラギノ角ゴ Pro W3" pitchFamily="16" charset="-128"/>
                <a:sym typeface="Gill Sans" pitchFamily="16" charset="0"/>
              </a:defRPr>
            </a:lvl2pPr>
            <a:lvl3pPr marL="1143000" indent="-228600" defTabSz="1016000" eaLnBrk="0" hangingPunct="0">
              <a:defRPr sz="3200">
                <a:solidFill>
                  <a:srgbClr val="000000"/>
                </a:solidFill>
                <a:latin typeface="Gill Sans" pitchFamily="16" charset="0"/>
                <a:ea typeface="ヒラギノ角ゴ Pro W3" pitchFamily="16" charset="-128"/>
                <a:sym typeface="Gill Sans" pitchFamily="16" charset="0"/>
              </a:defRPr>
            </a:lvl3pPr>
            <a:lvl4pPr marL="1600200" indent="-228600" defTabSz="1016000" eaLnBrk="0" hangingPunct="0">
              <a:defRPr sz="3200">
                <a:solidFill>
                  <a:srgbClr val="000000"/>
                </a:solidFill>
                <a:latin typeface="Gill Sans" pitchFamily="16" charset="0"/>
                <a:ea typeface="ヒラギノ角ゴ Pro W3" pitchFamily="16" charset="-128"/>
                <a:sym typeface="Gill Sans" pitchFamily="16" charset="0"/>
              </a:defRPr>
            </a:lvl4pPr>
            <a:lvl5pPr marL="2057400" indent="-228600" defTabSz="1016000" eaLnBrk="0" hangingPunct="0">
              <a:defRPr sz="3200">
                <a:solidFill>
                  <a:srgbClr val="000000"/>
                </a:solidFill>
                <a:latin typeface="Gill Sans" pitchFamily="16" charset="0"/>
                <a:ea typeface="ヒラギノ角ゴ Pro W3" pitchFamily="16" charset="-128"/>
                <a:sym typeface="Gill Sans" pitchFamily="16" charset="0"/>
              </a:defRPr>
            </a:lvl5pPr>
            <a:lvl6pPr marL="25146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6pPr>
            <a:lvl7pPr marL="29718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7pPr>
            <a:lvl8pPr marL="34290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8pPr>
            <a:lvl9pPr marL="3886200" indent="-228600" defTabSz="1016000" eaLnBrk="0" fontAlgn="base" hangingPunct="0">
              <a:spcBef>
                <a:spcPct val="0"/>
              </a:spcBef>
              <a:spcAft>
                <a:spcPct val="0"/>
              </a:spcAft>
              <a:defRPr sz="3200">
                <a:solidFill>
                  <a:srgbClr val="000000"/>
                </a:solidFill>
                <a:latin typeface="Gill Sans" pitchFamily="16" charset="0"/>
                <a:ea typeface="ヒラギノ角ゴ Pro W3" pitchFamily="16" charset="-128"/>
                <a:sym typeface="Gill Sans" pitchFamily="16" charset="0"/>
              </a:defRPr>
            </a:lvl9pPr>
          </a:lstStyle>
          <a:p>
            <a:pPr eaLnBrk="1" hangingPunct="1">
              <a:spcBef>
                <a:spcPct val="50000"/>
              </a:spcBef>
            </a:pPr>
            <a:r>
              <a:rPr lang="en-GB" sz="4000" b="1" dirty="0">
                <a:solidFill>
                  <a:srgbClr val="A00054"/>
                </a:solidFill>
                <a:latin typeface="Arial" pitchFamily="34" charset="0"/>
                <a:cs typeface="Arial" pitchFamily="34" charset="0"/>
              </a:rPr>
              <a:t>Key Policies / </a:t>
            </a:r>
          </a:p>
          <a:p>
            <a:pPr eaLnBrk="1" hangingPunct="1">
              <a:spcBef>
                <a:spcPct val="50000"/>
              </a:spcBef>
            </a:pPr>
            <a:r>
              <a:rPr lang="en-GB" sz="4000" b="1" dirty="0">
                <a:solidFill>
                  <a:srgbClr val="A00054"/>
                </a:solidFill>
                <a:latin typeface="Arial" pitchFamily="34" charset="0"/>
                <a:cs typeface="Arial" pitchFamily="34" charset="0"/>
              </a:rPr>
              <a:t>Procedures</a:t>
            </a:r>
          </a:p>
        </p:txBody>
      </p:sp>
      <p:sp>
        <p:nvSpPr>
          <p:cNvPr id="6" name="Rectangle 5"/>
          <p:cNvSpPr/>
          <p:nvPr/>
        </p:nvSpPr>
        <p:spPr>
          <a:xfrm>
            <a:off x="827584" y="2005608"/>
            <a:ext cx="8064896" cy="3083921"/>
          </a:xfrm>
          <a:prstGeom prst="rect">
            <a:avLst/>
          </a:prstGeom>
        </p:spPr>
        <p:txBody>
          <a:bodyPr wrap="square">
            <a:spAutoFit/>
          </a:bodyPr>
          <a:lstStyle/>
          <a:p>
            <a:pPr marL="182563" indent="-182563">
              <a:lnSpc>
                <a:spcPct val="90000"/>
              </a:lnSpc>
              <a:buSzPct val="125000"/>
              <a:buFontTx/>
              <a:buChar char="•"/>
            </a:pPr>
            <a:r>
              <a:rPr lang="en-GB" b="1" dirty="0"/>
              <a:t>Equality &amp; Diversity </a:t>
            </a:r>
            <a:r>
              <a:rPr lang="en-GB" dirty="0"/>
              <a:t>Zero tolerance of any discrimination</a:t>
            </a:r>
          </a:p>
          <a:p>
            <a:pPr marL="182563" indent="-182563">
              <a:lnSpc>
                <a:spcPct val="90000"/>
              </a:lnSpc>
              <a:buSzPct val="125000"/>
              <a:buFontTx/>
              <a:buChar char="•"/>
            </a:pPr>
            <a:endParaRPr lang="en-GB" b="1" dirty="0"/>
          </a:p>
          <a:p>
            <a:pPr marL="182563" indent="-182563">
              <a:lnSpc>
                <a:spcPct val="90000"/>
              </a:lnSpc>
              <a:buSzPct val="125000"/>
              <a:buFontTx/>
              <a:buChar char="•"/>
            </a:pPr>
            <a:r>
              <a:rPr lang="en-GB" b="1" dirty="0"/>
              <a:t>Attendance </a:t>
            </a:r>
            <a:r>
              <a:rPr lang="en-GB" dirty="0"/>
              <a:t>Expected to attend work punctually. Persistent lateness may lead to disciplinary action</a:t>
            </a:r>
          </a:p>
          <a:p>
            <a:pPr marL="182563" indent="-182563">
              <a:lnSpc>
                <a:spcPct val="90000"/>
              </a:lnSpc>
              <a:buSzPct val="125000"/>
              <a:buFontTx/>
              <a:buChar char="•"/>
            </a:pPr>
            <a:endParaRPr lang="en-GB" b="1" dirty="0"/>
          </a:p>
          <a:p>
            <a:pPr marL="182563" indent="-182563">
              <a:lnSpc>
                <a:spcPct val="90000"/>
              </a:lnSpc>
              <a:buSzPct val="125000"/>
              <a:buFontTx/>
              <a:buChar char="•"/>
            </a:pPr>
            <a:r>
              <a:rPr lang="en-GB" b="1" dirty="0"/>
              <a:t>Sickness Absence </a:t>
            </a:r>
            <a:r>
              <a:rPr lang="en-GB" dirty="0"/>
              <a:t>Notify manager ASAP, follow procedure, attend review meetings. Procedures vary</a:t>
            </a:r>
          </a:p>
          <a:p>
            <a:pPr marL="182563" indent="-182563">
              <a:lnSpc>
                <a:spcPct val="90000"/>
              </a:lnSpc>
              <a:buSzPct val="125000"/>
              <a:buFontTx/>
              <a:buChar char="•"/>
            </a:pPr>
            <a:endParaRPr lang="en-GB" b="1" dirty="0"/>
          </a:p>
          <a:p>
            <a:pPr marL="182563" indent="-182563">
              <a:lnSpc>
                <a:spcPct val="90000"/>
              </a:lnSpc>
              <a:buSzPct val="125000"/>
              <a:buFontTx/>
              <a:buChar char="•"/>
            </a:pPr>
            <a:r>
              <a:rPr lang="en-GB" b="1" dirty="0"/>
              <a:t>Capability </a:t>
            </a:r>
            <a:r>
              <a:rPr lang="en-GB" dirty="0"/>
              <a:t>Every effort to be made to support employees</a:t>
            </a:r>
          </a:p>
          <a:p>
            <a:pPr marL="182563" indent="-182563">
              <a:lnSpc>
                <a:spcPct val="90000"/>
              </a:lnSpc>
              <a:buSzPct val="125000"/>
              <a:buFontTx/>
              <a:buChar char="•"/>
            </a:pPr>
            <a:endParaRPr lang="en-GB" b="1" dirty="0"/>
          </a:p>
          <a:p>
            <a:pPr marL="182563" indent="-182563">
              <a:lnSpc>
                <a:spcPct val="90000"/>
              </a:lnSpc>
              <a:buSzPct val="125000"/>
              <a:buFontTx/>
              <a:buChar char="•"/>
            </a:pPr>
            <a:r>
              <a:rPr lang="en-GB" b="1" dirty="0"/>
              <a:t>Discipline &amp; Conduct  </a:t>
            </a:r>
            <a:r>
              <a:rPr lang="en-GB" dirty="0"/>
              <a:t>All expected to maintain highest standards of performance and conduct, formal action for poor conduct or behaviour  </a:t>
            </a:r>
          </a:p>
        </p:txBody>
      </p:sp>
    </p:spTree>
    <p:extLst>
      <p:ext uri="{BB962C8B-B14F-4D97-AF65-F5344CB8AC3E}">
        <p14:creationId xmlns:p14="http://schemas.microsoft.com/office/powerpoint/2010/main" val="1990602467"/>
      </p:ext>
    </p:extLst>
  </p:cSld>
  <p:clrMapOvr>
    <a:masterClrMapping/>
  </p:clrMapOvr>
  <p:transition/>
</p:sld>
</file>

<file path=ppt/theme/theme1.xml><?xml version="1.0" encoding="utf-8"?>
<a:theme xmlns:a="http://schemas.openxmlformats.org/drawingml/2006/main" name="HEE PPT - Master slide deck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HEE PPT - Master slide deck_1</Template>
  <TotalTime>198</TotalTime>
  <Words>1299</Words>
  <Application>Microsoft Office PowerPoint</Application>
  <PresentationFormat>On-screen Show (4:3)</PresentationFormat>
  <Paragraphs>171</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HEE PPT - Master slide deck_1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 Education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Holmes</dc:creator>
  <cp:lastModifiedBy>Sue Reid</cp:lastModifiedBy>
  <cp:revision>13</cp:revision>
  <dcterms:created xsi:type="dcterms:W3CDTF">2016-03-31T09:50:57Z</dcterms:created>
  <dcterms:modified xsi:type="dcterms:W3CDTF">2019-03-27T11:53:17Z</dcterms:modified>
</cp:coreProperties>
</file>