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23" autoAdjust="0"/>
  </p:normalViewPr>
  <p:slideViewPr>
    <p:cSldViewPr snapToGrid="0" snapToObjects="1">
      <p:cViewPr varScale="1">
        <p:scale>
          <a:sx n="71" d="100"/>
          <a:sy n="71" d="100"/>
        </p:scale>
        <p:origin x="178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There is an enormous amount of detailed information about contracts, GMC registration etc. that you have already understood enough about to get yourself into a job. There is a lot more that will come from your Trust and Departmental induction meetings. </a:t>
            </a:r>
          </a:p>
          <a:p>
            <a:endParaRPr lang="en-GB" dirty="0">
              <a:latin typeface="Arial" pitchFamily="34" charset="0"/>
              <a:cs typeface="Arial" pitchFamily="34" charset="0"/>
            </a:endParaRPr>
          </a:p>
          <a:p>
            <a:r>
              <a:rPr lang="en-GB" dirty="0">
                <a:latin typeface="Arial" pitchFamily="34" charset="0"/>
                <a:cs typeface="Arial" pitchFamily="34" charset="0"/>
              </a:rPr>
              <a:t>This module is intended just to look briefly at some of the general points that you need to think about in getting used to working in the UK.</a:t>
            </a: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dirty="0">
                <a:latin typeface="Arial" charset="0"/>
                <a:cs typeface="Arial" charset="0"/>
              </a:rPr>
              <a:t>Now we are getting closer geographically to you.</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You will have a Director of Postgraduate Medical Education in each acute trust.</a:t>
            </a:r>
            <a:br>
              <a:rPr lang="en-GB" sz="1200" dirty="0">
                <a:latin typeface="Arial" charset="0"/>
                <a:cs typeface="Arial" charset="0"/>
              </a:rPr>
            </a:br>
            <a:endParaRPr lang="en-GB" sz="1200" dirty="0">
              <a:latin typeface="Arial" charset="0"/>
              <a:cs typeface="Arial" charset="0"/>
            </a:endParaRPr>
          </a:p>
          <a:p>
            <a:pPr>
              <a:spcBef>
                <a:spcPts val="0"/>
              </a:spcBef>
            </a:pPr>
            <a:r>
              <a:rPr lang="en-GB" sz="1200" dirty="0">
                <a:latin typeface="Arial" charset="0"/>
                <a:cs typeface="Arial" charset="0"/>
              </a:rPr>
              <a:t>He/She leads the medical education committee in your trust and has overall responsibility for the educational contract for all specialities within your trust.</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10</a:t>
            </a:fld>
            <a:endParaRPr lang="en-US" dirty="0"/>
          </a:p>
        </p:txBody>
      </p:sp>
    </p:spTree>
    <p:extLst>
      <p:ext uri="{BB962C8B-B14F-4D97-AF65-F5344CB8AC3E}">
        <p14:creationId xmlns:p14="http://schemas.microsoft.com/office/powerpoint/2010/main" val="4243198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latin typeface="Arial" charset="0"/>
                <a:cs typeface="Arial" charset="0"/>
              </a:rPr>
              <a:t>College Tutors</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Whereas the PGMDE has responsibility across all of the Schools at a local level, the College Tutor will have special responsibility for one specialty/School.</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Each speciality</a:t>
            </a:r>
            <a:r>
              <a:rPr lang="en-GB" baseline="0" dirty="0">
                <a:latin typeface="Arial" charset="0"/>
                <a:cs typeface="Arial" charset="0"/>
              </a:rPr>
              <a:t> in every Trust organise education and courses, career advice, counselling and exam feedback.</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latin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Responsibilities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Implementing the Colleges curricula for trainees in the workplace.</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Educational supervision, appraisal and feedback.</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Career Guidance.</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Overseeing competency based assessment.</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latin typeface="Arial" charset="0"/>
                <a:cs typeface="Arial" charset="0"/>
              </a:rPr>
              <a:t>Participation in HEE YH / GMC quality visits</a:t>
            </a:r>
            <a:endParaRPr lang="en-GB" dirty="0">
              <a:latin typeface="Arial" charset="0"/>
              <a:cs typeface="Arial" charset="0"/>
            </a:endParaRPr>
          </a:p>
        </p:txBody>
      </p:sp>
      <p:sp>
        <p:nvSpPr>
          <p:cNvPr id="4" name="Slide Number Placeholder 3"/>
          <p:cNvSpPr>
            <a:spLocks noGrp="1"/>
          </p:cNvSpPr>
          <p:nvPr>
            <p:ph type="sldNum" sz="quarter" idx="10"/>
          </p:nvPr>
        </p:nvSpPr>
        <p:spPr/>
        <p:txBody>
          <a:bodyPr/>
          <a:lstStyle/>
          <a:p>
            <a:fld id="{4391620C-5F40-794D-B06C-5BC30FB3EC45}" type="slidenum">
              <a:rPr lang="en-US" smtClean="0"/>
              <a:pPr/>
              <a:t>11</a:t>
            </a:fld>
            <a:endParaRPr lang="en-US" dirty="0"/>
          </a:p>
        </p:txBody>
      </p:sp>
    </p:spTree>
    <p:extLst>
      <p:ext uri="{BB962C8B-B14F-4D97-AF65-F5344CB8AC3E}">
        <p14:creationId xmlns:p14="http://schemas.microsoft.com/office/powerpoint/2010/main" val="362062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latin typeface="Arial" charset="0"/>
                <a:cs typeface="Arial" charset="0"/>
              </a:rPr>
              <a:t>Clinical Supervisors</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12</a:t>
            </a:fld>
            <a:endParaRPr lang="en-US" dirty="0"/>
          </a:p>
        </p:txBody>
      </p:sp>
    </p:spTree>
    <p:extLst>
      <p:ext uri="{BB962C8B-B14F-4D97-AF65-F5344CB8AC3E}">
        <p14:creationId xmlns:p14="http://schemas.microsoft.com/office/powerpoint/2010/main" val="272310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charset="0"/>
                <a:cs typeface="Arial" charset="0"/>
              </a:rPr>
              <a:t>Educational</a:t>
            </a:r>
            <a:r>
              <a:rPr lang="en-GB" b="1" baseline="0" dirty="0">
                <a:latin typeface="Arial" charset="0"/>
                <a:cs typeface="Arial" charset="0"/>
              </a:rPr>
              <a:t> Supervisors</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You will have an Educational Supervisor identified early in your post, and often he/she will be your supervising consultant.</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They will be involved in your educational appraisal and some of your workplace based assessments.</a:t>
            </a:r>
          </a:p>
          <a:p>
            <a:endParaRPr lang="en-GB" dirty="0"/>
          </a:p>
          <a:p>
            <a:r>
              <a:rPr lang="en-GB" sz="1200" dirty="0">
                <a:latin typeface="Arial" charset="0"/>
                <a:cs typeface="Arial" charset="0"/>
              </a:rPr>
              <a:t>Educational supervision is a vital part of your development in your training programme. Your Educational Supervisor will help you develop your individual personal learning plan and will be part of the assessment process to ensure that you are developing and progressing.</a:t>
            </a:r>
          </a:p>
          <a:p>
            <a:endParaRPr lang="en-GB" sz="1200" dirty="0">
              <a:latin typeface="Arial" charset="0"/>
              <a:cs typeface="Arial" charset="0"/>
            </a:endParaRPr>
          </a:p>
          <a:p>
            <a:r>
              <a:rPr lang="en-GB" sz="1200" dirty="0">
                <a:latin typeface="Arial" charset="0"/>
                <a:cs typeface="Arial" charset="0"/>
              </a:rPr>
              <a:t>The differences in assessment and appraisal are highlighted here. You can see that it is difficult to completely separate the two. Despite that it is still important  to be clear which process you are engaged in at any moment.  If that is not clear to you, ask your supervisor – partly to check that they are not also unclear.</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13</a:t>
            </a:fld>
            <a:endParaRPr lang="en-US" dirty="0"/>
          </a:p>
        </p:txBody>
      </p:sp>
    </p:spTree>
    <p:extLst>
      <p:ext uri="{BB962C8B-B14F-4D97-AF65-F5344CB8AC3E}">
        <p14:creationId xmlns:p14="http://schemas.microsoft.com/office/powerpoint/2010/main" val="406086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14</a:t>
            </a:fld>
            <a:endParaRPr lang="en-US" dirty="0"/>
          </a:p>
        </p:txBody>
      </p:sp>
    </p:spTree>
    <p:extLst>
      <p:ext uri="{BB962C8B-B14F-4D97-AF65-F5344CB8AC3E}">
        <p14:creationId xmlns:p14="http://schemas.microsoft.com/office/powerpoint/2010/main" val="296982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charset="0"/>
                <a:cs typeface="Arial" charset="0"/>
              </a:rPr>
              <a:t>Your education centre will contain key individuals who will be able to offer day to day information on what teaching is available in your Trust.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charset="0"/>
                <a:cs typeface="Arial" charset="0"/>
              </a:rPr>
              <a:t>They will monitor and administer study leave.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charset="0"/>
                <a:cs typeface="Arial" charset="0"/>
              </a:rPr>
              <a:t>Your Trust website will provide detailed information on study leave as well.</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15</a:t>
            </a:fld>
            <a:endParaRPr lang="en-US" dirty="0"/>
          </a:p>
        </p:txBody>
      </p:sp>
    </p:spTree>
    <p:extLst>
      <p:ext uri="{BB962C8B-B14F-4D97-AF65-F5344CB8AC3E}">
        <p14:creationId xmlns:p14="http://schemas.microsoft.com/office/powerpoint/2010/main" val="382463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cs typeface="Arial" charset="0"/>
              </a:rPr>
              <a:t>Now we are moving away from education and development to contract and employment issues.</a:t>
            </a:r>
          </a:p>
          <a:p>
            <a:endParaRPr lang="en-GB" dirty="0">
              <a:latin typeface="Arial" charset="0"/>
              <a:cs typeface="Arial" charset="0"/>
            </a:endParaRPr>
          </a:p>
          <a:p>
            <a:r>
              <a:rPr lang="en-GB" dirty="0">
                <a:latin typeface="Arial" charset="0"/>
                <a:cs typeface="Arial" charset="0"/>
              </a:rPr>
              <a:t>If you have questions about your contract, annual leave then medical personnel will have resources to help.</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16</a:t>
            </a:fld>
            <a:endParaRPr lang="en-US" dirty="0"/>
          </a:p>
        </p:txBody>
      </p:sp>
    </p:spTree>
    <p:extLst>
      <p:ext uri="{BB962C8B-B14F-4D97-AF65-F5344CB8AC3E}">
        <p14:creationId xmlns:p14="http://schemas.microsoft.com/office/powerpoint/2010/main" val="117116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charset="0"/>
                <a:cs typeface="Arial" charset="0"/>
              </a:rPr>
              <a:t>Each doctor has their own personal view of what mentorship is, and how they want to get it.</a:t>
            </a:r>
          </a:p>
          <a:p>
            <a:endParaRPr lang="en-GB" sz="1200" dirty="0">
              <a:latin typeface="Arial" charset="0"/>
              <a:cs typeface="Arial" charset="0"/>
            </a:endParaRPr>
          </a:p>
          <a:p>
            <a:r>
              <a:rPr lang="en-GB" sz="1200" dirty="0">
                <a:latin typeface="Arial" charset="0"/>
                <a:cs typeface="Arial" charset="0"/>
              </a:rPr>
              <a:t>It means a voluntary relationship that you form with someone whose opinion you value, who is familiar with the problems that you are facing, and who can give you independent and impartial advice. This may be someone within your network of peers, or often a more senior figure who you find easy to relate to. In some Trusts there are recognised mentorship figures with special experience and expertise in particular areas, for instance doctors with disability, or International Graduates. The process of making the mentor an ‘official’ figure immediately takes away some of its personal flavour. Some doctors no not feel a need for mentorship, and some make whatever arrangement suits them. A minority of doctors who encounter problems will have the creation of a mentorship relationship offered to them as part of remediation of the problem.    </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17</a:t>
            </a:fld>
            <a:endParaRPr lang="en-US" dirty="0"/>
          </a:p>
        </p:txBody>
      </p:sp>
    </p:spTree>
    <p:extLst>
      <p:ext uri="{BB962C8B-B14F-4D97-AF65-F5344CB8AC3E}">
        <p14:creationId xmlns:p14="http://schemas.microsoft.com/office/powerpoint/2010/main" val="222523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GB" sz="1200" dirty="0">
                <a:latin typeface="Arial" pitchFamily="34" charset="0"/>
                <a:cs typeface="Arial" pitchFamily="34" charset="0"/>
              </a:rPr>
              <a:t>The BMA can help you and give advice if you have problems with your contract and are unable to resolve them locally.</a:t>
            </a:r>
          </a:p>
          <a:p>
            <a:pPr>
              <a:spcBef>
                <a:spcPts val="0"/>
              </a:spcBef>
              <a:defRPr/>
            </a:pPr>
            <a:endParaRPr lang="en-GB" sz="1200" dirty="0">
              <a:latin typeface="Arial" pitchFamily="34" charset="0"/>
              <a:cs typeface="Arial" pitchFamily="34" charset="0"/>
            </a:endParaRPr>
          </a:p>
          <a:p>
            <a:pPr>
              <a:spcBef>
                <a:spcPts val="0"/>
              </a:spcBef>
              <a:defRPr/>
            </a:pPr>
            <a:r>
              <a:rPr lang="en-GB" sz="1200" dirty="0">
                <a:latin typeface="Arial" pitchFamily="34" charset="0"/>
                <a:cs typeface="Arial" pitchFamily="34" charset="0"/>
              </a:rPr>
              <a:t>Medical defence organisations provide medical indemnity to doctors. </a:t>
            </a:r>
          </a:p>
          <a:p>
            <a:pPr>
              <a:spcBef>
                <a:spcPts val="0"/>
              </a:spcBef>
              <a:defRPr/>
            </a:pPr>
            <a:endParaRPr lang="en-GB" sz="1200" dirty="0">
              <a:latin typeface="Arial" pitchFamily="34" charset="0"/>
              <a:cs typeface="Arial" pitchFamily="34" charset="0"/>
            </a:endParaRPr>
          </a:p>
          <a:p>
            <a:pPr>
              <a:spcBef>
                <a:spcPts val="0"/>
              </a:spcBef>
              <a:defRPr/>
            </a:pPr>
            <a:r>
              <a:rPr lang="en-GB" sz="1200" dirty="0">
                <a:latin typeface="Arial" pitchFamily="34" charset="0"/>
                <a:cs typeface="Arial" pitchFamily="34" charset="0"/>
              </a:rPr>
              <a:t>Most doctors employed by NHS Trusts (and all junior doctors) are covered for the duties listed in their contract by the Hospital and Community Health Services indemnity scheme (often called NHS or Crown Indemnity), and are not obliged by law to take out additional medical defence cover. </a:t>
            </a:r>
            <a:br>
              <a:rPr lang="en-GB" sz="1200" dirty="0">
                <a:latin typeface="Arial" pitchFamily="34" charset="0"/>
                <a:cs typeface="Arial" pitchFamily="34" charset="0"/>
              </a:rPr>
            </a:br>
            <a:br>
              <a:rPr lang="en-GB" sz="1200" dirty="0">
                <a:latin typeface="Arial" pitchFamily="34" charset="0"/>
                <a:cs typeface="Arial" pitchFamily="34" charset="0"/>
              </a:rPr>
            </a:br>
            <a:r>
              <a:rPr lang="en-GB" sz="1200" dirty="0">
                <a:latin typeface="Arial" pitchFamily="34" charset="0"/>
                <a:cs typeface="Arial" pitchFamily="34" charset="0"/>
              </a:rPr>
              <a:t>However, the BMA strongly recommends that you take out supplementary insurance with one of the medical defence bodies or provide yourself with other personal indemnity insurance. This is because the NHS indemnity scheme ONLY covers medical negligence claims which arise from contracted NHS duties. </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18</a:t>
            </a:fld>
            <a:endParaRPr lang="en-US" dirty="0"/>
          </a:p>
        </p:txBody>
      </p:sp>
    </p:spTree>
    <p:extLst>
      <p:ext uri="{BB962C8B-B14F-4D97-AF65-F5344CB8AC3E}">
        <p14:creationId xmlns:p14="http://schemas.microsoft.com/office/powerpoint/2010/main" val="40693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19</a:t>
            </a:fld>
            <a:endParaRPr lang="en-US" dirty="0"/>
          </a:p>
        </p:txBody>
      </p:sp>
    </p:spTree>
    <p:extLst>
      <p:ext uri="{BB962C8B-B14F-4D97-AF65-F5344CB8AC3E}">
        <p14:creationId xmlns:p14="http://schemas.microsoft.com/office/powerpoint/2010/main" val="302864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charset="0"/>
                <a:cs typeface="Arial" charset="0"/>
              </a:rPr>
              <a:t>Advice</a:t>
            </a:r>
            <a:r>
              <a:rPr lang="en-GB" dirty="0">
                <a:latin typeface="Arial" charset="0"/>
                <a:cs typeface="Arial" charset="0"/>
              </a:rPr>
              <a:t> is defined as a recommendation as to the most appropriate choice of action.</a:t>
            </a:r>
          </a:p>
          <a:p>
            <a:r>
              <a:rPr lang="en-GB" dirty="0">
                <a:latin typeface="Arial" charset="0"/>
                <a:cs typeface="Arial" charset="0"/>
              </a:rPr>
              <a:t>We all look for advice from time to time. The best advice is given by individuals who have a thorough understanding of the subject and who understand the whole picture as to why you are asking for advice. </a:t>
            </a:r>
          </a:p>
          <a:p>
            <a:r>
              <a:rPr lang="en-GB" dirty="0">
                <a:latin typeface="Arial" charset="0"/>
                <a:cs typeface="Arial" charset="0"/>
              </a:rPr>
              <a:t>For instance “Should I take the M1 when I drive to London ?” seems like an easy question with an obvious answer. But the answer is not so obvious if you are not setting out from Hull, but from Liverpool.</a:t>
            </a:r>
          </a:p>
          <a:p>
            <a:endParaRPr lang="en-GB" dirty="0">
              <a:latin typeface="Arial" charset="0"/>
              <a:cs typeface="Arial" charset="0"/>
            </a:endParaRPr>
          </a:p>
          <a:p>
            <a:r>
              <a:rPr lang="en-GB" dirty="0">
                <a:latin typeface="Arial" charset="0"/>
                <a:cs typeface="Arial" charset="0"/>
              </a:rPr>
              <a:t>Advice is just that, it is a recommendation, ultimately YOU have to make the decision as to the course of action</a:t>
            </a:r>
          </a:p>
          <a:p>
            <a:endParaRPr lang="en-GB" dirty="0">
              <a:latin typeface="Arial" charset="0"/>
              <a:cs typeface="Arial" charset="0"/>
            </a:endParaRPr>
          </a:p>
          <a:p>
            <a:r>
              <a:rPr lang="en-GB" dirty="0">
                <a:latin typeface="Arial" charset="0"/>
                <a:cs typeface="Arial" charset="0"/>
              </a:rPr>
              <a:t>By </a:t>
            </a:r>
            <a:r>
              <a:rPr lang="en-GB" b="1" dirty="0">
                <a:latin typeface="Arial" charset="0"/>
                <a:cs typeface="Arial" charset="0"/>
              </a:rPr>
              <a:t>“Appraisal” </a:t>
            </a:r>
            <a:r>
              <a:rPr lang="en-GB" dirty="0">
                <a:latin typeface="Arial" charset="0"/>
                <a:cs typeface="Arial" charset="0"/>
              </a:rPr>
              <a:t>in this context, we mean educational appraisal.</a:t>
            </a:r>
          </a:p>
          <a:p>
            <a:r>
              <a:rPr lang="en-GB" dirty="0">
                <a:latin typeface="Arial" charset="0"/>
                <a:cs typeface="Arial" charset="0"/>
              </a:rPr>
              <a:t>All trainees in the NHS are expected to continuously undergo educational appraisal.</a:t>
            </a:r>
          </a:p>
          <a:p>
            <a:endParaRPr lang="en-GB" dirty="0">
              <a:latin typeface="Arial" charset="0"/>
              <a:cs typeface="Arial" charset="0"/>
            </a:endParaRPr>
          </a:p>
          <a:p>
            <a:r>
              <a:rPr lang="en-GB" dirty="0">
                <a:latin typeface="Arial" charset="0"/>
                <a:cs typeface="Arial" charset="0"/>
              </a:rPr>
              <a:t>This is a process to help you to maximise your development as a doctor. You will have an educational supervisor and a clinical supervisor (sometimes the same person, sometimes different) who will help you through this process, ensure that you are setting appropriate educational and developmental goals, and that you are developing in your post. </a:t>
            </a:r>
          </a:p>
          <a:p>
            <a:r>
              <a:rPr lang="en-GB" dirty="0">
                <a:latin typeface="Arial" charset="0"/>
                <a:cs typeface="Arial" charset="0"/>
              </a:rPr>
              <a:t>We describe this process as </a:t>
            </a:r>
            <a:r>
              <a:rPr lang="en-GB" b="1" dirty="0">
                <a:latin typeface="Arial" charset="0"/>
                <a:cs typeface="Arial" charset="0"/>
              </a:rPr>
              <a:t>“Formative”.</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2</a:t>
            </a:fld>
            <a:endParaRPr lang="en-US" dirty="0"/>
          </a:p>
        </p:txBody>
      </p:sp>
    </p:spTree>
    <p:extLst>
      <p:ext uri="{BB962C8B-B14F-4D97-AF65-F5344CB8AC3E}">
        <p14:creationId xmlns:p14="http://schemas.microsoft.com/office/powerpoint/2010/main" val="417378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20</a:t>
            </a:fld>
            <a:endParaRPr lang="en-US" dirty="0"/>
          </a:p>
        </p:txBody>
      </p:sp>
    </p:spTree>
    <p:extLst>
      <p:ext uri="{BB962C8B-B14F-4D97-AF65-F5344CB8AC3E}">
        <p14:creationId xmlns:p14="http://schemas.microsoft.com/office/powerpoint/2010/main" val="286315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dirty="0">
                <a:latin typeface="Arial" charset="0"/>
                <a:cs typeface="Arial" charset="0"/>
              </a:rPr>
              <a:t>It’s not the end it is the beginning!</a:t>
            </a:r>
          </a:p>
          <a:p>
            <a:pPr>
              <a:spcBef>
                <a:spcPts val="0"/>
              </a:spcBef>
            </a:pPr>
            <a:r>
              <a:rPr lang="en-GB" sz="1200" dirty="0">
                <a:latin typeface="Arial" charset="0"/>
                <a:cs typeface="Arial" charset="0"/>
              </a:rPr>
              <a:t>You are setting out on what hopefully will be a fulfilling and successful journey in the NHS.</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Take time to ensure that you can access:</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Your College website and the pathway that you need to follow in your training post.</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Your HEE YH website, in particular the pages relevant to your School.</a:t>
            </a:r>
          </a:p>
          <a:p>
            <a:pPr>
              <a:spcBef>
                <a:spcPts val="0"/>
              </a:spcBef>
            </a:pPr>
            <a:endParaRPr lang="en-GB" sz="1200" dirty="0">
              <a:latin typeface="Arial" charset="0"/>
              <a:cs typeface="Arial" charset="0"/>
            </a:endParaRPr>
          </a:p>
          <a:p>
            <a:pPr>
              <a:spcBef>
                <a:spcPts val="0"/>
              </a:spcBef>
            </a:pPr>
            <a:r>
              <a:rPr lang="en-GB" sz="1200" dirty="0">
                <a:latin typeface="Arial" charset="0"/>
                <a:cs typeface="Arial" charset="0"/>
              </a:rPr>
              <a:t>Your Trust intranet and the pages relevant to doctors in training.</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21</a:t>
            </a:fld>
            <a:endParaRPr lang="en-US" dirty="0"/>
          </a:p>
        </p:txBody>
      </p:sp>
    </p:spTree>
    <p:extLst>
      <p:ext uri="{BB962C8B-B14F-4D97-AF65-F5344CB8AC3E}">
        <p14:creationId xmlns:p14="http://schemas.microsoft.com/office/powerpoint/2010/main" val="281559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charset="0"/>
                <a:cs typeface="Arial" charset="0"/>
              </a:rPr>
              <a:t>Assessment</a:t>
            </a:r>
            <a:r>
              <a:rPr lang="en-GB" dirty="0">
                <a:latin typeface="Arial" charset="0"/>
                <a:cs typeface="Arial" charset="0"/>
              </a:rPr>
              <a:t> in contrast is a judgement of how you are doing and inevitably is a part of the process of ensuring that you are developing in post. </a:t>
            </a:r>
          </a:p>
          <a:p>
            <a:endParaRPr lang="en-GB" dirty="0">
              <a:latin typeface="Arial" charset="0"/>
              <a:cs typeface="Arial" charset="0"/>
            </a:endParaRPr>
          </a:p>
          <a:p>
            <a:r>
              <a:rPr lang="en-GB" dirty="0">
                <a:latin typeface="Arial" charset="0"/>
                <a:cs typeface="Arial" charset="0"/>
              </a:rPr>
              <a:t>This will be an ongoing process whilst you are working. There will be mandatory assessments that you have to complete to progress. </a:t>
            </a:r>
          </a:p>
          <a:p>
            <a:endParaRPr lang="en-GB" dirty="0">
              <a:latin typeface="Arial" charset="0"/>
              <a:cs typeface="Arial" charset="0"/>
            </a:endParaRPr>
          </a:p>
          <a:p>
            <a:r>
              <a:rPr lang="en-GB" dirty="0">
                <a:latin typeface="Arial" charset="0"/>
                <a:cs typeface="Arial" charset="0"/>
              </a:rPr>
              <a:t>Your relevant College will describe the minimum assessment standards as part of its role in setting standards. It is important that you know what you are expected to do, and that you arrange to do it. </a:t>
            </a:r>
          </a:p>
          <a:p>
            <a:endParaRPr lang="en-GB" dirty="0">
              <a:latin typeface="Arial" charset="0"/>
              <a:cs typeface="Arial" charset="0"/>
            </a:endParaRPr>
          </a:p>
          <a:p>
            <a:r>
              <a:rPr lang="en-GB" dirty="0">
                <a:latin typeface="Arial" charset="0"/>
                <a:cs typeface="Arial" charset="0"/>
              </a:rPr>
              <a:t>Because this process looks at all that you have done during a set period of training, it is called </a:t>
            </a:r>
            <a:r>
              <a:rPr lang="en-GB" b="1" dirty="0">
                <a:latin typeface="Arial" charset="0"/>
                <a:cs typeface="Arial" charset="0"/>
              </a:rPr>
              <a:t>“Summative”. </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3</a:t>
            </a:fld>
            <a:endParaRPr lang="en-US" dirty="0"/>
          </a:p>
        </p:txBody>
      </p:sp>
    </p:spTree>
    <p:extLst>
      <p:ext uri="{BB962C8B-B14F-4D97-AF65-F5344CB8AC3E}">
        <p14:creationId xmlns:p14="http://schemas.microsoft.com/office/powerpoint/2010/main" val="48217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cs typeface="Arial" charset="0"/>
              </a:rPr>
              <a:t>The main aim of this module is to describe the different resources available to you for advice and guidance. </a:t>
            </a:r>
          </a:p>
          <a:p>
            <a:endParaRPr lang="en-GB" dirty="0">
              <a:latin typeface="Arial" charset="0"/>
              <a:cs typeface="Arial" charset="0"/>
            </a:endParaRPr>
          </a:p>
          <a:p>
            <a:r>
              <a:rPr lang="en-GB" dirty="0">
                <a:latin typeface="Arial" charset="0"/>
                <a:cs typeface="Arial" charset="0"/>
              </a:rPr>
              <a:t>There will be a repeated theme reminding you to be clear about what you need to know, and to ensure that you seek advice from the most appropriate resource.</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4</a:t>
            </a:fld>
            <a:endParaRPr lang="en-US" dirty="0"/>
          </a:p>
        </p:txBody>
      </p:sp>
    </p:spTree>
    <p:extLst>
      <p:ext uri="{BB962C8B-B14F-4D97-AF65-F5344CB8AC3E}">
        <p14:creationId xmlns:p14="http://schemas.microsoft.com/office/powerpoint/2010/main" val="256943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charset="0"/>
                <a:cs typeface="Arial" charset="0"/>
              </a:rPr>
              <a:t>Here is a list of many of the resources available to you. Many of the larger organisations will have websites at which you can gain the answer to most questions at any time of the day.</a:t>
            </a:r>
          </a:p>
          <a:p>
            <a:endParaRPr lang="en-GB" dirty="0">
              <a:latin typeface="Arial" charset="0"/>
              <a:cs typeface="Arial" charset="0"/>
            </a:endParaRPr>
          </a:p>
          <a:p>
            <a:r>
              <a:rPr lang="en-GB" dirty="0">
                <a:latin typeface="Arial" charset="0"/>
                <a:cs typeface="Arial" charset="0"/>
              </a:rPr>
              <a:t>We will go through each in turn looking at the type of advice</a:t>
            </a:r>
            <a:r>
              <a:rPr lang="en-GB" baseline="0" dirty="0">
                <a:latin typeface="Arial" charset="0"/>
                <a:cs typeface="Arial" charset="0"/>
              </a:rPr>
              <a:t> available.</a:t>
            </a:r>
            <a:endParaRPr lang="en-GB" dirty="0">
              <a:latin typeface="Arial" charset="0"/>
              <a:cs typeface="Arial" charset="0"/>
            </a:endParaRP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5</a:t>
            </a:fld>
            <a:endParaRPr lang="en-US" dirty="0"/>
          </a:p>
        </p:txBody>
      </p:sp>
    </p:spTree>
    <p:extLst>
      <p:ext uri="{BB962C8B-B14F-4D97-AF65-F5344CB8AC3E}">
        <p14:creationId xmlns:p14="http://schemas.microsoft.com/office/powerpoint/2010/main" val="50149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dirty="0">
                <a:latin typeface="Arial" charset="0"/>
                <a:cs typeface="Arial" charset="0"/>
              </a:rPr>
              <a:t>The Royal Colleges</a:t>
            </a:r>
            <a:br>
              <a:rPr lang="en-GB" sz="1200" dirty="0">
                <a:latin typeface="Arial" charset="0"/>
                <a:cs typeface="Arial" charset="0"/>
              </a:rPr>
            </a:br>
            <a:br>
              <a:rPr lang="en-GB" sz="1200" dirty="0">
                <a:latin typeface="Arial" charset="0"/>
                <a:cs typeface="Arial" charset="0"/>
              </a:rPr>
            </a:br>
            <a:r>
              <a:rPr lang="en-GB" sz="1200" dirty="0">
                <a:latin typeface="Arial" charset="0"/>
                <a:cs typeface="Arial" charset="0"/>
              </a:rPr>
              <a:t>Most are involved in the licensing process for CCT, setting the curriculum and summative assessments and examinations.</a:t>
            </a:r>
            <a:br>
              <a:rPr lang="en-GB" sz="1200" dirty="0">
                <a:latin typeface="Arial" charset="0"/>
                <a:cs typeface="Arial" charset="0"/>
              </a:rPr>
            </a:br>
            <a:endParaRPr lang="en-GB" sz="1200" dirty="0">
              <a:latin typeface="Arial" charset="0"/>
              <a:cs typeface="Arial" charset="0"/>
            </a:endParaRPr>
          </a:p>
          <a:p>
            <a:pPr>
              <a:spcBef>
                <a:spcPts val="0"/>
              </a:spcBef>
            </a:pPr>
            <a:r>
              <a:rPr lang="en-GB" sz="1200" dirty="0">
                <a:latin typeface="Arial" charset="0"/>
                <a:cs typeface="Arial" charset="0"/>
              </a:rPr>
              <a:t>It is obvious therefore that this  is where to start to find out about what you have to do to complete your speciality training.</a:t>
            </a:r>
            <a:br>
              <a:rPr lang="en-GB" sz="1200" dirty="0">
                <a:latin typeface="Arial" charset="0"/>
                <a:cs typeface="Arial" charset="0"/>
              </a:rPr>
            </a:br>
            <a:endParaRPr lang="en-GB" sz="1200" dirty="0">
              <a:latin typeface="Arial" charset="0"/>
              <a:cs typeface="Arial" charset="0"/>
            </a:endParaRPr>
          </a:p>
          <a:p>
            <a:pPr>
              <a:spcBef>
                <a:spcPts val="0"/>
              </a:spcBef>
            </a:pPr>
            <a:r>
              <a:rPr lang="en-GB" sz="1200" dirty="0">
                <a:latin typeface="Arial" charset="0"/>
                <a:cs typeface="Arial" charset="0"/>
              </a:rPr>
              <a:t>There will usually be guidance and signposts to relevant training courses and materials.</a:t>
            </a:r>
            <a:br>
              <a:rPr lang="en-GB" sz="1200" dirty="0">
                <a:latin typeface="Arial" charset="0"/>
                <a:cs typeface="Arial" charset="0"/>
              </a:rPr>
            </a:br>
            <a:endParaRPr lang="en-GB" sz="1200" dirty="0">
              <a:latin typeface="Arial" charset="0"/>
              <a:cs typeface="Arial" charset="0"/>
            </a:endParaRPr>
          </a:p>
          <a:p>
            <a:pPr>
              <a:spcBef>
                <a:spcPts val="0"/>
              </a:spcBef>
            </a:pPr>
            <a:r>
              <a:rPr lang="en-GB" sz="1200" dirty="0">
                <a:latin typeface="Arial" charset="0"/>
                <a:cs typeface="Arial" charset="0"/>
              </a:rPr>
              <a:t>Take time to look at the Royal College website relevant to you and in particular the sections relating to doctors in training.</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6</a:t>
            </a:fld>
            <a:endParaRPr lang="en-US" dirty="0"/>
          </a:p>
        </p:txBody>
      </p:sp>
    </p:spTree>
    <p:extLst>
      <p:ext uri="{BB962C8B-B14F-4D97-AF65-F5344CB8AC3E}">
        <p14:creationId xmlns:p14="http://schemas.microsoft.com/office/powerpoint/2010/main" val="39274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GB" sz="1200" dirty="0">
                <a:latin typeface="Arial" pitchFamily="34" charset="0"/>
                <a:cs typeface="Arial" pitchFamily="34" charset="0"/>
              </a:rPr>
              <a:t>Each PGMDE office are responsible for the management and delivery of postgraduate medical education at a local level. This includes ensuring that all training posts provide the necessary opportunities for doctors and dentists in training to realise their full potential and provide high quality patient care. They are also responsible for appointing trainers, educational supervisors and educational leaders, and supporting their training needs and educational development.</a:t>
            </a:r>
          </a:p>
          <a:p>
            <a:pPr>
              <a:spcBef>
                <a:spcPts val="0"/>
              </a:spcBef>
              <a:defRPr/>
            </a:pPr>
            <a:endParaRPr lang="en-GB" sz="1200" dirty="0">
              <a:latin typeface="Arial" pitchFamily="34" charset="0"/>
              <a:cs typeface="Arial" pitchFamily="34" charset="0"/>
            </a:endParaRPr>
          </a:p>
          <a:p>
            <a:pPr>
              <a:spcBef>
                <a:spcPts val="0"/>
              </a:spcBef>
              <a:defRPr/>
            </a:pPr>
            <a:r>
              <a:rPr lang="en-GB" sz="1200" dirty="0">
                <a:latin typeface="Arial" pitchFamily="34" charset="0"/>
                <a:cs typeface="Arial" pitchFamily="34" charset="0"/>
              </a:rPr>
              <a:t>HEE YH has a Postgraduate Dean who leads the organisation. In HEE YH there are three offices, each with a Deputy Postgraduate Dean.</a:t>
            </a:r>
          </a:p>
          <a:p>
            <a:pPr>
              <a:spcBef>
                <a:spcPts val="0"/>
              </a:spcBef>
              <a:defRPr/>
            </a:pPr>
            <a:endParaRPr lang="en-GB" sz="1200" dirty="0">
              <a:latin typeface="Arial" pitchFamily="34" charset="0"/>
              <a:cs typeface="Arial" pitchFamily="34" charset="0"/>
            </a:endParaRPr>
          </a:p>
          <a:p>
            <a:pPr>
              <a:spcBef>
                <a:spcPts val="0"/>
              </a:spcBef>
              <a:defRPr/>
            </a:pPr>
            <a:r>
              <a:rPr lang="en-GB" sz="1200" dirty="0">
                <a:latin typeface="Arial" pitchFamily="34" charset="0"/>
                <a:cs typeface="Arial" pitchFamily="34" charset="0"/>
              </a:rPr>
              <a:t>HEE YH has a very informative website which you should take time to explore</a:t>
            </a:r>
          </a:p>
          <a:p>
            <a:pPr>
              <a:spcBef>
                <a:spcPts val="0"/>
              </a:spcBef>
              <a:defRPr/>
            </a:pPr>
            <a:endParaRPr lang="en-GB" sz="1200" dirty="0">
              <a:latin typeface="Arial" pitchFamily="34" charset="0"/>
              <a:cs typeface="Arial" pitchFamily="34" charset="0"/>
            </a:endParaRPr>
          </a:p>
          <a:p>
            <a:pPr>
              <a:spcBef>
                <a:spcPts val="0"/>
              </a:spcBef>
              <a:defRPr/>
            </a:pPr>
            <a:r>
              <a:rPr lang="en-GB" sz="1200" dirty="0">
                <a:latin typeface="Arial" pitchFamily="34" charset="0"/>
                <a:cs typeface="Arial" pitchFamily="34" charset="0"/>
              </a:rPr>
              <a:t>http://www.yorksandhumberdeanery.nhs.uk/ </a:t>
            </a:r>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7</a:t>
            </a:fld>
            <a:endParaRPr lang="en-US" dirty="0"/>
          </a:p>
        </p:txBody>
      </p:sp>
    </p:spTree>
    <p:extLst>
      <p:ext uri="{BB962C8B-B14F-4D97-AF65-F5344CB8AC3E}">
        <p14:creationId xmlns:p14="http://schemas.microsoft.com/office/powerpoint/2010/main" val="310772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8</a:t>
            </a:fld>
            <a:endParaRPr lang="en-US" dirty="0"/>
          </a:p>
        </p:txBody>
      </p:sp>
    </p:spTree>
    <p:extLst>
      <p:ext uri="{BB962C8B-B14F-4D97-AF65-F5344CB8AC3E}">
        <p14:creationId xmlns:p14="http://schemas.microsoft.com/office/powerpoint/2010/main" val="179314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charset="0"/>
                <a:cs typeface="Arial" charset="0"/>
              </a:rPr>
              <a:t>Specialty Schools are PGMDE structures for managing specialty training that will bring together the relevant Royal College/College/Faculty, the PGMDE, the NHS and other providers of training.</a:t>
            </a:r>
          </a:p>
          <a:p>
            <a:r>
              <a:rPr lang="en-GB" sz="1200" dirty="0">
                <a:latin typeface="Arial" charset="0"/>
                <a:cs typeface="Arial" charset="0"/>
              </a:rPr>
              <a:t>Each Specialty School has a management committee drawn from the institutions and groups that contribute to training, as well as other stakeholders. </a:t>
            </a:r>
          </a:p>
          <a:p>
            <a:r>
              <a:rPr lang="en-GB" sz="1200" dirty="0">
                <a:latin typeface="Arial" charset="0"/>
                <a:cs typeface="Arial" charset="0"/>
              </a:rPr>
              <a:t>This provides the structure for educational governance, and sets the direction for the development of Postgraduate Medical and Dental Education (PGMDE) in that specialty.</a:t>
            </a:r>
            <a:endParaRPr lang="en-GB" sz="1200" dirty="0"/>
          </a:p>
          <a:p>
            <a:endParaRPr lang="en-GB" dirty="0"/>
          </a:p>
        </p:txBody>
      </p:sp>
      <p:sp>
        <p:nvSpPr>
          <p:cNvPr id="4" name="Slide Number Placeholder 3"/>
          <p:cNvSpPr>
            <a:spLocks noGrp="1"/>
          </p:cNvSpPr>
          <p:nvPr>
            <p:ph type="sldNum" sz="quarter" idx="10"/>
          </p:nvPr>
        </p:nvSpPr>
        <p:spPr/>
        <p:txBody>
          <a:bodyPr/>
          <a:lstStyle/>
          <a:p>
            <a:fld id="{4391620C-5F40-794D-B06C-5BC30FB3EC45}" type="slidenum">
              <a:rPr lang="en-US" smtClean="0"/>
              <a:pPr/>
              <a:t>9</a:t>
            </a:fld>
            <a:endParaRPr lang="en-US" dirty="0"/>
          </a:p>
        </p:txBody>
      </p:sp>
    </p:spTree>
    <p:extLst>
      <p:ext uri="{BB962C8B-B14F-4D97-AF65-F5344CB8AC3E}">
        <p14:creationId xmlns:p14="http://schemas.microsoft.com/office/powerpoint/2010/main" val="136873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a:t>Click to edit title</a:t>
            </a:r>
            <a:endParaRPr lang="en-US" dirty="0"/>
          </a:p>
        </p:txBody>
      </p:sp>
    </p:spTree>
    <p:extLst>
      <p:ext uri="{BB962C8B-B14F-4D97-AF65-F5344CB8AC3E}">
        <p14:creationId xmlns:p14="http://schemas.microsoft.com/office/powerpoint/2010/main" val="369750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yorksandhumberdeanery.nhs.u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005098"/>
            <a:ext cx="1798200" cy="1243501"/>
          </a:xfrm>
          <a:prstGeom prst="rect">
            <a:avLst/>
          </a:prstGeom>
        </p:spPr>
      </p:pic>
      <p:sp>
        <p:nvSpPr>
          <p:cNvPr id="2" name="TextBox 1"/>
          <p:cNvSpPr txBox="1"/>
          <p:nvPr/>
        </p:nvSpPr>
        <p:spPr>
          <a:xfrm>
            <a:off x="764464" y="1018488"/>
            <a:ext cx="8005850" cy="2000548"/>
          </a:xfrm>
          <a:prstGeom prst="rect">
            <a:avLst/>
          </a:prstGeom>
          <a:noFill/>
        </p:spPr>
        <p:txBody>
          <a:bodyPr wrap="square" rtlCol="0">
            <a:spAutoFit/>
          </a:bodyPr>
          <a:lstStyle/>
          <a:p>
            <a:pPr algn="r" fontAlgn="auto">
              <a:spcAft>
                <a:spcPts val="0"/>
              </a:spcAft>
              <a:defRPr/>
            </a:pPr>
            <a:endParaRPr lang="en-GB" sz="8800" b="1" dirty="0">
              <a:latin typeface="Arial" pitchFamily="34" charset="0"/>
              <a:cs typeface="Arial" pitchFamily="34" charset="0"/>
            </a:endParaRPr>
          </a:p>
          <a:p>
            <a:endParaRPr lang="en-GB" sz="3600" b="1" dirty="0">
              <a:solidFill>
                <a:srgbClr val="A00054"/>
              </a:solidFill>
            </a:endParaRPr>
          </a:p>
        </p:txBody>
      </p:sp>
      <p:sp>
        <p:nvSpPr>
          <p:cNvPr id="9" name="Title 1"/>
          <p:cNvSpPr txBox="1">
            <a:spLocks/>
          </p:cNvSpPr>
          <p:nvPr/>
        </p:nvSpPr>
        <p:spPr>
          <a:xfrm>
            <a:off x="774676" y="961338"/>
            <a:ext cx="7772400" cy="1800200"/>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pPr algn="ctr"/>
            <a:r>
              <a:rPr lang="en-GB" sz="4800" dirty="0">
                <a:latin typeface="Arial" pitchFamily="34" charset="0"/>
                <a:cs typeface="Arial" pitchFamily="34" charset="0"/>
              </a:rPr>
              <a:t>Advice, appraisal and assessment</a:t>
            </a:r>
          </a:p>
        </p:txBody>
      </p:sp>
      <p:sp>
        <p:nvSpPr>
          <p:cNvPr id="11" name="Rectangle 10"/>
          <p:cNvSpPr/>
          <p:nvPr/>
        </p:nvSpPr>
        <p:spPr>
          <a:xfrm>
            <a:off x="3114054" y="2329163"/>
            <a:ext cx="3031599" cy="584775"/>
          </a:xfrm>
          <a:prstGeom prst="rect">
            <a:avLst/>
          </a:prstGeom>
        </p:spPr>
        <p:txBody>
          <a:bodyPr wrap="none">
            <a:spAutoFit/>
          </a:bodyPr>
          <a:lstStyle/>
          <a:p>
            <a:pPr algn="r" fontAlgn="auto">
              <a:spcAft>
                <a:spcPts val="0"/>
              </a:spcAft>
              <a:defRPr/>
            </a:pPr>
            <a:r>
              <a:rPr lang="en-GB" sz="3200" b="1" dirty="0">
                <a:latin typeface="Arial" pitchFamily="34" charset="0"/>
                <a:cs typeface="Arial" pitchFamily="34" charset="0"/>
              </a:rPr>
              <a:t>Dr John Potter</a:t>
            </a: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7769" y="613779"/>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Director of </a:t>
            </a:r>
          </a:p>
          <a:p>
            <a:r>
              <a:rPr lang="en-GB" sz="4000" dirty="0">
                <a:solidFill>
                  <a:srgbClr val="A00054"/>
                </a:solidFill>
                <a:latin typeface="Arial" pitchFamily="34" charset="0"/>
                <a:cs typeface="Arial" pitchFamily="34" charset="0"/>
              </a:rPr>
              <a:t>Medical Education</a:t>
            </a:r>
            <a:br>
              <a:rPr lang="en-GB" dirty="0">
                <a:solidFill>
                  <a:srgbClr val="0091C9"/>
                </a:solidFill>
              </a:rPr>
            </a:br>
            <a:endParaRPr lang="en-GB" dirty="0"/>
          </a:p>
        </p:txBody>
      </p:sp>
      <p:sp>
        <p:nvSpPr>
          <p:cNvPr id="4" name="Rectangle 3"/>
          <p:cNvSpPr/>
          <p:nvPr/>
        </p:nvSpPr>
        <p:spPr>
          <a:xfrm>
            <a:off x="1115616" y="2204864"/>
            <a:ext cx="7056784" cy="2554545"/>
          </a:xfrm>
          <a:prstGeom prst="rect">
            <a:avLst/>
          </a:prstGeom>
        </p:spPr>
        <p:txBody>
          <a:bodyPr wrap="square">
            <a:spAutoFit/>
          </a:bodyPr>
          <a:lstStyle/>
          <a:p>
            <a:pPr marL="457200" indent="-457200">
              <a:buFont typeface="Arial" pitchFamily="34" charset="0"/>
              <a:buChar char="•"/>
            </a:pPr>
            <a:r>
              <a:rPr lang="en-GB" sz="3200" dirty="0">
                <a:latin typeface="Arial" charset="0"/>
                <a:cs typeface="Arial" charset="0"/>
              </a:rPr>
              <a:t>Postgraduate Education Centres in each Trust</a:t>
            </a:r>
          </a:p>
          <a:p>
            <a:pPr marL="457200" indent="-457200">
              <a:buFont typeface="Arial" pitchFamily="34" charset="0"/>
              <a:buChar char="•"/>
            </a:pPr>
            <a:r>
              <a:rPr lang="en-GB" sz="3200" dirty="0">
                <a:latin typeface="Arial" charset="0"/>
                <a:cs typeface="Arial" charset="0"/>
              </a:rPr>
              <a:t>Overview of training in Trust</a:t>
            </a:r>
          </a:p>
          <a:p>
            <a:pPr marL="457200" indent="-457200">
              <a:buFont typeface="Arial" pitchFamily="34" charset="0"/>
              <a:buChar char="•"/>
            </a:pPr>
            <a:r>
              <a:rPr lang="en-GB" sz="3200" dirty="0">
                <a:latin typeface="Arial" charset="0"/>
                <a:cs typeface="Arial" charset="0"/>
              </a:rPr>
              <a:t>Organise Programmes</a:t>
            </a:r>
          </a:p>
          <a:p>
            <a:pPr marL="457200" indent="-457200">
              <a:buFont typeface="Arial" pitchFamily="34" charset="0"/>
              <a:buChar char="•"/>
            </a:pPr>
            <a:r>
              <a:rPr lang="en-GB" sz="3200" dirty="0">
                <a:latin typeface="Arial" charset="0"/>
                <a:cs typeface="Arial" charset="0"/>
              </a:rPr>
              <a:t>Career advice &amp; counselling</a:t>
            </a:r>
            <a:endParaRPr lang="en-GB" sz="3200" dirty="0"/>
          </a:p>
        </p:txBody>
      </p:sp>
    </p:spTree>
    <p:extLst>
      <p:ext uri="{BB962C8B-B14F-4D97-AF65-F5344CB8AC3E}">
        <p14:creationId xmlns:p14="http://schemas.microsoft.com/office/powerpoint/2010/main" val="191723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1191" y="536551"/>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College Tutors</a:t>
            </a:r>
            <a:br>
              <a:rPr lang="en-GB" dirty="0">
                <a:solidFill>
                  <a:srgbClr val="A00054"/>
                </a:solidFill>
              </a:rPr>
            </a:br>
            <a:endParaRPr lang="en-GB" dirty="0">
              <a:solidFill>
                <a:srgbClr val="A00054"/>
              </a:solidFill>
            </a:endParaRPr>
          </a:p>
        </p:txBody>
      </p:sp>
      <p:sp>
        <p:nvSpPr>
          <p:cNvPr id="6" name="Rectangle 5"/>
          <p:cNvSpPr/>
          <p:nvPr/>
        </p:nvSpPr>
        <p:spPr>
          <a:xfrm>
            <a:off x="956767" y="1556792"/>
            <a:ext cx="7416824" cy="4031873"/>
          </a:xfrm>
          <a:prstGeom prst="rect">
            <a:avLst/>
          </a:prstGeom>
        </p:spPr>
        <p:txBody>
          <a:bodyPr wrap="square">
            <a:spAutoFit/>
          </a:bodyPr>
          <a:lstStyle/>
          <a:p>
            <a:pPr marL="457200" indent="-457200">
              <a:buFont typeface="Arial" pitchFamily="34" charset="0"/>
              <a:buChar char="•"/>
            </a:pPr>
            <a:r>
              <a:rPr lang="en-GB" sz="3200" dirty="0">
                <a:latin typeface="Arial" charset="0"/>
                <a:cs typeface="Arial" charset="0"/>
              </a:rPr>
              <a:t>Specialist representatives of Royal Colleges</a:t>
            </a:r>
          </a:p>
          <a:p>
            <a:pPr marL="457200" indent="-457200">
              <a:buFont typeface="Arial" pitchFamily="34" charset="0"/>
              <a:buChar char="•"/>
            </a:pPr>
            <a:r>
              <a:rPr lang="en-GB" sz="3200" dirty="0">
                <a:latin typeface="Arial" charset="0"/>
                <a:cs typeface="Arial" charset="0"/>
              </a:rPr>
              <a:t>In the workplace / Trust</a:t>
            </a:r>
          </a:p>
          <a:p>
            <a:pPr marL="457200" indent="-457200">
              <a:buFont typeface="Arial" pitchFamily="34" charset="0"/>
              <a:buChar char="•"/>
            </a:pPr>
            <a:r>
              <a:rPr lang="en-GB" sz="3200" dirty="0">
                <a:latin typeface="Arial" charset="0"/>
                <a:cs typeface="Arial" charset="0"/>
              </a:rPr>
              <a:t>Oversight of programmes</a:t>
            </a:r>
          </a:p>
          <a:p>
            <a:pPr marL="457200" indent="-457200">
              <a:buFont typeface="Arial" pitchFamily="34" charset="0"/>
              <a:buChar char="•"/>
            </a:pPr>
            <a:r>
              <a:rPr lang="en-GB" sz="3200" dirty="0">
                <a:latin typeface="Arial" charset="0"/>
                <a:cs typeface="Arial" charset="0"/>
              </a:rPr>
              <a:t>Career advice &amp; counselling</a:t>
            </a:r>
          </a:p>
          <a:p>
            <a:pPr marL="457200" indent="-457200">
              <a:buFont typeface="Arial" pitchFamily="34" charset="0"/>
              <a:buChar char="•"/>
            </a:pPr>
            <a:r>
              <a:rPr lang="en-GB" sz="3200" dirty="0">
                <a:latin typeface="Arial" charset="0"/>
                <a:cs typeface="Arial" charset="0"/>
              </a:rPr>
              <a:t>Quality assurance</a:t>
            </a:r>
          </a:p>
          <a:p>
            <a:pPr marL="457200" indent="-457200">
              <a:buFont typeface="Arial" pitchFamily="34" charset="0"/>
              <a:buChar char="•"/>
            </a:pPr>
            <a:r>
              <a:rPr lang="en-GB" sz="3200" dirty="0">
                <a:latin typeface="Arial" charset="0"/>
                <a:cs typeface="Arial" charset="0"/>
              </a:rPr>
              <a:t>May also be DME</a:t>
            </a:r>
          </a:p>
          <a:p>
            <a:pPr marL="457200" indent="-457200">
              <a:buFont typeface="Arial" pitchFamily="34" charset="0"/>
              <a:buChar char="•"/>
            </a:pPr>
            <a:r>
              <a:rPr lang="en-GB" sz="3200" dirty="0">
                <a:latin typeface="Arial" charset="0"/>
                <a:cs typeface="Arial" charset="0"/>
              </a:rPr>
              <a:t>Link between Trusts and Colleges</a:t>
            </a:r>
            <a:endParaRPr lang="en-GB" sz="3200" dirty="0"/>
          </a:p>
        </p:txBody>
      </p:sp>
    </p:spTree>
    <p:extLst>
      <p:ext uri="{BB962C8B-B14F-4D97-AF65-F5344CB8AC3E}">
        <p14:creationId xmlns:p14="http://schemas.microsoft.com/office/powerpoint/2010/main" val="113952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2905"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Clinical Supervisors</a:t>
            </a:r>
            <a:br>
              <a:rPr lang="en-GB" dirty="0">
                <a:solidFill>
                  <a:srgbClr val="0091C9"/>
                </a:solidFill>
              </a:rPr>
            </a:br>
            <a:endParaRPr lang="en-GB" dirty="0"/>
          </a:p>
        </p:txBody>
      </p:sp>
      <p:sp>
        <p:nvSpPr>
          <p:cNvPr id="4" name="Rectangle 3"/>
          <p:cNvSpPr/>
          <p:nvPr/>
        </p:nvSpPr>
        <p:spPr>
          <a:xfrm>
            <a:off x="898662" y="1844824"/>
            <a:ext cx="7416824" cy="2554545"/>
          </a:xfrm>
          <a:prstGeom prst="rect">
            <a:avLst/>
          </a:prstGeom>
        </p:spPr>
        <p:txBody>
          <a:bodyPr wrap="square">
            <a:spAutoFit/>
          </a:bodyPr>
          <a:lstStyle/>
          <a:p>
            <a:pPr marL="457200" indent="-457200">
              <a:buFont typeface="Arial" pitchFamily="34" charset="0"/>
              <a:buChar char="•"/>
            </a:pPr>
            <a:r>
              <a:rPr lang="en-GB" sz="3200" dirty="0">
                <a:latin typeface="Arial" charset="0"/>
                <a:cs typeface="Arial" charset="0"/>
              </a:rPr>
              <a:t>Local representative of HEE YH</a:t>
            </a:r>
          </a:p>
          <a:p>
            <a:pPr marL="457200" indent="-457200">
              <a:buFont typeface="Arial" pitchFamily="34" charset="0"/>
              <a:buChar char="•"/>
            </a:pPr>
            <a:r>
              <a:rPr lang="en-GB" sz="3200" dirty="0">
                <a:latin typeface="Arial" charset="0"/>
                <a:cs typeface="Arial" charset="0"/>
              </a:rPr>
              <a:t>In the workplace / Trust</a:t>
            </a:r>
          </a:p>
          <a:p>
            <a:pPr marL="457200" indent="-457200">
              <a:buFont typeface="Arial" pitchFamily="34" charset="0"/>
              <a:buChar char="•"/>
            </a:pPr>
            <a:r>
              <a:rPr lang="en-GB" sz="3200" dirty="0">
                <a:latin typeface="Arial" charset="0"/>
                <a:cs typeface="Arial" charset="0"/>
              </a:rPr>
              <a:t>Responsible for programmes and training</a:t>
            </a:r>
          </a:p>
          <a:p>
            <a:pPr marL="457200" indent="-457200">
              <a:buFont typeface="Arial" pitchFamily="34" charset="0"/>
              <a:buChar char="•"/>
            </a:pPr>
            <a:r>
              <a:rPr lang="en-GB" sz="3200" dirty="0">
                <a:latin typeface="Arial" charset="0"/>
                <a:cs typeface="Arial" charset="0"/>
              </a:rPr>
              <a:t>Career advice &amp; counselling</a:t>
            </a:r>
            <a:endParaRPr lang="en-GB" sz="3200" dirty="0"/>
          </a:p>
        </p:txBody>
      </p:sp>
    </p:spTree>
    <p:extLst>
      <p:ext uri="{BB962C8B-B14F-4D97-AF65-F5344CB8AC3E}">
        <p14:creationId xmlns:p14="http://schemas.microsoft.com/office/powerpoint/2010/main" val="163441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3623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Educational </a:t>
            </a:r>
          </a:p>
          <a:p>
            <a:r>
              <a:rPr lang="en-GB" sz="4000" dirty="0">
                <a:solidFill>
                  <a:srgbClr val="A00054"/>
                </a:solidFill>
                <a:latin typeface="Arial" pitchFamily="34" charset="0"/>
                <a:cs typeface="Arial" pitchFamily="34" charset="0"/>
              </a:rPr>
              <a:t>Supervisors</a:t>
            </a:r>
            <a:br>
              <a:rPr lang="en-GB" dirty="0">
                <a:solidFill>
                  <a:srgbClr val="0091C9"/>
                </a:solidFill>
              </a:rPr>
            </a:br>
            <a:endParaRPr lang="en-GB" dirty="0"/>
          </a:p>
        </p:txBody>
      </p:sp>
      <p:sp>
        <p:nvSpPr>
          <p:cNvPr id="4" name="Rectangle 3"/>
          <p:cNvSpPr/>
          <p:nvPr/>
        </p:nvSpPr>
        <p:spPr>
          <a:xfrm>
            <a:off x="899592" y="1628800"/>
            <a:ext cx="7488832" cy="3847207"/>
          </a:xfrm>
          <a:prstGeom prst="rect">
            <a:avLst/>
          </a:prstGeom>
        </p:spPr>
        <p:txBody>
          <a:bodyPr wrap="square">
            <a:spAutoFit/>
          </a:bodyPr>
          <a:lstStyle/>
          <a:p>
            <a:r>
              <a:rPr lang="en-GB" sz="3200" dirty="0">
                <a:latin typeface="Arial" charset="0"/>
              </a:rPr>
              <a:t>Appraisal			</a:t>
            </a:r>
            <a:r>
              <a:rPr lang="en-GB" sz="2800" dirty="0">
                <a:latin typeface="Arial" charset="0"/>
              </a:rPr>
              <a:t>-</a:t>
            </a:r>
            <a:r>
              <a:rPr lang="en-GB" sz="3200" dirty="0">
                <a:latin typeface="Arial" charset="0"/>
              </a:rPr>
              <a:t> </a:t>
            </a:r>
            <a:r>
              <a:rPr lang="en-GB" sz="2800" dirty="0">
                <a:latin typeface="Arial" charset="0"/>
              </a:rPr>
              <a:t>confidential</a:t>
            </a:r>
          </a:p>
          <a:p>
            <a:r>
              <a:rPr lang="en-GB" sz="2800" dirty="0">
                <a:latin typeface="Arial" charset="0"/>
              </a:rPr>
              <a:t>			 			- developmental</a:t>
            </a:r>
          </a:p>
          <a:p>
            <a:r>
              <a:rPr lang="en-GB" sz="2800" dirty="0">
                <a:latin typeface="Arial" charset="0"/>
              </a:rPr>
              <a:t>						- what do you need?</a:t>
            </a:r>
          </a:p>
          <a:p>
            <a:r>
              <a:rPr lang="en-GB" sz="3200" dirty="0">
                <a:latin typeface="Arial" charset="0"/>
              </a:rPr>
              <a:t>	</a:t>
            </a:r>
            <a:br>
              <a:rPr lang="en-GB" sz="3200" dirty="0">
                <a:latin typeface="Arial" charset="0"/>
              </a:rPr>
            </a:br>
            <a:r>
              <a:rPr lang="en-GB" sz="3200" dirty="0">
                <a:latin typeface="Arial" charset="0"/>
              </a:rPr>
              <a:t>Assessment		</a:t>
            </a:r>
            <a:r>
              <a:rPr lang="en-GB" sz="2800" dirty="0">
                <a:latin typeface="Arial" charset="0"/>
              </a:rPr>
              <a:t>-</a:t>
            </a:r>
            <a:r>
              <a:rPr lang="en-GB" sz="3200" dirty="0">
                <a:latin typeface="Arial" charset="0"/>
              </a:rPr>
              <a:t> </a:t>
            </a:r>
            <a:r>
              <a:rPr lang="en-GB" sz="2800" dirty="0">
                <a:latin typeface="Arial" charset="0"/>
              </a:rPr>
              <a:t>open</a:t>
            </a:r>
          </a:p>
          <a:p>
            <a:r>
              <a:rPr lang="en-GB" sz="2800" dirty="0">
                <a:latin typeface="Arial" charset="0"/>
              </a:rPr>
              <a:t>						- external</a:t>
            </a:r>
          </a:p>
          <a:p>
            <a:r>
              <a:rPr lang="en-GB" sz="2800" dirty="0">
                <a:latin typeface="Arial" charset="0"/>
              </a:rPr>
              <a:t>						- how good are you?</a:t>
            </a:r>
          </a:p>
          <a:p>
            <a:r>
              <a:rPr lang="en-GB" sz="2800" dirty="0">
                <a:latin typeface="Arial" charset="0"/>
              </a:rPr>
              <a:t>						- are you ready to progress?</a:t>
            </a:r>
          </a:p>
        </p:txBody>
      </p:sp>
    </p:spTree>
    <p:extLst>
      <p:ext uri="{BB962C8B-B14F-4D97-AF65-F5344CB8AC3E}">
        <p14:creationId xmlns:p14="http://schemas.microsoft.com/office/powerpoint/2010/main" val="413168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Appraisal</a:t>
            </a:r>
            <a:br>
              <a:rPr lang="en-GB" dirty="0">
                <a:solidFill>
                  <a:srgbClr val="0091C9"/>
                </a:solidFill>
              </a:rPr>
            </a:br>
            <a:endParaRPr lang="en-GB" dirty="0"/>
          </a:p>
        </p:txBody>
      </p:sp>
      <p:sp>
        <p:nvSpPr>
          <p:cNvPr id="4" name="Rectangle 3"/>
          <p:cNvSpPr txBox="1">
            <a:spLocks noChangeArrowheads="1"/>
          </p:cNvSpPr>
          <p:nvPr/>
        </p:nvSpPr>
        <p:spPr bwMode="auto">
          <a:xfrm>
            <a:off x="637520" y="1727259"/>
            <a:ext cx="7924800" cy="309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charset="0"/>
              </a:rPr>
              <a:t>	Identify needs</a:t>
            </a:r>
          </a:p>
          <a:p>
            <a:r>
              <a:rPr lang="en-GB" dirty="0">
                <a:latin typeface="Arial" charset="0"/>
              </a:rPr>
              <a:t>	Set goals</a:t>
            </a:r>
          </a:p>
          <a:p>
            <a:r>
              <a:rPr lang="en-GB" dirty="0">
                <a:latin typeface="Arial" charset="0"/>
              </a:rPr>
              <a:t>	Review progress</a:t>
            </a:r>
          </a:p>
          <a:p>
            <a:r>
              <a:rPr lang="en-GB" dirty="0">
                <a:latin typeface="Arial" charset="0"/>
              </a:rPr>
              <a:t>	Feedback</a:t>
            </a:r>
          </a:p>
          <a:p>
            <a:r>
              <a:rPr lang="en-GB" dirty="0">
                <a:latin typeface="Arial" charset="0"/>
              </a:rPr>
              <a:t>	Plan for future</a:t>
            </a:r>
          </a:p>
        </p:txBody>
      </p:sp>
    </p:spTree>
    <p:extLst>
      <p:ext uri="{BB962C8B-B14F-4D97-AF65-F5344CB8AC3E}">
        <p14:creationId xmlns:p14="http://schemas.microsoft.com/office/powerpoint/2010/main" val="327530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Postgraduate </a:t>
            </a:r>
          </a:p>
          <a:p>
            <a:r>
              <a:rPr lang="en-GB" sz="4000" dirty="0">
                <a:solidFill>
                  <a:srgbClr val="A00054"/>
                </a:solidFill>
                <a:latin typeface="Arial" pitchFamily="34" charset="0"/>
                <a:cs typeface="Arial" pitchFamily="34" charset="0"/>
              </a:rPr>
              <a:t>Education Manager</a:t>
            </a:r>
            <a:endParaRPr lang="en-GB" dirty="0">
              <a:solidFill>
                <a:srgbClr val="A00054"/>
              </a:solidFill>
            </a:endParaRPr>
          </a:p>
        </p:txBody>
      </p:sp>
      <p:sp>
        <p:nvSpPr>
          <p:cNvPr id="5" name="Rectangle 3"/>
          <p:cNvSpPr txBox="1">
            <a:spLocks noChangeArrowheads="1"/>
          </p:cNvSpPr>
          <p:nvPr/>
        </p:nvSpPr>
        <p:spPr bwMode="auto">
          <a:xfrm>
            <a:off x="827584" y="2060848"/>
            <a:ext cx="7924800" cy="309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charset="0"/>
              </a:rPr>
              <a:t>	Runs postgraduate centre</a:t>
            </a:r>
          </a:p>
          <a:p>
            <a:r>
              <a:rPr lang="en-GB" dirty="0">
                <a:latin typeface="Arial" charset="0"/>
              </a:rPr>
              <a:t>	Administers study leave</a:t>
            </a:r>
          </a:p>
          <a:p>
            <a:r>
              <a:rPr lang="en-GB" dirty="0">
                <a:latin typeface="Arial" charset="0"/>
              </a:rPr>
              <a:t>	Good starting point for advice</a:t>
            </a:r>
          </a:p>
        </p:txBody>
      </p:sp>
    </p:spTree>
    <p:extLst>
      <p:ext uri="{BB962C8B-B14F-4D97-AF65-F5344CB8AC3E}">
        <p14:creationId xmlns:p14="http://schemas.microsoft.com/office/powerpoint/2010/main" val="70408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Medical Personnel </a:t>
            </a:r>
          </a:p>
          <a:p>
            <a:r>
              <a:rPr lang="en-GB" sz="4000" dirty="0">
                <a:solidFill>
                  <a:srgbClr val="A00054"/>
                </a:solidFill>
                <a:latin typeface="Arial" pitchFamily="34" charset="0"/>
                <a:cs typeface="Arial" pitchFamily="34" charset="0"/>
              </a:rPr>
              <a:t>Department</a:t>
            </a:r>
            <a:endParaRPr lang="en-GB" dirty="0">
              <a:solidFill>
                <a:srgbClr val="A00054"/>
              </a:solidFill>
            </a:endParaRPr>
          </a:p>
        </p:txBody>
      </p:sp>
      <p:sp>
        <p:nvSpPr>
          <p:cNvPr id="4" name="Rectangle 3"/>
          <p:cNvSpPr txBox="1">
            <a:spLocks noChangeArrowheads="1"/>
          </p:cNvSpPr>
          <p:nvPr/>
        </p:nvSpPr>
        <p:spPr bwMode="auto">
          <a:xfrm>
            <a:off x="827584" y="2060848"/>
            <a:ext cx="7924800" cy="309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charset="0"/>
              </a:rPr>
              <a:t>	Trust employment process</a:t>
            </a:r>
          </a:p>
          <a:p>
            <a:r>
              <a:rPr lang="en-GB" dirty="0">
                <a:latin typeface="Arial" charset="0"/>
              </a:rPr>
              <a:t>	Looking after employees</a:t>
            </a:r>
          </a:p>
        </p:txBody>
      </p:sp>
    </p:spTree>
    <p:extLst>
      <p:ext uri="{BB962C8B-B14F-4D97-AF65-F5344CB8AC3E}">
        <p14:creationId xmlns:p14="http://schemas.microsoft.com/office/powerpoint/2010/main" val="18081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Mentors</a:t>
            </a:r>
            <a:endParaRPr lang="en-GB" dirty="0">
              <a:solidFill>
                <a:srgbClr val="A00054"/>
              </a:solidFill>
            </a:endParaRPr>
          </a:p>
        </p:txBody>
      </p:sp>
      <p:sp>
        <p:nvSpPr>
          <p:cNvPr id="4" name="Rectangle 3"/>
          <p:cNvSpPr/>
          <p:nvPr/>
        </p:nvSpPr>
        <p:spPr>
          <a:xfrm>
            <a:off x="539552" y="2204864"/>
            <a:ext cx="8244408" cy="2062103"/>
          </a:xfrm>
          <a:prstGeom prst="rect">
            <a:avLst/>
          </a:prstGeom>
        </p:spPr>
        <p:txBody>
          <a:bodyPr wrap="square">
            <a:spAutoFit/>
          </a:bodyPr>
          <a:lstStyle/>
          <a:p>
            <a:pPr marL="457200" indent="-457200">
              <a:buFont typeface="Arial" pitchFamily="34" charset="0"/>
              <a:buChar char="•"/>
            </a:pPr>
            <a:r>
              <a:rPr lang="en-GB" sz="3200" dirty="0">
                <a:latin typeface="Arial" charset="0"/>
              </a:rPr>
              <a:t>In HEE YH there is at least one mentor in each Trust</a:t>
            </a:r>
          </a:p>
          <a:p>
            <a:pPr marL="457200" indent="-457200">
              <a:buFont typeface="Arial" pitchFamily="34" charset="0"/>
              <a:buChar char="•"/>
            </a:pPr>
            <a:r>
              <a:rPr lang="en-GB" sz="3200" dirty="0">
                <a:latin typeface="Arial" charset="0"/>
              </a:rPr>
              <a:t>Senior doctors available to help overseas doctors</a:t>
            </a:r>
          </a:p>
        </p:txBody>
      </p:sp>
    </p:spTree>
    <p:extLst>
      <p:ext uri="{BB962C8B-B14F-4D97-AF65-F5344CB8AC3E}">
        <p14:creationId xmlns:p14="http://schemas.microsoft.com/office/powerpoint/2010/main" val="308830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27584" y="1436336"/>
            <a:ext cx="7924800" cy="3959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dirty="0">
                <a:latin typeface="Arial" charset="0"/>
              </a:rPr>
              <a:t>Other useful contacts:</a:t>
            </a:r>
          </a:p>
          <a:p>
            <a:pPr marL="0" indent="0">
              <a:buFont typeface="Arial" charset="0"/>
              <a:buNone/>
            </a:pPr>
            <a:r>
              <a:rPr lang="en-GB" dirty="0">
                <a:latin typeface="Arial" charset="0"/>
              </a:rPr>
              <a:t>	British Medical Association (trade union)</a:t>
            </a:r>
          </a:p>
          <a:p>
            <a:pPr marL="0" indent="0">
              <a:lnSpc>
                <a:spcPct val="120000"/>
              </a:lnSpc>
              <a:buFont typeface="Arial" charset="0"/>
              <a:buNone/>
            </a:pPr>
            <a:r>
              <a:rPr lang="en-GB" dirty="0">
                <a:latin typeface="Arial" charset="0"/>
              </a:rPr>
              <a:t>	Defence Societies</a:t>
            </a:r>
          </a:p>
          <a:p>
            <a:pPr marL="0" indent="0">
              <a:lnSpc>
                <a:spcPct val="120000"/>
              </a:lnSpc>
              <a:buFont typeface="Arial" charset="0"/>
              <a:buNone/>
            </a:pPr>
            <a:r>
              <a:rPr lang="en-GB" dirty="0">
                <a:latin typeface="Arial" charset="0"/>
              </a:rPr>
              <a:t>	General Practitioner (personal health)</a:t>
            </a:r>
          </a:p>
          <a:p>
            <a:pPr marL="0" indent="0">
              <a:lnSpc>
                <a:spcPct val="120000"/>
              </a:lnSpc>
              <a:buFont typeface="Arial" charset="0"/>
              <a:buNone/>
            </a:pPr>
            <a:r>
              <a:rPr lang="en-GB" dirty="0">
                <a:latin typeface="Arial" charset="0"/>
              </a:rPr>
              <a:t>	Occupational Health</a:t>
            </a:r>
          </a:p>
          <a:p>
            <a:pPr marL="0" indent="0">
              <a:lnSpc>
                <a:spcPct val="120000"/>
              </a:lnSpc>
              <a:buFont typeface="Arial" charset="0"/>
              <a:buNone/>
            </a:pPr>
            <a:r>
              <a:rPr lang="en-GB" dirty="0">
                <a:latin typeface="Arial" charset="0"/>
              </a:rPr>
              <a:t>	Confidential Counselling (“Take Time”)	</a:t>
            </a:r>
          </a:p>
          <a:p>
            <a:pPr marL="0" indent="0">
              <a:buFont typeface="Arial" charset="0"/>
              <a:buNone/>
            </a:pPr>
            <a:r>
              <a:rPr lang="en-GB" dirty="0">
                <a:latin typeface="Arial" charset="0"/>
              </a:rPr>
              <a:t>	</a:t>
            </a:r>
          </a:p>
        </p:txBody>
      </p:sp>
    </p:spTree>
    <p:extLst>
      <p:ext uri="{BB962C8B-B14F-4D97-AF65-F5344CB8AC3E}">
        <p14:creationId xmlns:p14="http://schemas.microsoft.com/office/powerpoint/2010/main" val="375819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2060848"/>
            <a:ext cx="7484368" cy="3170099"/>
          </a:xfrm>
          <a:prstGeom prst="rect">
            <a:avLst/>
          </a:prstGeom>
        </p:spPr>
        <p:txBody>
          <a:bodyPr wrap="square">
            <a:spAutoFit/>
          </a:bodyPr>
          <a:lstStyle/>
          <a:p>
            <a:pPr>
              <a:spcBef>
                <a:spcPts val="0"/>
              </a:spcBef>
            </a:pPr>
            <a:r>
              <a:rPr lang="en-GB" sz="2000" dirty="0">
                <a:latin typeface="Arial" charset="0"/>
                <a:cs typeface="Arial" charset="0"/>
              </a:rPr>
              <a:t>Clearly it is important to go to the right resource to get advice and guidance.</a:t>
            </a:r>
          </a:p>
          <a:p>
            <a:pPr>
              <a:spcBef>
                <a:spcPts val="0"/>
              </a:spcBef>
            </a:pPr>
            <a:endParaRPr lang="en-GB" sz="2000" dirty="0">
              <a:latin typeface="Arial" charset="0"/>
              <a:cs typeface="Arial" charset="0"/>
            </a:endParaRPr>
          </a:p>
          <a:p>
            <a:pPr>
              <a:spcBef>
                <a:spcPts val="0"/>
              </a:spcBef>
            </a:pPr>
            <a:r>
              <a:rPr lang="en-GB" sz="2000" dirty="0">
                <a:latin typeface="Arial" charset="0"/>
                <a:cs typeface="Arial" charset="0"/>
              </a:rPr>
              <a:t>Most important and relevant information is available online and you should take time to locate the most important websites e.g. your College, HEE YH and Trust websites.</a:t>
            </a:r>
          </a:p>
          <a:p>
            <a:pPr>
              <a:spcBef>
                <a:spcPts val="0"/>
              </a:spcBef>
            </a:pPr>
            <a:endParaRPr lang="en-GB" sz="2000" dirty="0">
              <a:latin typeface="Arial" charset="0"/>
              <a:cs typeface="Arial" charset="0"/>
            </a:endParaRPr>
          </a:p>
          <a:p>
            <a:pPr>
              <a:spcBef>
                <a:spcPts val="0"/>
              </a:spcBef>
            </a:pPr>
            <a:r>
              <a:rPr lang="en-GB" sz="2000" dirty="0">
                <a:latin typeface="Arial" charset="0"/>
                <a:cs typeface="Arial" charset="0"/>
              </a:rPr>
              <a:t>Get to know the staff in your education centre. Above all treat them with respect – they can do a lot to make your life easier if you relate to them properly.</a:t>
            </a:r>
          </a:p>
        </p:txBody>
      </p:sp>
      <p:sp>
        <p:nvSpPr>
          <p:cNvPr id="4"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Get your advice </a:t>
            </a:r>
          </a:p>
          <a:p>
            <a:r>
              <a:rPr lang="en-GB" sz="4000" dirty="0">
                <a:solidFill>
                  <a:srgbClr val="A00054"/>
                </a:solidFill>
                <a:latin typeface="Arial" pitchFamily="34" charset="0"/>
                <a:cs typeface="Arial" pitchFamily="34" charset="0"/>
              </a:rPr>
              <a:t>from the right person</a:t>
            </a:r>
            <a:endParaRPr lang="en-GB" dirty="0">
              <a:solidFill>
                <a:srgbClr val="A00054"/>
              </a:solidFill>
            </a:endParaRPr>
          </a:p>
        </p:txBody>
      </p:sp>
    </p:spTree>
    <p:extLst>
      <p:ext uri="{BB962C8B-B14F-4D97-AF65-F5344CB8AC3E}">
        <p14:creationId xmlns:p14="http://schemas.microsoft.com/office/powerpoint/2010/main" val="274305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19200"/>
            <a:ext cx="7772400" cy="3721968"/>
          </a:xfrm>
        </p:spPr>
        <p:txBody>
          <a:bodyPr/>
          <a:lstStyle/>
          <a:p>
            <a:br>
              <a:rPr lang="en-GB" dirty="0"/>
            </a:br>
            <a:br>
              <a:rPr lang="en-GB" dirty="0"/>
            </a:br>
            <a:br>
              <a:rPr lang="en-GB" sz="1200" dirty="0"/>
            </a:br>
            <a:br>
              <a:rPr lang="en-GB" sz="1200" dirty="0"/>
            </a:br>
            <a:br>
              <a:rPr lang="en-GB" dirty="0"/>
            </a:br>
            <a:endParaRPr lang="en-GB" dirty="0"/>
          </a:p>
        </p:txBody>
      </p:sp>
      <p:sp>
        <p:nvSpPr>
          <p:cNvPr id="4" name="Title 1"/>
          <p:cNvSpPr txBox="1">
            <a:spLocks/>
          </p:cNvSpPr>
          <p:nvPr/>
        </p:nvSpPr>
        <p:spPr>
          <a:xfrm>
            <a:off x="755576" y="1916832"/>
            <a:ext cx="7772400" cy="1452364"/>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Advice</a:t>
            </a:r>
          </a:p>
          <a:p>
            <a:endParaRPr lang="en-GB" sz="4000" dirty="0">
              <a:solidFill>
                <a:srgbClr val="0091C9"/>
              </a:solidFill>
              <a:latin typeface="Arial" pitchFamily="34" charset="0"/>
              <a:cs typeface="Arial" pitchFamily="34" charset="0"/>
            </a:endParaRPr>
          </a:p>
          <a:p>
            <a:r>
              <a:rPr lang="en-GB" sz="4000" dirty="0">
                <a:solidFill>
                  <a:srgbClr val="A00054"/>
                </a:solidFill>
                <a:latin typeface="Arial" pitchFamily="34" charset="0"/>
                <a:cs typeface="Arial" pitchFamily="34" charset="0"/>
              </a:rPr>
              <a:t>Appraisal</a:t>
            </a:r>
          </a:p>
          <a:p>
            <a:br>
              <a:rPr lang="en-GB" dirty="0">
                <a:solidFill>
                  <a:srgbClr val="0091C9"/>
                </a:solidFill>
              </a:rPr>
            </a:br>
            <a:endParaRPr lang="en-GB" dirty="0"/>
          </a:p>
        </p:txBody>
      </p:sp>
    </p:spTree>
    <p:extLst>
      <p:ext uri="{BB962C8B-B14F-4D97-AF65-F5344CB8AC3E}">
        <p14:creationId xmlns:p14="http://schemas.microsoft.com/office/powerpoint/2010/main" val="3149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2313" y="1988840"/>
            <a:ext cx="8098159" cy="3046988"/>
          </a:xfrm>
          <a:prstGeom prst="rect">
            <a:avLst/>
          </a:prstGeom>
        </p:spPr>
        <p:txBody>
          <a:bodyPr wrap="square">
            <a:spAutoFit/>
          </a:bodyPr>
          <a:lstStyle/>
          <a:p>
            <a:pPr marL="285750" indent="-285750">
              <a:lnSpc>
                <a:spcPct val="120000"/>
              </a:lnSpc>
              <a:spcBef>
                <a:spcPct val="80000"/>
              </a:spcBef>
              <a:buFont typeface="Arial" pitchFamily="34" charset="0"/>
              <a:buChar char="•"/>
            </a:pPr>
            <a:r>
              <a:rPr lang="en-GB" sz="2000" dirty="0">
                <a:latin typeface="Arial" charset="0"/>
              </a:rPr>
              <a:t>If you want to know about GMC registration, then ask the GMC</a:t>
            </a:r>
          </a:p>
          <a:p>
            <a:pPr marL="285750" indent="-285750">
              <a:lnSpc>
                <a:spcPct val="120000"/>
              </a:lnSpc>
              <a:buFont typeface="Arial" pitchFamily="34" charset="0"/>
              <a:buChar char="•"/>
            </a:pPr>
            <a:r>
              <a:rPr lang="en-GB" sz="2000" dirty="0">
                <a:latin typeface="Arial" charset="0"/>
              </a:rPr>
              <a:t>If you want to know about prospects in a particular specialty, then speak to the relevant College Tutor or Regional Advisor</a:t>
            </a:r>
          </a:p>
          <a:p>
            <a:pPr marL="285750" indent="-285750">
              <a:lnSpc>
                <a:spcPct val="120000"/>
              </a:lnSpc>
              <a:buFont typeface="Arial" pitchFamily="34" charset="0"/>
              <a:buChar char="•"/>
            </a:pPr>
            <a:r>
              <a:rPr lang="en-GB" sz="2000" dirty="0">
                <a:latin typeface="Arial" charset="0"/>
              </a:rPr>
              <a:t>If you want to know about your contract, then speak to Medical Staffing Dept. of your employer</a:t>
            </a:r>
          </a:p>
          <a:p>
            <a:pPr marL="285750" indent="-285750">
              <a:lnSpc>
                <a:spcPct val="120000"/>
              </a:lnSpc>
              <a:spcBef>
                <a:spcPct val="0"/>
              </a:spcBef>
              <a:buFont typeface="Arial" pitchFamily="34" charset="0"/>
              <a:buChar char="•"/>
            </a:pPr>
            <a:r>
              <a:rPr lang="en-GB" sz="2000" dirty="0">
                <a:latin typeface="Arial" charset="0"/>
              </a:rPr>
              <a:t>Be wary of advice from your friends and relatives</a:t>
            </a:r>
          </a:p>
          <a:p>
            <a:pPr marL="285750" indent="-285750">
              <a:lnSpc>
                <a:spcPct val="120000"/>
              </a:lnSpc>
              <a:spcBef>
                <a:spcPct val="0"/>
              </a:spcBef>
              <a:buFont typeface="Arial" pitchFamily="34" charset="0"/>
              <a:buChar char="•"/>
            </a:pPr>
            <a:r>
              <a:rPr lang="en-GB" sz="2000" dirty="0">
                <a:latin typeface="Arial" charset="0"/>
              </a:rPr>
              <a:t>Make sure your decisions are based on accurate information</a:t>
            </a:r>
          </a:p>
          <a:p>
            <a:pPr marL="285750" indent="-285750">
              <a:lnSpc>
                <a:spcPct val="120000"/>
              </a:lnSpc>
              <a:spcBef>
                <a:spcPct val="0"/>
              </a:spcBef>
              <a:buFont typeface="Arial" pitchFamily="34" charset="0"/>
              <a:buChar char="•"/>
            </a:pPr>
            <a:r>
              <a:rPr lang="en-GB" sz="2000" dirty="0">
                <a:latin typeface="Arial" charset="0"/>
              </a:rPr>
              <a:t>Use your appraisals for discussion about what you should do</a:t>
            </a:r>
          </a:p>
        </p:txBody>
      </p:sp>
      <p:sp>
        <p:nvSpPr>
          <p:cNvPr id="4" name="Title 1"/>
          <p:cNvSpPr txBox="1">
            <a:spLocks/>
          </p:cNvSpPr>
          <p:nvPr/>
        </p:nvSpPr>
        <p:spPr>
          <a:xfrm>
            <a:off x="683568" y="476672"/>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Get your advice </a:t>
            </a:r>
          </a:p>
          <a:p>
            <a:r>
              <a:rPr lang="en-GB" sz="4000" dirty="0">
                <a:solidFill>
                  <a:srgbClr val="A00054"/>
                </a:solidFill>
                <a:latin typeface="Arial" pitchFamily="34" charset="0"/>
                <a:cs typeface="Arial" pitchFamily="34" charset="0"/>
              </a:rPr>
              <a:t>from the right person</a:t>
            </a:r>
            <a:endParaRPr lang="en-GB" dirty="0">
              <a:solidFill>
                <a:srgbClr val="A00054"/>
              </a:solidFill>
            </a:endParaRPr>
          </a:p>
        </p:txBody>
      </p:sp>
    </p:spTree>
    <p:extLst>
      <p:ext uri="{BB962C8B-B14F-4D97-AF65-F5344CB8AC3E}">
        <p14:creationId xmlns:p14="http://schemas.microsoft.com/office/powerpoint/2010/main" val="4073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04864"/>
            <a:ext cx="7772400" cy="1440160"/>
          </a:xfrm>
        </p:spPr>
        <p:txBody>
          <a:bodyPr/>
          <a:lstStyle/>
          <a:p>
            <a:pPr algn="ctr"/>
            <a:r>
              <a:rPr lang="en-GB" dirty="0">
                <a:solidFill>
                  <a:srgbClr val="A00054"/>
                </a:solidFill>
                <a:latin typeface="+mj-lt"/>
              </a:rPr>
              <a:t>The end?</a:t>
            </a:r>
            <a:br>
              <a:rPr lang="en-GB" dirty="0">
                <a:solidFill>
                  <a:srgbClr val="A00054"/>
                </a:solidFill>
                <a:latin typeface="+mj-lt"/>
              </a:rPr>
            </a:br>
            <a:r>
              <a:rPr lang="en-GB" dirty="0">
                <a:solidFill>
                  <a:srgbClr val="A00054"/>
                </a:solidFill>
                <a:latin typeface="+mj-lt"/>
              </a:rPr>
              <a:t>Any questions?</a:t>
            </a:r>
          </a:p>
        </p:txBody>
      </p:sp>
    </p:spTree>
    <p:extLst>
      <p:ext uri="{BB962C8B-B14F-4D97-AF65-F5344CB8AC3E}">
        <p14:creationId xmlns:p14="http://schemas.microsoft.com/office/powerpoint/2010/main" val="226768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19200"/>
            <a:ext cx="7772400" cy="3505944"/>
          </a:xfrm>
        </p:spPr>
        <p:txBody>
          <a:bodyPr/>
          <a:lstStyle/>
          <a:p>
            <a:r>
              <a:rPr lang="en-GB" sz="4400" dirty="0"/>
              <a:t> </a:t>
            </a:r>
          </a:p>
        </p:txBody>
      </p:sp>
      <p:sp>
        <p:nvSpPr>
          <p:cNvPr id="4" name="Title 1"/>
          <p:cNvSpPr txBox="1">
            <a:spLocks/>
          </p:cNvSpPr>
          <p:nvPr/>
        </p:nvSpPr>
        <p:spPr>
          <a:xfrm>
            <a:off x="755576" y="2564904"/>
            <a:ext cx="7772400" cy="792088"/>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Assessment</a:t>
            </a:r>
          </a:p>
          <a:p>
            <a:br>
              <a:rPr lang="en-GB" dirty="0">
                <a:solidFill>
                  <a:srgbClr val="0091C9"/>
                </a:solidFill>
              </a:rPr>
            </a:br>
            <a:endParaRPr lang="en-GB" dirty="0"/>
          </a:p>
        </p:txBody>
      </p:sp>
    </p:spTree>
    <p:extLst>
      <p:ext uri="{BB962C8B-B14F-4D97-AF65-F5344CB8AC3E}">
        <p14:creationId xmlns:p14="http://schemas.microsoft.com/office/powerpoint/2010/main" val="114379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2564904"/>
            <a:ext cx="7772400" cy="792088"/>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Getting Advice &amp; Guidance</a:t>
            </a:r>
            <a:br>
              <a:rPr lang="en-GB" dirty="0">
                <a:solidFill>
                  <a:srgbClr val="0091C9"/>
                </a:solidFill>
              </a:rPr>
            </a:br>
            <a:endParaRPr lang="en-GB" dirty="0"/>
          </a:p>
        </p:txBody>
      </p:sp>
    </p:spTree>
    <p:extLst>
      <p:ext uri="{BB962C8B-B14F-4D97-AF65-F5344CB8AC3E}">
        <p14:creationId xmlns:p14="http://schemas.microsoft.com/office/powerpoint/2010/main" val="427800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792088"/>
          </a:xfrm>
        </p:spPr>
        <p:txBody>
          <a:bodyPr/>
          <a:lstStyle/>
          <a:p>
            <a:r>
              <a:rPr lang="en-GB" sz="4000" dirty="0">
                <a:solidFill>
                  <a:srgbClr val="A00054"/>
                </a:solidFill>
                <a:latin typeface="Arial" pitchFamily="34" charset="0"/>
                <a:cs typeface="Arial" pitchFamily="34" charset="0"/>
              </a:rPr>
              <a:t>Getting Advice &amp; </a:t>
            </a:r>
            <a:br>
              <a:rPr lang="en-GB" sz="4000" dirty="0">
                <a:solidFill>
                  <a:srgbClr val="A00054"/>
                </a:solidFill>
                <a:latin typeface="Arial" pitchFamily="34" charset="0"/>
                <a:cs typeface="Arial" pitchFamily="34" charset="0"/>
              </a:rPr>
            </a:br>
            <a:r>
              <a:rPr lang="en-GB" sz="4000" dirty="0">
                <a:solidFill>
                  <a:srgbClr val="A00054"/>
                </a:solidFill>
                <a:latin typeface="Arial" pitchFamily="34" charset="0"/>
                <a:cs typeface="Arial" pitchFamily="34" charset="0"/>
              </a:rPr>
              <a:t>Guidance</a:t>
            </a:r>
            <a:br>
              <a:rPr lang="en-GB" dirty="0">
                <a:solidFill>
                  <a:srgbClr val="0091C9"/>
                </a:solidFill>
              </a:rPr>
            </a:br>
            <a:endParaRPr lang="en-GB" dirty="0"/>
          </a:p>
        </p:txBody>
      </p:sp>
      <p:sp>
        <p:nvSpPr>
          <p:cNvPr id="3" name="Rectangle 3"/>
          <p:cNvSpPr txBox="1">
            <a:spLocks noChangeArrowheads="1"/>
          </p:cNvSpPr>
          <p:nvPr/>
        </p:nvSpPr>
        <p:spPr bwMode="auto">
          <a:xfrm>
            <a:off x="971600" y="1687860"/>
            <a:ext cx="7704138" cy="3887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100" dirty="0">
                <a:latin typeface="Arial" charset="0"/>
              </a:rPr>
              <a:t>Royal Colleges</a:t>
            </a:r>
          </a:p>
          <a:p>
            <a:r>
              <a:rPr lang="en-GB" sz="2100" dirty="0">
                <a:latin typeface="Arial" charset="0"/>
              </a:rPr>
              <a:t>HEE YH</a:t>
            </a:r>
          </a:p>
          <a:p>
            <a:r>
              <a:rPr lang="en-GB" sz="2100" dirty="0">
                <a:latin typeface="Arial" charset="0"/>
              </a:rPr>
              <a:t>Associate Deans</a:t>
            </a:r>
          </a:p>
          <a:p>
            <a:r>
              <a:rPr lang="en-GB" sz="2100" dirty="0">
                <a:latin typeface="Arial" charset="0"/>
              </a:rPr>
              <a:t>Specialty Training Committee </a:t>
            </a:r>
          </a:p>
          <a:p>
            <a:r>
              <a:rPr lang="en-GB" sz="2100" dirty="0">
                <a:latin typeface="Arial" charset="0"/>
              </a:rPr>
              <a:t>Director of Medical Education</a:t>
            </a:r>
          </a:p>
          <a:p>
            <a:r>
              <a:rPr lang="en-GB" sz="2100" dirty="0">
                <a:latin typeface="Arial" charset="0"/>
              </a:rPr>
              <a:t>College Tutors</a:t>
            </a:r>
          </a:p>
          <a:p>
            <a:r>
              <a:rPr lang="en-GB" sz="2100" dirty="0">
                <a:latin typeface="Arial" charset="0"/>
              </a:rPr>
              <a:t>Clinical Supervisors</a:t>
            </a:r>
          </a:p>
          <a:p>
            <a:r>
              <a:rPr lang="en-GB" sz="2100" dirty="0">
                <a:latin typeface="Arial" charset="0"/>
              </a:rPr>
              <a:t>Educational Supervisors</a:t>
            </a:r>
          </a:p>
          <a:p>
            <a:r>
              <a:rPr lang="en-GB" sz="2100" dirty="0">
                <a:latin typeface="Arial" charset="0"/>
              </a:rPr>
              <a:t>Postgraduate Education Manager</a:t>
            </a:r>
          </a:p>
          <a:p>
            <a:r>
              <a:rPr lang="en-GB" sz="2100" dirty="0">
                <a:latin typeface="Arial" charset="0"/>
              </a:rPr>
              <a:t>Medical Personnel Department</a:t>
            </a:r>
          </a:p>
          <a:p>
            <a:r>
              <a:rPr lang="en-GB" sz="2100" dirty="0">
                <a:latin typeface="Arial" charset="0"/>
              </a:rPr>
              <a:t>Mentors</a:t>
            </a:r>
          </a:p>
        </p:txBody>
      </p:sp>
    </p:spTree>
    <p:extLst>
      <p:ext uri="{BB962C8B-B14F-4D97-AF65-F5344CB8AC3E}">
        <p14:creationId xmlns:p14="http://schemas.microsoft.com/office/powerpoint/2010/main" val="23207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6516" y="1318184"/>
            <a:ext cx="7772400" cy="792088"/>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The Royal Colleges</a:t>
            </a:r>
            <a:br>
              <a:rPr lang="en-GB" dirty="0">
                <a:solidFill>
                  <a:srgbClr val="0091C9"/>
                </a:solidFill>
              </a:rPr>
            </a:br>
            <a:endParaRPr lang="en-GB" dirty="0"/>
          </a:p>
        </p:txBody>
      </p:sp>
      <p:sp>
        <p:nvSpPr>
          <p:cNvPr id="6" name="TextBox 5"/>
          <p:cNvSpPr txBox="1"/>
          <p:nvPr/>
        </p:nvSpPr>
        <p:spPr>
          <a:xfrm>
            <a:off x="1547664" y="2348880"/>
            <a:ext cx="6192688" cy="2062103"/>
          </a:xfrm>
          <a:prstGeom prst="rect">
            <a:avLst/>
          </a:prstGeom>
          <a:noFill/>
        </p:spPr>
        <p:txBody>
          <a:bodyPr wrap="square" rtlCol="0">
            <a:spAutoFit/>
          </a:bodyPr>
          <a:lstStyle/>
          <a:p>
            <a:pPr marL="571500" indent="-571500">
              <a:buFont typeface="Arial" pitchFamily="34" charset="0"/>
              <a:buChar char="•"/>
            </a:pPr>
            <a:r>
              <a:rPr lang="en-GB" sz="3200" dirty="0">
                <a:latin typeface="Arial" pitchFamily="34" charset="0"/>
                <a:cs typeface="Arial" pitchFamily="34" charset="0"/>
              </a:rPr>
              <a:t>CCT / regulations</a:t>
            </a:r>
          </a:p>
          <a:p>
            <a:pPr marL="571500" indent="-571500">
              <a:buFont typeface="Arial" pitchFamily="34" charset="0"/>
              <a:buChar char="•"/>
            </a:pPr>
            <a:r>
              <a:rPr lang="en-GB" sz="3200" dirty="0">
                <a:latin typeface="Arial" pitchFamily="34" charset="0"/>
                <a:cs typeface="Arial" pitchFamily="34" charset="0"/>
              </a:rPr>
              <a:t>Curriculum</a:t>
            </a:r>
          </a:p>
          <a:p>
            <a:pPr marL="571500" indent="-571500">
              <a:buFont typeface="Arial" pitchFamily="34" charset="0"/>
              <a:buChar char="•"/>
            </a:pPr>
            <a:r>
              <a:rPr lang="en-GB" sz="3200" dirty="0">
                <a:latin typeface="Arial" pitchFamily="34" charset="0"/>
                <a:cs typeface="Arial" pitchFamily="34" charset="0"/>
              </a:rPr>
              <a:t>Assessments</a:t>
            </a:r>
          </a:p>
          <a:p>
            <a:pPr marL="571500" indent="-571500">
              <a:buFont typeface="Arial" pitchFamily="34" charset="0"/>
              <a:buChar char="•"/>
            </a:pPr>
            <a:r>
              <a:rPr lang="en-GB" sz="3200" dirty="0">
                <a:latin typeface="Arial" pitchFamily="34" charset="0"/>
                <a:cs typeface="Arial" pitchFamily="34" charset="0"/>
              </a:rPr>
              <a:t>Exams</a:t>
            </a:r>
          </a:p>
        </p:txBody>
      </p:sp>
    </p:spTree>
    <p:extLst>
      <p:ext uri="{BB962C8B-B14F-4D97-AF65-F5344CB8AC3E}">
        <p14:creationId xmlns:p14="http://schemas.microsoft.com/office/powerpoint/2010/main" val="174158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6516" y="1318184"/>
            <a:ext cx="7772400" cy="792088"/>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HEE YH</a:t>
            </a:r>
            <a:br>
              <a:rPr lang="en-GB" dirty="0">
                <a:solidFill>
                  <a:srgbClr val="0091C9"/>
                </a:solidFill>
              </a:rPr>
            </a:br>
            <a:endParaRPr lang="en-GB" dirty="0"/>
          </a:p>
        </p:txBody>
      </p:sp>
      <p:sp>
        <p:nvSpPr>
          <p:cNvPr id="4" name="TextBox 3"/>
          <p:cNvSpPr txBox="1"/>
          <p:nvPr/>
        </p:nvSpPr>
        <p:spPr>
          <a:xfrm>
            <a:off x="755576" y="2348880"/>
            <a:ext cx="8136904" cy="2000548"/>
          </a:xfrm>
          <a:prstGeom prst="rect">
            <a:avLst/>
          </a:prstGeom>
          <a:noFill/>
        </p:spPr>
        <p:txBody>
          <a:bodyPr wrap="square" rtlCol="0">
            <a:spAutoFit/>
          </a:bodyPr>
          <a:lstStyle/>
          <a:p>
            <a:pPr marL="571500" indent="-571500">
              <a:buFont typeface="Arial" pitchFamily="34" charset="0"/>
              <a:buChar char="•"/>
            </a:pPr>
            <a:r>
              <a:rPr lang="en-GB" sz="3200" dirty="0">
                <a:latin typeface="Arial" pitchFamily="34" charset="0"/>
                <a:cs typeface="Arial" pitchFamily="34" charset="0"/>
              </a:rPr>
              <a:t>Training Posts</a:t>
            </a:r>
          </a:p>
          <a:p>
            <a:pPr marL="571500" indent="-571500">
              <a:buFont typeface="Arial" pitchFamily="34" charset="0"/>
              <a:buChar char="•"/>
            </a:pPr>
            <a:r>
              <a:rPr lang="en-GB" sz="3200" dirty="0">
                <a:latin typeface="Arial" pitchFamily="34" charset="0"/>
                <a:cs typeface="Arial" pitchFamily="34" charset="0"/>
              </a:rPr>
              <a:t>Trainers</a:t>
            </a:r>
          </a:p>
          <a:p>
            <a:pPr marL="571500" indent="-571500">
              <a:buFont typeface="Arial" pitchFamily="34" charset="0"/>
              <a:buChar char="•"/>
            </a:pPr>
            <a:r>
              <a:rPr lang="en-GB" sz="3200" dirty="0">
                <a:latin typeface="Arial" pitchFamily="34" charset="0"/>
                <a:cs typeface="Arial" pitchFamily="34" charset="0"/>
              </a:rPr>
              <a:t>Structure</a:t>
            </a:r>
          </a:p>
          <a:p>
            <a:pPr marL="571500" indent="-571500">
              <a:buFont typeface="Arial" pitchFamily="34" charset="0"/>
              <a:buChar char="•"/>
            </a:pPr>
            <a:r>
              <a:rPr lang="en-GB" sz="2800" dirty="0">
                <a:latin typeface="Arial" pitchFamily="34" charset="0"/>
                <a:cs typeface="Arial" pitchFamily="34" charset="0"/>
                <a:hlinkClick r:id="rId3"/>
              </a:rPr>
              <a:t>http://www.yorksandhumberdeanery.nhs.uk/</a:t>
            </a:r>
            <a:r>
              <a:rPr lang="en-GB" sz="2800" dirty="0">
                <a:latin typeface="Arial" pitchFamily="34" charset="0"/>
                <a:cs typeface="Arial" pitchFamily="34" charset="0"/>
              </a:rPr>
              <a:t> </a:t>
            </a:r>
          </a:p>
        </p:txBody>
      </p:sp>
    </p:spTree>
    <p:extLst>
      <p:ext uri="{BB962C8B-B14F-4D97-AF65-F5344CB8AC3E}">
        <p14:creationId xmlns:p14="http://schemas.microsoft.com/office/powerpoint/2010/main" val="425714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900113" y="1219201"/>
            <a:ext cx="7772400" cy="697632"/>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Associate Deans</a:t>
            </a:r>
            <a:br>
              <a:rPr lang="en-GB" dirty="0">
                <a:solidFill>
                  <a:srgbClr val="0091C9"/>
                </a:solidFill>
              </a:rPr>
            </a:br>
            <a:endParaRPr lang="en-GB" dirty="0"/>
          </a:p>
        </p:txBody>
      </p:sp>
      <p:sp>
        <p:nvSpPr>
          <p:cNvPr id="5" name="Rectangle 4"/>
          <p:cNvSpPr/>
          <p:nvPr/>
        </p:nvSpPr>
        <p:spPr>
          <a:xfrm>
            <a:off x="1115616" y="2204864"/>
            <a:ext cx="7056784" cy="3416320"/>
          </a:xfrm>
          <a:prstGeom prst="rect">
            <a:avLst/>
          </a:prstGeom>
        </p:spPr>
        <p:txBody>
          <a:bodyPr wrap="square">
            <a:spAutoFit/>
          </a:bodyPr>
          <a:lstStyle/>
          <a:p>
            <a:r>
              <a:rPr lang="en-GB" dirty="0">
                <a:latin typeface="Arial" charset="0"/>
                <a:cs typeface="Arial" charset="0"/>
              </a:rPr>
              <a:t>Associate Deans work part time for HEE YH.</a:t>
            </a:r>
          </a:p>
          <a:p>
            <a:endParaRPr lang="en-GB" dirty="0">
              <a:latin typeface="Arial" charset="0"/>
              <a:cs typeface="Arial" charset="0"/>
            </a:endParaRPr>
          </a:p>
          <a:p>
            <a:r>
              <a:rPr lang="en-GB" dirty="0">
                <a:latin typeface="Arial" charset="0"/>
                <a:cs typeface="Arial" charset="0"/>
              </a:rPr>
              <a:t>They have special areas of responsibility, as described on the HEE YH website.</a:t>
            </a:r>
          </a:p>
          <a:p>
            <a:endParaRPr lang="en-GB" dirty="0">
              <a:latin typeface="Arial" charset="0"/>
              <a:cs typeface="Arial" charset="0"/>
            </a:endParaRPr>
          </a:p>
          <a:p>
            <a:r>
              <a:rPr lang="en-GB" dirty="0">
                <a:latin typeface="Arial" charset="0"/>
                <a:cs typeface="Arial" charset="0"/>
              </a:rPr>
              <a:t>There is an Associate Dean with responsibility for each specialty e.g. GP.</a:t>
            </a:r>
          </a:p>
          <a:p>
            <a:endParaRPr lang="en-GB" dirty="0">
              <a:latin typeface="Arial" charset="0"/>
              <a:cs typeface="Arial" charset="0"/>
            </a:endParaRPr>
          </a:p>
          <a:p>
            <a:r>
              <a:rPr lang="en-GB" dirty="0">
                <a:latin typeface="Arial" charset="0"/>
                <a:cs typeface="Arial" charset="0"/>
              </a:rPr>
              <a:t>You will not have much personal contact with them. (Unless you need advice on something specific e.g. "Less Than Full Time Training”)</a:t>
            </a:r>
            <a:endParaRPr lang="en-GB" dirty="0"/>
          </a:p>
          <a:p>
            <a:endParaRPr lang="en-GB" dirty="0"/>
          </a:p>
        </p:txBody>
      </p:sp>
    </p:spTree>
    <p:extLst>
      <p:ext uri="{BB962C8B-B14F-4D97-AF65-F5344CB8AC3E}">
        <p14:creationId xmlns:p14="http://schemas.microsoft.com/office/powerpoint/2010/main" val="9089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797769" y="613779"/>
            <a:ext cx="7772400" cy="772691"/>
          </a:xfrm>
          <a:prstGeom prst="rect">
            <a:avLst/>
          </a:prstGeom>
        </p:spPr>
        <p:txBody>
          <a:bodyPr anchor="t"/>
          <a:lstStyle>
            <a:lvl1pPr algn="l" defTabSz="457200" rtl="0" eaLnBrk="1" latinLnBrk="0" hangingPunct="1">
              <a:spcBef>
                <a:spcPct val="0"/>
              </a:spcBef>
              <a:buNone/>
              <a:defRPr sz="4800" b="1" kern="1200" cap="none">
                <a:solidFill>
                  <a:srgbClr val="009CD5"/>
                </a:solidFill>
                <a:latin typeface="Frutiga"/>
                <a:ea typeface="+mj-ea"/>
                <a:cs typeface="Frutiga"/>
              </a:defRPr>
            </a:lvl1pPr>
          </a:lstStyle>
          <a:p>
            <a:r>
              <a:rPr lang="en-GB" sz="4000" dirty="0">
                <a:solidFill>
                  <a:srgbClr val="A00054"/>
                </a:solidFill>
                <a:latin typeface="Arial" pitchFamily="34" charset="0"/>
                <a:cs typeface="Arial" pitchFamily="34" charset="0"/>
              </a:rPr>
              <a:t>Speciality Training </a:t>
            </a:r>
            <a:br>
              <a:rPr lang="en-GB" sz="4000" dirty="0">
                <a:solidFill>
                  <a:srgbClr val="A00054"/>
                </a:solidFill>
                <a:latin typeface="Arial" pitchFamily="34" charset="0"/>
                <a:cs typeface="Arial" pitchFamily="34" charset="0"/>
              </a:rPr>
            </a:br>
            <a:r>
              <a:rPr lang="en-GB" sz="4000" dirty="0">
                <a:solidFill>
                  <a:srgbClr val="A00054"/>
                </a:solidFill>
                <a:latin typeface="Arial" pitchFamily="34" charset="0"/>
                <a:cs typeface="Arial" pitchFamily="34" charset="0"/>
              </a:rPr>
              <a:t>Committee</a:t>
            </a:r>
            <a:br>
              <a:rPr lang="en-GB" dirty="0">
                <a:solidFill>
                  <a:srgbClr val="0091C9"/>
                </a:solidFill>
              </a:rPr>
            </a:br>
            <a:endParaRPr lang="en-GB" dirty="0"/>
          </a:p>
        </p:txBody>
      </p:sp>
      <p:sp>
        <p:nvSpPr>
          <p:cNvPr id="4" name="Rectangle 3"/>
          <p:cNvSpPr/>
          <p:nvPr/>
        </p:nvSpPr>
        <p:spPr>
          <a:xfrm>
            <a:off x="1115616" y="2204864"/>
            <a:ext cx="7056784" cy="2554545"/>
          </a:xfrm>
          <a:prstGeom prst="rect">
            <a:avLst/>
          </a:prstGeom>
        </p:spPr>
        <p:txBody>
          <a:bodyPr wrap="square">
            <a:spAutoFit/>
          </a:bodyPr>
          <a:lstStyle/>
          <a:p>
            <a:pPr marL="457200" indent="-457200">
              <a:buFont typeface="Arial" pitchFamily="34" charset="0"/>
              <a:buChar char="•"/>
            </a:pPr>
            <a:r>
              <a:rPr lang="en-GB" sz="3200" dirty="0">
                <a:latin typeface="Arial" charset="0"/>
                <a:cs typeface="Arial" charset="0"/>
              </a:rPr>
              <a:t>Oversee training in speciality – ST1 to CCT</a:t>
            </a:r>
          </a:p>
          <a:p>
            <a:pPr marL="457200" indent="-457200">
              <a:buFont typeface="Arial" pitchFamily="34" charset="0"/>
              <a:buChar char="•"/>
            </a:pPr>
            <a:r>
              <a:rPr lang="en-GB" sz="3200" dirty="0">
                <a:latin typeface="Arial" charset="0"/>
                <a:cs typeface="Arial" charset="0"/>
              </a:rPr>
              <a:t>Oversee Assessment in speciality</a:t>
            </a:r>
          </a:p>
          <a:p>
            <a:pPr marL="457200" indent="-457200">
              <a:buFont typeface="Arial" pitchFamily="34" charset="0"/>
              <a:buChar char="•"/>
            </a:pPr>
            <a:r>
              <a:rPr lang="en-GB" sz="3200" dirty="0">
                <a:latin typeface="Arial" charset="0"/>
                <a:cs typeface="Arial" charset="0"/>
              </a:rPr>
              <a:t>Includes Training Programme Directors (TPDs)</a:t>
            </a:r>
            <a:endParaRPr lang="en-GB" sz="3200" dirty="0"/>
          </a:p>
        </p:txBody>
      </p:sp>
    </p:spTree>
    <p:extLst>
      <p:ext uri="{BB962C8B-B14F-4D97-AF65-F5344CB8AC3E}">
        <p14:creationId xmlns:p14="http://schemas.microsoft.com/office/powerpoint/2010/main" val="1263997495"/>
      </p:ext>
    </p:extLst>
  </p:cSld>
  <p:clrMapOvr>
    <a:masterClrMapping/>
  </p:clrMapOvr>
</p:sld>
</file>

<file path=ppt/theme/theme1.xml><?xml version="1.0" encoding="utf-8"?>
<a:theme xmlns:a="http://schemas.openxmlformats.org/drawingml/2006/main" name="HEE PPT - Master slide deck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deck_1</Template>
  <TotalTime>205</TotalTime>
  <Words>1858</Words>
  <Application>Microsoft Office PowerPoint</Application>
  <PresentationFormat>On-screen Show (4:3)</PresentationFormat>
  <Paragraphs>224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Frutiga</vt:lpstr>
      <vt:lpstr>HEE PPT - Master slide deck_1</vt:lpstr>
      <vt:lpstr>PowerPoint Presentation</vt:lpstr>
      <vt:lpstr>     </vt:lpstr>
      <vt:lpstr> </vt:lpstr>
      <vt:lpstr>PowerPoint Presentation</vt:lpstr>
      <vt:lpstr>Getting Advice &amp;  Guidance </vt:lpstr>
      <vt:lpstr>PowerPoint Presentation</vt:lpstr>
      <vt:lpstr>PowerPoint Presentation</vt:lpstr>
      <vt:lpstr>Associate Deans </vt:lpstr>
      <vt:lpstr>Speciality Training  Committee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Any questions?</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Holmes</dc:creator>
  <cp:lastModifiedBy>Sue Reid</cp:lastModifiedBy>
  <cp:revision>15</cp:revision>
  <dcterms:created xsi:type="dcterms:W3CDTF">2016-03-31T09:50:57Z</dcterms:created>
  <dcterms:modified xsi:type="dcterms:W3CDTF">2019-03-27T11:56:29Z</dcterms:modified>
</cp:coreProperties>
</file>