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2"/>
  </p:notesMasterIdLst>
  <p:sldIdLst>
    <p:sldId id="539" r:id="rId5"/>
    <p:sldId id="547" r:id="rId6"/>
    <p:sldId id="256" r:id="rId7"/>
    <p:sldId id="551" r:id="rId8"/>
    <p:sldId id="543" r:id="rId9"/>
    <p:sldId id="553" r:id="rId10"/>
    <p:sldId id="554" r:id="rId11"/>
    <p:sldId id="556" r:id="rId12"/>
    <p:sldId id="540" r:id="rId13"/>
    <p:sldId id="557" r:id="rId14"/>
    <p:sldId id="558" r:id="rId15"/>
    <p:sldId id="559" r:id="rId16"/>
    <p:sldId id="560" r:id="rId17"/>
    <p:sldId id="561" r:id="rId18"/>
    <p:sldId id="555" r:id="rId19"/>
    <p:sldId id="562" r:id="rId20"/>
    <p:sldId id="5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9A2144-40CF-D7C3-187D-5BA7420E7772}" v="118" dt="2023-08-05T13:45:10.310"/>
    <p1510:client id="{D6BE1B2A-2279-435F-DECC-107C3A5FA58C}" v="61" dt="2023-08-06T18:40:20.881"/>
    <p1510:client id="{F3603E0B-02B9-41A8-A288-905CC2792489}" v="1920" dt="2023-08-05T16:44:11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6" autoAdjust="0"/>
    <p:restoredTop sz="93678" autoAdjust="0"/>
  </p:normalViewPr>
  <p:slideViewPr>
    <p:cSldViewPr snapToGrid="0">
      <p:cViewPr varScale="1">
        <p:scale>
          <a:sx n="113" d="100"/>
          <a:sy n="113" d="100"/>
        </p:scale>
        <p:origin x="376" y="176"/>
      </p:cViewPr>
      <p:guideLst/>
    </p:cSldViewPr>
  </p:slideViewPr>
  <p:outlineViewPr>
    <p:cViewPr>
      <p:scale>
        <a:sx n="33" d="100"/>
        <a:sy n="33" d="100"/>
      </p:scale>
      <p:origin x="0" y="-144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BC4F2-6A87-450D-AD53-D2188421BC53}" type="datetimeFigureOut">
              <a:rPr lang="en-US" smtClean="0"/>
              <a:t>8/15/23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B2649-7BD8-4005-A99E-30D13769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401A8-3220-413E-B964-4A8659985F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B2649-7BD8-4005-A99E-30D13769A8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95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Also a decision aid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B2649-7BD8-4005-A99E-30D13769A8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2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1A4182-6276-41ED-8EAF-0C6A4D8FF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EF4B644F-A23D-409C-9540-B41AC18DB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334003" cy="6175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8">
            <a:extLst>
              <a:ext uri="{FF2B5EF4-FFF2-40B4-BE49-F238E27FC236}">
                <a16:creationId xmlns:a16="http://schemas.microsoft.com/office/drawing/2014/main" id="{580AE1ED-3577-4808-86BF-CCD122349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0" y="839336"/>
            <a:ext cx="4123899" cy="3475513"/>
          </a:xfrm>
        </p:spPr>
        <p:txBody>
          <a:bodyPr anchor="ctr">
            <a:normAutofit/>
          </a:bodyPr>
          <a:lstStyle>
            <a:lvl1pPr>
              <a:defRPr sz="5200"/>
            </a:lvl1pPr>
          </a:lstStyle>
          <a:p>
            <a:pPr algn="l"/>
            <a:r>
              <a:rPr lang="en-US" sz="4800" dirty="0"/>
              <a:t>Click to add title</a:t>
            </a:r>
          </a:p>
        </p:txBody>
      </p:sp>
      <p:sp>
        <p:nvSpPr>
          <p:cNvPr id="9" name="Subtitle 19">
            <a:extLst>
              <a:ext uri="{FF2B5EF4-FFF2-40B4-BE49-F238E27FC236}">
                <a16:creationId xmlns:a16="http://schemas.microsoft.com/office/drawing/2014/main" id="{E8F46CAD-D4FF-4BBC-937E-CBBD034A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2000" y="4570807"/>
            <a:ext cx="4123899" cy="15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US" dirty="0"/>
              <a:t>Click to add subtitle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2750E7C-D01B-4533-A0B8-2E7EF2B168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0952" y="754711"/>
            <a:ext cx="6099048" cy="5340096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1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7863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697480"/>
            <a:ext cx="2971800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401568"/>
            <a:ext cx="2971800" cy="244964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13F3BC3-6D4F-4A91-9397-DEB976DF5B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22292" y="2697480"/>
            <a:ext cx="2971800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336BAA8-288D-4A65-AF12-E44ED08AF83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22292" y="3401568"/>
            <a:ext cx="2971800" cy="244964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98867" y="2697480"/>
            <a:ext cx="2971800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98867" y="3401568"/>
            <a:ext cx="2971800" cy="244964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2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5388F8-94ED-41CA-A4EE-E0FA1CAC0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609905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62753702-3230-4BA6-A3F8-5783540B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000" y="758951"/>
            <a:ext cx="10668000" cy="555041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22B9C48D-0714-4941-A2BB-36340F69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874" y="1517903"/>
            <a:ext cx="5250030" cy="13451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A478133-AD69-45A3-8FE5-EBD28FD2FA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" y="758952"/>
            <a:ext cx="1947672" cy="2670048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F2E72FA7-6D23-4F38-9A7B-A0EB41E534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952" y="3424237"/>
            <a:ext cx="1947672" cy="2679192"/>
          </a:xfr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27DAE17D-48FA-4EE7-9630-D657273438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06624" y="758952"/>
            <a:ext cx="1947672" cy="2670048"/>
          </a:xfr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093DB7BE-4947-4B5D-B8E4-59505E49A0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06624" y="3424237"/>
            <a:ext cx="1947672" cy="2679192"/>
          </a:xfr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D0C77CEA-908E-4A02-B347-F376CEC25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874" y="2970222"/>
            <a:ext cx="5250030" cy="31288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1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53A25B7-A924-4C03-8022-000A9EA88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3A68D8-CB71-4A41-B029-626BD6912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9524"/>
            <a:ext cx="12192000" cy="6105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rgbClr val="FCEA37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9ECFC55D-2CEE-47A4-9ACA-D6C78D236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9523"/>
            <a:ext cx="11430001" cy="6105523"/>
          </a:xfrm>
          <a:custGeom>
            <a:avLst/>
            <a:gdLst>
              <a:gd name="connsiteX0" fmla="*/ 0 w 11430001"/>
              <a:gd name="connsiteY0" fmla="*/ 0 h 6105523"/>
              <a:gd name="connsiteX1" fmla="*/ 7874003 w 11430001"/>
              <a:gd name="connsiteY1" fmla="*/ 0 h 6105523"/>
              <a:gd name="connsiteX2" fmla="*/ 7874003 w 11430001"/>
              <a:gd name="connsiteY2" fmla="*/ 771522 h 6105523"/>
              <a:gd name="connsiteX3" fmla="*/ 11430001 w 11430001"/>
              <a:gd name="connsiteY3" fmla="*/ 771522 h 6105523"/>
              <a:gd name="connsiteX4" fmla="*/ 11430001 w 11430001"/>
              <a:gd name="connsiteY4" fmla="*/ 6105523 h 6105523"/>
              <a:gd name="connsiteX5" fmla="*/ 7874003 w 11430001"/>
              <a:gd name="connsiteY5" fmla="*/ 6105523 h 6105523"/>
              <a:gd name="connsiteX6" fmla="*/ 5334002 w 11430001"/>
              <a:gd name="connsiteY6" fmla="*/ 6105523 h 6105523"/>
              <a:gd name="connsiteX7" fmla="*/ 0 w 11430001"/>
              <a:gd name="connsiteY7" fmla="*/ 6105523 h 610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1" h="6105523">
                <a:moveTo>
                  <a:pt x="0" y="0"/>
                </a:moveTo>
                <a:lnTo>
                  <a:pt x="7874003" y="0"/>
                </a:lnTo>
                <a:lnTo>
                  <a:pt x="7874003" y="771522"/>
                </a:lnTo>
                <a:lnTo>
                  <a:pt x="11430001" y="771522"/>
                </a:lnTo>
                <a:lnTo>
                  <a:pt x="11430001" y="6105523"/>
                </a:lnTo>
                <a:lnTo>
                  <a:pt x="7874003" y="6105523"/>
                </a:lnTo>
                <a:lnTo>
                  <a:pt x="5334002" y="6105523"/>
                </a:lnTo>
                <a:lnTo>
                  <a:pt x="0" y="6105523"/>
                </a:lnTo>
                <a:close/>
              </a:path>
            </a:pathLst>
          </a:custGeom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00406F9C-B330-46B3-A03C-15F85CD76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22282"/>
            <a:ext cx="5012266" cy="2273710"/>
          </a:xfrm>
        </p:spPr>
        <p:txBody>
          <a:bodyPr anchor="t"/>
          <a:lstStyle>
            <a:lvl1pPr>
              <a:defRPr sz="4200"/>
            </a:lvl1pPr>
          </a:lstStyle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4FC9061-555D-4FE2-ABE9-07A195BC02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" y="761988"/>
            <a:ext cx="3566160" cy="2660904"/>
          </a:xfr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7C8788B5-2964-4199-A168-84BDEBE3E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94632" y="761980"/>
            <a:ext cx="3566160" cy="2660904"/>
          </a:xfr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D4B5D4A5-C34C-4703-AFB6-DA982B6FF8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598" y="761980"/>
            <a:ext cx="3566160" cy="2660904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8CA9663F-19C9-4799-8B97-333815BF6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3822282"/>
            <a:ext cx="4607484" cy="2273710"/>
          </a:xfrm>
        </p:spPr>
        <p:txBody>
          <a:bodyPr anchor="t">
            <a:norm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7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AC5ABB9-3EAC-446C-B128-CFDB09B24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DED2D7-7BC9-473D-8241-8289B5821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9C2616F-4436-4A60-BB08-54EC762C5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62001"/>
            <a:ext cx="12192000" cy="6095999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D6F9523F-1BD5-4832-8B13-FA0BE3E6F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940" y="1517652"/>
            <a:ext cx="5998059" cy="13446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A83160D-9929-4C5C-B741-192DF7639B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293" y="1517652"/>
            <a:ext cx="1947672" cy="2295144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D97EB8C6-CD91-4F0C-A719-5079DB8D32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15768" y="1517904"/>
            <a:ext cx="1947672" cy="2295144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7347AC5-7F3A-4E62-AE18-744B6A756E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8096" y="3800858"/>
            <a:ext cx="3895344" cy="2295144"/>
          </a:xfr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CC904223-D55A-40A9-AA1D-5687C89BE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940" y="2970215"/>
            <a:ext cx="5998059" cy="3125787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7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4A1CC7-4419-4A64-9DC9-AE157407A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2F8EC6-DD66-475C-B129-22B374F49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86FA963F-8B94-469B-B1A5-890D9134F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1430001" cy="6168789"/>
          </a:xfrm>
          <a:custGeom>
            <a:avLst/>
            <a:gdLst>
              <a:gd name="connsiteX0" fmla="*/ 0 w 11430001"/>
              <a:gd name="connsiteY0" fmla="*/ 0 h 6168789"/>
              <a:gd name="connsiteX1" fmla="*/ 5334002 w 11430001"/>
              <a:gd name="connsiteY1" fmla="*/ 0 h 6168789"/>
              <a:gd name="connsiteX2" fmla="*/ 5334002 w 11430001"/>
              <a:gd name="connsiteY2" fmla="*/ 771523 h 6168789"/>
              <a:gd name="connsiteX3" fmla="*/ 11430001 w 11430001"/>
              <a:gd name="connsiteY3" fmla="*/ 771523 h 6168789"/>
              <a:gd name="connsiteX4" fmla="*/ 11430001 w 11430001"/>
              <a:gd name="connsiteY4" fmla="*/ 6168789 h 6168789"/>
              <a:gd name="connsiteX5" fmla="*/ 0 w 11430001"/>
              <a:gd name="connsiteY5" fmla="*/ 6168789 h 616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1" h="6168789">
                <a:moveTo>
                  <a:pt x="0" y="0"/>
                </a:moveTo>
                <a:lnTo>
                  <a:pt x="5334002" y="0"/>
                </a:lnTo>
                <a:lnTo>
                  <a:pt x="5334002" y="771523"/>
                </a:lnTo>
                <a:lnTo>
                  <a:pt x="11430001" y="771523"/>
                </a:lnTo>
                <a:lnTo>
                  <a:pt x="11430001" y="6168789"/>
                </a:lnTo>
                <a:lnTo>
                  <a:pt x="0" y="6168789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4CD44A43-6E39-4FE6-87BB-C65CE8FC6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17650"/>
            <a:ext cx="4565650" cy="134461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229EB0D-B986-4E26-BDF3-305AE3233E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" y="883487"/>
            <a:ext cx="4562856" cy="2441448"/>
          </a:xfr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37E21EC2-9A85-4522-B6AD-3FF227CACD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952" y="3593592"/>
            <a:ext cx="4562856" cy="2441448"/>
          </a:xfr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9F9D0834-E38A-4C71-95D5-A8A2B973A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2970213"/>
            <a:ext cx="4565651" cy="3125787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3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03AAFC-F6FA-4A24-BE1D-34AE6AD64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190B39-D040-425A-9AD6-58A7533FEA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760" y="756284"/>
            <a:ext cx="10698480" cy="534924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Title 16">
            <a:extLst>
              <a:ext uri="{FF2B5EF4-FFF2-40B4-BE49-F238E27FC236}">
                <a16:creationId xmlns:a16="http://schemas.microsoft.com/office/drawing/2014/main" id="{8950CCE3-163E-46A1-B489-395F3F75F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3488" y="1517904"/>
            <a:ext cx="3749040" cy="2796945"/>
          </a:xfrm>
        </p:spPr>
        <p:txBody>
          <a:bodyPr anchor="ctr">
            <a:normAutofit/>
          </a:bodyPr>
          <a:lstStyle>
            <a:lvl1pPr>
              <a:defRPr sz="6000"/>
            </a:lvl1pPr>
          </a:lstStyle>
          <a:p>
            <a:pPr algn="l"/>
            <a:endParaRPr lang="en-US" dirty="0"/>
          </a:p>
        </p:txBody>
      </p:sp>
      <p:sp>
        <p:nvSpPr>
          <p:cNvPr id="16" name="Subtitle 17">
            <a:extLst>
              <a:ext uri="{FF2B5EF4-FFF2-40B4-BE49-F238E27FC236}">
                <a16:creationId xmlns:a16="http://schemas.microsoft.com/office/drawing/2014/main" id="{81E38157-454C-44D5-8D2B-A220A53D7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3488" y="4479368"/>
            <a:ext cx="3666744" cy="16166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4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EDA639-2F5C-4255-BE42-C41A5ABBC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67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E96D6DC8-1218-45DD-BCD3-DF21DFA5B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000" y="766762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A58F504-65F1-4BFD-A987-54F78AD52D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" y="749808"/>
            <a:ext cx="10744200" cy="539496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Title 16">
            <a:extLst>
              <a:ext uri="{FF2B5EF4-FFF2-40B4-BE49-F238E27FC236}">
                <a16:creationId xmlns:a16="http://schemas.microsoft.com/office/drawing/2014/main" id="{0B9261BF-90C7-41A0-8711-97168C747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1112" y="1517904"/>
            <a:ext cx="4480560" cy="2796945"/>
          </a:xfr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pPr algn="l"/>
            <a:endParaRPr lang="en-US" dirty="0"/>
          </a:p>
        </p:txBody>
      </p:sp>
      <p:sp>
        <p:nvSpPr>
          <p:cNvPr id="14" name="Subtitle 17">
            <a:extLst>
              <a:ext uri="{FF2B5EF4-FFF2-40B4-BE49-F238E27FC236}">
                <a16:creationId xmlns:a16="http://schemas.microsoft.com/office/drawing/2014/main" id="{305C0D07-994F-4143-B88E-32EED69E7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1112" y="4425696"/>
            <a:ext cx="4059936" cy="1189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3/1/20XX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2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6E6BD11-82A7-4729-AD05-B0676F9B1F5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504950" y="2861595"/>
            <a:ext cx="1828800" cy="1993392"/>
          </a:xfr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E08135B-D6D5-401C-B151-CDCB20550F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8760" y="4855464"/>
            <a:ext cx="1828800" cy="59436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365760" indent="0">
              <a:buFont typeface="Arial" panose="020B0604020202020204" pitchFamily="34" charset="0"/>
              <a:buNone/>
              <a:defRPr/>
            </a:lvl2pPr>
            <a:lvl3pPr marL="365760" indent="0">
              <a:buNone/>
              <a:defRPr/>
            </a:lvl3pPr>
            <a:lvl4pPr marL="640080" indent="0">
              <a:buFont typeface="Arial" panose="020B0604020202020204" pitchFamily="34" charset="0"/>
              <a:buNone/>
              <a:defRPr/>
            </a:lvl4pPr>
            <a:lvl5pPr marL="612648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A587696-63FF-4232-8879-488DFE1C31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4950" y="5468112"/>
            <a:ext cx="1828800" cy="5943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65760" indent="0">
              <a:buFont typeface="Arial" panose="020B0604020202020204" pitchFamily="34" charset="0"/>
              <a:buNone/>
              <a:defRPr sz="1600"/>
            </a:lvl2pPr>
            <a:lvl3pPr marL="365760" indent="0">
              <a:buNone/>
              <a:defRPr sz="1600"/>
            </a:lvl3pPr>
            <a:lvl4pPr marL="640080" indent="0">
              <a:buFont typeface="Arial" panose="020B0604020202020204" pitchFamily="34" charset="0"/>
              <a:buNone/>
              <a:defRPr sz="1600"/>
            </a:lvl4pPr>
            <a:lvl5pPr marL="612648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96507A97-E180-468F-B641-141DBA7386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953511" y="2861595"/>
            <a:ext cx="1828800" cy="1993392"/>
          </a:xfr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49BB8F01-AE51-4455-BE0F-8972415A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757" y="4854889"/>
            <a:ext cx="1828800" cy="59436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365760" indent="0">
              <a:buFont typeface="Arial" panose="020B0604020202020204" pitchFamily="34" charset="0"/>
              <a:buNone/>
              <a:defRPr/>
            </a:lvl2pPr>
            <a:lvl3pPr marL="365760" indent="0">
              <a:buNone/>
              <a:defRPr/>
            </a:lvl3pPr>
            <a:lvl4pPr marL="640080" indent="0">
              <a:buFont typeface="Arial" panose="020B0604020202020204" pitchFamily="34" charset="0"/>
              <a:buNone/>
              <a:defRPr/>
            </a:lvl4pPr>
            <a:lvl5pPr marL="612648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759D2442-D209-4F87-9F2C-19D73A2412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42757" y="5462491"/>
            <a:ext cx="1828800" cy="5943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65760" indent="0">
              <a:buFont typeface="Arial" panose="020B0604020202020204" pitchFamily="34" charset="0"/>
              <a:buNone/>
              <a:defRPr sz="1600"/>
            </a:lvl2pPr>
            <a:lvl3pPr marL="365760" indent="0">
              <a:buNone/>
              <a:defRPr sz="1600"/>
            </a:lvl3pPr>
            <a:lvl4pPr marL="640080" indent="0">
              <a:buFont typeface="Arial" panose="020B0604020202020204" pitchFamily="34" charset="0"/>
              <a:buNone/>
              <a:defRPr sz="1600"/>
            </a:lvl4pPr>
            <a:lvl5pPr marL="612648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Picture Placeholder 28">
            <a:extLst>
              <a:ext uri="{FF2B5EF4-FFF2-40B4-BE49-F238E27FC236}">
                <a16:creationId xmlns:a16="http://schemas.microsoft.com/office/drawing/2014/main" id="{A850442C-9915-406C-83D9-8EBE8AD3C2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91656" y="2861595"/>
            <a:ext cx="1828800" cy="1993392"/>
          </a:xfr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A596F3D1-5D97-4111-B3D6-FE37290A6B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91656" y="4855464"/>
            <a:ext cx="1828800" cy="59436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365760" indent="0">
              <a:buFont typeface="Arial" panose="020B0604020202020204" pitchFamily="34" charset="0"/>
              <a:buNone/>
              <a:defRPr/>
            </a:lvl2pPr>
            <a:lvl3pPr marL="365760" indent="0">
              <a:buNone/>
              <a:defRPr/>
            </a:lvl3pPr>
            <a:lvl4pPr marL="640080" indent="0">
              <a:buFont typeface="Arial" panose="020B0604020202020204" pitchFamily="34" charset="0"/>
              <a:buNone/>
              <a:defRPr/>
            </a:lvl4pPr>
            <a:lvl5pPr marL="612648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2D25C272-C21E-4078-818F-B12E10F182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91656" y="5468112"/>
            <a:ext cx="1828800" cy="5943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65760" indent="0">
              <a:buFont typeface="Arial" panose="020B0604020202020204" pitchFamily="34" charset="0"/>
              <a:buNone/>
              <a:defRPr sz="1600"/>
            </a:lvl2pPr>
            <a:lvl3pPr marL="365760" indent="0">
              <a:buNone/>
              <a:defRPr sz="1600"/>
            </a:lvl3pPr>
            <a:lvl4pPr marL="640080" indent="0">
              <a:buFont typeface="Arial" panose="020B0604020202020204" pitchFamily="34" charset="0"/>
              <a:buNone/>
              <a:defRPr sz="1600"/>
            </a:lvl4pPr>
            <a:lvl5pPr marL="612648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Picture Placeholder 28">
            <a:extLst>
              <a:ext uri="{FF2B5EF4-FFF2-40B4-BE49-F238E27FC236}">
                <a16:creationId xmlns:a16="http://schemas.microsoft.com/office/drawing/2014/main" id="{05393806-4E48-45A2-8BD7-0BA36566F3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833104" y="2862072"/>
            <a:ext cx="1828800" cy="1993392"/>
          </a:xfr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DD19656C-C87E-4938-A66D-D6836DBC65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25653" y="4855651"/>
            <a:ext cx="1828800" cy="59436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365760" indent="0">
              <a:buFont typeface="Arial" panose="020B0604020202020204" pitchFamily="34" charset="0"/>
              <a:buNone/>
              <a:defRPr/>
            </a:lvl2pPr>
            <a:lvl3pPr marL="365760" indent="0">
              <a:buNone/>
              <a:defRPr/>
            </a:lvl3pPr>
            <a:lvl4pPr marL="640080" indent="0">
              <a:buFont typeface="Arial" panose="020B0604020202020204" pitchFamily="34" charset="0"/>
              <a:buNone/>
              <a:defRPr/>
            </a:lvl4pPr>
            <a:lvl5pPr marL="612648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DF55E1E1-7FB8-465C-B720-E39D43FFEC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5653" y="5468299"/>
            <a:ext cx="1828800" cy="5943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65760" indent="0">
              <a:buFont typeface="Arial" panose="020B0604020202020204" pitchFamily="34" charset="0"/>
              <a:buNone/>
              <a:defRPr sz="1600"/>
            </a:lvl2pPr>
            <a:lvl3pPr marL="365760" indent="0">
              <a:buNone/>
              <a:defRPr sz="1600"/>
            </a:lvl3pPr>
            <a:lvl4pPr marL="640080" indent="0">
              <a:buFont typeface="Arial" panose="020B0604020202020204" pitchFamily="34" charset="0"/>
              <a:buNone/>
              <a:defRPr sz="1600"/>
            </a:lvl4pPr>
            <a:lvl5pPr marL="612648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0FFFD15-4D1A-45CA-9374-373A700D36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181225"/>
            <a:ext cx="10515600" cy="3876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78714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69671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397337"/>
            <a:ext cx="4334256" cy="244964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69671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397337"/>
            <a:ext cx="4334256" cy="244964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3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3/1/20XX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z="1000"/>
              <a:t>Sample footer text</a:t>
            </a:r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5" r:id="rId3"/>
    <p:sldLayoutId id="2147483663" r:id="rId4"/>
    <p:sldLayoutId id="2147483650" r:id="rId5"/>
    <p:sldLayoutId id="2147483664" r:id="rId6"/>
    <p:sldLayoutId id="2147483669" r:id="rId7"/>
    <p:sldLayoutId id="2147483654" r:id="rId8"/>
    <p:sldLayoutId id="2147483653" r:id="rId9"/>
    <p:sldLayoutId id="2147483670" r:id="rId10"/>
    <p:sldLayoutId id="2147483662" r:id="rId11"/>
    <p:sldLayoutId id="2147483666" r:id="rId12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emsupport.yh@hee.nhs.uk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7C897C6-901F-410E-B2AC-162ED94B0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1762D0-185C-3DD3-7D35-099E9C5B344E}"/>
              </a:ext>
            </a:extLst>
          </p:cNvPr>
          <p:cNvSpPr>
            <a:spLocks noGrp="1"/>
          </p:cNvSpPr>
          <p:nvPr/>
        </p:nvSpPr>
        <p:spPr>
          <a:xfrm>
            <a:off x="1517904" y="1517904"/>
            <a:ext cx="9144000" cy="2798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5000"/>
              </a:lnSpc>
              <a:spcAft>
                <a:spcPts val="600"/>
              </a:spcAft>
            </a:pPr>
            <a:r>
              <a:rPr lang="en-US" spc="-50" dirty="0">
                <a:latin typeface="Cambria"/>
                <a:ea typeface="Cambria"/>
              </a:rPr>
              <a:t>ACCS CT1</a:t>
            </a:r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35E6FB68-BA70-4F6F-9874-1F349422D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479369"/>
            <a:ext cx="9144000" cy="85463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5000"/>
              </a:lnSpc>
            </a:pPr>
            <a:r>
              <a:rPr lang="en-US" sz="2200" dirty="0"/>
              <a:t>Dr Paige </a:t>
            </a:r>
            <a:r>
              <a:rPr lang="en-US" sz="2200"/>
              <a:t>Baylis-Jones (ACCS CT3)</a:t>
            </a:r>
            <a:endParaRPr lang="en-US" sz="2200" dirty="0"/>
          </a:p>
          <a:p>
            <a:pPr>
              <a:lnSpc>
                <a:spcPct val="95000"/>
              </a:lnSpc>
            </a:pPr>
            <a:r>
              <a:rPr lang="en-US" sz="2200" dirty="0"/>
              <a:t>Dr Sue Walwyn (Consultant </a:t>
            </a:r>
            <a:r>
              <a:rPr lang="en-US" sz="2200" dirty="0" err="1"/>
              <a:t>Anaesthetist</a:t>
            </a:r>
            <a:r>
              <a:rPr lang="en-US" sz="2200" dirty="0"/>
              <a:t>)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194E7C-10EC-56BE-3F03-5B4127CD4D0A}"/>
              </a:ext>
            </a:extLst>
          </p:cNvPr>
          <p:cNvSpPr txBox="1"/>
          <p:nvPr/>
        </p:nvSpPr>
        <p:spPr>
          <a:xfrm>
            <a:off x="3492500" y="353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01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Freeform: Shape 2067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70" name="Rectangle 2069">
            <a:extLst>
              <a:ext uri="{FF2B5EF4-FFF2-40B4-BE49-F238E27FC236}">
                <a16:creationId xmlns:a16="http://schemas.microsoft.com/office/drawing/2014/main" id="{4843B56B-DD63-40AB-85E1-E18901E1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2" name="Rectangle 2071">
            <a:extLst>
              <a:ext uri="{FF2B5EF4-FFF2-40B4-BE49-F238E27FC236}">
                <a16:creationId xmlns:a16="http://schemas.microsoft.com/office/drawing/2014/main" id="{419344E4-CB02-427C-9FF0-E06375167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74" name="Rectangle 2073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2000" cy="6099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790844C-7928-25B8-13FF-A96EE686F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48536"/>
            <a:ext cx="10668000" cy="9640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Portfolio</a:t>
            </a:r>
          </a:p>
        </p:txBody>
      </p:sp>
      <p:pic>
        <p:nvPicPr>
          <p:cNvPr id="2052" name="Picture 4" descr="Image preview">
            <a:extLst>
              <a:ext uri="{FF2B5EF4-FFF2-40B4-BE49-F238E27FC236}">
                <a16:creationId xmlns:a16="http://schemas.microsoft.com/office/drawing/2014/main" id="{0FA16DC9-65DA-8B3B-23C7-1E8080BF81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" t="48195" r="3847" b="8750"/>
          <a:stretch/>
        </p:blipFill>
        <p:spPr bwMode="auto">
          <a:xfrm>
            <a:off x="8309616" y="1945343"/>
            <a:ext cx="3192639" cy="401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Image preview">
            <a:extLst>
              <a:ext uri="{FF2B5EF4-FFF2-40B4-BE49-F238E27FC236}">
                <a16:creationId xmlns:a16="http://schemas.microsoft.com/office/drawing/2014/main" id="{1E7A17AD-BC35-7BE0-8F88-F7F117BA0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" t="2084" r="3847" b="51595"/>
          <a:stretch/>
        </p:blipFill>
        <p:spPr bwMode="auto">
          <a:xfrm>
            <a:off x="4252511" y="1945343"/>
            <a:ext cx="2987231" cy="404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513E8F79-0AAF-EA2B-6B6A-F312FF88A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" t="3959" r="2730" b="6874"/>
          <a:stretch/>
        </p:blipFill>
        <p:spPr bwMode="auto">
          <a:xfrm>
            <a:off x="504240" y="1973975"/>
            <a:ext cx="2678397" cy="403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080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AC85C-4523-D943-328A-5432EA836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13" y="801674"/>
            <a:ext cx="5250030" cy="1345115"/>
          </a:xfrm>
        </p:spPr>
        <p:txBody>
          <a:bodyPr/>
          <a:lstStyle/>
          <a:p>
            <a:r>
              <a:rPr lang="en-GB" dirty="0"/>
              <a:t>Entrustment Scales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E72958-381E-A019-42EB-171802054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512" y="2382393"/>
            <a:ext cx="10910601" cy="3128826"/>
          </a:xfrm>
        </p:spPr>
        <p:txBody>
          <a:bodyPr/>
          <a:lstStyle/>
          <a:p>
            <a:r>
              <a:rPr lang="en-GB" b="1" dirty="0"/>
              <a:t>1</a:t>
            </a:r>
            <a:r>
              <a:rPr lang="en-GB" dirty="0"/>
              <a:t>	Direct supervisor observation/involvement</a:t>
            </a:r>
          </a:p>
          <a:p>
            <a:r>
              <a:rPr lang="en-GB" b="1" dirty="0"/>
              <a:t>2a</a:t>
            </a:r>
            <a:r>
              <a:rPr lang="en-GB" dirty="0"/>
              <a:t>	Supervisor nearby,  monitoring at regular intervals </a:t>
            </a:r>
          </a:p>
          <a:p>
            <a:r>
              <a:rPr lang="en-GB" b="1" dirty="0"/>
              <a:t>2b</a:t>
            </a:r>
            <a:r>
              <a:rPr lang="en-GB" dirty="0"/>
              <a:t>	Supervisor within hospital for help</a:t>
            </a:r>
          </a:p>
          <a:p>
            <a:r>
              <a:rPr lang="en-GB" b="1" dirty="0"/>
              <a:t>3</a:t>
            </a:r>
            <a:r>
              <a:rPr lang="en-GB" dirty="0"/>
              <a:t>	Supervisor on call from home for queries/help via phone</a:t>
            </a:r>
          </a:p>
          <a:p>
            <a:r>
              <a:rPr lang="en-GB" b="1" dirty="0"/>
              <a:t>4</a:t>
            </a:r>
            <a:r>
              <a:rPr lang="en-GB" dirty="0"/>
              <a:t>	Independent practice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C8036C-1E69-03C9-3605-7D59A498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98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AC85C-4523-D943-328A-5432EA836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13" y="801674"/>
            <a:ext cx="5250030" cy="1345115"/>
          </a:xfrm>
        </p:spPr>
        <p:txBody>
          <a:bodyPr/>
          <a:lstStyle/>
          <a:p>
            <a:r>
              <a:rPr lang="en-GB" dirty="0"/>
              <a:t>Entrustment Scales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C8036C-1E69-03C9-3605-7D59A498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E4C75504-5DB2-0107-47D5-72C77F1539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404114"/>
              </p:ext>
            </p:extLst>
          </p:nvPr>
        </p:nvGraphicFramePr>
        <p:xfrm>
          <a:off x="1567543" y="1741714"/>
          <a:ext cx="9094108" cy="37115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141028">
                  <a:extLst>
                    <a:ext uri="{9D8B030D-6E8A-4147-A177-3AD203B41FA5}">
                      <a16:colId xmlns:a16="http://schemas.microsoft.com/office/drawing/2014/main" val="1252137773"/>
                    </a:ext>
                  </a:extLst>
                </a:gridCol>
                <a:gridCol w="1953080">
                  <a:extLst>
                    <a:ext uri="{9D8B030D-6E8A-4147-A177-3AD203B41FA5}">
                      <a16:colId xmlns:a16="http://schemas.microsoft.com/office/drawing/2014/main" val="791057212"/>
                    </a:ext>
                  </a:extLst>
                </a:gridCol>
              </a:tblGrid>
              <a:tr h="575590">
                <a:tc>
                  <a:txBody>
                    <a:bodyPr/>
                    <a:lstStyle/>
                    <a:p>
                      <a:r>
                        <a:rPr lang="en-GB" dirty="0"/>
                        <a:t>Learning 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Entrustment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31633"/>
                  </a:ext>
                </a:extLst>
              </a:tr>
              <a:tr h="575590">
                <a:tc>
                  <a:txBody>
                    <a:bodyPr/>
                    <a:lstStyle/>
                    <a:p>
                      <a:r>
                        <a:rPr lang="en-GB" b="1" dirty="0"/>
                        <a:t>1</a:t>
                      </a:r>
                      <a:r>
                        <a:rPr lang="en-GB" b="0" dirty="0"/>
                        <a:t> Care for physiologically stable adult presenting to acute care across the full range of complexity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483865"/>
                  </a:ext>
                </a:extLst>
              </a:tr>
              <a:tr h="575590">
                <a:tc>
                  <a:txBody>
                    <a:bodyPr/>
                    <a:lstStyle/>
                    <a:p>
                      <a:r>
                        <a:rPr lang="en-GB" b="1" dirty="0"/>
                        <a:t>2 </a:t>
                      </a:r>
                      <a:r>
                        <a:rPr lang="en-GB" b="0" dirty="0"/>
                        <a:t>Support the team by answering questions and making safe decisions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954751"/>
                  </a:ext>
                </a:extLst>
              </a:tr>
              <a:tr h="575590">
                <a:tc>
                  <a:txBody>
                    <a:bodyPr/>
                    <a:lstStyle/>
                    <a:p>
                      <a:r>
                        <a:rPr lang="en-GB" b="1" dirty="0"/>
                        <a:t>3 </a:t>
                      </a:r>
                      <a:r>
                        <a:rPr lang="en-GB" b="0" dirty="0"/>
                        <a:t>Identify sick patients, be able to resuscitate and stabilise and known when its appropriate to stop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09220"/>
                  </a:ext>
                </a:extLst>
              </a:tr>
              <a:tr h="575590">
                <a:tc>
                  <a:txBody>
                    <a:bodyPr/>
                    <a:lstStyle/>
                    <a:p>
                      <a:r>
                        <a:rPr lang="en-GB" b="1" dirty="0"/>
                        <a:t>4 </a:t>
                      </a:r>
                      <a:r>
                        <a:rPr lang="en-GB" b="0" dirty="0"/>
                        <a:t> Care for acutely injured patients across the full range of complexity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398116"/>
                  </a:ext>
                </a:extLst>
              </a:tr>
              <a:tr h="575590">
                <a:tc>
                  <a:txBody>
                    <a:bodyPr/>
                    <a:lstStyle/>
                    <a:p>
                      <a:r>
                        <a:rPr lang="en-GB" b="1" dirty="0"/>
                        <a:t>6</a:t>
                      </a:r>
                      <a:r>
                        <a:rPr lang="en-GB" b="0" dirty="0"/>
                        <a:t> Deal with complex and challenging situations in the work place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687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36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AC85C-4523-D943-328A-5432EA836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13" y="801674"/>
            <a:ext cx="7318316" cy="1345115"/>
          </a:xfrm>
        </p:spPr>
        <p:txBody>
          <a:bodyPr/>
          <a:lstStyle/>
          <a:p>
            <a:r>
              <a:rPr lang="en-GB"/>
              <a:t>Entrustment Scales LO5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C8036C-1E69-03C9-3605-7D59A498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E4C75504-5DB2-0107-47D5-72C77F1539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982567"/>
              </p:ext>
            </p:extLst>
          </p:nvPr>
        </p:nvGraphicFramePr>
        <p:xfrm>
          <a:off x="1567542" y="1741714"/>
          <a:ext cx="9332105" cy="465908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327912">
                  <a:extLst>
                    <a:ext uri="{9D8B030D-6E8A-4147-A177-3AD203B41FA5}">
                      <a16:colId xmlns:a16="http://schemas.microsoft.com/office/drawing/2014/main" val="1252137773"/>
                    </a:ext>
                  </a:extLst>
                </a:gridCol>
                <a:gridCol w="2004193">
                  <a:extLst>
                    <a:ext uri="{9D8B030D-6E8A-4147-A177-3AD203B41FA5}">
                      <a16:colId xmlns:a16="http://schemas.microsoft.com/office/drawing/2014/main" val="791057212"/>
                    </a:ext>
                  </a:extLst>
                </a:gridCol>
              </a:tblGrid>
              <a:tr h="423553">
                <a:tc>
                  <a:txBody>
                    <a:bodyPr/>
                    <a:lstStyle/>
                    <a:p>
                      <a:r>
                        <a:rPr lang="en-GB"/>
                        <a:t>Procedure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Entrustment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31633"/>
                  </a:ext>
                </a:extLst>
              </a:tr>
              <a:tr h="423553">
                <a:tc>
                  <a:txBody>
                    <a:bodyPr/>
                    <a:lstStyle/>
                    <a:p>
                      <a:r>
                        <a:rPr lang="en-GB" b="0"/>
                        <a:t>Pleural aspiration of air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483865"/>
                  </a:ext>
                </a:extLst>
              </a:tr>
              <a:tr h="423553">
                <a:tc>
                  <a:txBody>
                    <a:bodyPr/>
                    <a:lstStyle/>
                    <a:p>
                      <a:r>
                        <a:rPr lang="en-GB" b="0"/>
                        <a:t>Chest drain - Seldinger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954751"/>
                  </a:ext>
                </a:extLst>
              </a:tr>
              <a:tr h="423553">
                <a:tc>
                  <a:txBody>
                    <a:bodyPr/>
                    <a:lstStyle/>
                    <a:p>
                      <a:r>
                        <a:rPr lang="en-GB" b="0"/>
                        <a:t>Chest drain - open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09220"/>
                  </a:ext>
                </a:extLst>
              </a:tr>
              <a:tr h="423553">
                <a:tc>
                  <a:txBody>
                    <a:bodyPr/>
                    <a:lstStyle/>
                    <a:p>
                      <a:r>
                        <a:rPr lang="en-GB" b="0"/>
                        <a:t>Establish invasive monitoring (CVC/Art)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398116"/>
                  </a:ext>
                </a:extLst>
              </a:tr>
              <a:tr h="423553">
                <a:tc>
                  <a:txBody>
                    <a:bodyPr/>
                    <a:lstStyle/>
                    <a:p>
                      <a:r>
                        <a:rPr lang="en-GB" b="0"/>
                        <a:t>Vascular access in an emergency (IO/Femoral)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687663"/>
                  </a:ext>
                </a:extLst>
              </a:tr>
              <a:tr h="423553">
                <a:tc>
                  <a:txBody>
                    <a:bodyPr/>
                    <a:lstStyle/>
                    <a:p>
                      <a:r>
                        <a:rPr lang="en-GB" b="0"/>
                        <a:t>Fracture/dislocation manipulation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024330"/>
                  </a:ext>
                </a:extLst>
              </a:tr>
              <a:tr h="423553">
                <a:tc>
                  <a:txBody>
                    <a:bodyPr/>
                    <a:lstStyle/>
                    <a:p>
                      <a:r>
                        <a:rPr lang="en-GB" b="0"/>
                        <a:t>External Pacing 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619474"/>
                  </a:ext>
                </a:extLst>
              </a:tr>
              <a:tr h="423553">
                <a:tc>
                  <a:txBody>
                    <a:bodyPr/>
                    <a:lstStyle/>
                    <a:p>
                      <a:r>
                        <a:rPr lang="en-GB" b="0"/>
                        <a:t>DC Cardioversion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24679"/>
                  </a:ext>
                </a:extLst>
              </a:tr>
              <a:tr h="423553">
                <a:tc>
                  <a:txBody>
                    <a:bodyPr/>
                    <a:lstStyle/>
                    <a:p>
                      <a:r>
                        <a:rPr lang="en-GB" b="0"/>
                        <a:t>US guided access &amp; fascia-iliaca block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788434"/>
                  </a:ext>
                </a:extLst>
              </a:tr>
              <a:tr h="423553">
                <a:tc>
                  <a:txBody>
                    <a:bodyPr/>
                    <a:lstStyle/>
                    <a:p>
                      <a:r>
                        <a:rPr lang="en-GB" b="0"/>
                        <a:t>LP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968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931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83E1-921D-0794-3BF6-C94BF58A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0F189-B9CC-66F2-C690-DB7DB4057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3358695"/>
            <a:ext cx="9144000" cy="31272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Holistic Assessment of Learning Outcomes</a:t>
            </a:r>
          </a:p>
          <a:p>
            <a:r>
              <a:rPr lang="en-GB" dirty="0"/>
              <a:t>Need signing by ES/CS</a:t>
            </a:r>
          </a:p>
          <a:p>
            <a:r>
              <a:rPr lang="en-GB" dirty="0"/>
              <a:t>CT1 – 1-6</a:t>
            </a:r>
          </a:p>
          <a:p>
            <a:r>
              <a:rPr lang="en-GB" dirty="0"/>
              <a:t>Add to as many as possible for each piece of evidence</a:t>
            </a:r>
          </a:p>
          <a:p>
            <a:r>
              <a:rPr lang="en-GB" dirty="0"/>
              <a:t>Don’t forget about the core ones too 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699BB-8E16-0721-BD5B-25056E94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2F30A6-42AA-D6B3-BD0D-E2C08A2FEB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8" t="27446" r="53024" b="12365"/>
          <a:stretch/>
        </p:blipFill>
        <p:spPr>
          <a:xfrm>
            <a:off x="5943601" y="712915"/>
            <a:ext cx="5553074" cy="412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86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2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17B5C06-12CC-49EF-A907-08F1B132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9" name="Freeform: Shape 58">
            <a:extLst>
              <a:ext uri="{FF2B5EF4-FFF2-40B4-BE49-F238E27FC236}">
                <a16:creationId xmlns:a16="http://schemas.microsoft.com/office/drawing/2014/main" id="{F37401D6-BDB1-48AE-A98F-2CD05E92E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30000" cy="6105523"/>
          </a:xfrm>
          <a:custGeom>
            <a:avLst/>
            <a:gdLst>
              <a:gd name="connsiteX0" fmla="*/ 0 w 11430000"/>
              <a:gd name="connsiteY0" fmla="*/ 0 h 6105523"/>
              <a:gd name="connsiteX1" fmla="*/ 7267575 w 11430000"/>
              <a:gd name="connsiteY1" fmla="*/ 0 h 6105523"/>
              <a:gd name="connsiteX2" fmla="*/ 7267575 w 11430000"/>
              <a:gd name="connsiteY2" fmla="*/ 762000 h 6105523"/>
              <a:gd name="connsiteX3" fmla="*/ 11430000 w 11430000"/>
              <a:gd name="connsiteY3" fmla="*/ 762000 h 6105523"/>
              <a:gd name="connsiteX4" fmla="*/ 11430000 w 11430000"/>
              <a:gd name="connsiteY4" fmla="*/ 6105523 h 6105523"/>
              <a:gd name="connsiteX5" fmla="*/ 7267575 w 11430000"/>
              <a:gd name="connsiteY5" fmla="*/ 6105523 h 6105523"/>
              <a:gd name="connsiteX6" fmla="*/ 5334000 w 11430000"/>
              <a:gd name="connsiteY6" fmla="*/ 6105523 h 6105523"/>
              <a:gd name="connsiteX7" fmla="*/ 0 w 11430000"/>
              <a:gd name="connsiteY7" fmla="*/ 6105523 h 610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0" h="6105523">
                <a:moveTo>
                  <a:pt x="0" y="0"/>
                </a:moveTo>
                <a:lnTo>
                  <a:pt x="7267575" y="0"/>
                </a:lnTo>
                <a:lnTo>
                  <a:pt x="7267575" y="762000"/>
                </a:lnTo>
                <a:lnTo>
                  <a:pt x="11430000" y="762000"/>
                </a:lnTo>
                <a:lnTo>
                  <a:pt x="11430000" y="6105523"/>
                </a:lnTo>
                <a:lnTo>
                  <a:pt x="7267575" y="6105523"/>
                </a:lnTo>
                <a:lnTo>
                  <a:pt x="5334000" y="6105523"/>
                </a:lnTo>
                <a:lnTo>
                  <a:pt x="0" y="6105523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Title 5">
            <a:extLst>
              <a:ext uri="{FF2B5EF4-FFF2-40B4-BE49-F238E27FC236}">
                <a16:creationId xmlns:a16="http://schemas.microsoft.com/office/drawing/2014/main" id="{A463FBF2-19E8-3680-C247-DCCE5F78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752477"/>
            <a:ext cx="9899904" cy="27969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/>
              <a:t>ARCP </a:t>
            </a:r>
          </a:p>
        </p:txBody>
      </p:sp>
      <p:graphicFrame>
        <p:nvGraphicFramePr>
          <p:cNvPr id="56" name="Table 57">
            <a:extLst>
              <a:ext uri="{FF2B5EF4-FFF2-40B4-BE49-F238E27FC236}">
                <a16:creationId xmlns:a16="http://schemas.microsoft.com/office/drawing/2014/main" id="{38CC2546-18C6-EB29-6BCF-C3B7BA642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407043"/>
              </p:ext>
            </p:extLst>
          </p:nvPr>
        </p:nvGraphicFramePr>
        <p:xfrm>
          <a:off x="1651000" y="1287912"/>
          <a:ext cx="8128000" cy="1559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9033020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968864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Acute Medicine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Emergency Medicine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46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MTR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AM specific skills </a:t>
                      </a:r>
                      <a:r>
                        <a:rPr lang="en-GB" dirty="0" err="1"/>
                        <a:t>eg</a:t>
                      </a:r>
                      <a:r>
                        <a:rPr lang="en-GB" dirty="0"/>
                        <a:t> LP LO5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FEGS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EM Specific skills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ACCS LO4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883517"/>
                  </a:ext>
                </a:extLst>
              </a:tr>
            </a:tbl>
          </a:graphicData>
        </a:graphic>
      </p:graphicFrame>
      <p:graphicFrame>
        <p:nvGraphicFramePr>
          <p:cNvPr id="58" name="Table 59">
            <a:extLst>
              <a:ext uri="{FF2B5EF4-FFF2-40B4-BE49-F238E27FC236}">
                <a16:creationId xmlns:a16="http://schemas.microsoft.com/office/drawing/2014/main" id="{2432D1FC-2CF4-AF2F-1617-27E0EE672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653039"/>
              </p:ext>
            </p:extLst>
          </p:nvPr>
        </p:nvGraphicFramePr>
        <p:xfrm>
          <a:off x="1651000" y="2820168"/>
          <a:ext cx="8128000" cy="2575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249023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Both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442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CEX/CBDs/DOPs</a:t>
                      </a:r>
                    </a:p>
                    <a:p>
                      <a:pPr algn="ctr"/>
                      <a:r>
                        <a:rPr lang="en-GB" dirty="0"/>
                        <a:t>Reflections</a:t>
                      </a:r>
                    </a:p>
                    <a:p>
                      <a:pPr algn="ctr"/>
                      <a:r>
                        <a:rPr lang="en-GB" dirty="0"/>
                        <a:t>Training days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dirty="0"/>
                        <a:t>Supervisor meetings – both CS &amp; ES </a:t>
                      </a:r>
                    </a:p>
                    <a:p>
                      <a:pPr algn="ctr"/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8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426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30141"/>
                  </a:ext>
                </a:extLst>
              </a:tr>
            </a:tbl>
          </a:graphicData>
        </a:graphic>
      </p:graphicFrame>
      <p:graphicFrame>
        <p:nvGraphicFramePr>
          <p:cNvPr id="60" name="Table 50">
            <a:extLst>
              <a:ext uri="{FF2B5EF4-FFF2-40B4-BE49-F238E27FC236}">
                <a16:creationId xmlns:a16="http://schemas.microsoft.com/office/drawing/2014/main" id="{16404378-ED31-09B6-5A17-527109201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52207"/>
              </p:ext>
            </p:extLst>
          </p:nvPr>
        </p:nvGraphicFramePr>
        <p:xfrm>
          <a:off x="1651000" y="4549685"/>
          <a:ext cx="8128000" cy="1559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896934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Once a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912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MSF – although try to do one per placement</a:t>
                      </a:r>
                    </a:p>
                    <a:p>
                      <a:pPr algn="ctr"/>
                      <a:r>
                        <a:rPr lang="en-GB" dirty="0"/>
                        <a:t>Educational supervisor summative report </a:t>
                      </a:r>
                    </a:p>
                    <a:p>
                      <a:pPr algn="ctr"/>
                      <a:r>
                        <a:rPr lang="en-GB" dirty="0"/>
                        <a:t>Form R</a:t>
                      </a:r>
                    </a:p>
                    <a:p>
                      <a:pPr algn="ctr"/>
                      <a:r>
                        <a:rPr lang="en-GB" dirty="0"/>
                        <a:t>HALOs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270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17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4A4AA-8747-E88A-2F5A-EF45A7975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5D52E-78FE-7215-BF6C-A534FAF7A9D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Make sure you get your SDT </a:t>
            </a:r>
          </a:p>
          <a:p>
            <a:r>
              <a:rPr lang="en-GB" dirty="0"/>
              <a:t>Get involved in audit/QIP early </a:t>
            </a:r>
          </a:p>
          <a:p>
            <a:r>
              <a:rPr lang="en-GB" dirty="0"/>
              <a:t>Remember, CT2 is only a year away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8CE02-DD89-8F95-4D41-22B40977E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45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C376B-ED9A-2AB3-4C34-F0FB5CA5B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7EBAB-2B31-5730-EF5D-DCAE9392013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Feel free to email me:</a:t>
            </a:r>
          </a:p>
          <a:p>
            <a:pPr lvl="1"/>
            <a:r>
              <a:rPr lang="en-GB" dirty="0"/>
              <a:t>Paige.roberts5@nhs.net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49DF65-A2CF-CAC8-615A-27636B971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41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4843B56B-DD63-40AB-85E1-E18901E1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19344E4-CB02-427C-9FF0-E06375167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2000" cy="6099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393C99-3405-401F-845E-319BF903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48536"/>
            <a:ext cx="10668000" cy="9640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First off</a:t>
            </a:r>
          </a:p>
        </p:txBody>
      </p:sp>
      <p:pic>
        <p:nvPicPr>
          <p:cNvPr id="1026" name="Picture 2" descr="Well Done Paper Banner Stock Illustration - Download Image Now -  Congratulating, Occupation, Awe - iStock">
            <a:extLst>
              <a:ext uri="{FF2B5EF4-FFF2-40B4-BE49-F238E27FC236}">
                <a16:creationId xmlns:a16="http://schemas.microsoft.com/office/drawing/2014/main" id="{777F59C2-470A-0F96-50BF-BE1AFC6E0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3" y="2884805"/>
            <a:ext cx="8582776" cy="310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EA7615A-2736-464C-81F6-BFD25DAD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B1E4CB7-CB13-4810-BF18-BE31AFC64F93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81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843B56B-DD63-40AB-85E1-E18901E1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9344E4-CB02-427C-9FF0-E06375167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2000" cy="6099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F764D8E-8D44-4B0E-A17E-DF05833AC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148536"/>
            <a:ext cx="10668000" cy="964078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4800"/>
              <a:t>ACCS Structure </a:t>
            </a:r>
          </a:p>
        </p:txBody>
      </p:sp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D10455F-B4C4-B9A8-F4F2-B101F917B5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0" t="31420" r="13750" b="7599"/>
          <a:stretch/>
        </p:blipFill>
        <p:spPr>
          <a:xfrm>
            <a:off x="1651581" y="2469541"/>
            <a:ext cx="8232647" cy="396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8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5E3A2-D7AF-4CD5-A5F2-A7655264A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</p:spPr>
        <p:txBody>
          <a:bodyPr/>
          <a:lstStyle/>
          <a:p>
            <a:r>
              <a:rPr lang="en-US" dirty="0"/>
              <a:t>Important Contacts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4D1DB-B1D6-41EC-B7EF-CB6F808AB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/>
          <a:lstStyle/>
          <a:p>
            <a:fld id="{CB1E4CB7-CB13-4810-BF18-BE31AFC64F9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266199-4CED-B6F1-15A2-64B24E716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732" y="2415758"/>
            <a:ext cx="9144000" cy="3886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Most of ACCS CT1 is run by Emergency medicine</a:t>
            </a:r>
          </a:p>
          <a:p>
            <a:pPr lvl="1"/>
            <a:r>
              <a:rPr lang="en-GB" dirty="0"/>
              <a:t>ARCP/training admin organised by </a:t>
            </a:r>
            <a:r>
              <a:rPr lang="en-GB" dirty="0">
                <a:hlinkClick r:id="rId2"/>
              </a:rPr>
              <a:t>emsupport.yh@hee.nhs.uk</a:t>
            </a:r>
            <a:r>
              <a:rPr lang="en-GB" dirty="0"/>
              <a:t> </a:t>
            </a:r>
          </a:p>
          <a:p>
            <a:r>
              <a:rPr lang="en-GB" dirty="0" err="1"/>
              <a:t>Clincal</a:t>
            </a:r>
            <a:r>
              <a:rPr lang="en-GB" dirty="0"/>
              <a:t> supervisors – one per rotation </a:t>
            </a:r>
          </a:p>
          <a:p>
            <a:r>
              <a:rPr lang="en-GB" dirty="0"/>
              <a:t>Educational supervisor – from your parent specialty </a:t>
            </a:r>
          </a:p>
          <a:p>
            <a:r>
              <a:rPr lang="en-GB" dirty="0"/>
              <a:t>TPD</a:t>
            </a:r>
          </a:p>
          <a:p>
            <a:pPr lvl="1"/>
            <a:r>
              <a:rPr lang="en-GB" dirty="0"/>
              <a:t>Prolonged illness 		Parental Leave 			OOPT</a:t>
            </a:r>
          </a:p>
          <a:p>
            <a:pPr lvl="1"/>
            <a:r>
              <a:rPr lang="en-GB" dirty="0"/>
              <a:t>Inter-deanery transfer		Placement requests		LFTF</a:t>
            </a:r>
          </a:p>
        </p:txBody>
      </p:sp>
    </p:spTree>
    <p:extLst>
      <p:ext uri="{BB962C8B-B14F-4D97-AF65-F5344CB8AC3E}">
        <p14:creationId xmlns:p14="http://schemas.microsoft.com/office/powerpoint/2010/main" val="99189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8AF2CAF-4D8D-43C4-8EC0-040A1E48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/>
          <a:lstStyle/>
          <a:p>
            <a:fld id="{CB1E4CB7-CB13-4810-BF18-BE31AFC64F9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83AE9C3-1AD7-F3F0-EC0D-359CA1D59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160" y="2862072"/>
            <a:ext cx="9381744" cy="2982686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dirty="0"/>
              <a:t>West</a:t>
            </a:r>
          </a:p>
          <a:p>
            <a:pPr marL="822960" lvl="1" indent="-457200">
              <a:buFont typeface="Courier New" panose="02070309020205020404" pitchFamily="49" charset="0"/>
              <a:buChar char="o"/>
            </a:pPr>
            <a:r>
              <a:rPr lang="en-GB" dirty="0"/>
              <a:t>Dr Colhoun – alison.colhoun1@nhs.net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dirty="0"/>
              <a:t>North &amp; East </a:t>
            </a:r>
          </a:p>
          <a:p>
            <a:pPr marL="822960" lvl="1" indent="-457200">
              <a:buFont typeface="Courier New" panose="02070309020205020404" pitchFamily="49" charset="0"/>
              <a:buChar char="o"/>
            </a:pPr>
            <a:r>
              <a:rPr lang="en-GB" dirty="0"/>
              <a:t>Dr Dilley – Jonathan.dilley1@nhs.net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dirty="0"/>
              <a:t>South</a:t>
            </a:r>
          </a:p>
          <a:p>
            <a:pPr marL="822960" lvl="1" indent="-457200">
              <a:buFont typeface="Courier New" panose="02070309020205020404" pitchFamily="49" charset="0"/>
              <a:buChar char="o"/>
            </a:pPr>
            <a:r>
              <a:rPr lang="en-GB" dirty="0"/>
              <a:t>Dr Robinson – Michael.robinson20@nhs.net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776078F-F8DB-F11D-2643-8D3C1790683F}"/>
              </a:ext>
            </a:extLst>
          </p:cNvPr>
          <p:cNvSpPr txBox="1">
            <a:spLocks/>
          </p:cNvSpPr>
          <p:nvPr/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Important Contacts - TPDs </a:t>
            </a:r>
          </a:p>
        </p:txBody>
      </p:sp>
    </p:spTree>
    <p:extLst>
      <p:ext uri="{BB962C8B-B14F-4D97-AF65-F5344CB8AC3E}">
        <p14:creationId xmlns:p14="http://schemas.microsoft.com/office/powerpoint/2010/main" val="1240846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DB667490-DB81-488B-B0E9-A2D13C48B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58952"/>
            <a:ext cx="10668000" cy="545592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840AC495-80C7-3232-FCB5-E06EE85C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3"/>
            <a:ext cx="4512858" cy="1345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Useful Information</a:t>
            </a:r>
          </a:p>
        </p:txBody>
      </p:sp>
      <p:sp>
        <p:nvSpPr>
          <p:cNvPr id="45" name="Subtitle 9">
            <a:extLst>
              <a:ext uri="{FF2B5EF4-FFF2-40B4-BE49-F238E27FC236}">
                <a16:creationId xmlns:a16="http://schemas.microsoft.com/office/drawing/2014/main" id="{2B6AA7CB-E724-9217-29D8-2153CF0B82EB}"/>
              </a:ext>
            </a:extLst>
          </p:cNvPr>
          <p:cNvSpPr txBox="1">
            <a:spLocks/>
          </p:cNvSpPr>
          <p:nvPr/>
        </p:nvSpPr>
        <p:spPr>
          <a:xfrm>
            <a:off x="1517904" y="2970222"/>
            <a:ext cx="4512857" cy="3128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defRPr sz="1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6968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/>
              <a:t>Yorkshire &amp; Humber Deanery page</a:t>
            </a:r>
          </a:p>
          <a:p>
            <a:pPr marL="731520" lvl="2" indent="-457200">
              <a:buFont typeface="Courier New" panose="02070309020205020404" pitchFamily="49" charset="0"/>
              <a:buChar char="o"/>
            </a:pPr>
            <a:r>
              <a:rPr lang="en-US"/>
              <a:t>https://www.yorksandhumberdeanery.nhs.uk/anaesthesia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/>
              <a:t>ACCS Curriculum</a:t>
            </a:r>
          </a:p>
          <a:p>
            <a:pPr marL="457200" lvl="1" indent="-457200">
              <a:buFont typeface="Courier New" panose="02070309020205020404" pitchFamily="49" charset="0"/>
              <a:buChar char="o"/>
            </a:pPr>
            <a:r>
              <a:rPr lang="en-US"/>
              <a:t>https://www.accs.ac.uk/2021-curriculum</a:t>
            </a:r>
          </a:p>
        </p:txBody>
      </p:sp>
      <p:pic>
        <p:nvPicPr>
          <p:cNvPr id="47" name="Picture 46" descr="A screenshot of a computer&#10;&#10;Description automatically generated">
            <a:extLst>
              <a:ext uri="{FF2B5EF4-FFF2-40B4-BE49-F238E27FC236}">
                <a16:creationId xmlns:a16="http://schemas.microsoft.com/office/drawing/2014/main" id="{87E801D9-8244-D092-A3E3-F60F1976BB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1" t="13950" r="2143" b="6327"/>
          <a:stretch/>
        </p:blipFill>
        <p:spPr>
          <a:xfrm>
            <a:off x="6857998" y="4067825"/>
            <a:ext cx="3839571" cy="1802277"/>
          </a:xfrm>
          <a:prstGeom prst="rect">
            <a:avLst/>
          </a:prstGeom>
        </p:spPr>
      </p:pic>
      <p:pic>
        <p:nvPicPr>
          <p:cNvPr id="49" name="Picture 48" descr="A screenshot of a computer&#10;&#10;Description automatically generated">
            <a:extLst>
              <a:ext uri="{FF2B5EF4-FFF2-40B4-BE49-F238E27FC236}">
                <a16:creationId xmlns:a16="http://schemas.microsoft.com/office/drawing/2014/main" id="{EC8AE5C7-8E60-5ED5-8AF8-BF63A4862D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7" t="13315" r="7500" b="9186"/>
          <a:stretch/>
        </p:blipFill>
        <p:spPr>
          <a:xfrm>
            <a:off x="6857998" y="1829804"/>
            <a:ext cx="3839571" cy="192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03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DC860-8DC7-4834-A932-8FC94ADA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</p:spPr>
        <p:txBody>
          <a:bodyPr/>
          <a:lstStyle/>
          <a:p>
            <a:r>
              <a:rPr lang="en-US" dirty="0"/>
              <a:t>Getting started	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9FE60-7858-44EB-82B7-A245FB07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/>
          <a:lstStyle/>
          <a:p>
            <a:fld id="{CB1E4CB7-CB13-4810-BF18-BE31AFC64F9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7395F-A407-0092-CABD-473F376DCAA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/>
              <a:t>Lifelong Learning</a:t>
            </a:r>
          </a:p>
          <a:p>
            <a:pPr lvl="1"/>
            <a:r>
              <a:rPr lang="en-GB" dirty="0"/>
              <a:t>Portfolio</a:t>
            </a:r>
          </a:p>
          <a:p>
            <a:pPr lvl="1"/>
            <a:r>
              <a:rPr lang="en-GB" dirty="0"/>
              <a:t>Log book</a:t>
            </a:r>
          </a:p>
          <a:p>
            <a:pPr lvl="1"/>
            <a:r>
              <a:rPr lang="en-GB" dirty="0">
                <a:solidFill>
                  <a:srgbClr val="404040"/>
                </a:solidFill>
              </a:rPr>
              <a:t>Add you placement, your ES &amp; your CS </a:t>
            </a:r>
          </a:p>
          <a:p>
            <a:r>
              <a:rPr lang="en-GB" dirty="0"/>
              <a:t>ES &amp; CS Meeting </a:t>
            </a:r>
          </a:p>
          <a:p>
            <a:pPr lvl="1"/>
            <a:r>
              <a:rPr lang="en-GB" dirty="0"/>
              <a:t>May need to register your CS </a:t>
            </a:r>
          </a:p>
          <a:p>
            <a:r>
              <a:rPr lang="en-GB" dirty="0"/>
              <a:t> Training days</a:t>
            </a:r>
          </a:p>
          <a:p>
            <a:pPr lvl="1"/>
            <a:r>
              <a:rPr lang="en-GB" dirty="0"/>
              <a:t>Register early </a:t>
            </a:r>
          </a:p>
          <a:p>
            <a:pPr lvl="1"/>
            <a:r>
              <a:rPr lang="en-GB" dirty="0"/>
              <a:t>Book SL </a:t>
            </a:r>
          </a:p>
        </p:txBody>
      </p:sp>
    </p:spTree>
    <p:extLst>
      <p:ext uri="{BB962C8B-B14F-4D97-AF65-F5344CB8AC3E}">
        <p14:creationId xmlns:p14="http://schemas.microsoft.com/office/powerpoint/2010/main" val="1650748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7A50B85-2F5A-41A0-A3A4-534F64AE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786384"/>
          </a:xfrm>
        </p:spPr>
        <p:txBody>
          <a:bodyPr>
            <a:normAutofit/>
          </a:bodyPr>
          <a:lstStyle/>
          <a:p>
            <a:r>
              <a:rPr lang="en-US" dirty="0"/>
              <a:t>Portfolio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24DC5D-0742-49C5-9646-E15D570B3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697480"/>
            <a:ext cx="2971800" cy="606026"/>
          </a:xfrm>
        </p:spPr>
        <p:txBody>
          <a:bodyPr/>
          <a:lstStyle/>
          <a:p>
            <a:r>
              <a:rPr lang="en-US" dirty="0"/>
              <a:t>MCR/MTR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DC042-44B6-4318-A693-83C87718E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401568"/>
            <a:ext cx="2971800" cy="244964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Acute medicine </a:t>
            </a:r>
          </a:p>
          <a:p>
            <a:r>
              <a:rPr lang="en-US" dirty="0"/>
              <a:t>Like an MSF but just consultants</a:t>
            </a:r>
          </a:p>
          <a:p>
            <a:r>
              <a:rPr lang="en-US" dirty="0"/>
              <a:t>Pick as many consultants as you can – need a minimum of 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B21E22-7679-4EC8-8EAD-68C4CA8449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22292" y="2697480"/>
            <a:ext cx="2971800" cy="606026"/>
          </a:xfrm>
        </p:spPr>
        <p:txBody>
          <a:bodyPr/>
          <a:lstStyle/>
          <a:p>
            <a:r>
              <a:rPr lang="en-US" dirty="0"/>
              <a:t>FEGS	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B31A92-A28B-4EBC-B911-36A4DA27504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22292" y="3401568"/>
            <a:ext cx="2971800" cy="2449645"/>
          </a:xfrm>
        </p:spPr>
        <p:txBody>
          <a:bodyPr>
            <a:noAutofit/>
          </a:bodyPr>
          <a:lstStyle/>
          <a:p>
            <a:r>
              <a:rPr lang="en-US" dirty="0"/>
              <a:t>Emergency medicine </a:t>
            </a:r>
          </a:p>
          <a:p>
            <a:r>
              <a:rPr lang="en-US" dirty="0"/>
              <a:t>Same as MTR /MCR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1D5B1-3656-4DE7-9EF8-288141AFD6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98867" y="2697480"/>
            <a:ext cx="2971800" cy="606026"/>
          </a:xfrm>
        </p:spPr>
        <p:txBody>
          <a:bodyPr/>
          <a:lstStyle/>
          <a:p>
            <a:r>
              <a:rPr lang="en-US" dirty="0"/>
              <a:t>PDP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C381F3-F8BD-4503-8E19-955214331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98867" y="3401568"/>
            <a:ext cx="2971800" cy="2449645"/>
          </a:xfrm>
        </p:spPr>
        <p:txBody>
          <a:bodyPr>
            <a:noAutofit/>
          </a:bodyPr>
          <a:lstStyle/>
          <a:p>
            <a:r>
              <a:rPr lang="en-US" dirty="0"/>
              <a:t>Aims for placement</a:t>
            </a:r>
          </a:p>
          <a:p>
            <a:r>
              <a:rPr lang="en-US" dirty="0"/>
              <a:t>Usually do it after a few weeks when I have a feel of what I can get out of the placement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5B151D0-3929-4419-970F-87B9186C7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/>
          <a:lstStyle/>
          <a:p>
            <a:fld id="{CB1E4CB7-CB13-4810-BF18-BE31AFC64F9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41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3790844C-7928-25B8-13FF-A96EE686F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874" y="1517903"/>
            <a:ext cx="5250030" cy="1345115"/>
          </a:xfrm>
        </p:spPr>
        <p:txBody>
          <a:bodyPr/>
          <a:lstStyle/>
          <a:p>
            <a:r>
              <a:rPr lang="en-US" dirty="0"/>
              <a:t>Portfolio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359C715-CCFF-428F-52BF-F32A9DF52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874" y="2970222"/>
            <a:ext cx="5250030" cy="3128826"/>
          </a:xfrm>
        </p:spPr>
        <p:txBody>
          <a:bodyPr>
            <a:no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11 ACCS LOs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7 generic Los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Can mostly ignore LO7 &amp; LO8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Try and sign of Los 1-6 this year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Contribute to the rest ready for sign off at the end of CT2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Need all of ACCS LOs by end of CT2</a:t>
            </a:r>
          </a:p>
        </p:txBody>
      </p:sp>
      <p:pic>
        <p:nvPicPr>
          <p:cNvPr id="2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0AABF78-D659-D9D3-BA5F-54280849D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0" t="15269" r="35884" b="11976"/>
          <a:stretch/>
        </p:blipFill>
        <p:spPr>
          <a:xfrm>
            <a:off x="856890" y="2427814"/>
            <a:ext cx="4512682" cy="29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75017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fad450-df4e-4e75-9ff8-6f8ecbc18fc0">
      <Terms xmlns="http://schemas.microsoft.com/office/infopath/2007/PartnerControls"/>
    </lcf76f155ced4ddcb4097134ff3c332f>
    <TaxCatchAll xmlns="8cecdbde-4e11-4cbf-b3cc-446beb51543b" xsi:nil="true"/>
    <MediaServiceKeyPoints xmlns="6afad450-df4e-4e75-9ff8-6f8ecbc18fc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EE1FBAA719E64CAE1811AD550CC6D8" ma:contentTypeVersion="16" ma:contentTypeDescription="Create a new document." ma:contentTypeScope="" ma:versionID="5e06ecbe7ddb073253ec319dcc4560a2">
  <xsd:schema xmlns:xsd="http://www.w3.org/2001/XMLSchema" xmlns:xs="http://www.w3.org/2001/XMLSchema" xmlns:p="http://schemas.microsoft.com/office/2006/metadata/properties" xmlns:ns2="6afad450-df4e-4e75-9ff8-6f8ecbc18fc0" xmlns:ns3="8cecdbde-4e11-4cbf-b3cc-446beb51543b" targetNamespace="http://schemas.microsoft.com/office/2006/metadata/properties" ma:root="true" ma:fieldsID="9853850005ea5ce229a7c472b17c9d3b" ns2:_="" ns3:_="">
    <xsd:import namespace="6afad450-df4e-4e75-9ff8-6f8ecbc18fc0"/>
    <xsd:import namespace="8cecdbde-4e11-4cbf-b3cc-446beb5154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fad450-df4e-4e75-9ff8-6f8ecbc18f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cdbde-4e11-4cbf-b3cc-446beb515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4a394bc-4789-4f66-9230-02824817de42}" ma:internalName="TaxCatchAll" ma:showField="CatchAllData" ma:web="8cecdbde-4e11-4cbf-b3cc-446beb5154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D4D9BD-AE11-4F3A-9185-74D1F42CA5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B7AAFC-BA46-4192-9EDD-FC31D26BDA5D}">
  <ds:schemaRefs>
    <ds:schemaRef ds:uri="http://purl.org/dc/terms/"/>
    <ds:schemaRef ds:uri="http://schemas.microsoft.com/sharepoint/v3"/>
    <ds:schemaRef ds:uri="71af3243-3dd4-4a8d-8c0d-dd76da1f02a5"/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30e9df3-be65-4c73-a93b-d1236ebd677e"/>
    <ds:schemaRef ds:uri="16c05727-aa75-4e4a-9b5f-8a80a1165891"/>
    <ds:schemaRef ds:uri="6afad450-df4e-4e75-9ff8-6f8ecbc18fc0"/>
    <ds:schemaRef ds:uri="8cecdbde-4e11-4cbf-b3cc-446beb51543b"/>
  </ds:schemaRefs>
</ds:datastoreItem>
</file>

<file path=customXml/itemProps3.xml><?xml version="1.0" encoding="utf-8"?>
<ds:datastoreItem xmlns:ds="http://schemas.openxmlformats.org/officeDocument/2006/customXml" ds:itemID="{AF49CDAB-859C-4AFE-9ACF-F3158CD216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fad450-df4e-4e75-9ff8-6f8ecbc18fc0"/>
    <ds:schemaRef ds:uri="8cecdbde-4e11-4cbf-b3cc-446beb5154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_PrismaticVTI</Template>
  <TotalTime>0</TotalTime>
  <Words>610</Words>
  <Application>Microsoft Macintosh PowerPoint</Application>
  <PresentationFormat>Widescreen</PresentationFormat>
  <Paragraphs>143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Aharoni</vt:lpstr>
      <vt:lpstr>Arial</vt:lpstr>
      <vt:lpstr>Avenir Next LT Pro</vt:lpstr>
      <vt:lpstr>Calibri</vt:lpstr>
      <vt:lpstr>Cambria</vt:lpstr>
      <vt:lpstr>Courier New</vt:lpstr>
      <vt:lpstr>PrismaticVTI</vt:lpstr>
      <vt:lpstr>PowerPoint Presentation</vt:lpstr>
      <vt:lpstr>First off</vt:lpstr>
      <vt:lpstr>ACCS Structure </vt:lpstr>
      <vt:lpstr>Important Contacts </vt:lpstr>
      <vt:lpstr>PowerPoint Presentation</vt:lpstr>
      <vt:lpstr>Useful Information</vt:lpstr>
      <vt:lpstr>Getting started </vt:lpstr>
      <vt:lpstr>Portfolio</vt:lpstr>
      <vt:lpstr>Portfolio</vt:lpstr>
      <vt:lpstr>Portfolio</vt:lpstr>
      <vt:lpstr>Entrustment Scales</vt:lpstr>
      <vt:lpstr>Entrustment Scales</vt:lpstr>
      <vt:lpstr>Entrustment Scales LO5</vt:lpstr>
      <vt:lpstr>HALO</vt:lpstr>
      <vt:lpstr>ARCP </vt:lpstr>
      <vt:lpstr>Final Tips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133</cp:revision>
  <dcterms:created xsi:type="dcterms:W3CDTF">2021-02-25T20:11:39Z</dcterms:created>
  <dcterms:modified xsi:type="dcterms:W3CDTF">2023-08-15T14:32:09Z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0x010100CFEE1FBAA719E64CAE1811AD550CC6D8</vt:lpwstr>
  </property>
</Properties>
</file>