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6" d="100"/>
          <a:sy n="36" d="100"/>
        </p:scale>
        <p:origin x="-404" y="3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8849204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Fact information</a:t>
            </a:r>
          </a:p>
        </p:txBody>
      </p:sp>
      <p:sp>
        <p:nvSpPr>
          <p:cNvPr id="107" name="Body Level One…"/>
          <p:cNvSpPr txBox="1">
            <a:spLocks noGrp="1"/>
          </p:cNvSpPr>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Attribution</a:t>
            </a:r>
          </a:p>
        </p:txBody>
      </p:sp>
      <p:sp>
        <p:nvSpPr>
          <p:cNvPr id="116" name="Body Level One…"/>
          <p:cNvSpPr txBox="1">
            <a:spLocks noGrp="1"/>
          </p:cNvSpPr>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15744825" y="5581752"/>
            <a:ext cx="7365408" cy="8280401"/>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740519873_3318x2212.jpg"/>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z="3000" spc="-29">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15495" y="4585102"/>
            <a:ext cx="9757338" cy="2540001"/>
          </a:xfrm>
          <a:prstGeom prst="rect">
            <a:avLst/>
          </a:prstGeom>
        </p:spPr>
        <p:txBody>
          <a:bodyPr anchor="b"/>
          <a:lstStyle/>
          <a:p>
            <a:r>
              <a:t>Slide Title</a:t>
            </a:r>
          </a:p>
        </p:txBody>
      </p:sp>
      <p:sp>
        <p:nvSpPr>
          <p:cNvPr id="33" name="Image"/>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19200" y="4013200"/>
            <a:ext cx="21945600" cy="8487148"/>
          </a:xfrm>
          <a:prstGeom prst="rect">
            <a:avLst/>
          </a:prstGeom>
        </p:spPr>
        <p:txBody>
          <a:bodyPr numCol="2" spcCol="2558384"/>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61" name="Image"/>
          <p:cNvSpPr>
            <a:spLocks noGrp="1"/>
          </p:cNvSpPr>
          <p:nvPr>
            <p:ph type="pic" idx="21"/>
          </p:nvPr>
        </p:nvSpPr>
        <p:spPr>
          <a:xfrm>
            <a:off x="12192644" y="718588"/>
            <a:ext cx="10972801" cy="12329624"/>
          </a:xfrm>
          <a:prstGeom prst="rect">
            <a:avLst/>
          </a:prstGeom>
        </p:spPr>
        <p:txBody>
          <a:bodyPr lIns="91439" tIns="45719" rIns="91439" bIns="45719">
            <a:noAutofit/>
          </a:bodyPr>
          <a:lstStyle/>
          <a:p>
            <a:endParaRPr/>
          </a:p>
        </p:txBody>
      </p:sp>
      <p:sp>
        <p:nvSpPr>
          <p:cNvPr id="62" name="Slide Subtitle"/>
          <p:cNvSpPr txBox="1">
            <a:spLocks noGrp="1"/>
          </p:cNvSpPr>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6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xfrm>
            <a:off x="1200403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19200" y="3242270"/>
            <a:ext cx="21945600" cy="6604001"/>
          </a:xfrm>
          <a:prstGeom prst="rect">
            <a:avLst/>
          </a:prstGeom>
        </p:spPr>
        <p:txBody>
          <a:bodyPr anchor="ctr"/>
          <a:lstStyle>
            <a:lvl1pPr>
              <a:defRPr sz="12800" spc="0"/>
            </a:lvl1pPr>
          </a:lstStyle>
          <a:p>
            <a:r>
              <a:t>Section Title</a:t>
            </a:r>
          </a:p>
        </p:txBody>
      </p:sp>
      <p:sp>
        <p:nvSpPr>
          <p:cNvPr id="7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8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p>
            <a:r>
              <a:t>Agenda Title</a:t>
            </a:r>
          </a:p>
        </p:txBody>
      </p:sp>
      <p:sp>
        <p:nvSpPr>
          <p:cNvPr id="89" name="Body Level One…"/>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457200" defTabSz="825500">
              <a:lnSpc>
                <a:spcPct val="100000"/>
              </a:lnSpc>
              <a:buSzTx/>
              <a:buNone/>
              <a:defRPr sz="6800" spc="-136">
                <a:latin typeface="Canela Deck Regular"/>
                <a:ea typeface="Canela Deck Regular"/>
                <a:cs typeface="Canela Deck Regular"/>
                <a:sym typeface="Canela Deck Regular"/>
              </a:defRPr>
            </a:lvl2pPr>
            <a:lvl3pPr marL="0" indent="914400" defTabSz="825500">
              <a:lnSpc>
                <a:spcPct val="100000"/>
              </a:lnSpc>
              <a:buSzTx/>
              <a:buNone/>
              <a:defRPr sz="6800" spc="-136">
                <a:latin typeface="Canela Deck Regular"/>
                <a:ea typeface="Canela Deck Regular"/>
                <a:cs typeface="Canela Deck Regular"/>
                <a:sym typeface="Canela Deck Regular"/>
              </a:defRPr>
            </a:lvl3pPr>
            <a:lvl4pPr marL="0" indent="1371600" defTabSz="825500">
              <a:lnSpc>
                <a:spcPct val="100000"/>
              </a:lnSpc>
              <a:buSzTx/>
              <a:buNone/>
              <a:defRPr sz="6800" spc="-136">
                <a:latin typeface="Canela Deck Regular"/>
                <a:ea typeface="Canela Deck Regular"/>
                <a:cs typeface="Canela Deck Regular"/>
                <a:sym typeface="Canela Deck Regular"/>
              </a:defRPr>
            </a:lvl4pPr>
            <a:lvl5pPr marL="0" indent="1828800" defTabSz="825500">
              <a:lnSpc>
                <a:spcPct val="100000"/>
              </a:lnSpc>
              <a:buSzTx/>
              <a:buNone/>
              <a:defRPr sz="6800" spc="-136">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90" name="Agenda Subtitle"/>
          <p:cNvSpPr txBox="1">
            <a:spLocks noGrp="1"/>
          </p:cNvSpPr>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Agenda Subtitle</a:t>
            </a:r>
          </a:p>
        </p:txBody>
      </p:sp>
      <p:sp>
        <p:nvSpPr>
          <p:cNvPr id="9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Dr Chris Webb - RCGP Examin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Calibri"/>
                <a:ea typeface="Calibri"/>
                <a:cs typeface="Calibri"/>
                <a:sym typeface="Calibri"/>
              </a:defRPr>
            </a:lvl1pPr>
          </a:lstStyle>
          <a:p>
            <a:r>
              <a:t>Dr Chris Webb - RCGP Examiner</a:t>
            </a:r>
          </a:p>
        </p:txBody>
      </p:sp>
      <p:sp>
        <p:nvSpPr>
          <p:cNvPr id="152" name="AKT"/>
          <p:cNvSpPr txBox="1">
            <a:spLocks noGrp="1"/>
          </p:cNvSpPr>
          <p:nvPr>
            <p:ph type="ctrTitle"/>
          </p:nvPr>
        </p:nvSpPr>
        <p:spPr>
          <a:prstGeom prst="rect">
            <a:avLst/>
          </a:prstGeom>
        </p:spPr>
        <p:txBody>
          <a:bodyPr/>
          <a:lstStyle>
            <a:lvl1pPr>
              <a:defRPr b="1">
                <a:latin typeface="Calibri"/>
                <a:ea typeface="Calibri"/>
                <a:cs typeface="Calibri"/>
                <a:sym typeface="Calibri"/>
              </a:defRPr>
            </a:lvl1pPr>
          </a:lstStyle>
          <a:p>
            <a:r>
              <a:t>AKT</a:t>
            </a:r>
          </a:p>
        </p:txBody>
      </p:sp>
      <p:sp>
        <p:nvSpPr>
          <p:cNvPr id="153" name="Evidence-Based Practice"/>
          <p:cNvSpPr txBox="1">
            <a:spLocks noGrp="1"/>
          </p:cNvSpPr>
          <p:nvPr>
            <p:ph type="subTitle" sz="quarter" idx="1"/>
          </p:nvPr>
        </p:nvSpPr>
        <p:spPr>
          <a:prstGeom prst="rect">
            <a:avLst/>
          </a:prstGeom>
        </p:spPr>
        <p:txBody>
          <a:bodyPr/>
          <a:lstStyle>
            <a:lvl1pPr defTabSz="2438338">
              <a:lnSpc>
                <a:spcPct val="90000"/>
              </a:lnSpc>
              <a:spcBef>
                <a:spcPts val="2400"/>
              </a:spcBef>
              <a:defRPr spc="0">
                <a:latin typeface="Calibri"/>
                <a:ea typeface="Calibri"/>
                <a:cs typeface="Calibri"/>
                <a:sym typeface="Calibri"/>
              </a:defRPr>
            </a:lvl1pPr>
          </a:lstStyle>
          <a:p>
            <a:r>
              <a:t>Evidence-Based Practice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kewed Data"/>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Skewed Data</a:t>
            </a:r>
          </a:p>
        </p:txBody>
      </p:sp>
      <p:pic>
        <p:nvPicPr>
          <p:cNvPr id="180" name="Image" descr="Image"/>
          <p:cNvPicPr>
            <a:picLocks noChangeAspect="1"/>
          </p:cNvPicPr>
          <p:nvPr/>
        </p:nvPicPr>
        <p:blipFill>
          <a:blip r:embed="rId2">
            <a:extLst/>
          </a:blip>
          <a:stretch>
            <a:fillRect/>
          </a:stretch>
        </p:blipFill>
        <p:spPr>
          <a:xfrm>
            <a:off x="540880" y="3767437"/>
            <a:ext cx="23302240" cy="9937721"/>
          </a:xfrm>
          <a:prstGeom prst="rect">
            <a:avLst/>
          </a:prstGeom>
          <a:ln w="12700">
            <a:miter lim="400000"/>
          </a:ln>
        </p:spPr>
      </p:pic>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Crossover Studie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Crossover Studies</a:t>
            </a:r>
          </a:p>
        </p:txBody>
      </p:sp>
      <p:sp>
        <p:nvSpPr>
          <p:cNvPr id="455" name="In a crossover study each subject receives treatment and placebo in a random order…"/>
          <p:cNvSpPr txBox="1">
            <a:spLocks noGrp="1"/>
          </p:cNvSpPr>
          <p:nvPr>
            <p:ph type="body" idx="1"/>
          </p:nvPr>
        </p:nvSpPr>
        <p:spPr>
          <a:prstGeom prst="rect">
            <a:avLst/>
          </a:prstGeom>
        </p:spPr>
        <p:txBody>
          <a:bodyPr/>
          <a:lstStyle/>
          <a:p>
            <a:pPr>
              <a:defRPr>
                <a:latin typeface="Graphik"/>
                <a:ea typeface="Graphik"/>
                <a:cs typeface="Graphik"/>
                <a:sym typeface="Graphik"/>
              </a:defRPr>
            </a:pPr>
            <a:r>
              <a:t>In a crossover study each subject receives treatment and placebo in a random order</a:t>
            </a:r>
          </a:p>
          <a:p>
            <a:pPr>
              <a:defRPr>
                <a:latin typeface="Graphik"/>
                <a:ea typeface="Graphik"/>
                <a:cs typeface="Graphik"/>
                <a:sym typeface="Graphik"/>
              </a:defRPr>
            </a:pPr>
            <a:r>
              <a:t>Each subject thus acts as his own control</a:t>
            </a:r>
          </a:p>
          <a:p>
            <a:pPr>
              <a:defRPr>
                <a:latin typeface="Graphik"/>
                <a:ea typeface="Graphik"/>
                <a:cs typeface="Graphik"/>
                <a:sym typeface="Graphik"/>
              </a:defRPr>
            </a:pPr>
            <a:r>
              <a:t>Crossover studies are only suitable for evaluating palliative treatments of chronic stable conditions e.g. assessing a new mucolytic therapy in cystic fibrosis patients and comparing this to current best treatment</a:t>
            </a: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Cross-Sectional Studie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Cross-Sectional Studies</a:t>
            </a:r>
          </a:p>
        </p:txBody>
      </p:sp>
      <p:sp>
        <p:nvSpPr>
          <p:cNvPr id="458" name="Cross sectional studies describe characteristics of a population…"/>
          <p:cNvSpPr txBox="1">
            <a:spLocks noGrp="1"/>
          </p:cNvSpPr>
          <p:nvPr>
            <p:ph type="body" idx="1"/>
          </p:nvPr>
        </p:nvSpPr>
        <p:spPr>
          <a:prstGeom prst="rect">
            <a:avLst/>
          </a:prstGeom>
        </p:spPr>
        <p:txBody>
          <a:bodyPr/>
          <a:lstStyle/>
          <a:p>
            <a:pPr>
              <a:defRPr>
                <a:latin typeface="Graphik"/>
                <a:ea typeface="Graphik"/>
                <a:cs typeface="Graphik"/>
                <a:sym typeface="Graphik"/>
              </a:defRPr>
            </a:pPr>
            <a:r>
              <a:t>Cross sectional studies describe characteristics of a population</a:t>
            </a:r>
          </a:p>
          <a:p>
            <a:pPr>
              <a:defRPr>
                <a:latin typeface="Graphik"/>
                <a:ea typeface="Graphik"/>
                <a:cs typeface="Graphik"/>
                <a:sym typeface="Graphik"/>
              </a:defRPr>
            </a:pPr>
            <a:r>
              <a:t>Data is collected at one point in time and the relationships between characteristics are considered</a:t>
            </a:r>
          </a:p>
          <a:p>
            <a:pPr>
              <a:defRPr>
                <a:latin typeface="Graphik"/>
                <a:ea typeface="Graphik"/>
                <a:cs typeface="Graphik"/>
                <a:sym typeface="Graphik"/>
              </a:defRPr>
            </a:pPr>
            <a:r>
              <a:t>An example would be to see how many of a particular group of people drink alcohol, and how many of that group have liver cirrhosis</a:t>
            </a:r>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p-value"/>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p-value</a:t>
            </a:r>
          </a:p>
        </p:txBody>
      </p:sp>
      <p:sp>
        <p:nvSpPr>
          <p:cNvPr id="461" name="A statistical test cannot absolutely prove anything - all a statistical test can do is quantify the likelihood that an observed result in a study is a real effect rather than due to chance…"/>
          <p:cNvSpPr txBox="1">
            <a:spLocks noGrp="1"/>
          </p:cNvSpPr>
          <p:nvPr>
            <p:ph type="body" idx="1"/>
          </p:nvPr>
        </p:nvSpPr>
        <p:spPr>
          <a:prstGeom prst="rect">
            <a:avLst/>
          </a:prstGeom>
        </p:spPr>
        <p:txBody>
          <a:bodyPr/>
          <a:lstStyle/>
          <a:p>
            <a:pPr>
              <a:defRPr>
                <a:latin typeface="Graphik"/>
                <a:ea typeface="Graphik"/>
                <a:cs typeface="Graphik"/>
                <a:sym typeface="Graphik"/>
              </a:defRPr>
            </a:pPr>
            <a:r>
              <a:t>A statistical test cannot absolutely prove anything - all a statistical test can do is quantify the likelihood that an observed result in a study is a real effect rather than due to chance</a:t>
            </a:r>
          </a:p>
          <a:p>
            <a:pPr>
              <a:defRPr>
                <a:latin typeface="Graphik"/>
                <a:ea typeface="Graphik"/>
                <a:cs typeface="Graphik"/>
                <a:sym typeface="Graphik"/>
              </a:defRPr>
            </a:pPr>
            <a:r>
              <a:t>Tests of significance (hypothesis tests) in clinical studies are undertaken to assess the probability that an observed difference between interventions could have occurred by chance - the tests actually check the hypothesis that no difference exists between interventions (referred to as a 'null hypothesis')</a:t>
            </a:r>
          </a:p>
          <a:p>
            <a:pPr>
              <a:defRPr>
                <a:latin typeface="Graphik"/>
                <a:ea typeface="Graphik"/>
                <a:cs typeface="Graphik"/>
                <a:sym typeface="Graphik"/>
              </a:defRPr>
            </a:pPr>
            <a:r>
              <a:t>The p-value is the probability that no difference exists between interventions for a given endpoint ('null hypothesis')</a:t>
            </a:r>
          </a:p>
          <a:p>
            <a:pPr>
              <a:defRPr>
                <a:latin typeface="Graphik"/>
                <a:ea typeface="Graphik"/>
                <a:cs typeface="Graphik"/>
                <a:sym typeface="Graphik"/>
              </a:defRPr>
            </a:pPr>
            <a:r>
              <a:t>Probability can take any value between 0 (no chance at all) and 1.0 (certainty), and this is also true the p-value</a:t>
            </a:r>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p value"/>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p value</a:t>
            </a:r>
          </a:p>
        </p:txBody>
      </p:sp>
      <p:sp>
        <p:nvSpPr>
          <p:cNvPr id="464" name="There is an arbitrary convention of using a p-value of 0.05…"/>
          <p:cNvSpPr txBox="1">
            <a:spLocks noGrp="1"/>
          </p:cNvSpPr>
          <p:nvPr>
            <p:ph type="body" idx="1"/>
          </p:nvPr>
        </p:nvSpPr>
        <p:spPr>
          <a:prstGeom prst="rect">
            <a:avLst/>
          </a:prstGeom>
        </p:spPr>
        <p:txBody>
          <a:bodyPr/>
          <a:lstStyle/>
          <a:p>
            <a:pPr marL="464184" indent="-464184" defTabSz="2072588">
              <a:spcBef>
                <a:spcPts val="2000"/>
              </a:spcBef>
              <a:defRPr sz="3740">
                <a:latin typeface="Graphik"/>
                <a:ea typeface="Graphik"/>
                <a:cs typeface="Graphik"/>
                <a:sym typeface="Graphik"/>
              </a:defRPr>
            </a:pPr>
            <a:r>
              <a:t>There is an arbitrary convention of using a p-value of 0.05</a:t>
            </a:r>
          </a:p>
          <a:p>
            <a:pPr marL="464184" indent="-464184" defTabSz="2072588">
              <a:spcBef>
                <a:spcPts val="2000"/>
              </a:spcBef>
              <a:defRPr sz="3740">
                <a:latin typeface="Graphik"/>
                <a:ea typeface="Graphik"/>
                <a:cs typeface="Graphik"/>
                <a:sym typeface="Graphik"/>
              </a:defRPr>
            </a:pPr>
            <a:r>
              <a:t>This means that if the p-value is &lt; 0.05 (which means that the probability of the effects of two interventions being the same is 1 in 20 or less) the effects of two interventions are said to be statistically significantly different and the 'null hypothesis' is refuted (i.e. there is evidence that a difference exists between the interventions)</a:t>
            </a:r>
          </a:p>
          <a:p>
            <a:pPr marL="464184" indent="-464184" defTabSz="2072588">
              <a:spcBef>
                <a:spcPts val="2000"/>
              </a:spcBef>
              <a:defRPr sz="3740">
                <a:latin typeface="Graphik"/>
                <a:ea typeface="Graphik"/>
                <a:cs typeface="Graphik"/>
                <a:sym typeface="Graphik"/>
              </a:defRPr>
            </a:pPr>
            <a:r>
              <a:t>If the p-value is &gt;0.05, this, by convention, would indicate there is no statistically significant difference in effect between the interventions</a:t>
            </a:r>
          </a:p>
          <a:p>
            <a:pPr marL="464184" indent="-464184" defTabSz="2072588">
              <a:spcBef>
                <a:spcPts val="2000"/>
              </a:spcBef>
              <a:defRPr sz="3740">
                <a:latin typeface="Graphik"/>
                <a:ea typeface="Graphik"/>
                <a:cs typeface="Graphik"/>
                <a:sym typeface="Graphik"/>
              </a:defRPr>
            </a:pPr>
            <a:r>
              <a:t>Significance tests alone do not indicate the magnitude of the observed difference between treatments that is needed to determine the clinical significance of study results</a:t>
            </a:r>
          </a:p>
          <a:p>
            <a:pPr marL="464184" indent="-464184" defTabSz="2072588">
              <a:spcBef>
                <a:spcPts val="2000"/>
              </a:spcBef>
              <a:defRPr sz="3740">
                <a:latin typeface="Graphik"/>
                <a:ea typeface="Graphik"/>
                <a:cs typeface="Graphik"/>
                <a:sym typeface="Graphik"/>
              </a:defRPr>
            </a:pPr>
            <a:r>
              <a:t>When comparing two groups of variables with normal distribution, a p-values of less than 0.05 means that there is a 95% chance that the null hypothesis (i.e. that there is no difference between the control group and intervention group) is false and that the intervention has resulted in a real and significant difference between the trial and control groups</a:t>
            </a: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Confidence Interval (CI)"/>
          <p:cNvSpPr txBox="1">
            <a:spLocks noGrp="1"/>
          </p:cNvSpPr>
          <p:nvPr>
            <p:ph type="title"/>
          </p:nvPr>
        </p:nvSpPr>
        <p:spPr>
          <a:xfrm>
            <a:off x="1219200" y="770025"/>
            <a:ext cx="21945600" cy="1727201"/>
          </a:xfrm>
          <a:prstGeom prst="rect">
            <a:avLst/>
          </a:prstGeom>
        </p:spPr>
        <p:txBody>
          <a:bodyPr/>
          <a:lstStyle>
            <a:lvl1pPr>
              <a:defRPr b="1">
                <a:latin typeface="Graphik"/>
                <a:ea typeface="Graphik"/>
                <a:cs typeface="Graphik"/>
                <a:sym typeface="Graphik"/>
              </a:defRPr>
            </a:lvl1pPr>
          </a:lstStyle>
          <a:p>
            <a:r>
              <a:t>Confidence Interval (CI)</a:t>
            </a:r>
          </a:p>
        </p:txBody>
      </p:sp>
      <p:sp>
        <p:nvSpPr>
          <p:cNvPr id="467" name="Confidence interval (CI) gives a range of values which are likely to cover the true but unknown value…"/>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Confidence interval (CI) </a:t>
            </a:r>
            <a:r>
              <a:t>gives a range of values which are likely to cover the true but unknown value</a:t>
            </a:r>
          </a:p>
          <a:p>
            <a:pPr>
              <a:defRPr>
                <a:latin typeface="Graphik"/>
                <a:ea typeface="Graphik"/>
                <a:cs typeface="Graphik"/>
                <a:sym typeface="Graphik"/>
              </a:defRPr>
            </a:pPr>
            <a:r>
              <a:t>CIs provide more useful information than the p-value alone</a:t>
            </a:r>
          </a:p>
          <a:p>
            <a:pPr>
              <a:defRPr>
                <a:latin typeface="Graphik"/>
                <a:ea typeface="Graphik"/>
                <a:cs typeface="Graphik"/>
                <a:sym typeface="Graphik"/>
              </a:defRPr>
            </a:pPr>
            <a:r>
              <a:t>CI around a result obtained from a study sample indicates the range of values within which there is a specific level of certainty (usually 95%) that the true population value for that result lies</a:t>
            </a:r>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onfidence Interval (CI)"/>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Confidence Interval (CI)</a:t>
            </a:r>
          </a:p>
        </p:txBody>
      </p:sp>
      <p:sp>
        <p:nvSpPr>
          <p:cNvPr id="470" name="If a CI around the difference in mean effects of two interventions contains the value zero, then one cannot rule out the possibility that there is no difference in effect between the interventions and therefore the difference between the interventions wo"/>
          <p:cNvSpPr txBox="1">
            <a:spLocks noGrp="1"/>
          </p:cNvSpPr>
          <p:nvPr>
            <p:ph type="body" idx="1"/>
          </p:nvPr>
        </p:nvSpPr>
        <p:spPr>
          <a:prstGeom prst="rect">
            <a:avLst/>
          </a:prstGeom>
        </p:spPr>
        <p:txBody>
          <a:bodyPr/>
          <a:lstStyle/>
          <a:p>
            <a:pPr>
              <a:defRPr>
                <a:latin typeface="Graphik"/>
                <a:ea typeface="Graphik"/>
                <a:cs typeface="Graphik"/>
                <a:sym typeface="Graphik"/>
              </a:defRPr>
            </a:pPr>
            <a:r>
              <a:t>If a CI around the difference in mean effects of two interventions contains the value zero, then one cannot rule out the possibility that there is no difference in effect between the interventions and therefore the difference between the interventions would not be statistically significant. If however, if the CI excludes the value zero, one can be reasonably (95%) certain that there is a difference between the interventions and therefore the difference would be statistically significant</a:t>
            </a:r>
          </a:p>
          <a:p>
            <a:pPr>
              <a:defRPr>
                <a:latin typeface="Graphik"/>
                <a:ea typeface="Graphik"/>
                <a:cs typeface="Graphik"/>
                <a:sym typeface="Graphik"/>
              </a:defRPr>
            </a:pPr>
            <a:r>
              <a:t>If a CI is around a statistic that is a ratio (e.g. relative risk, odds ratio, hazard ratio). If the CI does not contain the value 1.0, this would indicate that a statistically significant difference exists</a:t>
            </a:r>
          </a:p>
        </p:txBody>
      </p:sp>
      <p:sp>
        <p:nvSpPr>
          <p:cNvPr id="471"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onfidence Interval (CI)"/>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Confidence Interval (CI)</a:t>
            </a:r>
          </a:p>
        </p:txBody>
      </p:sp>
      <p:sp>
        <p:nvSpPr>
          <p:cNvPr id="474" name="CIs can also be constructed around the measure of effect of each separate intervention. If the CIs around each measure of effect do not overlap, this would indicate that the effects of each separate intervention are significantly different. If the CIs do"/>
          <p:cNvSpPr txBox="1">
            <a:spLocks noGrp="1"/>
          </p:cNvSpPr>
          <p:nvPr>
            <p:ph type="body" idx="1"/>
          </p:nvPr>
        </p:nvSpPr>
        <p:spPr>
          <a:prstGeom prst="rect">
            <a:avLst/>
          </a:prstGeom>
        </p:spPr>
        <p:txBody>
          <a:bodyPr/>
          <a:lstStyle/>
          <a:p>
            <a:pPr>
              <a:defRPr>
                <a:latin typeface="Graphik"/>
                <a:ea typeface="Graphik"/>
                <a:cs typeface="Graphik"/>
                <a:sym typeface="Graphik"/>
              </a:defRPr>
            </a:pPr>
            <a:r>
              <a:t>CIs can also be constructed around the measure of effect of each separate intervention. If the CIs around each measure of effect do not overlap, this would indicate that the effects of each separate intervention are significantly different. If the CIs do overlap then it is less certain whether there is or is not a significant difference between the effects of each intervention</a:t>
            </a:r>
          </a:p>
          <a:p>
            <a:pPr>
              <a:defRPr>
                <a:latin typeface="Graphik"/>
                <a:ea typeface="Graphik"/>
                <a:cs typeface="Graphik"/>
                <a:sym typeface="Graphik"/>
              </a:defRPr>
            </a:pPr>
            <a:r>
              <a:t>Width of the CI (i.e. the range of values of the CI) also provides useful information. A CI that is tight around the point estimate indicates that the study has sufficient power to be relatively precise. A CI that is very wide indicates that the study could be underpowered and the point estimate imprecise</a:t>
            </a:r>
          </a:p>
        </p:txBody>
      </p:sp>
      <p:sp>
        <p:nvSpPr>
          <p:cNvPr id="475"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Qualitative Study"/>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Qualitative Study</a:t>
            </a:r>
          </a:p>
        </p:txBody>
      </p:sp>
      <p:sp>
        <p:nvSpPr>
          <p:cNvPr id="478" name="A qualitative study is primarily exploratory research which involves non-numerical data…"/>
          <p:cNvSpPr txBox="1">
            <a:spLocks noGrp="1"/>
          </p:cNvSpPr>
          <p:nvPr>
            <p:ph type="body" idx="1"/>
          </p:nvPr>
        </p:nvSpPr>
        <p:spPr>
          <a:prstGeom prst="rect">
            <a:avLst/>
          </a:prstGeom>
        </p:spPr>
        <p:txBody>
          <a:bodyPr/>
          <a:lstStyle/>
          <a:p>
            <a:pPr marL="475106" indent="-475106" defTabSz="2121354">
              <a:spcBef>
                <a:spcPts val="2000"/>
              </a:spcBef>
              <a:defRPr sz="3828">
                <a:latin typeface="Graphik"/>
                <a:ea typeface="Graphik"/>
                <a:cs typeface="Graphik"/>
                <a:sym typeface="Graphik"/>
              </a:defRPr>
            </a:pPr>
            <a:r>
              <a:t>A qualitative study is primarily exploratory research which involves non-numerical data</a:t>
            </a:r>
          </a:p>
          <a:p>
            <a:pPr marL="475106" indent="-475106" defTabSz="2121354">
              <a:spcBef>
                <a:spcPts val="2000"/>
              </a:spcBef>
              <a:defRPr sz="3828">
                <a:latin typeface="Graphik"/>
                <a:ea typeface="Graphik"/>
                <a:cs typeface="Graphik"/>
                <a:sym typeface="Graphik"/>
              </a:defRPr>
            </a:pPr>
            <a:r>
              <a:t>It is used to gain an understanding of underlying reasons, opinions, and motivations</a:t>
            </a:r>
          </a:p>
          <a:p>
            <a:pPr marL="475106" indent="-475106" defTabSz="2121354">
              <a:spcBef>
                <a:spcPts val="2000"/>
              </a:spcBef>
              <a:defRPr sz="3828">
                <a:latin typeface="Graphik"/>
                <a:ea typeface="Graphik"/>
                <a:cs typeface="Graphik"/>
                <a:sym typeface="Graphik"/>
              </a:defRPr>
            </a:pPr>
            <a:r>
              <a:t>It provides insights into the problem or helps to develop ideas or used to generate hypotheses for further quantitative study</a:t>
            </a:r>
          </a:p>
          <a:p>
            <a:pPr marL="475106" indent="-475106" defTabSz="2121354">
              <a:spcBef>
                <a:spcPts val="2000"/>
              </a:spcBef>
              <a:defRPr sz="3828">
                <a:latin typeface="Graphik"/>
                <a:ea typeface="Graphik"/>
                <a:cs typeface="Graphik"/>
                <a:sym typeface="Graphik"/>
              </a:defRPr>
            </a:pPr>
            <a:r>
              <a:t>A good qualitative study will address a clinical problem through a clearly formulated question and using more than one research method (triangulation)</a:t>
            </a:r>
          </a:p>
          <a:p>
            <a:pPr marL="475106" indent="-475106" defTabSz="2121354">
              <a:spcBef>
                <a:spcPts val="2000"/>
              </a:spcBef>
              <a:defRPr sz="3828">
                <a:latin typeface="Graphik"/>
                <a:ea typeface="Graphik"/>
                <a:cs typeface="Graphik"/>
                <a:sym typeface="Graphik"/>
              </a:defRPr>
            </a:pPr>
            <a:r>
              <a:t>Analysis of qualitative data can and should be done using explicit, systematic, and reproducible methods</a:t>
            </a:r>
          </a:p>
          <a:p>
            <a:pPr marL="475106" indent="-475106" defTabSz="2121354">
              <a:spcBef>
                <a:spcPts val="2000"/>
              </a:spcBef>
              <a:defRPr sz="3828">
                <a:latin typeface="Graphik"/>
                <a:ea typeface="Graphik"/>
                <a:cs typeface="Graphik"/>
                <a:sym typeface="Graphik"/>
              </a:defRPr>
            </a:pPr>
            <a:r>
              <a:t>Quantitative methods are useful where research is based on "counting" e.g. "How many parents would consult their general practitioner when their child has a mild temperature?"A qualitative study however examines less tangible aspects such as attitudes e.g. "Why do parents worry so much about their children's temperature?"</a:t>
            </a:r>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Qualitative Study"/>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Qualitative Study</a:t>
            </a:r>
          </a:p>
        </p:txBody>
      </p:sp>
      <p:sp>
        <p:nvSpPr>
          <p:cNvPr id="481" name="Documents - study of documentary accounts of events, such as meetings…"/>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Documents</a:t>
            </a:r>
            <a:r>
              <a:t> - study of documentary accounts of events, such as meetings</a:t>
            </a:r>
          </a:p>
          <a:p>
            <a:pPr>
              <a:defRPr>
                <a:latin typeface="Graphik"/>
                <a:ea typeface="Graphik"/>
                <a:cs typeface="Graphik"/>
                <a:sym typeface="Graphik"/>
              </a:defRPr>
            </a:pPr>
            <a:r>
              <a:rPr b="1"/>
              <a:t>Passive observation</a:t>
            </a:r>
            <a:r>
              <a:t> - systematic watching of behaviour and talk in natural occurring settings</a:t>
            </a:r>
          </a:p>
          <a:p>
            <a:pPr>
              <a:defRPr>
                <a:latin typeface="Graphik"/>
                <a:ea typeface="Graphik"/>
                <a:cs typeface="Graphik"/>
                <a:sym typeface="Graphik"/>
              </a:defRPr>
            </a:pPr>
            <a:r>
              <a:rPr b="1"/>
              <a:t>Participant observation </a:t>
            </a:r>
            <a:r>
              <a:t>- observation in which the researcher also occupies a role or part in the setting, in addition to observing</a:t>
            </a:r>
          </a:p>
          <a:p>
            <a:pPr>
              <a:defRPr>
                <a:latin typeface="Graphik"/>
                <a:ea typeface="Graphik"/>
                <a:cs typeface="Graphik"/>
                <a:sym typeface="Graphik"/>
              </a:defRPr>
            </a:pPr>
            <a:r>
              <a:rPr b="1"/>
              <a:t>In depth interviews</a:t>
            </a:r>
            <a:r>
              <a:t> - face to face conversation with the purpose of exploring issues or topics in detail. Does not use preset questions, but is shaped by a defined set of topics</a:t>
            </a:r>
          </a:p>
          <a:p>
            <a:pPr>
              <a:defRPr>
                <a:latin typeface="Graphik"/>
                <a:ea typeface="Graphik"/>
                <a:cs typeface="Graphik"/>
                <a:sym typeface="Graphik"/>
              </a:defRPr>
            </a:pPr>
            <a:r>
              <a:rPr b="1"/>
              <a:t>Focus groups </a:t>
            </a:r>
            <a:r>
              <a:t>- method of group interview which explicitly includes and uses the group interaction to generate data</a:t>
            </a:r>
          </a:p>
        </p:txBody>
      </p:sp>
      <p:sp>
        <p:nvSpPr>
          <p:cNvPr id="482" name="Examples of method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Examples of methods</a:t>
            </a:r>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Qualitative Study"/>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Qualitative Study</a:t>
            </a:r>
          </a:p>
        </p:txBody>
      </p:sp>
      <p:sp>
        <p:nvSpPr>
          <p:cNvPr id="485" name="Qualitative research begins with an intention to explore a particular area, collects &quot;data&quot; (observations and interviews), and generates ideas and hypotheses from these data largely through what is known as inductive reasoning…"/>
          <p:cNvSpPr txBox="1">
            <a:spLocks noGrp="1"/>
          </p:cNvSpPr>
          <p:nvPr>
            <p:ph type="body" idx="1"/>
          </p:nvPr>
        </p:nvSpPr>
        <p:spPr>
          <a:prstGeom prst="rect">
            <a:avLst/>
          </a:prstGeom>
        </p:spPr>
        <p:txBody>
          <a:bodyPr/>
          <a:lstStyle/>
          <a:p>
            <a:pPr>
              <a:defRPr>
                <a:latin typeface="Graphik"/>
                <a:ea typeface="Graphik"/>
                <a:cs typeface="Graphik"/>
                <a:sym typeface="Graphik"/>
              </a:defRPr>
            </a:pPr>
            <a:r>
              <a:t>Qualitative research begins with an intention to explore a particular area, collects "data" (observations and interviews), and generates ideas and hypotheses from these data largely through what is known as inductive reasoning</a:t>
            </a:r>
          </a:p>
          <a:p>
            <a:pPr>
              <a:defRPr>
                <a:latin typeface="Graphik"/>
                <a:ea typeface="Graphik"/>
                <a:cs typeface="Graphik"/>
                <a:sym typeface="Graphik"/>
              </a:defRPr>
            </a:pPr>
            <a:r>
              <a:t>Strength of qualitative research lies in validity (closeness to the truth) - that is, good qualitative research, using a selection of data collection methods, really should touch the core of what is going on rather than just skimming the surface</a:t>
            </a:r>
          </a:p>
          <a:p>
            <a:pPr>
              <a:defRPr>
                <a:latin typeface="Graphik"/>
                <a:ea typeface="Graphik"/>
                <a:cs typeface="Graphik"/>
                <a:sym typeface="Graphik"/>
              </a:defRPr>
            </a:pPr>
            <a:r>
              <a:t>Validity of qualitative methods is greatly improved by using a combination of research methods, a process known as triangulation, and by independent analysis of the data by more than one researcher </a:t>
            </a:r>
          </a:p>
        </p:txBody>
      </p:sp>
      <p:sp>
        <p:nvSpPr>
          <p:cNvPr id="486"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kewed Distribu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Skewed Distribution</a:t>
            </a:r>
          </a:p>
        </p:txBody>
      </p:sp>
      <p:sp>
        <p:nvSpPr>
          <p:cNvPr id="183" name="Skewed distribution describes a population whose values are not equally distributed about the mean…"/>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Skewed distribution</a:t>
            </a:r>
            <a:r>
              <a:t> describes a population whose values are not equally distributed about the mean</a:t>
            </a:r>
          </a:p>
          <a:p>
            <a:pPr>
              <a:defRPr>
                <a:latin typeface="Graphik"/>
                <a:ea typeface="Graphik"/>
                <a:cs typeface="Graphik"/>
                <a:sym typeface="Graphik"/>
              </a:defRPr>
            </a:pPr>
            <a:r>
              <a:rPr b="1"/>
              <a:t>Positive skew </a:t>
            </a:r>
            <a:r>
              <a:t>- small number of very large values</a:t>
            </a:r>
          </a:p>
          <a:p>
            <a:pPr>
              <a:defRPr>
                <a:latin typeface="Graphik"/>
                <a:ea typeface="Graphik"/>
                <a:cs typeface="Graphik"/>
                <a:sym typeface="Graphik"/>
              </a:defRPr>
            </a:pPr>
            <a:r>
              <a:t>When the curve is drawn there is a long tail after the peak</a:t>
            </a:r>
          </a:p>
          <a:p>
            <a:pPr>
              <a:defRPr>
                <a:latin typeface="Graphik"/>
                <a:ea typeface="Graphik"/>
                <a:cs typeface="Graphik"/>
                <a:sym typeface="Graphik"/>
              </a:defRPr>
            </a:pPr>
            <a:r>
              <a:t>Mean &gt; Median &gt; Mode </a:t>
            </a:r>
          </a:p>
          <a:p>
            <a:pPr>
              <a:defRPr>
                <a:latin typeface="Graphik"/>
                <a:ea typeface="Graphik"/>
                <a:cs typeface="Graphik"/>
                <a:sym typeface="Graphik"/>
              </a:defRPr>
            </a:pPr>
            <a:r>
              <a:rPr b="1"/>
              <a:t>Negative skew</a:t>
            </a:r>
            <a:r>
              <a:t> - reverse occurs and there are a small number of small values</a:t>
            </a:r>
          </a:p>
          <a:p>
            <a:pPr>
              <a:defRPr>
                <a:latin typeface="Graphik"/>
                <a:ea typeface="Graphik"/>
                <a:cs typeface="Graphik"/>
                <a:sym typeface="Graphik"/>
              </a:defRPr>
            </a:pPr>
            <a:r>
              <a:t>When the curve is drawn the tail appears before the peak</a:t>
            </a:r>
          </a:p>
          <a:p>
            <a:pPr>
              <a:defRPr>
                <a:latin typeface="Graphik"/>
                <a:ea typeface="Graphik"/>
                <a:cs typeface="Graphik"/>
                <a:sym typeface="Graphik"/>
              </a:defRPr>
            </a:pPr>
            <a:r>
              <a:t>Mode &gt; Median &gt; Mean</a:t>
            </a:r>
          </a:p>
        </p:txBody>
      </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Forest Plot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Forest Plots</a:t>
            </a:r>
          </a:p>
        </p:txBody>
      </p:sp>
      <p:sp>
        <p:nvSpPr>
          <p:cNvPr id="489" name="A forest plot is a tool that allows the individual results of the studies contributing to a meta-analysis to be viewed at a glance. The results of individual studies are shown as squares centred on the point estimate of the result of each study. The size"/>
          <p:cNvSpPr txBox="1">
            <a:spLocks noGrp="1"/>
          </p:cNvSpPr>
          <p:nvPr>
            <p:ph type="body" idx="1"/>
          </p:nvPr>
        </p:nvSpPr>
        <p:spPr>
          <a:prstGeom prst="rect">
            <a:avLst/>
          </a:prstGeom>
        </p:spPr>
        <p:txBody>
          <a:bodyPr/>
          <a:lstStyle/>
          <a:p>
            <a:pPr>
              <a:defRPr>
                <a:latin typeface="Graphik"/>
                <a:ea typeface="Graphik"/>
                <a:cs typeface="Graphik"/>
                <a:sym typeface="Graphik"/>
              </a:defRPr>
            </a:pPr>
            <a:r>
              <a:t>A forest plot is a tool that allows the individual results of the studies contributing to a meta-analysis to be viewed at a glance. The results of individual studies are shown as squares centred on the point estimate of the result of each study. The size of the square relates to the size and weighting of the study. A horizontal line runs through the square to show its confidence interval</a:t>
            </a:r>
          </a:p>
          <a:p>
            <a:pPr>
              <a:defRPr>
                <a:latin typeface="Graphik"/>
                <a:ea typeface="Graphik"/>
                <a:cs typeface="Graphik"/>
                <a:sym typeface="Graphik"/>
              </a:defRPr>
            </a:pPr>
            <a:r>
              <a:t>The overall estimate from the meta-analysis and its confidence interval are put at the bottom, represented as a diamond. The horizontal tips of the diamond represent the confidence interval. Significance of the overall effect is achieved if the diamond is clear of the line of no effect</a:t>
            </a:r>
          </a:p>
        </p:txBody>
      </p:sp>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 name="IMG_0590.jpeg" descr="IMG_0590.jpeg"/>
          <p:cNvPicPr>
            <a:picLocks noGrp="1" noChangeAspect="1"/>
          </p:cNvPicPr>
          <p:nvPr>
            <p:ph type="pic" idx="21"/>
          </p:nvPr>
        </p:nvPicPr>
        <p:blipFill>
          <a:blip r:embed="rId2">
            <a:extLst/>
          </a:blip>
          <a:srcRect/>
          <a:stretch>
            <a:fillRect/>
          </a:stretch>
        </p:blipFill>
        <p:spPr>
          <a:xfrm>
            <a:off x="2937164" y="1270000"/>
            <a:ext cx="18509672" cy="11176000"/>
          </a:xfrm>
          <a:prstGeom prst="rect">
            <a:avLst/>
          </a:prstGeom>
        </p:spPr>
      </p:pic>
    </p:spTree>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Forest Plot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Forest Plots</a:t>
            </a:r>
          </a:p>
        </p:txBody>
      </p:sp>
      <p:sp>
        <p:nvSpPr>
          <p:cNvPr id="494" name="In this diagram the ‘line of no effect’ is the solid line labelled ‘1’.  Although the point estimate results (depicted by the centre of each box) of the 15 trials included in this meta-analysis all fall to the left of the line of no effect suggesting a b"/>
          <p:cNvSpPr txBox="1">
            <a:spLocks noGrp="1"/>
          </p:cNvSpPr>
          <p:nvPr>
            <p:ph type="body" idx="1"/>
          </p:nvPr>
        </p:nvSpPr>
        <p:spPr>
          <a:prstGeom prst="rect">
            <a:avLst/>
          </a:prstGeom>
        </p:spPr>
        <p:txBody>
          <a:bodyPr/>
          <a:lstStyle/>
          <a:p>
            <a:pPr>
              <a:defRPr>
                <a:latin typeface="Graphik"/>
                <a:ea typeface="Graphik"/>
                <a:cs typeface="Graphik"/>
                <a:sym typeface="Graphik"/>
              </a:defRPr>
            </a:pPr>
            <a:r>
              <a:t>In this diagram the ‘line of no effect’ is the solid line labelled ‘1’.  Although the point estimate results (depicted by the centre of each box) of the 15 trials included in this meta-analysis all fall to the left of the line of no effect suggesting a beneficial treatment effect, 11 of the 15 trials shown had results that did not show a significant effect i.e. the ‘whiskers’ depicting their confidence intervals cross the line of no effect. However, pooling the results gives an overall estimate of effect that is significant and suggests the treatment being tested is beneficial</a:t>
            </a:r>
          </a:p>
          <a:p>
            <a:pPr>
              <a:defRPr i="1">
                <a:latin typeface="Graphik"/>
                <a:ea typeface="Graphik"/>
                <a:cs typeface="Graphik"/>
                <a:sym typeface="Graphik"/>
              </a:defRPr>
            </a:pPr>
            <a:r>
              <a:t>Sedgwick P.  How to read a forest plot in a meta-analysis. BMJ 2015; 351: h4028</a:t>
            </a:r>
          </a:p>
          <a:p>
            <a:pPr>
              <a:defRPr i="1">
                <a:latin typeface="Graphik"/>
                <a:ea typeface="Graphik"/>
                <a:cs typeface="Graphik"/>
                <a:sym typeface="Graphik"/>
              </a:defRPr>
            </a:pPr>
            <a:r>
              <a:t>Lewis S, Clarke M. Forest plots: trying to see the wood and the trees. BMJ  2001; 322:1479</a:t>
            </a:r>
          </a:p>
        </p:txBody>
      </p:sp>
    </p:spTree>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Funnel Plot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Funnel Plots</a:t>
            </a:r>
          </a:p>
        </p:txBody>
      </p:sp>
      <p:sp>
        <p:nvSpPr>
          <p:cNvPr id="497" name="Funnel plots are used in meta-analysis to assess for homo/heterogeneity of studies and possible bias…"/>
          <p:cNvSpPr txBox="1">
            <a:spLocks noGrp="1"/>
          </p:cNvSpPr>
          <p:nvPr>
            <p:ph type="body" idx="1"/>
          </p:nvPr>
        </p:nvSpPr>
        <p:spPr>
          <a:prstGeom prst="rect">
            <a:avLst/>
          </a:prstGeom>
        </p:spPr>
        <p:txBody>
          <a:bodyPr numCol="2" spcCol="1097428"/>
          <a:lstStyle/>
          <a:p>
            <a:pPr marL="442341" indent="-442341" defTabSz="1975054">
              <a:spcBef>
                <a:spcPts val="1900"/>
              </a:spcBef>
              <a:defRPr sz="3564">
                <a:latin typeface="Graphik"/>
                <a:ea typeface="Graphik"/>
                <a:cs typeface="Graphik"/>
                <a:sym typeface="Graphik"/>
              </a:defRPr>
            </a:pPr>
            <a:r>
              <a:t>Funnel plots are used in meta-analysis to assess for homo/heterogeneity of studies and possible bias</a:t>
            </a:r>
          </a:p>
          <a:p>
            <a:pPr marL="442341" indent="-442341" defTabSz="1975054">
              <a:spcBef>
                <a:spcPts val="1900"/>
              </a:spcBef>
              <a:defRPr sz="3564">
                <a:latin typeface="Graphik"/>
                <a:ea typeface="Graphik"/>
                <a:cs typeface="Graphik"/>
                <a:sym typeface="Graphik"/>
              </a:defRPr>
            </a:pPr>
            <a:r>
              <a:t>Statistical heterogeneity refers to differences between study results beyond those attributable to chance</a:t>
            </a:r>
          </a:p>
          <a:p>
            <a:pPr marL="442341" indent="-442341" defTabSz="1975054">
              <a:spcBef>
                <a:spcPts val="1900"/>
              </a:spcBef>
              <a:defRPr sz="3564">
                <a:latin typeface="Graphik"/>
                <a:ea typeface="Graphik"/>
                <a:cs typeface="Graphik"/>
                <a:sym typeface="Graphik"/>
              </a:defRPr>
            </a:pPr>
            <a:r>
              <a:t>It may arise because of either study population differences or differences in method</a:t>
            </a:r>
          </a:p>
          <a:p>
            <a:pPr marL="442341" indent="-442341" defTabSz="1975054">
              <a:spcBef>
                <a:spcPts val="1900"/>
              </a:spcBef>
              <a:defRPr sz="3564">
                <a:latin typeface="Graphik"/>
                <a:ea typeface="Graphik"/>
                <a:cs typeface="Graphik"/>
                <a:sym typeface="Graphik"/>
              </a:defRPr>
            </a:pPr>
            <a:r>
              <a:t>Reporting bias is also common in meta-analysis studies i.e. those studies with positive or more interesting results are more likely to be published and thus be accessible to be used in a meta-analysis</a:t>
            </a:r>
          </a:p>
          <a:p>
            <a:pPr marL="442341" indent="-442341" defTabSz="1975054">
              <a:spcBef>
                <a:spcPts val="1900"/>
              </a:spcBef>
              <a:defRPr sz="3564">
                <a:latin typeface="Graphik"/>
                <a:ea typeface="Graphik"/>
                <a:cs typeface="Graphik"/>
                <a:sym typeface="Graphik"/>
              </a:defRPr>
            </a:pPr>
            <a:r>
              <a:t>If the studies included are homogenous and there is no bias, the scatter will be due to sampling variation alone and the plot resembles a symmetrical inverted funnel with the triangle incorporating 95% of studies</a:t>
            </a:r>
          </a:p>
          <a:p>
            <a:pPr marL="442341" indent="-442341" defTabSz="1975054">
              <a:spcBef>
                <a:spcPts val="1900"/>
              </a:spcBef>
              <a:defRPr sz="3564">
                <a:latin typeface="Graphik"/>
                <a:ea typeface="Graphik"/>
                <a:cs typeface="Graphik"/>
                <a:sym typeface="Graphik"/>
              </a:defRPr>
            </a:pPr>
            <a:r>
              <a:t>Significant heterogeneity or reporting bias changes the symmetry, shape or spread of the plot</a:t>
            </a:r>
          </a:p>
          <a:p>
            <a:pPr marL="442341" indent="-442341" defTabSz="1975054">
              <a:spcBef>
                <a:spcPts val="1900"/>
              </a:spcBef>
              <a:defRPr sz="3564" i="1">
                <a:latin typeface="Graphik"/>
                <a:ea typeface="Graphik"/>
                <a:cs typeface="Graphik"/>
                <a:sym typeface="Graphik"/>
              </a:defRPr>
            </a:pPr>
            <a:r>
              <a:t>Sterne N, Sutton A, Ioannidis J, et al. Recommendations for examining and interpreting funnel plot asymmetry in meta-analyses of randomised controlled trials. BMJ 2011; 343: d4002</a:t>
            </a:r>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IMG_0580.jpeg" descr="IMG_0580.jpeg"/>
          <p:cNvPicPr>
            <a:picLocks noGrp="1" noChangeAspect="1"/>
          </p:cNvPicPr>
          <p:nvPr>
            <p:ph type="pic" idx="21"/>
          </p:nvPr>
        </p:nvPicPr>
        <p:blipFill>
          <a:blip r:embed="rId2">
            <a:extLst/>
          </a:blip>
          <a:srcRect t="9685" b="9685"/>
          <a:stretch>
            <a:fillRect/>
          </a:stretch>
        </p:blipFill>
        <p:spPr>
          <a:xfrm>
            <a:off x="1270000" y="1270000"/>
            <a:ext cx="21844000" cy="1117600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roperties of the Normal Distribu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Properties of the Normal Distribution </a:t>
            </a:r>
          </a:p>
        </p:txBody>
      </p:sp>
      <p:sp>
        <p:nvSpPr>
          <p:cNvPr id="186" name="Symmetrical i.e. mean = mode = median…"/>
          <p:cNvSpPr txBox="1">
            <a:spLocks noGrp="1"/>
          </p:cNvSpPr>
          <p:nvPr>
            <p:ph type="body" idx="1"/>
          </p:nvPr>
        </p:nvSpPr>
        <p:spPr>
          <a:prstGeom prst="rect">
            <a:avLst/>
          </a:prstGeom>
        </p:spPr>
        <p:txBody>
          <a:bodyPr numCol="2" spcCol="1097428"/>
          <a:lstStyle/>
          <a:p>
            <a:pPr>
              <a:defRPr>
                <a:latin typeface="Graphik"/>
                <a:ea typeface="Graphik"/>
                <a:cs typeface="Graphik"/>
                <a:sym typeface="Graphik"/>
              </a:defRPr>
            </a:pPr>
            <a:r>
              <a:t>Symmetrical i.e. mean = mode = median</a:t>
            </a:r>
          </a:p>
          <a:p>
            <a:pPr>
              <a:defRPr>
                <a:latin typeface="Graphik"/>
                <a:ea typeface="Graphik"/>
                <a:cs typeface="Graphik"/>
                <a:sym typeface="Graphik"/>
              </a:defRPr>
            </a:pPr>
            <a:r>
              <a:t>68.3% of values lie within 1 SD of the mean</a:t>
            </a:r>
          </a:p>
          <a:p>
            <a:pPr>
              <a:defRPr>
                <a:latin typeface="Graphik"/>
                <a:ea typeface="Graphik"/>
                <a:cs typeface="Graphik"/>
                <a:sym typeface="Graphik"/>
              </a:defRPr>
            </a:pPr>
            <a:r>
              <a:t>95.4% of values lie within 2 SD of the mean</a:t>
            </a:r>
          </a:p>
          <a:p>
            <a:pPr>
              <a:defRPr>
                <a:latin typeface="Graphik"/>
                <a:ea typeface="Graphik"/>
                <a:cs typeface="Graphik"/>
                <a:sym typeface="Graphik"/>
              </a:defRPr>
            </a:pPr>
            <a:r>
              <a:t>99.7% of values lie within 3 SD of the mean</a:t>
            </a:r>
          </a:p>
          <a:p>
            <a:pPr>
              <a:defRPr>
                <a:latin typeface="Graphik"/>
                <a:ea typeface="Graphik"/>
                <a:cs typeface="Graphik"/>
                <a:sym typeface="Graphik"/>
              </a:defRPr>
            </a:pPr>
            <a:r>
              <a:t>This is often reversed, so that within 1.96 SD of the mean lie 95% of the sample values</a:t>
            </a:r>
          </a:p>
          <a:p>
            <a:pPr>
              <a:defRPr>
                <a:latin typeface="Graphik"/>
                <a:ea typeface="Graphik"/>
                <a:cs typeface="Graphik"/>
                <a:sym typeface="Graphik"/>
              </a:defRPr>
            </a:pPr>
            <a:r>
              <a:t>The range of the mean - (1.96 *SD) to the mean + (1.96 * SD) is called the 95% confidence interval, i.e. If a repeat sample of 100 observations are taken from the same group 95 of them would be expected to lie in that range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Normal Distribu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Normal Distribution </a:t>
            </a:r>
          </a:p>
        </p:txBody>
      </p:sp>
      <p:pic>
        <p:nvPicPr>
          <p:cNvPr id="189" name="Image" descr="Image"/>
          <p:cNvPicPr>
            <a:picLocks noChangeAspect="1"/>
          </p:cNvPicPr>
          <p:nvPr/>
        </p:nvPicPr>
        <p:blipFill>
          <a:blip r:embed="rId2">
            <a:extLst/>
          </a:blip>
          <a:stretch>
            <a:fillRect/>
          </a:stretch>
        </p:blipFill>
        <p:spPr>
          <a:xfrm>
            <a:off x="4241800" y="3313658"/>
            <a:ext cx="15900400" cy="102489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tandard Deviation (SD)"/>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Standard Deviation (SD)</a:t>
            </a:r>
          </a:p>
        </p:txBody>
      </p:sp>
      <p:sp>
        <p:nvSpPr>
          <p:cNvPr id="192" name="Standard deviation gives the average distance of each of a set of observations from the mean…"/>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Standard deviation </a:t>
            </a:r>
            <a:r>
              <a:t>gives the average distance of each of a set of observations from the mean</a:t>
            </a:r>
          </a:p>
          <a:p>
            <a:pPr>
              <a:defRPr>
                <a:latin typeface="Graphik"/>
                <a:ea typeface="Graphik"/>
                <a:cs typeface="Graphik"/>
                <a:sym typeface="Graphik"/>
              </a:defRPr>
            </a:pPr>
            <a:r>
              <a:t>Represented by the Greek letter, sigma</a:t>
            </a:r>
          </a:p>
          <a:p>
            <a:pPr>
              <a:defRPr>
                <a:latin typeface="Graphik"/>
                <a:ea typeface="Graphik"/>
                <a:cs typeface="Graphik"/>
                <a:sym typeface="Graphik"/>
              </a:defRPr>
            </a:pPr>
            <a:r>
              <a:t>If the SD is known then it can be stated that in a normally distributed population 68% of values will fall within 1SD of the mean, 95% within 2SD’s and 99% within 3SD’s of the mean</a:t>
            </a:r>
          </a:p>
          <a:p>
            <a:pPr>
              <a:defRPr>
                <a:latin typeface="Graphik"/>
                <a:ea typeface="Graphik"/>
                <a:cs typeface="Graphik"/>
                <a:sym typeface="Graphik"/>
              </a:defRPr>
            </a:pPr>
            <a:r>
              <a:t>The SD is the square root of the variance</a:t>
            </a:r>
          </a:p>
          <a:p>
            <a:pPr>
              <a:defRPr i="1">
                <a:latin typeface="Graphik"/>
                <a:ea typeface="Graphik"/>
                <a:cs typeface="Graphik"/>
                <a:sym typeface="Graphik"/>
              </a:defRPr>
            </a:pPr>
            <a:r>
              <a:t>RCGP. Curriculum Topic Guides: evidence based practice, research and sharing knowledge. 2019</a:t>
            </a:r>
          </a:p>
        </p:txBody>
      </p:sp>
      <p:sp>
        <p:nvSpPr>
          <p:cNvPr id="193" name="Square root of varianc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Square root of variance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tandard Devia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Standard Deviation</a:t>
            </a:r>
          </a:p>
        </p:txBody>
      </p:sp>
      <p:sp>
        <p:nvSpPr>
          <p:cNvPr id="196" name="Low SD indicates that data points tend to be very close to the mean…"/>
          <p:cNvSpPr txBox="1">
            <a:spLocks noGrp="1"/>
          </p:cNvSpPr>
          <p:nvPr>
            <p:ph type="body" idx="1"/>
          </p:nvPr>
        </p:nvSpPr>
        <p:spPr>
          <a:prstGeom prst="rect">
            <a:avLst/>
          </a:prstGeom>
        </p:spPr>
        <p:txBody>
          <a:bodyPr/>
          <a:lstStyle/>
          <a:p>
            <a:pPr>
              <a:defRPr>
                <a:latin typeface="Graphik"/>
                <a:ea typeface="Graphik"/>
                <a:cs typeface="Graphik"/>
                <a:sym typeface="Graphik"/>
              </a:defRPr>
            </a:pPr>
            <a:r>
              <a:t>Low SD indicates that data points tend to be very close to the mean</a:t>
            </a:r>
          </a:p>
          <a:p>
            <a:pPr>
              <a:defRPr>
                <a:latin typeface="Graphik"/>
                <a:ea typeface="Graphik"/>
                <a:cs typeface="Graphik"/>
                <a:sym typeface="Graphik"/>
              </a:defRPr>
            </a:pPr>
            <a:r>
              <a:t>High SD indicates that the data are spread out over a large range of values</a:t>
            </a:r>
          </a:p>
          <a:p>
            <a:pPr>
              <a:defRPr>
                <a:latin typeface="Graphik"/>
                <a:ea typeface="Graphik"/>
                <a:cs typeface="Graphik"/>
                <a:sym typeface="Graphik"/>
              </a:defRPr>
            </a:pPr>
            <a:r>
              <a:t>In the USA the average men’s height is 178cm with a SD of 8cM</a:t>
            </a:r>
          </a:p>
          <a:p>
            <a:pPr>
              <a:defRPr>
                <a:latin typeface="Graphik"/>
                <a:ea typeface="Graphik"/>
                <a:cs typeface="Graphik"/>
                <a:sym typeface="Graphik"/>
              </a:defRPr>
            </a:pPr>
            <a:r>
              <a:t>Most men (approx 68%) have a height between 170-186cm or 1SD from the mean</a:t>
            </a:r>
          </a:p>
          <a:p>
            <a:pPr>
              <a:defRPr>
                <a:latin typeface="Graphik"/>
                <a:ea typeface="Graphik"/>
                <a:cs typeface="Graphik"/>
                <a:sym typeface="Graphik"/>
              </a:defRPr>
            </a:pPr>
            <a:r>
              <a:t>Almost all men (approx 95%) have a height within 16cm of the mean (162-194cm) - 2 SD’s from the mean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IMG_0585.jpeg" descr="IMG_0585.jpeg"/>
          <p:cNvPicPr>
            <a:picLocks noGrp="1" noChangeAspect="1"/>
          </p:cNvPicPr>
          <p:nvPr>
            <p:ph type="pic" idx="21"/>
          </p:nvPr>
        </p:nvPicPr>
        <p:blipFill>
          <a:blip r:embed="rId2">
            <a:extLst/>
          </a:blip>
          <a:srcRect/>
          <a:stretch>
            <a:fillRect/>
          </a:stretch>
        </p:blipFill>
        <p:spPr>
          <a:xfrm>
            <a:off x="4699103" y="1270000"/>
            <a:ext cx="14985794" cy="11176000"/>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tandard Devia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Standard Deviation</a:t>
            </a:r>
          </a:p>
        </p:txBody>
      </p:sp>
      <p:sp>
        <p:nvSpPr>
          <p:cNvPr id="201" name="For most blood tests that GPs request, the result is reported together with a ‘normal range’, also termed a reference interval. This is calculated using samples from apparently healthy members of the local population…"/>
          <p:cNvSpPr txBox="1">
            <a:spLocks noGrp="1"/>
          </p:cNvSpPr>
          <p:nvPr>
            <p:ph type="body" idx="1"/>
          </p:nvPr>
        </p:nvSpPr>
        <p:spPr>
          <a:prstGeom prst="rect">
            <a:avLst/>
          </a:prstGeom>
        </p:spPr>
        <p:txBody>
          <a:bodyPr numCol="2" spcCol="1097428"/>
          <a:lstStyle/>
          <a:p>
            <a:pPr marL="316737" indent="-316737" defTabSz="1414236">
              <a:spcBef>
                <a:spcPts val="1300"/>
              </a:spcBef>
              <a:defRPr sz="2551">
                <a:latin typeface="Graphik"/>
                <a:ea typeface="Graphik"/>
                <a:cs typeface="Graphik"/>
                <a:sym typeface="Graphik"/>
              </a:defRPr>
            </a:pPr>
            <a:r>
              <a:t>For most blood tests that GPs request, the result is reported together with a ‘normal range’, also termed a reference interval. This is calculated using samples from apparently healthy members of the local population</a:t>
            </a:r>
          </a:p>
          <a:p>
            <a:pPr marL="316737" indent="-316737" defTabSz="1414236">
              <a:spcBef>
                <a:spcPts val="1300"/>
              </a:spcBef>
              <a:defRPr sz="2551">
                <a:latin typeface="Graphik"/>
                <a:ea typeface="Graphik"/>
                <a:cs typeface="Graphik"/>
                <a:sym typeface="Graphik"/>
              </a:defRPr>
            </a:pPr>
            <a:r>
              <a:t>As with this marker, values from the test population generally follow a ‘normal distribution’. This means that most values are clustered in the centre of the range of values seen, with the values at the extremes occurring much less frequently</a:t>
            </a:r>
          </a:p>
          <a:p>
            <a:pPr marL="316737" indent="-316737" defTabSz="1414236">
              <a:spcBef>
                <a:spcPts val="1300"/>
              </a:spcBef>
              <a:defRPr sz="2551">
                <a:latin typeface="Graphik"/>
                <a:ea typeface="Graphik"/>
                <a:cs typeface="Graphik"/>
                <a:sym typeface="Graphik"/>
              </a:defRPr>
            </a:pPr>
            <a:r>
              <a:t>Values are distributed symmetrically around the mean resulting in a typical ‘bell-shaped’ normal distribution curve when plotted graphically. As the values are distributed symmetrically, the mean, median and mode of a normal distribution are equal. In this example, the mean value for the new biochemical marker is 0.3 pmol/l</a:t>
            </a:r>
          </a:p>
          <a:p>
            <a:pPr marL="316737" indent="-316737" defTabSz="1414236">
              <a:spcBef>
                <a:spcPts val="1300"/>
              </a:spcBef>
              <a:defRPr sz="2551">
                <a:latin typeface="Graphik"/>
                <a:ea typeface="Graphik"/>
                <a:cs typeface="Graphik"/>
                <a:sym typeface="Graphik"/>
              </a:defRPr>
            </a:pPr>
            <a:r>
              <a:t>As well as being defined by the mean, normal distributions are also defined by the spread of data, or standard deviation (SD); roughly 95% of the area of a normal distribution curve being within two standard deviations of the mean</a:t>
            </a:r>
          </a:p>
          <a:p>
            <a:pPr marL="316737" indent="-316737" defTabSz="1414236">
              <a:spcBef>
                <a:spcPts val="1300"/>
              </a:spcBef>
              <a:defRPr sz="2551">
                <a:latin typeface="Graphik"/>
                <a:ea typeface="Graphik"/>
                <a:cs typeface="Graphik"/>
                <a:sym typeface="Graphik"/>
              </a:defRPr>
            </a:pPr>
            <a:r>
              <a:t>Normal ranges are commonly set 2 SDs above and below the mean for a ‘normal’ population. In this case, the normal range calculated as 2 SDs above and below the mean is 0.205 to 0.395 pmol/l. However, it is important to remember that roughly only 95% of ‘normal’ values fall within this range; 5% (or 1 in 20) tests will deliver a result that is outside the normal range but is still normal</a:t>
            </a:r>
          </a:p>
          <a:p>
            <a:pPr marL="316737" indent="-316737" defTabSz="1414236">
              <a:spcBef>
                <a:spcPts val="1300"/>
              </a:spcBef>
              <a:defRPr sz="2551">
                <a:latin typeface="Graphik"/>
                <a:ea typeface="Graphik"/>
                <a:cs typeface="Graphik"/>
                <a:sym typeface="Graphik"/>
              </a:defRPr>
            </a:pPr>
            <a:r>
              <a:t>It is important to note that reference intervals may vary in different populations. For example, the reference range for haemoglobin is different in women and in men. The reference range can also vary according the analysis method used. Therefore laboratories may change reference ranges for tests when machinery is updated. So, once a reference range has been set, it will not always remain the same and, as clinicians, we cannot assume the reference range that we use from our local laboratory can be applied to sample results analysed elsewhere. It is important to always use the reference range supplied by the laboratory that has carried out the test</a:t>
            </a:r>
          </a:p>
          <a:p>
            <a:pPr marL="316737" indent="-316737" defTabSz="1414236">
              <a:spcBef>
                <a:spcPts val="1300"/>
              </a:spcBef>
              <a:defRPr sz="2551">
                <a:latin typeface="Graphik"/>
                <a:ea typeface="Graphik"/>
                <a:cs typeface="Graphik"/>
                <a:sym typeface="Graphik"/>
              </a:defRPr>
            </a:pPr>
            <a:r>
              <a:t>The correct answer is: Mean serum concentration in a normal population is 0.3 pmol/l</a:t>
            </a:r>
          </a:p>
        </p:txBody>
      </p:sp>
      <p:sp>
        <p:nvSpPr>
          <p:cNvPr id="202" name="Answ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Answer</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Variance"/>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Variance</a:t>
            </a:r>
          </a:p>
        </p:txBody>
      </p:sp>
      <p:sp>
        <p:nvSpPr>
          <p:cNvPr id="205" name="Variance is a measure of the spread of observations around a mean…"/>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Variance</a:t>
            </a:r>
            <a:r>
              <a:t> is a measure of the spread of observations around a mean</a:t>
            </a:r>
          </a:p>
          <a:p>
            <a:pPr>
              <a:defRPr>
                <a:latin typeface="Graphik"/>
                <a:ea typeface="Graphik"/>
                <a:cs typeface="Graphik"/>
                <a:sym typeface="Graphik"/>
              </a:defRPr>
            </a:pPr>
            <a:r>
              <a:t>Variance is the square of standard deviation, therefore standard deviation is the square root of variance</a:t>
            </a:r>
          </a:p>
        </p:txBody>
      </p:sp>
      <p:sp>
        <p:nvSpPr>
          <p:cNvPr id="206" name="Variance = Square of standard devia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2438338">
              <a:lnSpc>
                <a:spcPct val="90000"/>
              </a:lnSpc>
              <a:spcBef>
                <a:spcPts val="2400"/>
              </a:spcBef>
              <a:defRPr b="1" spc="0">
                <a:latin typeface="Graphik"/>
                <a:ea typeface="Graphik"/>
                <a:cs typeface="Graphik"/>
                <a:sym typeface="Graphik"/>
              </a:defRPr>
            </a:lvl1pPr>
          </a:lstStyle>
          <a:p>
            <a:r>
              <a:t>Variance = Square of standard deviation</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tandard Error of the Mean (SEM)"/>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Standard Error of the Mean (SEM)</a:t>
            </a:r>
          </a:p>
        </p:txBody>
      </p:sp>
      <p:sp>
        <p:nvSpPr>
          <p:cNvPr id="209" name="Standard Error of the Mean (SEM) is a measure of the spread expected for the mean of the observations - i.e. how 'accurate' the calculated sample mean is from the true population mean…"/>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Standard Error of the Mean</a:t>
            </a:r>
            <a:r>
              <a:t> (SEM) is a measure of the spread expected for the mean of the observations - i.e. how 'accurate' the calculated sample mean is from the true population mean </a:t>
            </a:r>
          </a:p>
          <a:p>
            <a:pPr>
              <a:defRPr>
                <a:latin typeface="Graphik"/>
                <a:ea typeface="Graphik"/>
                <a:cs typeface="Graphik"/>
                <a:sym typeface="Graphik"/>
              </a:defRPr>
            </a:pPr>
            <a:r>
              <a:t>Key point</a:t>
            </a:r>
          </a:p>
          <a:p>
            <a:pPr lvl="1">
              <a:defRPr>
                <a:latin typeface="Graphik"/>
                <a:ea typeface="Graphik"/>
                <a:cs typeface="Graphik"/>
                <a:sym typeface="Graphik"/>
              </a:defRPr>
            </a:pPr>
            <a:r>
              <a:t>SEM = SD / square root (n) where SD = standard deviation and n = sample size</a:t>
            </a:r>
          </a:p>
          <a:p>
            <a:pPr lvl="1">
              <a:defRPr>
                <a:latin typeface="Graphik"/>
                <a:ea typeface="Graphik"/>
                <a:cs typeface="Graphik"/>
                <a:sym typeface="Graphik"/>
              </a:defRPr>
            </a:pPr>
            <a:r>
              <a:t>The SEM gets smaller as the sample size (n) increases</a:t>
            </a:r>
          </a:p>
          <a:p>
            <a:pPr>
              <a:defRPr>
                <a:latin typeface="Graphik"/>
                <a:ea typeface="Graphik"/>
                <a:cs typeface="Graphik"/>
                <a:sym typeface="Graphik"/>
              </a:defRPr>
            </a:pPr>
            <a:r>
              <a:t>A 95% confidence interval:</a:t>
            </a:r>
          </a:p>
          <a:p>
            <a:pPr lvl="1">
              <a:defRPr>
                <a:latin typeface="Graphik"/>
                <a:ea typeface="Graphik"/>
                <a:cs typeface="Graphik"/>
                <a:sym typeface="Graphik"/>
              </a:defRPr>
            </a:pPr>
            <a:r>
              <a:t>Lower limit = mean - (1.96 * SEM)</a:t>
            </a:r>
          </a:p>
          <a:p>
            <a:pPr lvl="1">
              <a:defRPr>
                <a:latin typeface="Graphik"/>
                <a:ea typeface="Graphik"/>
                <a:cs typeface="Graphik"/>
                <a:sym typeface="Graphik"/>
              </a:defRPr>
            </a:pPr>
            <a:r>
              <a:t>Upper limit = mean + (1.96 * SEM)</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List of Statistical Terms from the GP Curriculum"/>
          <p:cNvSpPr txBox="1">
            <a:spLocks noGrp="1"/>
          </p:cNvSpPr>
          <p:nvPr>
            <p:ph type="title"/>
          </p:nvPr>
        </p:nvSpPr>
        <p:spPr>
          <a:prstGeom prst="rect">
            <a:avLst/>
          </a:prstGeom>
        </p:spPr>
        <p:txBody>
          <a:bodyPr/>
          <a:lstStyle>
            <a:lvl1pPr defTabSz="2292095">
              <a:defRPr sz="7896" spc="-78">
                <a:latin typeface="Graphik"/>
                <a:ea typeface="Graphik"/>
                <a:cs typeface="Graphik"/>
                <a:sym typeface="Graphik"/>
              </a:defRPr>
            </a:lvl1pPr>
          </a:lstStyle>
          <a:p>
            <a:r>
              <a:t>List of Statistical Terms from the GP Curriculum</a:t>
            </a:r>
          </a:p>
        </p:txBody>
      </p:sp>
      <p:sp>
        <p:nvSpPr>
          <p:cNvPr id="156" name="Absolute risk…"/>
          <p:cNvSpPr txBox="1">
            <a:spLocks noGrp="1"/>
          </p:cNvSpPr>
          <p:nvPr>
            <p:ph type="body" idx="1"/>
          </p:nvPr>
        </p:nvSpPr>
        <p:spPr>
          <a:prstGeom prst="rect">
            <a:avLst/>
          </a:prstGeom>
        </p:spPr>
        <p:txBody>
          <a:bodyPr numCol="3" spcCol="1097428"/>
          <a:lstStyle/>
          <a:p>
            <a:pPr>
              <a:defRPr>
                <a:latin typeface="Graphik"/>
                <a:ea typeface="Graphik"/>
                <a:cs typeface="Graphik"/>
                <a:sym typeface="Graphik"/>
              </a:defRPr>
            </a:pPr>
            <a:r>
              <a:t>Absolute risk</a:t>
            </a:r>
          </a:p>
          <a:p>
            <a:pPr>
              <a:defRPr>
                <a:latin typeface="Graphik"/>
                <a:ea typeface="Graphik"/>
                <a:cs typeface="Graphik"/>
                <a:sym typeface="Graphik"/>
              </a:defRPr>
            </a:pPr>
            <a:r>
              <a:t>Absolute risk reduction (ARR)</a:t>
            </a:r>
          </a:p>
          <a:p>
            <a:pPr>
              <a:defRPr>
                <a:latin typeface="Graphik"/>
                <a:ea typeface="Graphik"/>
                <a:cs typeface="Graphik"/>
                <a:sym typeface="Graphik"/>
              </a:defRPr>
            </a:pPr>
            <a:r>
              <a:t>Absolute risk increase (ARI)</a:t>
            </a:r>
          </a:p>
          <a:p>
            <a:pPr>
              <a:defRPr>
                <a:latin typeface="Graphik"/>
                <a:ea typeface="Graphik"/>
                <a:cs typeface="Graphik"/>
                <a:sym typeface="Graphik"/>
              </a:defRPr>
            </a:pPr>
            <a:r>
              <a:t>Association</a:t>
            </a:r>
          </a:p>
          <a:p>
            <a:pPr>
              <a:defRPr>
                <a:latin typeface="Graphik"/>
                <a:ea typeface="Graphik"/>
                <a:cs typeface="Graphik"/>
                <a:sym typeface="Graphik"/>
              </a:defRPr>
            </a:pPr>
            <a:r>
              <a:t>Bayesian probability </a:t>
            </a:r>
          </a:p>
          <a:p>
            <a:pPr>
              <a:defRPr>
                <a:latin typeface="Graphik"/>
                <a:ea typeface="Graphik"/>
                <a:cs typeface="Graphik"/>
                <a:sym typeface="Graphik"/>
              </a:defRPr>
            </a:pPr>
            <a:r>
              <a:t>Bias </a:t>
            </a:r>
          </a:p>
          <a:p>
            <a:pPr>
              <a:defRPr>
                <a:latin typeface="Graphik"/>
                <a:ea typeface="Graphik"/>
                <a:cs typeface="Graphik"/>
                <a:sym typeface="Graphik"/>
              </a:defRPr>
            </a:pPr>
            <a:r>
              <a:t>Blinding</a:t>
            </a:r>
          </a:p>
          <a:p>
            <a:pPr>
              <a:defRPr>
                <a:latin typeface="Graphik"/>
                <a:ea typeface="Graphik"/>
                <a:cs typeface="Graphik"/>
                <a:sym typeface="Graphik"/>
              </a:defRPr>
            </a:pPr>
            <a:r>
              <a:t>Case control</a:t>
            </a:r>
          </a:p>
          <a:p>
            <a:pPr>
              <a:defRPr>
                <a:latin typeface="Graphik"/>
                <a:ea typeface="Graphik"/>
                <a:cs typeface="Graphik"/>
                <a:sym typeface="Graphik"/>
              </a:defRPr>
            </a:pPr>
            <a:r>
              <a:t>Case fatality</a:t>
            </a:r>
          </a:p>
          <a:p>
            <a:pPr>
              <a:defRPr>
                <a:latin typeface="Graphik"/>
                <a:ea typeface="Graphik"/>
                <a:cs typeface="Graphik"/>
                <a:sym typeface="Graphik"/>
              </a:defRPr>
            </a:pPr>
            <a:r>
              <a:t>Cohort</a:t>
            </a:r>
          </a:p>
          <a:p>
            <a:pPr>
              <a:defRPr>
                <a:latin typeface="Graphik"/>
                <a:ea typeface="Graphik"/>
                <a:cs typeface="Graphik"/>
                <a:sym typeface="Graphik"/>
              </a:defRPr>
            </a:pPr>
            <a:r>
              <a:t>Confidence intervals</a:t>
            </a:r>
          </a:p>
          <a:p>
            <a:pPr>
              <a:defRPr>
                <a:latin typeface="Graphik"/>
                <a:ea typeface="Graphik"/>
                <a:cs typeface="Graphik"/>
                <a:sym typeface="Graphik"/>
              </a:defRPr>
            </a:pPr>
            <a:r>
              <a:t>Confounding</a:t>
            </a:r>
          </a:p>
          <a:p>
            <a:pPr>
              <a:defRPr>
                <a:latin typeface="Graphik"/>
                <a:ea typeface="Graphik"/>
                <a:cs typeface="Graphik"/>
                <a:sym typeface="Graphik"/>
              </a:defRPr>
            </a:pPr>
            <a:r>
              <a:t>Correlation</a:t>
            </a:r>
          </a:p>
          <a:p>
            <a:pPr>
              <a:defRPr>
                <a:latin typeface="Graphik"/>
                <a:ea typeface="Graphik"/>
                <a:cs typeface="Graphik"/>
                <a:sym typeface="Graphik"/>
              </a:defRPr>
            </a:pPr>
            <a:r>
              <a:t>Crossover</a:t>
            </a:r>
          </a:p>
          <a:p>
            <a:pPr>
              <a:defRPr>
                <a:latin typeface="Graphik"/>
                <a:ea typeface="Graphik"/>
                <a:cs typeface="Graphik"/>
                <a:sym typeface="Graphik"/>
              </a:defRPr>
            </a:pPr>
            <a:r>
              <a:t>Cross-sectional</a:t>
            </a:r>
          </a:p>
          <a:p>
            <a:pPr>
              <a:defRPr>
                <a:latin typeface="Graphik"/>
                <a:ea typeface="Graphik"/>
                <a:cs typeface="Graphik"/>
                <a:sym typeface="Graphik"/>
              </a:defRPr>
            </a:pPr>
            <a:r>
              <a:t>DALY (Disability adjusted life year)</a:t>
            </a:r>
          </a:p>
          <a:p>
            <a:pPr>
              <a:defRPr>
                <a:latin typeface="Graphik"/>
                <a:ea typeface="Graphik"/>
                <a:cs typeface="Graphik"/>
                <a:sym typeface="Graphik"/>
              </a:defRPr>
            </a:pPr>
            <a:r>
              <a:t>Data types (categorical, ordinal, continuous)</a:t>
            </a:r>
          </a:p>
          <a:p>
            <a:pPr>
              <a:defRPr>
                <a:latin typeface="Graphik"/>
                <a:ea typeface="Graphik"/>
                <a:cs typeface="Graphik"/>
                <a:sym typeface="Graphik"/>
              </a:defRPr>
            </a:pPr>
            <a:r>
              <a:t>Delphi</a:t>
            </a:r>
          </a:p>
          <a:p>
            <a:pPr>
              <a:defRPr>
                <a:latin typeface="Graphik"/>
                <a:ea typeface="Graphik"/>
                <a:cs typeface="Graphik"/>
                <a:sym typeface="Graphik"/>
              </a:defRPr>
            </a:pPr>
            <a:r>
              <a:t>Discrimination </a:t>
            </a:r>
          </a:p>
          <a:p>
            <a:pPr>
              <a:defRPr>
                <a:latin typeface="Graphik"/>
                <a:ea typeface="Graphik"/>
                <a:cs typeface="Graphik"/>
                <a:sym typeface="Graphik"/>
              </a:defRPr>
            </a:pPr>
            <a:r>
              <a:t>Distributions (parametric and non-parametric)</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tandard Error of the Mea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Standard Error of the Mean</a:t>
            </a:r>
          </a:p>
        </p:txBody>
      </p:sp>
      <p:sp>
        <p:nvSpPr>
          <p:cNvPr id="212" name="The above formula is a slight simplification:…"/>
          <p:cNvSpPr txBox="1">
            <a:spLocks noGrp="1"/>
          </p:cNvSpPr>
          <p:nvPr>
            <p:ph type="body" idx="1"/>
          </p:nvPr>
        </p:nvSpPr>
        <p:spPr>
          <a:prstGeom prst="rect">
            <a:avLst/>
          </a:prstGeom>
        </p:spPr>
        <p:txBody>
          <a:bodyPr/>
          <a:lstStyle/>
          <a:p>
            <a:pPr>
              <a:defRPr>
                <a:latin typeface="Graphik"/>
                <a:ea typeface="Graphik"/>
                <a:cs typeface="Graphik"/>
                <a:sym typeface="Graphik"/>
              </a:defRPr>
            </a:pPr>
            <a:r>
              <a:t>The above formula is a slight simplification:</a:t>
            </a:r>
          </a:p>
          <a:p>
            <a:pPr lvl="1">
              <a:defRPr>
                <a:latin typeface="Graphik"/>
                <a:ea typeface="Graphik"/>
                <a:cs typeface="Graphik"/>
                <a:sym typeface="Graphik"/>
              </a:defRPr>
            </a:pPr>
            <a:r>
              <a:t>If a small sample size is used (e.g. n &lt; 100) then it is important to use a 'Student's T critical value' look-up table to replace 1.96 with a different value</a:t>
            </a:r>
          </a:p>
          <a:p>
            <a:pPr lvl="1">
              <a:defRPr>
                <a:latin typeface="Graphik"/>
                <a:ea typeface="Graphik"/>
                <a:cs typeface="Graphik"/>
                <a:sym typeface="Graphik"/>
              </a:defRPr>
            </a:pPr>
            <a:r>
              <a:t>If a different confidence level is required, e.g. 90% then 1.96 is replaced by a different value. For 90% this would 1.645</a:t>
            </a:r>
          </a:p>
          <a:p>
            <a:pPr>
              <a:defRPr>
                <a:latin typeface="Graphik"/>
                <a:ea typeface="Graphik"/>
                <a:cs typeface="Graphik"/>
                <a:sym typeface="Graphik"/>
              </a:defRPr>
            </a:pPr>
            <a:r>
              <a:t>Results such as mean value are often presented along with a confidence interval. For example, in a study the mean height in a sample taken from a population is 183cm. You know that the standard error (SE) (the standard deviation of the mean) is 2cm. This gives a 95% confidence interval of 179-187cm (+/- 2 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tandard Error of the Mea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Standard Error of the Mean</a:t>
            </a:r>
          </a:p>
        </p:txBody>
      </p:sp>
      <p:sp>
        <p:nvSpPr>
          <p:cNvPr id="215" name="A follow-up study is performed looking at the height of 100 adults who were given steroids during childhood. The average height of the adults is 169cm, with a standard deviation of 16cm. What is the standard error of the mean?…"/>
          <p:cNvSpPr txBox="1">
            <a:spLocks noGrp="1"/>
          </p:cNvSpPr>
          <p:nvPr>
            <p:ph type="body" idx="1"/>
          </p:nvPr>
        </p:nvSpPr>
        <p:spPr>
          <a:prstGeom prst="rect">
            <a:avLst/>
          </a:prstGeom>
        </p:spPr>
        <p:txBody>
          <a:bodyPr numCol="2" spcCol="1097428"/>
          <a:lstStyle/>
          <a:p>
            <a:pPr>
              <a:defRPr>
                <a:latin typeface="Graphik"/>
                <a:ea typeface="Graphik"/>
                <a:cs typeface="Graphik"/>
                <a:sym typeface="Graphik"/>
              </a:defRPr>
            </a:pPr>
            <a:r>
              <a:t>A follow-up study is performed looking at the height of 100 adults who were given steroids during childhood. The average height of the adults is 169cm, with a standard deviation of 16cm. What is the standard error of the mean?</a:t>
            </a:r>
          </a:p>
          <a:p>
            <a:pPr>
              <a:defRPr>
                <a:latin typeface="Graphik"/>
                <a:ea typeface="Graphik"/>
                <a:cs typeface="Graphik"/>
                <a:sym typeface="Graphik"/>
              </a:defRPr>
            </a:pPr>
            <a:endParaRPr/>
          </a:p>
          <a:p>
            <a:pPr>
              <a:defRPr>
                <a:latin typeface="Graphik"/>
                <a:ea typeface="Graphik"/>
                <a:cs typeface="Graphik"/>
                <a:sym typeface="Graphik"/>
              </a:defRPr>
            </a:pPr>
            <a:endParaRPr/>
          </a:p>
          <a:p>
            <a:pPr>
              <a:defRPr>
                <a:latin typeface="Graphik"/>
                <a:ea typeface="Graphik"/>
                <a:cs typeface="Graphik"/>
                <a:sym typeface="Graphik"/>
              </a:defRPr>
            </a:pPr>
            <a:endParaRPr/>
          </a:p>
          <a:p>
            <a:pPr>
              <a:defRPr>
                <a:latin typeface="Graphik"/>
                <a:ea typeface="Graphik"/>
                <a:cs typeface="Graphik"/>
                <a:sym typeface="Graphik"/>
              </a:defRPr>
            </a:pPr>
            <a:r>
              <a:t>SEM is calculated by the SD / square root (number of patients)</a:t>
            </a:r>
          </a:p>
          <a:p>
            <a:pPr marL="0" indent="0" algn="ctr">
              <a:buSzTx/>
              <a:buNone/>
              <a:defRPr>
                <a:latin typeface="Graphik"/>
                <a:ea typeface="Graphik"/>
                <a:cs typeface="Graphik"/>
                <a:sym typeface="Graphik"/>
              </a:defRPr>
            </a:pPr>
            <a:r>
              <a:t>= 16 / square root (100) </a:t>
            </a:r>
          </a:p>
          <a:p>
            <a:pPr marL="0" indent="0" algn="ctr">
              <a:buSzTx/>
              <a:buNone/>
              <a:defRPr>
                <a:latin typeface="Graphik"/>
                <a:ea typeface="Graphik"/>
                <a:cs typeface="Graphik"/>
                <a:sym typeface="Graphik"/>
              </a:defRPr>
            </a:pPr>
            <a:r>
              <a:t>= 16 / 10 </a:t>
            </a:r>
          </a:p>
          <a:p>
            <a:pPr marL="0" indent="0" algn="ctr">
              <a:buSzTx/>
              <a:buNone/>
              <a:defRPr>
                <a:latin typeface="Graphik"/>
                <a:ea typeface="Graphik"/>
                <a:cs typeface="Graphik"/>
                <a:sym typeface="Graphik"/>
              </a:defRPr>
            </a:pPr>
            <a:r>
              <a:t>= 1.6</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Data type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Data types</a:t>
            </a:r>
          </a:p>
        </p:txBody>
      </p:sp>
      <p:sp>
        <p:nvSpPr>
          <p:cNvPr id="218" name="Parametric Data…"/>
          <p:cNvSpPr txBox="1">
            <a:spLocks noGrp="1"/>
          </p:cNvSpPr>
          <p:nvPr>
            <p:ph type="body" idx="1"/>
          </p:nvPr>
        </p:nvSpPr>
        <p:spPr>
          <a:prstGeom prst="rect">
            <a:avLst/>
          </a:prstGeom>
        </p:spPr>
        <p:txBody>
          <a:bodyPr/>
          <a:lstStyle/>
          <a:p>
            <a:pPr>
              <a:defRPr b="1">
                <a:latin typeface="Graphik"/>
                <a:ea typeface="Graphik"/>
                <a:cs typeface="Graphik"/>
                <a:sym typeface="Graphik"/>
              </a:defRPr>
            </a:pPr>
            <a:r>
              <a:t>Parametric Data</a:t>
            </a:r>
          </a:p>
          <a:p>
            <a:pPr lvl="1">
              <a:defRPr>
                <a:latin typeface="Graphik"/>
                <a:ea typeface="Graphik"/>
                <a:cs typeface="Graphik"/>
                <a:sym typeface="Graphik"/>
              </a:defRPr>
            </a:pPr>
            <a:r>
              <a:t>This is data that is assumed to follow a normal distribution </a:t>
            </a:r>
          </a:p>
          <a:p>
            <a:pPr>
              <a:defRPr b="1">
                <a:latin typeface="Graphik"/>
                <a:ea typeface="Graphik"/>
                <a:cs typeface="Graphik"/>
                <a:sym typeface="Graphik"/>
              </a:defRPr>
            </a:pPr>
            <a:r>
              <a:t>Non-Parametric Data</a:t>
            </a:r>
          </a:p>
          <a:p>
            <a:pPr lvl="1">
              <a:defRPr>
                <a:latin typeface="Graphik"/>
                <a:ea typeface="Graphik"/>
                <a:cs typeface="Graphik"/>
                <a:sym typeface="Graphik"/>
              </a:defRPr>
            </a:pPr>
            <a:r>
              <a:t>Nominal Data</a:t>
            </a:r>
          </a:p>
          <a:p>
            <a:pPr lvl="2">
              <a:defRPr>
                <a:latin typeface="Graphik"/>
                <a:ea typeface="Graphik"/>
                <a:cs typeface="Graphik"/>
                <a:sym typeface="Graphik"/>
              </a:defRPr>
            </a:pPr>
            <a:r>
              <a:t>Categories (eg month/year, male/female, alive/dead, blood group)</a:t>
            </a:r>
          </a:p>
          <a:p>
            <a:pPr lvl="1">
              <a:defRPr>
                <a:latin typeface="Graphik"/>
                <a:ea typeface="Graphik"/>
                <a:cs typeface="Graphik"/>
                <a:sym typeface="Graphik"/>
              </a:defRPr>
            </a:pPr>
            <a:r>
              <a:t>Ordinal Data</a:t>
            </a:r>
          </a:p>
          <a:p>
            <a:pPr lvl="2">
              <a:defRPr>
                <a:latin typeface="Graphik"/>
                <a:ea typeface="Graphik"/>
                <a:cs typeface="Graphik"/>
                <a:sym typeface="Graphik"/>
              </a:defRPr>
            </a:pPr>
            <a:r>
              <a:t>Ranked (eg league tables, grades of cancer)</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Data type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Data types</a:t>
            </a:r>
          </a:p>
        </p:txBody>
      </p:sp>
      <p:sp>
        <p:nvSpPr>
          <p:cNvPr id="221" name="Nominal - Observed values can be put into set categories which have no particular order or hierarchy. You can count but not order or measure nominal data (for example birthplace)…"/>
          <p:cNvSpPr txBox="1">
            <a:spLocks noGrp="1"/>
          </p:cNvSpPr>
          <p:nvPr>
            <p:ph type="body" idx="1"/>
          </p:nvPr>
        </p:nvSpPr>
        <p:spPr>
          <a:prstGeom prst="rect">
            <a:avLst/>
          </a:prstGeom>
        </p:spPr>
        <p:txBody>
          <a:bodyPr/>
          <a:lstStyle/>
          <a:p>
            <a:pPr marL="486029" indent="-486029" defTabSz="2170121">
              <a:spcBef>
                <a:spcPts val="2100"/>
              </a:spcBef>
              <a:defRPr sz="3916">
                <a:latin typeface="Graphik"/>
                <a:ea typeface="Graphik"/>
                <a:cs typeface="Graphik"/>
                <a:sym typeface="Graphik"/>
              </a:defRPr>
            </a:pPr>
            <a:r>
              <a:rPr b="1"/>
              <a:t>Nominal</a:t>
            </a:r>
            <a:r>
              <a:t> - Observed values can be put into set categories which have no particular order or hierarchy. You can count but not order or measure nominal data (for example birthplace)</a:t>
            </a:r>
          </a:p>
          <a:p>
            <a:pPr marL="486029" indent="-486029" defTabSz="2170121">
              <a:spcBef>
                <a:spcPts val="2100"/>
              </a:spcBef>
              <a:defRPr sz="3916">
                <a:latin typeface="Graphik"/>
                <a:ea typeface="Graphik"/>
                <a:cs typeface="Graphik"/>
                <a:sym typeface="Graphik"/>
              </a:defRPr>
            </a:pPr>
            <a:r>
              <a:rPr b="1"/>
              <a:t>Ordinal</a:t>
            </a:r>
            <a:r>
              <a:t> - Observed values can be put into set categories which themselves can be ordered (for example NYHA classification of heart failure symptoms)</a:t>
            </a:r>
          </a:p>
          <a:p>
            <a:pPr marL="486029" indent="-486029" defTabSz="2170121">
              <a:spcBef>
                <a:spcPts val="2100"/>
              </a:spcBef>
              <a:defRPr sz="3916">
                <a:latin typeface="Graphik"/>
                <a:ea typeface="Graphik"/>
                <a:cs typeface="Graphik"/>
                <a:sym typeface="Graphik"/>
              </a:defRPr>
            </a:pPr>
            <a:r>
              <a:rPr b="1"/>
              <a:t>Discrete</a:t>
            </a:r>
            <a:r>
              <a:t> - Observed values are confined to a certain values, usually a finite number of whole numbers (for example the number of asthma exacerbations in a year)</a:t>
            </a:r>
          </a:p>
          <a:p>
            <a:pPr marL="486029" indent="-486029" defTabSz="2170121">
              <a:spcBef>
                <a:spcPts val="2100"/>
              </a:spcBef>
              <a:defRPr sz="3916">
                <a:latin typeface="Graphik"/>
                <a:ea typeface="Graphik"/>
                <a:cs typeface="Graphik"/>
                <a:sym typeface="Graphik"/>
              </a:defRPr>
            </a:pPr>
            <a:r>
              <a:rPr b="1"/>
              <a:t>Continuous</a:t>
            </a:r>
            <a:r>
              <a:t> - Data can take any value with certain range (for example weight)</a:t>
            </a:r>
          </a:p>
          <a:p>
            <a:pPr marL="486029" indent="-486029" defTabSz="2170121">
              <a:spcBef>
                <a:spcPts val="2100"/>
              </a:spcBef>
              <a:defRPr sz="3916">
                <a:latin typeface="Graphik"/>
                <a:ea typeface="Graphik"/>
                <a:cs typeface="Graphik"/>
                <a:sym typeface="Graphik"/>
              </a:defRPr>
            </a:pPr>
            <a:r>
              <a:rPr b="1"/>
              <a:t>Binomial</a:t>
            </a:r>
            <a:r>
              <a:t> - Data may take one of two values (for example gender)</a:t>
            </a:r>
          </a:p>
          <a:p>
            <a:pPr marL="486029" indent="-486029" defTabSz="2170121">
              <a:spcBef>
                <a:spcPts val="2100"/>
              </a:spcBef>
              <a:defRPr sz="3916">
                <a:latin typeface="Graphik"/>
                <a:ea typeface="Graphik"/>
                <a:cs typeface="Graphik"/>
                <a:sym typeface="Graphik"/>
              </a:defRPr>
            </a:pPr>
            <a:r>
              <a:rPr b="1"/>
              <a:t>Interval</a:t>
            </a:r>
            <a:r>
              <a:t> - A measurement where the difference between two values is meaningful, such that equal differences between values correspond to real differences between the quantities that the scale measures (for example temperature)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ypes of Significance Test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Types of Significance Tests</a:t>
            </a:r>
          </a:p>
        </p:txBody>
      </p:sp>
      <p:sp>
        <p:nvSpPr>
          <p:cNvPr id="224" name="The type of significance test used depends on whether the data is parametric (something which can be measured, usually normally distributed) or non-parametric…"/>
          <p:cNvSpPr txBox="1">
            <a:spLocks noGrp="1"/>
          </p:cNvSpPr>
          <p:nvPr>
            <p:ph type="body" idx="1"/>
          </p:nvPr>
        </p:nvSpPr>
        <p:spPr>
          <a:prstGeom prst="rect">
            <a:avLst/>
          </a:prstGeom>
        </p:spPr>
        <p:txBody>
          <a:bodyPr/>
          <a:lstStyle/>
          <a:p>
            <a:pPr marL="360426" indent="-360426" defTabSz="1609303">
              <a:spcBef>
                <a:spcPts val="1500"/>
              </a:spcBef>
              <a:defRPr sz="2904">
                <a:latin typeface="Graphik"/>
                <a:ea typeface="Graphik"/>
                <a:cs typeface="Graphik"/>
                <a:sym typeface="Graphik"/>
              </a:defRPr>
            </a:pPr>
            <a:r>
              <a:t>The type of significance test used depends on whether the data is parametric (something which can be measured, usually normally distributed) or non-parametric</a:t>
            </a:r>
          </a:p>
          <a:p>
            <a:pPr marL="360426" indent="-360426" defTabSz="1609303">
              <a:spcBef>
                <a:spcPts val="1500"/>
              </a:spcBef>
              <a:defRPr sz="2904">
                <a:latin typeface="Graphik"/>
                <a:ea typeface="Graphik"/>
                <a:cs typeface="Graphik"/>
                <a:sym typeface="Graphik"/>
              </a:defRPr>
            </a:pPr>
            <a:r>
              <a:t>Parametric tests</a:t>
            </a:r>
          </a:p>
          <a:p>
            <a:pPr marL="720852" lvl="1" indent="-360426" defTabSz="1609303">
              <a:spcBef>
                <a:spcPts val="1500"/>
              </a:spcBef>
              <a:defRPr sz="2904">
                <a:latin typeface="Graphik"/>
                <a:ea typeface="Graphik"/>
                <a:cs typeface="Graphik"/>
                <a:sym typeface="Graphik"/>
              </a:defRPr>
            </a:pPr>
            <a:r>
              <a:t>Student's t-test - paired or unpaired*</a:t>
            </a:r>
          </a:p>
          <a:p>
            <a:pPr marL="720852" lvl="1" indent="-360426" defTabSz="1609303">
              <a:spcBef>
                <a:spcPts val="1500"/>
              </a:spcBef>
              <a:defRPr sz="2904">
                <a:latin typeface="Graphik"/>
                <a:ea typeface="Graphik"/>
                <a:cs typeface="Graphik"/>
                <a:sym typeface="Graphik"/>
              </a:defRPr>
            </a:pPr>
            <a:r>
              <a:t>Pearson's product-moment coefficient - correlation</a:t>
            </a:r>
          </a:p>
          <a:p>
            <a:pPr marL="360426" indent="-360426" defTabSz="1609303">
              <a:spcBef>
                <a:spcPts val="1500"/>
              </a:spcBef>
              <a:defRPr sz="2904">
                <a:latin typeface="Graphik"/>
                <a:ea typeface="Graphik"/>
                <a:cs typeface="Graphik"/>
                <a:sym typeface="Graphik"/>
              </a:defRPr>
            </a:pPr>
            <a:r>
              <a:t>Non-parametric tests</a:t>
            </a:r>
          </a:p>
          <a:p>
            <a:pPr marL="720852" lvl="1" indent="-360426" defTabSz="1609303">
              <a:spcBef>
                <a:spcPts val="1500"/>
              </a:spcBef>
              <a:defRPr sz="2904">
                <a:latin typeface="Graphik"/>
                <a:ea typeface="Graphik"/>
                <a:cs typeface="Graphik"/>
                <a:sym typeface="Graphik"/>
              </a:defRPr>
            </a:pPr>
            <a:r>
              <a:t>Mann-Whitney U test compares ordinal, interval, or ratio scales of unpaired data</a:t>
            </a:r>
          </a:p>
          <a:p>
            <a:pPr marL="720852" lvl="1" indent="-360426" defTabSz="1609303">
              <a:spcBef>
                <a:spcPts val="1500"/>
              </a:spcBef>
              <a:defRPr sz="2904">
                <a:latin typeface="Graphik"/>
                <a:ea typeface="Graphik"/>
                <a:cs typeface="Graphik"/>
                <a:sym typeface="Graphik"/>
              </a:defRPr>
            </a:pPr>
            <a:r>
              <a:t>Wilcoxon signed-rank test compares two sets of observations on a single sample, e.g. a 'before' and 'after' test on the same population following an intervention</a:t>
            </a:r>
          </a:p>
          <a:p>
            <a:pPr marL="720852" lvl="1" indent="-360426" defTabSz="1609303">
              <a:spcBef>
                <a:spcPts val="1500"/>
              </a:spcBef>
              <a:defRPr sz="2904">
                <a:latin typeface="Graphik"/>
                <a:ea typeface="Graphik"/>
                <a:cs typeface="Graphik"/>
                <a:sym typeface="Graphik"/>
              </a:defRPr>
            </a:pPr>
            <a:r>
              <a:t>Chi-squared test  used to compare proportions or percentages e.g. compares the percentage of patients who improved following two different interventions</a:t>
            </a:r>
          </a:p>
          <a:p>
            <a:pPr marL="720852" lvl="1" indent="-360426" defTabSz="1609303">
              <a:spcBef>
                <a:spcPts val="1500"/>
              </a:spcBef>
              <a:defRPr sz="2904">
                <a:latin typeface="Graphik"/>
                <a:ea typeface="Graphik"/>
                <a:cs typeface="Graphik"/>
                <a:sym typeface="Graphik"/>
              </a:defRPr>
            </a:pPr>
            <a:r>
              <a:t>Spearman, Kendall rank - correlation</a:t>
            </a:r>
          </a:p>
          <a:p>
            <a:pPr marL="360426" indent="-360426" defTabSz="1609303">
              <a:spcBef>
                <a:spcPts val="1500"/>
              </a:spcBef>
              <a:defRPr sz="2904">
                <a:latin typeface="Graphik"/>
                <a:ea typeface="Graphik"/>
                <a:cs typeface="Graphik"/>
                <a:sym typeface="Graphik"/>
              </a:defRPr>
            </a:pPr>
            <a:r>
              <a:t>*paired data refers to data obtained from a single group of patients, e.g. Measurement before and after an intervention. Unpaired data comes from two different groups of patients, e.g. Comparing response to different interventions in two groups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Graphical Representations of Statistical Data"/>
          <p:cNvSpPr txBox="1">
            <a:spLocks noGrp="1"/>
          </p:cNvSpPr>
          <p:nvPr>
            <p:ph type="title"/>
          </p:nvPr>
        </p:nvSpPr>
        <p:spPr>
          <a:prstGeom prst="rect">
            <a:avLst/>
          </a:prstGeom>
        </p:spPr>
        <p:txBody>
          <a:bodyPr/>
          <a:lstStyle>
            <a:lvl1pPr defTabSz="2316479">
              <a:defRPr sz="7979" b="1" spc="-79">
                <a:latin typeface="Graphik"/>
                <a:ea typeface="Graphik"/>
                <a:cs typeface="Graphik"/>
                <a:sym typeface="Graphik"/>
              </a:defRPr>
            </a:lvl1pPr>
          </a:lstStyle>
          <a:p>
            <a:r>
              <a:t>Graphical Representations of Statistical Data</a:t>
            </a:r>
          </a:p>
        </p:txBody>
      </p:sp>
      <p:sp>
        <p:nvSpPr>
          <p:cNvPr id="227" name="Box-and-whisker plot -  Graphical representation of the sample minimum, lower quartile, median, upper quartile and sample maximum…"/>
          <p:cNvSpPr txBox="1">
            <a:spLocks noGrp="1"/>
          </p:cNvSpPr>
          <p:nvPr>
            <p:ph type="body" idx="1"/>
          </p:nvPr>
        </p:nvSpPr>
        <p:spPr>
          <a:prstGeom prst="rect">
            <a:avLst/>
          </a:prstGeom>
        </p:spPr>
        <p:txBody>
          <a:bodyPr/>
          <a:lstStyle/>
          <a:p>
            <a:pPr marL="513333" indent="-513333" defTabSz="2292038">
              <a:spcBef>
                <a:spcPts val="2200"/>
              </a:spcBef>
              <a:defRPr sz="4136">
                <a:latin typeface="Graphik"/>
                <a:ea typeface="Graphik"/>
                <a:cs typeface="Graphik"/>
                <a:sym typeface="Graphik"/>
              </a:defRPr>
            </a:pPr>
            <a:r>
              <a:rPr b="1"/>
              <a:t>Box-and-whisker plot</a:t>
            </a:r>
            <a:r>
              <a:t> -  Graphical representation of the sample minimum, lower quartile, median, upper quartile and sample maximum</a:t>
            </a:r>
          </a:p>
          <a:p>
            <a:pPr marL="513333" indent="-513333" defTabSz="2292038">
              <a:spcBef>
                <a:spcPts val="2200"/>
              </a:spcBef>
              <a:defRPr sz="4136">
                <a:latin typeface="Graphik"/>
                <a:ea typeface="Graphik"/>
                <a:cs typeface="Graphik"/>
                <a:sym typeface="Graphik"/>
              </a:defRPr>
            </a:pPr>
            <a:r>
              <a:rPr b="1"/>
              <a:t>Funnel plot</a:t>
            </a:r>
            <a:r>
              <a:t> -  Used to demonstrate the existence of publication bias in meta-analyses </a:t>
            </a:r>
          </a:p>
          <a:p>
            <a:pPr marL="513333" indent="-513333" defTabSz="2292038">
              <a:spcBef>
                <a:spcPts val="2200"/>
              </a:spcBef>
              <a:defRPr sz="4136">
                <a:latin typeface="Graphik"/>
                <a:ea typeface="Graphik"/>
                <a:cs typeface="Graphik"/>
                <a:sym typeface="Graphik"/>
              </a:defRPr>
            </a:pPr>
            <a:r>
              <a:rPr b="1"/>
              <a:t>Histogram</a:t>
            </a:r>
            <a:r>
              <a:t> - A graphical display of continuous data where the values have been categorised into a number of categories </a:t>
            </a:r>
          </a:p>
          <a:p>
            <a:pPr marL="513333" indent="-513333" defTabSz="2292038">
              <a:spcBef>
                <a:spcPts val="2200"/>
              </a:spcBef>
              <a:defRPr sz="4136">
                <a:latin typeface="Graphik"/>
                <a:ea typeface="Graphik"/>
                <a:cs typeface="Graphik"/>
                <a:sym typeface="Graphik"/>
              </a:defRPr>
            </a:pPr>
            <a:r>
              <a:rPr b="1"/>
              <a:t>Forest plot</a:t>
            </a:r>
            <a:r>
              <a:t> - Forest plots are usually found in meta-analyses and provide a graphical representation of the strength of evidence of the constituent trials</a:t>
            </a:r>
          </a:p>
          <a:p>
            <a:pPr marL="513333" indent="-513333" defTabSz="2292038">
              <a:spcBef>
                <a:spcPts val="2200"/>
              </a:spcBef>
              <a:defRPr sz="4136">
                <a:latin typeface="Graphik"/>
                <a:ea typeface="Graphik"/>
                <a:cs typeface="Graphik"/>
                <a:sym typeface="Graphik"/>
              </a:defRPr>
            </a:pPr>
            <a:r>
              <a:rPr b="1"/>
              <a:t>Scatter plot</a:t>
            </a:r>
            <a:r>
              <a:t> - Graphical representation using Cartesian coordinates to display values for two variables for a set of data</a:t>
            </a:r>
          </a:p>
          <a:p>
            <a:pPr marL="513333" indent="-513333" defTabSz="2292038">
              <a:spcBef>
                <a:spcPts val="2200"/>
              </a:spcBef>
              <a:defRPr sz="4136">
                <a:latin typeface="Graphik"/>
                <a:ea typeface="Graphik"/>
                <a:cs typeface="Graphik"/>
                <a:sym typeface="Graphik"/>
              </a:defRPr>
            </a:pPr>
            <a:r>
              <a:rPr b="1"/>
              <a:t>Kaplan-Meier survival plot</a:t>
            </a:r>
            <a:r>
              <a:t> - A plot of the Kaplan-Meier estimate of the survival function showing decreasing survival with time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IMG_0578.jpeg" descr="IMG_0578.jpeg"/>
          <p:cNvPicPr>
            <a:picLocks noGrp="1" noChangeAspect="1"/>
          </p:cNvPicPr>
          <p:nvPr>
            <p:ph type="pic" idx="21"/>
          </p:nvPr>
        </p:nvPicPr>
        <p:blipFill>
          <a:blip r:embed="rId2">
            <a:extLst/>
          </a:blip>
          <a:srcRect/>
          <a:stretch>
            <a:fillRect/>
          </a:stretch>
        </p:blipFill>
        <p:spPr>
          <a:xfrm>
            <a:off x="1269999" y="1342023"/>
            <a:ext cx="21844001" cy="11031954"/>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What are the Chance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What are the Chances?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2 x 2 Contingency Table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2 x 2 Contingency Tables</a:t>
            </a:r>
          </a:p>
        </p:txBody>
      </p:sp>
      <p:graphicFrame>
        <p:nvGraphicFramePr>
          <p:cNvPr id="234" name="Table"/>
          <p:cNvGraphicFramePr/>
          <p:nvPr/>
        </p:nvGraphicFramePr>
        <p:xfrm>
          <a:off x="1263724" y="4269331"/>
          <a:ext cx="21869252" cy="8487148"/>
        </p:xfrm>
        <a:graphic>
          <a:graphicData uri="http://schemas.openxmlformats.org/drawingml/2006/table">
            <a:tbl>
              <a:tblPr>
                <a:tableStyleId>{4C3C2611-4C71-4FC5-86AE-919BDF0F9419}</a:tableStyleId>
              </a:tblPr>
              <a:tblGrid>
                <a:gridCol w="5464138"/>
                <a:gridCol w="5464138"/>
                <a:gridCol w="5464138"/>
                <a:gridCol w="5464138"/>
              </a:tblGrid>
              <a:tr h="1694889">
                <a:tc rowSpan="2">
                  <a:txBody>
                    <a:bodyPr/>
                    <a:lstStyle/>
                    <a:p>
                      <a:pPr defTabSz="914400">
                        <a:tabLst>
                          <a:tab pos="1663700" algn="l"/>
                        </a:tabLst>
                        <a:defRPr sz="3200"/>
                      </a:pPr>
                      <a:endParaRPr/>
                    </a:p>
                  </a:txBody>
                  <a:tcPr marL="50800" marR="50800" marT="50800" marB="50800" anchor="ctr" horzOverflow="overflow">
                    <a:solidFill>
                      <a:srgbClr val="FFFFFF"/>
                    </a:solidFill>
                  </a:tcPr>
                </a:tc>
                <a:tc gridSpan="2">
                  <a:txBody>
                    <a:bodyPr/>
                    <a:lstStyle/>
                    <a:p>
                      <a:pPr defTabSz="914400">
                        <a:tabLst>
                          <a:tab pos="1663700" algn="l"/>
                        </a:tabLst>
                        <a:defRPr sz="1800"/>
                      </a:pPr>
                      <a:r>
                        <a:rPr sz="5500"/>
                        <a:t>Adverse Outcome / Event</a:t>
                      </a:r>
                    </a:p>
                  </a:txBody>
                  <a:tcPr marL="50800" marR="50800" marT="50800" marB="50800" anchor="ctr" horzOverflow="overflow">
                    <a:solidFill>
                      <a:srgbClr val="FFFFFF"/>
                    </a:solidFill>
                  </a:tcPr>
                </a:tc>
                <a:tc hMerge="1">
                  <a:txBody>
                    <a:bodyPr/>
                    <a:lstStyle/>
                    <a:p>
                      <a:endParaRPr lang="en-US"/>
                    </a:p>
                  </a:txBody>
                  <a:tcPr/>
                </a:tc>
                <a:tc>
                  <a:txBody>
                    <a:bodyPr/>
                    <a:lstStyle/>
                    <a:p>
                      <a:pPr defTabSz="914400">
                        <a:tabLst>
                          <a:tab pos="1663700" algn="l"/>
                        </a:tabLst>
                        <a:defRPr sz="1800"/>
                      </a:pPr>
                      <a:r>
                        <a:rPr sz="5500"/>
                        <a:t>Totals</a:t>
                      </a:r>
                    </a:p>
                  </a:txBody>
                  <a:tcPr marL="50800" marR="50800" marT="50800" marB="50800" anchor="ctr" horzOverflow="overflow">
                    <a:solidFill>
                      <a:srgbClr val="FFFFFF"/>
                    </a:solidFill>
                  </a:tcPr>
                </a:tc>
              </a:tr>
              <a:tr h="1694889">
                <a:tc vMerge="1">
                  <a:txBody>
                    <a:bodyPr/>
                    <a:lstStyle/>
                    <a:p>
                      <a:endParaRPr lang="en-US"/>
                    </a:p>
                  </a:txBody>
                  <a:tcPr/>
                </a:tc>
                <a:tc>
                  <a:txBody>
                    <a:bodyPr/>
                    <a:lstStyle/>
                    <a:p>
                      <a:pPr defTabSz="914400">
                        <a:tabLst>
                          <a:tab pos="1663700" algn="l"/>
                        </a:tabLst>
                        <a:defRPr sz="1800"/>
                      </a:pPr>
                      <a:r>
                        <a:rPr sz="5500"/>
                        <a:t>Present</a:t>
                      </a:r>
                    </a:p>
                  </a:txBody>
                  <a:tcPr marL="50800" marR="50800" marT="50800" marB="50800" anchor="ctr" horzOverflow="overflow">
                    <a:solidFill>
                      <a:srgbClr val="FFFFFF"/>
                    </a:solidFill>
                  </a:tcPr>
                </a:tc>
                <a:tc>
                  <a:txBody>
                    <a:bodyPr/>
                    <a:lstStyle/>
                    <a:p>
                      <a:pPr defTabSz="914400">
                        <a:tabLst>
                          <a:tab pos="1663700" algn="l"/>
                        </a:tabLst>
                        <a:defRPr sz="1800"/>
                      </a:pPr>
                      <a:r>
                        <a:rPr sz="5500"/>
                        <a:t>Absent</a:t>
                      </a:r>
                    </a:p>
                  </a:txBody>
                  <a:tcPr marL="50800" marR="50800" marT="50800" marB="50800" anchor="ctr" horzOverflow="overflow">
                    <a:solidFill>
                      <a:srgbClr val="FFFFFF"/>
                    </a:solidFill>
                  </a:tcPr>
                </a:tc>
                <a:tc>
                  <a:txBody>
                    <a:bodyPr/>
                    <a:lstStyle/>
                    <a:p>
                      <a:pPr defTabSz="914400">
                        <a:tabLst>
                          <a:tab pos="1663700" algn="l"/>
                        </a:tabLst>
                        <a:defRPr sz="5500"/>
                      </a:pPr>
                      <a:endParaRPr/>
                    </a:p>
                  </a:txBody>
                  <a:tcPr marL="50800" marR="50800" marT="50800" marB="50800" anchor="ctr" horzOverflow="overflow">
                    <a:solidFill>
                      <a:srgbClr val="FFFFFF"/>
                    </a:solidFill>
                  </a:tcPr>
                </a:tc>
              </a:tr>
              <a:tr h="1694889">
                <a:tc>
                  <a:txBody>
                    <a:bodyPr/>
                    <a:lstStyle/>
                    <a:p>
                      <a:pPr defTabSz="914400">
                        <a:tabLst>
                          <a:tab pos="1663700" algn="l"/>
                        </a:tabLst>
                        <a:defRPr sz="1800"/>
                      </a:pPr>
                      <a:r>
                        <a:rPr sz="4700"/>
                        <a:t>Intervention Group
(Exposed)</a:t>
                      </a:r>
                    </a:p>
                  </a:txBody>
                  <a:tcPr marL="50800" marR="50800" marT="50800" marB="50800" anchor="ctr" horzOverflow="overflow">
                    <a:solidFill>
                      <a:srgbClr val="FFFFFF"/>
                    </a:solidFill>
                  </a:tcPr>
                </a:tc>
                <a:tc>
                  <a:txBody>
                    <a:bodyPr/>
                    <a:lstStyle/>
                    <a:p>
                      <a:pPr defTabSz="914400">
                        <a:tabLst>
                          <a:tab pos="1663700" algn="l"/>
                        </a:tabLst>
                        <a:defRPr sz="1800"/>
                      </a:pPr>
                      <a:r>
                        <a:rPr sz="5500"/>
                        <a:t>a</a:t>
                      </a:r>
                    </a:p>
                  </a:txBody>
                  <a:tcPr marL="50800" marR="50800" marT="50800" marB="50800" anchor="ctr" horzOverflow="overflow">
                    <a:solidFill>
                      <a:srgbClr val="FFFFFF"/>
                    </a:solidFill>
                  </a:tcPr>
                </a:tc>
                <a:tc>
                  <a:txBody>
                    <a:bodyPr/>
                    <a:lstStyle/>
                    <a:p>
                      <a:pPr defTabSz="914400">
                        <a:tabLst>
                          <a:tab pos="1663700" algn="l"/>
                        </a:tabLst>
                        <a:defRPr sz="1800"/>
                      </a:pPr>
                      <a:r>
                        <a:rPr sz="5500"/>
                        <a:t>b</a:t>
                      </a:r>
                    </a:p>
                  </a:txBody>
                  <a:tcPr marL="50800" marR="50800" marT="50800" marB="50800" anchor="ctr" horzOverflow="overflow">
                    <a:solidFill>
                      <a:srgbClr val="FFFFFF"/>
                    </a:solidFill>
                  </a:tcPr>
                </a:tc>
                <a:tc>
                  <a:txBody>
                    <a:bodyPr/>
                    <a:lstStyle/>
                    <a:p>
                      <a:pPr defTabSz="914400">
                        <a:tabLst>
                          <a:tab pos="1663700" algn="l"/>
                        </a:tabLst>
                        <a:defRPr sz="1800"/>
                      </a:pPr>
                      <a:r>
                        <a:rPr sz="5500"/>
                        <a:t>a + b</a:t>
                      </a:r>
                    </a:p>
                  </a:txBody>
                  <a:tcPr marL="50800" marR="50800" marT="50800" marB="50800" anchor="ctr" horzOverflow="overflow">
                    <a:solidFill>
                      <a:srgbClr val="FFFFFF"/>
                    </a:solidFill>
                  </a:tcPr>
                </a:tc>
              </a:tr>
              <a:tr h="1694889">
                <a:tc>
                  <a:txBody>
                    <a:bodyPr/>
                    <a:lstStyle/>
                    <a:p>
                      <a:pPr defTabSz="914400">
                        <a:tabLst>
                          <a:tab pos="1663700" algn="l"/>
                        </a:tabLst>
                        <a:defRPr sz="1800"/>
                      </a:pPr>
                      <a:r>
                        <a:rPr sz="4700"/>
                        <a:t>Control Group
(Not Exposed)</a:t>
                      </a:r>
                    </a:p>
                  </a:txBody>
                  <a:tcPr marL="50800" marR="50800" marT="50800" marB="50800" anchor="ctr" horzOverflow="overflow">
                    <a:solidFill>
                      <a:srgbClr val="FFFFFF"/>
                    </a:solidFill>
                  </a:tcPr>
                </a:tc>
                <a:tc>
                  <a:txBody>
                    <a:bodyPr/>
                    <a:lstStyle/>
                    <a:p>
                      <a:pPr defTabSz="914400">
                        <a:tabLst>
                          <a:tab pos="1663700" algn="l"/>
                        </a:tabLst>
                        <a:defRPr sz="1800"/>
                      </a:pPr>
                      <a:r>
                        <a:rPr sz="5500"/>
                        <a:t>c</a:t>
                      </a:r>
                    </a:p>
                  </a:txBody>
                  <a:tcPr marL="50800" marR="50800" marT="50800" marB="50800" anchor="ctr" horzOverflow="overflow">
                    <a:solidFill>
                      <a:srgbClr val="FFFFFF"/>
                    </a:solidFill>
                  </a:tcPr>
                </a:tc>
                <a:tc>
                  <a:txBody>
                    <a:bodyPr/>
                    <a:lstStyle/>
                    <a:p>
                      <a:pPr defTabSz="914400">
                        <a:tabLst>
                          <a:tab pos="1663700" algn="l"/>
                        </a:tabLst>
                        <a:defRPr sz="1800"/>
                      </a:pPr>
                      <a:r>
                        <a:rPr sz="5500"/>
                        <a:t>d</a:t>
                      </a:r>
                    </a:p>
                  </a:txBody>
                  <a:tcPr marL="50800" marR="50800" marT="50800" marB="50800" anchor="ctr" horzOverflow="overflow">
                    <a:solidFill>
                      <a:srgbClr val="FFFFFF"/>
                    </a:solidFill>
                  </a:tcPr>
                </a:tc>
                <a:tc>
                  <a:txBody>
                    <a:bodyPr/>
                    <a:lstStyle/>
                    <a:p>
                      <a:pPr defTabSz="914400">
                        <a:tabLst>
                          <a:tab pos="1663700" algn="l"/>
                        </a:tabLst>
                        <a:defRPr sz="1800"/>
                      </a:pPr>
                      <a:r>
                        <a:rPr sz="5500"/>
                        <a:t>c + d</a:t>
                      </a:r>
                    </a:p>
                  </a:txBody>
                  <a:tcPr marL="50800" marR="50800" marT="50800" marB="50800" anchor="ctr" horzOverflow="overflow">
                    <a:solidFill>
                      <a:srgbClr val="FFFFFF"/>
                    </a:solidFill>
                  </a:tcPr>
                </a:tc>
              </a:tr>
              <a:tr h="1694889">
                <a:tc>
                  <a:txBody>
                    <a:bodyPr/>
                    <a:lstStyle/>
                    <a:p>
                      <a:pPr defTabSz="914400">
                        <a:tabLst>
                          <a:tab pos="1663700" algn="l"/>
                        </a:tabLst>
                        <a:defRPr sz="1800"/>
                      </a:pPr>
                      <a:r>
                        <a:rPr sz="4700"/>
                        <a:t>Totals</a:t>
                      </a:r>
                    </a:p>
                  </a:txBody>
                  <a:tcPr marL="50800" marR="50800" marT="50800" marB="50800" anchor="ctr" horzOverflow="overflow">
                    <a:solidFill>
                      <a:srgbClr val="FFFFFF"/>
                    </a:solidFill>
                  </a:tcPr>
                </a:tc>
                <a:tc>
                  <a:txBody>
                    <a:bodyPr/>
                    <a:lstStyle/>
                    <a:p>
                      <a:pPr defTabSz="914400">
                        <a:tabLst>
                          <a:tab pos="1663700" algn="l"/>
                        </a:tabLst>
                        <a:defRPr sz="1800"/>
                      </a:pPr>
                      <a:r>
                        <a:rPr sz="5500"/>
                        <a:t>a + c</a:t>
                      </a:r>
                    </a:p>
                  </a:txBody>
                  <a:tcPr marL="50800" marR="50800" marT="50800" marB="50800" anchor="ctr" horzOverflow="overflow">
                    <a:solidFill>
                      <a:srgbClr val="FFFFFF"/>
                    </a:solidFill>
                  </a:tcPr>
                </a:tc>
                <a:tc>
                  <a:txBody>
                    <a:bodyPr/>
                    <a:lstStyle/>
                    <a:p>
                      <a:pPr defTabSz="914400">
                        <a:tabLst>
                          <a:tab pos="1663700" algn="l"/>
                        </a:tabLst>
                        <a:defRPr sz="1800"/>
                      </a:pPr>
                      <a:r>
                        <a:rPr sz="5500"/>
                        <a:t>b + d</a:t>
                      </a:r>
                    </a:p>
                  </a:txBody>
                  <a:tcPr marL="50800" marR="50800" marT="50800" marB="50800" anchor="ctr" horzOverflow="overflow">
                    <a:solidFill>
                      <a:srgbClr val="FFFFFF"/>
                    </a:solidFill>
                  </a:tcPr>
                </a:tc>
                <a:tc>
                  <a:txBody>
                    <a:bodyPr/>
                    <a:lstStyle/>
                    <a:p>
                      <a:pPr defTabSz="914400">
                        <a:tabLst>
                          <a:tab pos="1663700" algn="l"/>
                        </a:tabLst>
                        <a:defRPr sz="1800"/>
                      </a:pPr>
                      <a:r>
                        <a:rPr sz="5500"/>
                        <a:t>a + b + c + d</a:t>
                      </a:r>
                    </a:p>
                  </a:txBody>
                  <a:tcPr marL="50800" marR="50800" marT="50800" marB="50800" anchor="ctr" horzOverflow="overflow">
                    <a:solidFill>
                      <a:srgbClr val="FFFFFF"/>
                    </a:solidFill>
                  </a:tcPr>
                </a:tc>
              </a:tr>
            </a:tbl>
          </a:graphicData>
        </a:graphic>
      </p:graphicFrame>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Odd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Odds</a:t>
            </a:r>
          </a:p>
        </p:txBody>
      </p:sp>
      <p:sp>
        <p:nvSpPr>
          <p:cNvPr id="237" name="Odds are defined as the probability that the event will occur divided by the probability that the event will not occur…"/>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Odds</a:t>
            </a:r>
            <a:r>
              <a:t> are defined as the probability that the event will occur divided by the probability that the event will not occur</a:t>
            </a:r>
          </a:p>
          <a:p>
            <a:pPr>
              <a:defRPr>
                <a:latin typeface="Graphik"/>
                <a:ea typeface="Graphik"/>
                <a:cs typeface="Graphik"/>
                <a:sym typeface="Graphik"/>
              </a:defRPr>
            </a:pPr>
            <a:r>
              <a:t>This would be a / b in the Exposed Group and c / d in the Not-Exposed Group</a:t>
            </a:r>
          </a:p>
          <a:p>
            <a:pPr>
              <a:defRPr>
                <a:latin typeface="Graphik"/>
                <a:ea typeface="Graphik"/>
                <a:cs typeface="Graphik"/>
                <a:sym typeface="Graphik"/>
              </a:defRPr>
            </a:pPr>
            <a:r>
              <a:t>Odds &gt; 1 = Likely to happen</a:t>
            </a:r>
          </a:p>
          <a:p>
            <a:pPr>
              <a:defRPr>
                <a:latin typeface="Graphik"/>
                <a:ea typeface="Graphik"/>
                <a:cs typeface="Graphik"/>
                <a:sym typeface="Graphik"/>
              </a:defRPr>
            </a:pPr>
            <a:r>
              <a:t>Odds &lt; 1 = Not likely to happen</a:t>
            </a:r>
          </a:p>
        </p:txBody>
      </p:sp>
      <p:sp>
        <p:nvSpPr>
          <p:cNvPr id="238" name="a / b or c / 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 / b or c / 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st of Statistical Terms from the GP Curriculum"/>
          <p:cNvSpPr txBox="1">
            <a:spLocks noGrp="1"/>
          </p:cNvSpPr>
          <p:nvPr>
            <p:ph type="title"/>
          </p:nvPr>
        </p:nvSpPr>
        <p:spPr>
          <a:prstGeom prst="rect">
            <a:avLst/>
          </a:prstGeom>
        </p:spPr>
        <p:txBody>
          <a:bodyPr/>
          <a:lstStyle>
            <a:lvl1pPr defTabSz="2292095">
              <a:defRPr sz="7896" spc="-78">
                <a:latin typeface="Graphik"/>
                <a:ea typeface="Graphik"/>
                <a:cs typeface="Graphik"/>
                <a:sym typeface="Graphik"/>
              </a:defRPr>
            </a:lvl1pPr>
          </a:lstStyle>
          <a:p>
            <a:r>
              <a:t>List of Statistical Terms from the GP Curriculum</a:t>
            </a:r>
          </a:p>
        </p:txBody>
      </p:sp>
      <p:sp>
        <p:nvSpPr>
          <p:cNvPr id="159" name="Ethnography…"/>
          <p:cNvSpPr txBox="1">
            <a:spLocks noGrp="1"/>
          </p:cNvSpPr>
          <p:nvPr>
            <p:ph type="body" idx="1"/>
          </p:nvPr>
        </p:nvSpPr>
        <p:spPr>
          <a:prstGeom prst="rect">
            <a:avLst/>
          </a:prstGeom>
        </p:spPr>
        <p:txBody>
          <a:bodyPr numCol="3" spcCol="1097428"/>
          <a:lstStyle/>
          <a:p>
            <a:pPr>
              <a:defRPr>
                <a:latin typeface="Graphik"/>
                <a:ea typeface="Graphik"/>
                <a:cs typeface="Graphik"/>
                <a:sym typeface="Graphik"/>
              </a:defRPr>
            </a:pPr>
            <a:r>
              <a:t>Ethnography </a:t>
            </a:r>
          </a:p>
          <a:p>
            <a:pPr>
              <a:defRPr>
                <a:latin typeface="Graphik"/>
                <a:ea typeface="Graphik"/>
                <a:cs typeface="Graphik"/>
                <a:sym typeface="Graphik"/>
              </a:defRPr>
            </a:pPr>
            <a:r>
              <a:t>Event rate</a:t>
            </a:r>
          </a:p>
          <a:p>
            <a:pPr>
              <a:defRPr>
                <a:latin typeface="Graphik"/>
                <a:ea typeface="Graphik"/>
                <a:cs typeface="Graphik"/>
                <a:sym typeface="Graphik"/>
              </a:defRPr>
            </a:pPr>
            <a:r>
              <a:t>Focus group</a:t>
            </a:r>
          </a:p>
          <a:p>
            <a:pPr>
              <a:defRPr>
                <a:latin typeface="Graphik"/>
                <a:ea typeface="Graphik"/>
                <a:cs typeface="Graphik"/>
                <a:sym typeface="Graphik"/>
              </a:defRPr>
            </a:pPr>
            <a:r>
              <a:t>Generalisability</a:t>
            </a:r>
          </a:p>
          <a:p>
            <a:pPr>
              <a:defRPr>
                <a:latin typeface="Graphik"/>
                <a:ea typeface="Graphik"/>
                <a:cs typeface="Graphik"/>
                <a:sym typeface="Graphik"/>
              </a:defRPr>
            </a:pPr>
            <a:r>
              <a:t>Hazard ratio</a:t>
            </a:r>
          </a:p>
          <a:p>
            <a:pPr>
              <a:defRPr>
                <a:latin typeface="Graphik"/>
                <a:ea typeface="Graphik"/>
                <a:cs typeface="Graphik"/>
                <a:sym typeface="Graphik"/>
              </a:defRPr>
            </a:pPr>
            <a:r>
              <a:t>Incidence</a:t>
            </a:r>
          </a:p>
          <a:p>
            <a:pPr>
              <a:defRPr>
                <a:latin typeface="Graphik"/>
                <a:ea typeface="Graphik"/>
                <a:cs typeface="Graphik"/>
                <a:sym typeface="Graphik"/>
              </a:defRPr>
            </a:pPr>
            <a:r>
              <a:t>Inclusion / exclusion criteria</a:t>
            </a:r>
          </a:p>
          <a:p>
            <a:pPr>
              <a:defRPr>
                <a:latin typeface="Graphik"/>
                <a:ea typeface="Graphik"/>
                <a:cs typeface="Graphik"/>
                <a:sym typeface="Graphik"/>
              </a:defRPr>
            </a:pPr>
            <a:r>
              <a:t>Likelihood ratios</a:t>
            </a:r>
          </a:p>
          <a:p>
            <a:pPr>
              <a:defRPr>
                <a:latin typeface="Graphik"/>
                <a:ea typeface="Graphik"/>
                <a:cs typeface="Graphik"/>
                <a:sym typeface="Graphik"/>
              </a:defRPr>
            </a:pPr>
            <a:r>
              <a:t>Mean</a:t>
            </a:r>
          </a:p>
          <a:p>
            <a:pPr>
              <a:defRPr>
                <a:latin typeface="Graphik"/>
                <a:ea typeface="Graphik"/>
                <a:cs typeface="Graphik"/>
                <a:sym typeface="Graphik"/>
              </a:defRPr>
            </a:pPr>
            <a:r>
              <a:t>Median</a:t>
            </a:r>
          </a:p>
          <a:p>
            <a:pPr>
              <a:defRPr>
                <a:latin typeface="Graphik"/>
                <a:ea typeface="Graphik"/>
                <a:cs typeface="Graphik"/>
                <a:sym typeface="Graphik"/>
              </a:defRPr>
            </a:pPr>
            <a:r>
              <a:t>Meta-analysis</a:t>
            </a:r>
          </a:p>
          <a:p>
            <a:pPr>
              <a:defRPr>
                <a:latin typeface="Graphik"/>
                <a:ea typeface="Graphik"/>
                <a:cs typeface="Graphik"/>
                <a:sym typeface="Graphik"/>
              </a:defRPr>
            </a:pPr>
            <a:r>
              <a:t>Mode</a:t>
            </a:r>
          </a:p>
          <a:p>
            <a:pPr>
              <a:defRPr>
                <a:latin typeface="Graphik"/>
                <a:ea typeface="Graphik"/>
                <a:cs typeface="Graphik"/>
                <a:sym typeface="Graphik"/>
              </a:defRPr>
            </a:pPr>
            <a:r>
              <a:t>Negative predictive value (NPV)</a:t>
            </a:r>
          </a:p>
          <a:p>
            <a:pPr>
              <a:defRPr>
                <a:latin typeface="Graphik"/>
                <a:ea typeface="Graphik"/>
                <a:cs typeface="Graphik"/>
                <a:sym typeface="Graphik"/>
              </a:defRPr>
            </a:pPr>
            <a:r>
              <a:t>Null hypothesis</a:t>
            </a:r>
          </a:p>
          <a:p>
            <a:pPr>
              <a:defRPr>
                <a:latin typeface="Graphik"/>
                <a:ea typeface="Graphik"/>
                <a:cs typeface="Graphik"/>
                <a:sym typeface="Graphik"/>
              </a:defRPr>
            </a:pPr>
            <a:r>
              <a:t>Number needed to harm (NNH)</a:t>
            </a:r>
          </a:p>
          <a:p>
            <a:pPr>
              <a:defRPr>
                <a:latin typeface="Graphik"/>
                <a:ea typeface="Graphik"/>
                <a:cs typeface="Graphik"/>
                <a:sym typeface="Graphik"/>
              </a:defRPr>
            </a:pPr>
            <a:r>
              <a:t>Number needed to treat (NNT)</a:t>
            </a:r>
          </a:p>
          <a:p>
            <a:pPr>
              <a:defRPr>
                <a:latin typeface="Graphik"/>
                <a:ea typeface="Graphik"/>
                <a:cs typeface="Graphik"/>
                <a:sym typeface="Graphik"/>
              </a:defRPr>
            </a:pPr>
            <a:r>
              <a:t>Odds and odds ratio (OR)</a:t>
            </a:r>
          </a:p>
          <a:p>
            <a:pPr>
              <a:defRPr>
                <a:latin typeface="Graphik"/>
                <a:ea typeface="Graphik"/>
                <a:cs typeface="Graphik"/>
                <a:sym typeface="Graphik"/>
              </a:defRPr>
            </a:pPr>
            <a:r>
              <a:t>Positive predictive value (PPV)</a:t>
            </a:r>
          </a:p>
          <a:p>
            <a:pPr>
              <a:defRPr>
                <a:latin typeface="Graphik"/>
                <a:ea typeface="Graphik"/>
                <a:cs typeface="Graphik"/>
                <a:sym typeface="Graphik"/>
              </a:defRPr>
            </a:pPr>
            <a:r>
              <a:t>Prevalence</a:t>
            </a:r>
          </a:p>
          <a:p>
            <a:pPr>
              <a:defRPr>
                <a:latin typeface="Graphik"/>
                <a:ea typeface="Graphik"/>
                <a:cs typeface="Graphik"/>
                <a:sym typeface="Graphik"/>
              </a:defRPr>
            </a:pPr>
            <a:r>
              <a:t>Probability</a:t>
            </a:r>
          </a:p>
          <a:p>
            <a:pPr>
              <a:defRPr>
                <a:latin typeface="Graphik"/>
                <a:ea typeface="Graphik"/>
                <a:cs typeface="Graphik"/>
                <a:sym typeface="Graphik"/>
              </a:defRPr>
            </a:pPr>
            <a:r>
              <a:t>P-values</a:t>
            </a:r>
          </a:p>
        </p:txBody>
      </p:sp>
      <p:sp>
        <p:nvSpPr>
          <p:cNvPr id="160"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Odd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Odds</a:t>
            </a:r>
          </a:p>
        </p:txBody>
      </p:sp>
      <p:sp>
        <p:nvSpPr>
          <p:cNvPr id="241" name="If a race horse runs 100 races and wins 25 times and loses the other 75 times, the probability of winning is 25/100 = 0.25 or 25%, but the odds of the horse winning are 25/75 = 0.333 or 1 win to 3 loses…"/>
          <p:cNvSpPr txBox="1">
            <a:spLocks noGrp="1"/>
          </p:cNvSpPr>
          <p:nvPr>
            <p:ph type="body" idx="1"/>
          </p:nvPr>
        </p:nvSpPr>
        <p:spPr>
          <a:prstGeom prst="rect">
            <a:avLst/>
          </a:prstGeom>
        </p:spPr>
        <p:txBody>
          <a:bodyPr/>
          <a:lstStyle/>
          <a:p>
            <a:pPr>
              <a:defRPr>
                <a:latin typeface="Graphik"/>
                <a:ea typeface="Graphik"/>
                <a:cs typeface="Graphik"/>
                <a:sym typeface="Graphik"/>
              </a:defRPr>
            </a:pPr>
            <a:r>
              <a:t>If a race horse runs 100 races and wins 25 times and loses the other 75 times, the probability of winning is 25/100 = 0.25 or 25%, but the odds of the horse winning are 25/75 = 0.333 or 1 win to 3 loses</a:t>
            </a:r>
          </a:p>
          <a:p>
            <a:pPr>
              <a:defRPr>
                <a:latin typeface="Graphik"/>
                <a:ea typeface="Graphik"/>
                <a:cs typeface="Graphik"/>
                <a:sym typeface="Graphik"/>
              </a:defRPr>
            </a:pPr>
            <a:r>
              <a:t>If the horse runs 100 races and wins 5 and loses the other 95 times, the probability of winning is 0.05 or 5%, and the odds of the horse winning are 5/95 = 0.0526.</a:t>
            </a:r>
          </a:p>
          <a:p>
            <a:pPr>
              <a:defRPr>
                <a:latin typeface="Graphik"/>
                <a:ea typeface="Graphik"/>
                <a:cs typeface="Graphik"/>
                <a:sym typeface="Graphik"/>
              </a:defRPr>
            </a:pPr>
            <a:r>
              <a:t>If the horse runs 100 races and wins 50, the probability of winning is 50/100 = 0.50 or 50%, and the odds of winning are 50/50 = 1 (even odds)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Odds Ratio (OR)"/>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Odds Ratio (OR)</a:t>
            </a:r>
          </a:p>
        </p:txBody>
      </p:sp>
      <p:sp>
        <p:nvSpPr>
          <p:cNvPr id="244" name="An odds ratio (OR) is a measure of association between an exposure and an outcome…"/>
          <p:cNvSpPr txBox="1">
            <a:spLocks noGrp="1"/>
          </p:cNvSpPr>
          <p:nvPr>
            <p:ph type="body" idx="1"/>
          </p:nvPr>
        </p:nvSpPr>
        <p:spPr>
          <a:prstGeom prst="rect">
            <a:avLst/>
          </a:prstGeom>
        </p:spPr>
        <p:txBody>
          <a:bodyPr/>
          <a:lstStyle/>
          <a:p>
            <a:pPr>
              <a:defRPr>
                <a:latin typeface="Graphik"/>
                <a:ea typeface="Graphik"/>
                <a:cs typeface="Graphik"/>
                <a:sym typeface="Graphik"/>
              </a:defRPr>
            </a:pPr>
            <a:r>
              <a:t>An </a:t>
            </a:r>
            <a:r>
              <a:rPr b="1"/>
              <a:t>odds ratio</a:t>
            </a:r>
            <a:r>
              <a:t> (OR) is a measure of association between an exposure and an outcome</a:t>
            </a:r>
          </a:p>
          <a:p>
            <a:pPr>
              <a:defRPr>
                <a:latin typeface="Graphik"/>
                <a:ea typeface="Graphik"/>
                <a:cs typeface="Graphik"/>
                <a:sym typeface="Graphik"/>
              </a:defRPr>
            </a:pPr>
            <a:r>
              <a:t>The OR represents the odds that an outcome will occur given a particular exposure, compared to the odds of the outcome occurring in the absence of that exposure</a:t>
            </a:r>
          </a:p>
          <a:p>
            <a:pPr>
              <a:defRPr>
                <a:latin typeface="Graphik"/>
                <a:ea typeface="Graphik"/>
                <a:cs typeface="Graphik"/>
                <a:sym typeface="Graphik"/>
              </a:defRPr>
            </a:pPr>
            <a:r>
              <a:t>The OR must be used in case-control studies rather than relative risk (RR) as there is no information on the numbers of all exposed and non-exposed</a:t>
            </a:r>
          </a:p>
          <a:p>
            <a:pPr>
              <a:defRPr i="1">
                <a:latin typeface="Graphik"/>
                <a:ea typeface="Graphik"/>
                <a:cs typeface="Graphik"/>
                <a:sym typeface="Graphik"/>
              </a:defRPr>
            </a:pPr>
            <a:r>
              <a:t>Bland J, Altman D. The odds ratio. BMJ 2000; 320: 1468</a:t>
            </a:r>
          </a:p>
          <a:p>
            <a:pPr>
              <a:defRPr i="1">
                <a:latin typeface="Graphik"/>
                <a:ea typeface="Graphik"/>
                <a:cs typeface="Graphik"/>
                <a:sym typeface="Graphik"/>
              </a:defRPr>
            </a:pPr>
            <a:r>
              <a:t>Sedgwick P. Odds and odds ratios. BMJ 2013; 347: f5067</a:t>
            </a:r>
          </a:p>
          <a:p>
            <a:pPr>
              <a:defRPr i="1">
                <a:latin typeface="Graphik"/>
                <a:ea typeface="Graphik"/>
                <a:cs typeface="Graphik"/>
                <a:sym typeface="Graphik"/>
              </a:defRPr>
            </a:pPr>
            <a:r>
              <a:t>Sedgwick P. What are the odds? BMJ 2015; 350: h2327</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Odds Ratio (OR)"/>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Odds Ratio (OR)</a:t>
            </a:r>
          </a:p>
        </p:txBody>
      </p:sp>
      <p:graphicFrame>
        <p:nvGraphicFramePr>
          <p:cNvPr id="247" name="Table"/>
          <p:cNvGraphicFramePr/>
          <p:nvPr/>
        </p:nvGraphicFramePr>
        <p:xfrm>
          <a:off x="1235265" y="4098577"/>
          <a:ext cx="21926171" cy="8487148"/>
        </p:xfrm>
        <a:graphic>
          <a:graphicData uri="http://schemas.openxmlformats.org/drawingml/2006/table">
            <a:tbl>
              <a:tblPr>
                <a:tableStyleId>{4C3C2611-4C71-4FC5-86AE-919BDF0F9419}</a:tableStyleId>
              </a:tblPr>
              <a:tblGrid>
                <a:gridCol w="7304490"/>
                <a:gridCol w="7304490"/>
                <a:gridCol w="7304490"/>
              </a:tblGrid>
              <a:tr h="1412407">
                <a:tc>
                  <a:txBody>
                    <a:bodyPr/>
                    <a:lstStyle/>
                    <a:p>
                      <a:pPr defTabSz="914400">
                        <a:tabLst>
                          <a:tab pos="1663700" algn="l"/>
                        </a:tabLst>
                        <a:defRPr sz="1800"/>
                      </a:pPr>
                      <a:r>
                        <a:rPr sz="4000"/>
                        <a:t>Exposure</a:t>
                      </a:r>
                    </a:p>
                  </a:txBody>
                  <a:tcPr marL="50800" marR="50800" marT="50800" marB="50800" anchor="ctr" horzOverflow="overflow"/>
                </a:tc>
                <a:tc gridSpan="2">
                  <a:txBody>
                    <a:bodyPr/>
                    <a:lstStyle/>
                    <a:p>
                      <a:pPr defTabSz="914400">
                        <a:tabLst>
                          <a:tab pos="1663700" algn="l"/>
                        </a:tabLst>
                        <a:defRPr sz="1800"/>
                      </a:pPr>
                      <a:r>
                        <a:rPr sz="4000"/>
                        <a:t>Outcome</a:t>
                      </a:r>
                    </a:p>
                  </a:txBody>
                  <a:tcPr marL="50800" marR="50800" marT="50800" marB="50800" anchor="ctr" horzOverflow="overflow"/>
                </a:tc>
                <a:tc hMerge="1">
                  <a:txBody>
                    <a:bodyPr/>
                    <a:lstStyle/>
                    <a:p>
                      <a:endParaRPr lang="en-US"/>
                    </a:p>
                  </a:txBody>
                  <a:tcPr/>
                </a:tc>
              </a:tr>
              <a:tr h="1412407">
                <a:tc>
                  <a:txBody>
                    <a:bodyPr/>
                    <a:lstStyle/>
                    <a:p>
                      <a:pPr defTabSz="914400">
                        <a:tabLst>
                          <a:tab pos="1663700" algn="l"/>
                        </a:tabLst>
                        <a:defRPr sz="4000"/>
                      </a:pPr>
                      <a:endParaRPr/>
                    </a:p>
                  </a:txBody>
                  <a:tcPr marL="50800" marR="50800" marT="50800" marB="50800" anchor="ctr" horzOverflow="overflow"/>
                </a:tc>
                <a:tc>
                  <a:txBody>
                    <a:bodyPr/>
                    <a:lstStyle/>
                    <a:p>
                      <a:pPr defTabSz="914400">
                        <a:tabLst>
                          <a:tab pos="1663700" algn="l"/>
                        </a:tabLst>
                        <a:defRPr sz="1800"/>
                      </a:pPr>
                      <a:r>
                        <a:rPr sz="4000"/>
                        <a:t>Yes</a:t>
                      </a:r>
                    </a:p>
                  </a:txBody>
                  <a:tcPr marL="50800" marR="50800" marT="50800" marB="50800" anchor="ctr" horzOverflow="overflow"/>
                </a:tc>
                <a:tc>
                  <a:txBody>
                    <a:bodyPr/>
                    <a:lstStyle/>
                    <a:p>
                      <a:pPr defTabSz="914400">
                        <a:tabLst>
                          <a:tab pos="1663700" algn="l"/>
                        </a:tabLst>
                        <a:defRPr sz="1800"/>
                      </a:pPr>
                      <a:r>
                        <a:rPr sz="4000"/>
                        <a:t>No</a:t>
                      </a:r>
                    </a:p>
                  </a:txBody>
                  <a:tcPr marL="50800" marR="50800" marT="50800" marB="50800" anchor="ctr" horzOverflow="overflow"/>
                </a:tc>
              </a:tr>
              <a:tr h="1412407">
                <a:tc>
                  <a:txBody>
                    <a:bodyPr/>
                    <a:lstStyle/>
                    <a:p>
                      <a:pPr defTabSz="914400">
                        <a:tabLst>
                          <a:tab pos="1663700" algn="l"/>
                        </a:tabLst>
                        <a:defRPr sz="1800"/>
                      </a:pPr>
                      <a:r>
                        <a:rPr sz="4000"/>
                        <a:t>Yes</a:t>
                      </a:r>
                    </a:p>
                  </a:txBody>
                  <a:tcPr marL="50800" marR="50800" marT="50800" marB="50800" anchor="ctr" horzOverflow="overflow"/>
                </a:tc>
                <a:tc>
                  <a:txBody>
                    <a:bodyPr/>
                    <a:lstStyle/>
                    <a:p>
                      <a:pPr defTabSz="914400">
                        <a:tabLst>
                          <a:tab pos="1663700" algn="l"/>
                        </a:tabLst>
                        <a:defRPr sz="4000"/>
                      </a:pPr>
                      <a:endParaRPr/>
                    </a:p>
                  </a:txBody>
                  <a:tcPr marL="50800" marR="50800" marT="50800" marB="50800" anchor="ctr" horzOverflow="overflow"/>
                </a:tc>
                <a:tc>
                  <a:txBody>
                    <a:bodyPr/>
                    <a:lstStyle/>
                    <a:p>
                      <a:pPr defTabSz="914400">
                        <a:tabLst>
                          <a:tab pos="1663700" algn="l"/>
                        </a:tabLst>
                        <a:defRPr sz="4000"/>
                      </a:pPr>
                      <a:endParaRPr/>
                    </a:p>
                  </a:txBody>
                  <a:tcPr marL="50800" marR="50800" marT="50800" marB="50800" anchor="ctr" horzOverflow="overflow"/>
                </a:tc>
              </a:tr>
              <a:tr h="1412407">
                <a:tc>
                  <a:txBody>
                    <a:bodyPr/>
                    <a:lstStyle/>
                    <a:p>
                      <a:pPr defTabSz="914400">
                        <a:tabLst>
                          <a:tab pos="1663700" algn="l"/>
                        </a:tabLst>
                        <a:defRPr sz="1800"/>
                      </a:pPr>
                      <a:r>
                        <a:rPr sz="4000"/>
                        <a:t>No</a:t>
                      </a:r>
                    </a:p>
                  </a:txBody>
                  <a:tcPr marL="50800" marR="50800" marT="50800" marB="50800" anchor="ctr" horzOverflow="overflow"/>
                </a:tc>
                <a:tc>
                  <a:txBody>
                    <a:bodyPr/>
                    <a:lstStyle/>
                    <a:p>
                      <a:pPr defTabSz="914400">
                        <a:tabLst>
                          <a:tab pos="1663700" algn="l"/>
                        </a:tabLst>
                        <a:defRPr sz="4000"/>
                      </a:pPr>
                      <a:endParaRPr/>
                    </a:p>
                  </a:txBody>
                  <a:tcPr marL="50800" marR="50800" marT="50800" marB="50800" anchor="ctr" horzOverflow="overflow"/>
                </a:tc>
                <a:tc>
                  <a:txBody>
                    <a:bodyPr/>
                    <a:lstStyle/>
                    <a:p>
                      <a:pPr defTabSz="914400">
                        <a:tabLst>
                          <a:tab pos="1663700" algn="l"/>
                        </a:tabLst>
                        <a:defRPr sz="4000"/>
                      </a:pPr>
                      <a:endParaRPr/>
                    </a:p>
                  </a:txBody>
                  <a:tcPr marL="50800" marR="50800" marT="50800" marB="50800" anchor="ctr" horzOverflow="overflow"/>
                </a:tc>
              </a:tr>
              <a:tr h="1412407">
                <a:tc rowSpan="2" gridSpan="3">
                  <a:txBody>
                    <a:bodyPr/>
                    <a:lstStyle/>
                    <a:p>
                      <a:pPr defTabSz="914400">
                        <a:tabLst>
                          <a:tab pos="1663700" algn="l"/>
                        </a:tabLst>
                        <a:defRPr sz="1800"/>
                      </a:pPr>
                      <a:r>
                        <a:rPr sz="4000"/>
                        <a:t>a = number of exposed cases
b = number of exposed non-cases
c = number of non-exposed cases
d = number of non-exposed non-cases</a:t>
                      </a:r>
                    </a:p>
                  </a:txBody>
                  <a:tcPr marL="50800" marR="50800" marT="50800" marB="50800" anchor="ctr" horzOverflow="overflow"/>
                </a:tc>
                <a:tc rowSpan="2" hMerge="1">
                  <a:txBody>
                    <a:bodyPr/>
                    <a:lstStyle/>
                    <a:p>
                      <a:endParaRPr lang="en-US"/>
                    </a:p>
                  </a:txBody>
                  <a:tcPr/>
                </a:tc>
                <a:tc rowSpan="2" hMerge="1">
                  <a:txBody>
                    <a:bodyPr/>
                    <a:lstStyle/>
                    <a:p>
                      <a:endParaRPr lang="en-US"/>
                    </a:p>
                  </a:txBody>
                  <a:tcPr/>
                </a:tc>
              </a:tr>
              <a:tr h="1412407">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Odds Ratio"/>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Odds Ratio</a:t>
            </a:r>
          </a:p>
        </p:txBody>
      </p:sp>
      <p:sp>
        <p:nvSpPr>
          <p:cNvPr id="250" name="The odds of the outcome occurring given an exposure are a/b…"/>
          <p:cNvSpPr txBox="1">
            <a:spLocks noGrp="1"/>
          </p:cNvSpPr>
          <p:nvPr>
            <p:ph type="body" idx="1"/>
          </p:nvPr>
        </p:nvSpPr>
        <p:spPr>
          <a:prstGeom prst="rect">
            <a:avLst/>
          </a:prstGeom>
        </p:spPr>
        <p:txBody>
          <a:bodyPr numCol="2" spcCol="1097428"/>
          <a:lstStyle/>
          <a:p>
            <a:pPr>
              <a:defRPr>
                <a:latin typeface="Graphik"/>
                <a:ea typeface="Graphik"/>
                <a:cs typeface="Graphik"/>
                <a:sym typeface="Graphik"/>
              </a:defRPr>
            </a:pPr>
            <a:r>
              <a:t>The odds of the outcome occurring given an exposure are a/b</a:t>
            </a:r>
          </a:p>
          <a:p>
            <a:pPr>
              <a:defRPr>
                <a:latin typeface="Graphik"/>
                <a:ea typeface="Graphik"/>
                <a:cs typeface="Graphik"/>
                <a:sym typeface="Graphik"/>
              </a:defRPr>
            </a:pPr>
            <a:r>
              <a:t>The odds of that same outcome occurring without that exposure are c/d</a:t>
            </a:r>
          </a:p>
          <a:p>
            <a:pPr>
              <a:defRPr>
                <a:latin typeface="Graphik"/>
                <a:ea typeface="Graphik"/>
                <a:cs typeface="Graphik"/>
                <a:sym typeface="Graphik"/>
              </a:defRPr>
            </a:pPr>
            <a:r>
              <a:t>The </a:t>
            </a:r>
            <a:r>
              <a:rPr b="1"/>
              <a:t>odds ratio is a/b divided by c/d</a:t>
            </a:r>
          </a:p>
          <a:p>
            <a:pPr>
              <a:defRPr>
                <a:latin typeface="Graphik"/>
                <a:ea typeface="Graphik"/>
                <a:cs typeface="Graphik"/>
                <a:sym typeface="Graphik"/>
              </a:defRPr>
            </a:pPr>
            <a:endParaRPr b="1"/>
          </a:p>
          <a:p>
            <a:pPr>
              <a:defRPr>
                <a:latin typeface="Graphik"/>
                <a:ea typeface="Graphik"/>
                <a:cs typeface="Graphik"/>
                <a:sym typeface="Graphik"/>
              </a:defRPr>
            </a:pPr>
            <a:endParaRPr b="1"/>
          </a:p>
          <a:p>
            <a:pPr>
              <a:defRPr>
                <a:latin typeface="Graphik"/>
                <a:ea typeface="Graphik"/>
                <a:cs typeface="Graphik"/>
                <a:sym typeface="Graphik"/>
              </a:defRPr>
            </a:pPr>
            <a:endParaRPr b="1"/>
          </a:p>
          <a:p>
            <a:pPr>
              <a:defRPr>
                <a:latin typeface="Graphik"/>
                <a:ea typeface="Graphik"/>
                <a:cs typeface="Graphik"/>
                <a:sym typeface="Graphik"/>
              </a:defRPr>
            </a:pPr>
            <a:r>
              <a:t>If OR = 1, exposure does not affect the odds of outcome</a:t>
            </a:r>
          </a:p>
          <a:p>
            <a:pPr>
              <a:defRPr>
                <a:latin typeface="Graphik"/>
                <a:ea typeface="Graphik"/>
                <a:cs typeface="Graphik"/>
                <a:sym typeface="Graphik"/>
              </a:defRPr>
            </a:pPr>
            <a:r>
              <a:t>If OR &gt; 1, exposure is associated with higher odds of outcome</a:t>
            </a:r>
          </a:p>
          <a:p>
            <a:pPr>
              <a:defRPr>
                <a:latin typeface="Graphik"/>
                <a:ea typeface="Graphik"/>
                <a:cs typeface="Graphik"/>
                <a:sym typeface="Graphik"/>
              </a:defRPr>
            </a:pPr>
            <a:r>
              <a:t>If OR &lt; 1, exposure is associated with lower odds of outcome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IMG_0589.jpeg" descr="IMG_0589.jpeg"/>
          <p:cNvPicPr>
            <a:picLocks noGrp="1" noChangeAspect="1"/>
          </p:cNvPicPr>
          <p:nvPr>
            <p:ph type="pic" idx="21"/>
          </p:nvPr>
        </p:nvPicPr>
        <p:blipFill>
          <a:blip r:embed="rId2">
            <a:extLst/>
          </a:blip>
          <a:srcRect/>
          <a:stretch>
            <a:fillRect/>
          </a:stretch>
        </p:blipFill>
        <p:spPr>
          <a:xfrm>
            <a:off x="1270000" y="1774763"/>
            <a:ext cx="21844000" cy="10166474"/>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Odds Ratio"/>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Odds Ratio</a:t>
            </a:r>
          </a:p>
        </p:txBody>
      </p:sp>
      <p:sp>
        <p:nvSpPr>
          <p:cNvPr id="255" name="The Odds ratio (OR) = ratio of odds of event occurring in exposed vs. unexposed group.…"/>
          <p:cNvSpPr txBox="1">
            <a:spLocks noGrp="1"/>
          </p:cNvSpPr>
          <p:nvPr>
            <p:ph type="body" idx="1"/>
          </p:nvPr>
        </p:nvSpPr>
        <p:spPr>
          <a:prstGeom prst="rect">
            <a:avLst/>
          </a:prstGeom>
        </p:spPr>
        <p:txBody>
          <a:bodyPr numCol="2" spcCol="1097428"/>
          <a:lstStyle/>
          <a:p>
            <a:pPr>
              <a:defRPr>
                <a:latin typeface="Graphik"/>
                <a:ea typeface="Graphik"/>
                <a:cs typeface="Graphik"/>
                <a:sym typeface="Graphik"/>
              </a:defRPr>
            </a:pPr>
            <a:r>
              <a:t>The Odds ratio (OR) = ratio of odds of event occurring in exposed vs. unexposed group. </a:t>
            </a:r>
          </a:p>
          <a:p>
            <a:pPr>
              <a:defRPr>
                <a:latin typeface="Graphik"/>
                <a:ea typeface="Graphik"/>
                <a:cs typeface="Graphik"/>
                <a:sym typeface="Graphik"/>
              </a:defRPr>
            </a:pPr>
            <a:r>
              <a:t>Or (a/c) divided by (b/d)</a:t>
            </a:r>
          </a:p>
          <a:p>
            <a:pPr>
              <a:defRPr>
                <a:latin typeface="Graphik"/>
                <a:ea typeface="Graphik"/>
                <a:cs typeface="Graphik"/>
                <a:sym typeface="Graphik"/>
              </a:defRPr>
            </a:pPr>
            <a:r>
              <a:t>By rearrangement of the mathematical equation, this simplifies to (a x d) divided by (b x c)</a:t>
            </a:r>
          </a:p>
          <a:p>
            <a:pPr>
              <a:defRPr>
                <a:latin typeface="Graphik"/>
                <a:ea typeface="Graphik"/>
                <a:cs typeface="Graphik"/>
                <a:sym typeface="Graphik"/>
              </a:defRPr>
            </a:pPr>
            <a:r>
              <a:t>In this study, the odds ratio can be arrived at using the simplified calculation ie (1000 x 16000 = 16000000) divided by (20000 x 80 = 1600000)</a:t>
            </a:r>
          </a:p>
          <a:p>
            <a:pPr>
              <a:defRPr>
                <a:latin typeface="Graphik"/>
                <a:ea typeface="Graphik"/>
                <a:cs typeface="Graphik"/>
                <a:sym typeface="Graphik"/>
              </a:defRPr>
            </a:pPr>
            <a:r>
              <a:t>16000000/1600000 = 10</a:t>
            </a:r>
          </a:p>
          <a:p>
            <a:pPr>
              <a:defRPr>
                <a:latin typeface="Graphik"/>
                <a:ea typeface="Graphik"/>
                <a:cs typeface="Graphik"/>
                <a:sym typeface="Graphik"/>
              </a:defRPr>
            </a:pPr>
            <a:r>
              <a:t>This means that, in this study, the odds of dying from lung cancer were 10 times higher for male smokers as compared to non-smokers</a:t>
            </a:r>
          </a:p>
        </p:txBody>
      </p:sp>
      <p:sp>
        <p:nvSpPr>
          <p:cNvPr id="256" name="Answ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Answer</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isk"/>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Risk</a:t>
            </a:r>
          </a:p>
        </p:txBody>
      </p:sp>
      <p:sp>
        <p:nvSpPr>
          <p:cNvPr id="259" name="Risk of a particular event is the number of outcomes which favour the event in question, divided by the total number of possible outcomes…"/>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Risk</a:t>
            </a:r>
            <a:r>
              <a:t> of a particular event is the number of outcomes which favour the event in question, divided by the total number of possible outcomes</a:t>
            </a:r>
          </a:p>
          <a:p>
            <a:pPr>
              <a:defRPr>
                <a:latin typeface="Graphik"/>
                <a:ea typeface="Graphik"/>
                <a:cs typeface="Graphik"/>
                <a:sym typeface="Graphik"/>
              </a:defRPr>
            </a:pPr>
            <a:r>
              <a:t>Most appropriately calculated for cohort studies</a:t>
            </a:r>
          </a:p>
        </p:txBody>
      </p:sp>
      <p:sp>
        <p:nvSpPr>
          <p:cNvPr id="260" name="a / (a + b) or c / (c + 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 / (a + b) or c / (c + d)</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IMG_0588.jpeg" descr="IMG_0588.jpeg"/>
          <p:cNvPicPr>
            <a:picLocks noGrp="1" noChangeAspect="1"/>
          </p:cNvPicPr>
          <p:nvPr>
            <p:ph type="pic" idx="21"/>
          </p:nvPr>
        </p:nvPicPr>
        <p:blipFill>
          <a:blip r:embed="rId2">
            <a:extLst/>
          </a:blip>
          <a:srcRect/>
          <a:stretch>
            <a:fillRect/>
          </a:stretch>
        </p:blipFill>
        <p:spPr>
          <a:xfrm>
            <a:off x="1270000" y="3282931"/>
            <a:ext cx="21844001" cy="7150138"/>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Risk"/>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Risk</a:t>
            </a:r>
          </a:p>
        </p:txBody>
      </p:sp>
      <p:sp>
        <p:nvSpPr>
          <p:cNvPr id="265" name="This risk is ‘the likelihood that a VTE will happen’ and the quoted abstract is using ‘relative’ rather than ‘absolute’ risk increase. A relative risk of 1.0 indicates that the risk is the same in the exposed and control groups. A relative risk greater t"/>
          <p:cNvSpPr txBox="1">
            <a:spLocks noGrp="1"/>
          </p:cNvSpPr>
          <p:nvPr>
            <p:ph type="body" idx="1"/>
          </p:nvPr>
        </p:nvSpPr>
        <p:spPr>
          <a:prstGeom prst="rect">
            <a:avLst/>
          </a:prstGeom>
        </p:spPr>
        <p:txBody>
          <a:bodyPr numCol="2" spcCol="1097428"/>
          <a:lstStyle/>
          <a:p>
            <a:pPr marL="425957" indent="-425957" defTabSz="1901904">
              <a:spcBef>
                <a:spcPts val="1800"/>
              </a:spcBef>
              <a:defRPr sz="3432">
                <a:latin typeface="Graphik"/>
                <a:ea typeface="Graphik"/>
                <a:cs typeface="Graphik"/>
                <a:sym typeface="Graphik"/>
              </a:defRPr>
            </a:pPr>
            <a:r>
              <a:t>This risk is ‘the likelihood that a VTE will happen’ and the quoted abstract is using ‘relative’ rather than ‘absolute’ risk increase. A relative risk of 1.0 indicates that the risk is the same in the exposed and control groups. A relative risk greater than 1.0 indicates that there is an increased risk in the exposed group compared with the control group, whereas a relative risk less than 1.0 indicates a reduction in the risk in the exposed group compared with the control group</a:t>
            </a:r>
          </a:p>
          <a:p>
            <a:pPr marL="425957" indent="-425957" defTabSz="1901904">
              <a:spcBef>
                <a:spcPts val="1800"/>
              </a:spcBef>
              <a:defRPr sz="3432">
                <a:latin typeface="Graphik"/>
                <a:ea typeface="Graphik"/>
                <a:cs typeface="Graphik"/>
                <a:sym typeface="Graphik"/>
              </a:defRPr>
            </a:pPr>
            <a:r>
              <a:t>For example, a relative risk of 1.5 means that the risk of the outcome of interest is 50% higher in the exposed group than in the control, while a relative risk of 3.0 means that the risk in the exposed group is three times as high as in the unexposed group. Conversely, a relative risk of 0.8 means that the risk in the exposed group is 20% lower than in the unexposed group</a:t>
            </a:r>
          </a:p>
          <a:p>
            <a:pPr marL="425957" indent="-425957" defTabSz="1901904">
              <a:spcBef>
                <a:spcPts val="1800"/>
              </a:spcBef>
              <a:defRPr sz="3432">
                <a:latin typeface="Graphik"/>
                <a:ea typeface="Graphik"/>
                <a:cs typeface="Graphik"/>
                <a:sym typeface="Graphik"/>
              </a:defRPr>
            </a:pPr>
            <a:r>
              <a:t>In this example, the relative risk is increased by 32%, i.e. around 1.3 times' higher for patients taking atypical antipsychotics over the period stated</a:t>
            </a:r>
          </a:p>
          <a:p>
            <a:pPr marL="425957" indent="-425957" defTabSz="1901904">
              <a:spcBef>
                <a:spcPts val="1800"/>
              </a:spcBef>
              <a:defRPr sz="3432">
                <a:latin typeface="Graphik"/>
                <a:ea typeface="Graphik"/>
                <a:cs typeface="Graphik"/>
                <a:sym typeface="Graphik"/>
              </a:defRPr>
            </a:pPr>
            <a:r>
              <a:t>It is important to look beyond the headline figures – in fact, details from the study show that the absolute risk of a VTE in one year for such patients was 4 in 10,000</a:t>
            </a:r>
          </a:p>
          <a:p>
            <a:pPr marL="425957" indent="-425957" defTabSz="1901904">
              <a:spcBef>
                <a:spcPts val="1800"/>
              </a:spcBef>
              <a:defRPr sz="3432">
                <a:latin typeface="Graphik"/>
                <a:ea typeface="Graphik"/>
                <a:cs typeface="Graphik"/>
                <a:sym typeface="Graphik"/>
              </a:defRPr>
            </a:pPr>
            <a:r>
              <a:t>The correct answer is: The risk of a VTE is 1.3 times that of a patient not taking an antipsychotic</a:t>
            </a:r>
          </a:p>
        </p:txBody>
      </p:sp>
      <p:sp>
        <p:nvSpPr>
          <p:cNvPr id="266" name="Answ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Answer</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Relative Risk (RR)"/>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Relative Risk (RR)</a:t>
            </a:r>
          </a:p>
        </p:txBody>
      </p:sp>
      <p:sp>
        <p:nvSpPr>
          <p:cNvPr id="269" name="Relative risk (RR or risk ratio) compares the risk of an occurrence in one group with the risk of the same occurrence in another group…"/>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Relative risk</a:t>
            </a:r>
            <a:r>
              <a:t> (RR or risk ratio) compares the risk of an occurrence in one group with the risk of the same occurrence in another group</a:t>
            </a:r>
          </a:p>
          <a:p>
            <a:pPr>
              <a:defRPr>
                <a:latin typeface="Graphik"/>
                <a:ea typeface="Graphik"/>
                <a:cs typeface="Graphik"/>
                <a:sym typeface="Graphik"/>
              </a:defRPr>
            </a:pPr>
            <a:r>
              <a:t>It does this by dividing the risk of that occurrence in the ‘exposed group’ by the risk of that occurrence in the ‘unexposed’ group</a:t>
            </a:r>
          </a:p>
          <a:p>
            <a:pPr>
              <a:defRPr>
                <a:latin typeface="Graphik"/>
                <a:ea typeface="Graphik"/>
                <a:cs typeface="Graphik"/>
                <a:sym typeface="Graphik"/>
              </a:defRPr>
            </a:pPr>
            <a:r>
              <a:t>Relative risk (RR) = a / (a + b) divided by the result of c / (c + d)</a:t>
            </a:r>
          </a:p>
          <a:p>
            <a:pPr>
              <a:defRPr>
                <a:latin typeface="Graphik"/>
                <a:ea typeface="Graphik"/>
                <a:cs typeface="Graphik"/>
                <a:sym typeface="Graphik"/>
              </a:defRPr>
            </a:pPr>
            <a:r>
              <a:t>A risk ratio of 1.0 indicates identical risk among the two groups</a:t>
            </a:r>
          </a:p>
          <a:p>
            <a:pPr>
              <a:defRPr>
                <a:latin typeface="Graphik"/>
                <a:ea typeface="Graphik"/>
                <a:cs typeface="Graphik"/>
                <a:sym typeface="Graphik"/>
              </a:defRPr>
            </a:pPr>
            <a:r>
              <a:t>A risk ratio &gt;1.0 indicates an increased risk of the occurrence of interest for the exposed group</a:t>
            </a:r>
          </a:p>
          <a:p>
            <a:pPr>
              <a:defRPr>
                <a:latin typeface="Graphik"/>
                <a:ea typeface="Graphik"/>
                <a:cs typeface="Graphik"/>
                <a:sym typeface="Graphik"/>
              </a:defRPr>
            </a:pPr>
            <a:r>
              <a:t>A risk ratio &lt;1.0 indicates a decreased risk for the exposed group</a:t>
            </a:r>
          </a:p>
        </p:txBody>
      </p:sp>
      <p:sp>
        <p:nvSpPr>
          <p:cNvPr id="270" name="a / (a + b) / c / (c + d) or EER / C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 / (a + b) / c / (c + d) or EER / CER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List of Statistical Terms from the GP Curriculum"/>
          <p:cNvSpPr txBox="1">
            <a:spLocks noGrp="1"/>
          </p:cNvSpPr>
          <p:nvPr>
            <p:ph type="title"/>
          </p:nvPr>
        </p:nvSpPr>
        <p:spPr>
          <a:prstGeom prst="rect">
            <a:avLst/>
          </a:prstGeom>
        </p:spPr>
        <p:txBody>
          <a:bodyPr/>
          <a:lstStyle>
            <a:lvl1pPr defTabSz="2292095">
              <a:defRPr sz="7896" spc="-78">
                <a:latin typeface="Graphik"/>
                <a:ea typeface="Graphik"/>
                <a:cs typeface="Graphik"/>
                <a:sym typeface="Graphik"/>
              </a:defRPr>
            </a:lvl1pPr>
          </a:lstStyle>
          <a:p>
            <a:r>
              <a:t>List of Statistical Terms from the GP Curriculum</a:t>
            </a:r>
          </a:p>
        </p:txBody>
      </p:sp>
      <p:sp>
        <p:nvSpPr>
          <p:cNvPr id="163" name="QALY (quality adjusted life year)…"/>
          <p:cNvSpPr txBox="1">
            <a:spLocks noGrp="1"/>
          </p:cNvSpPr>
          <p:nvPr>
            <p:ph type="body" idx="1"/>
          </p:nvPr>
        </p:nvSpPr>
        <p:spPr>
          <a:prstGeom prst="rect">
            <a:avLst/>
          </a:prstGeom>
        </p:spPr>
        <p:txBody>
          <a:bodyPr numCol="3" spcCol="1110038"/>
          <a:lstStyle/>
          <a:p>
            <a:pPr>
              <a:defRPr>
                <a:latin typeface="Graphik"/>
                <a:ea typeface="Graphik"/>
                <a:cs typeface="Graphik"/>
                <a:sym typeface="Graphik"/>
              </a:defRPr>
            </a:pPr>
            <a:r>
              <a:t>QALY (quality adjusted life year)</a:t>
            </a:r>
          </a:p>
          <a:p>
            <a:pPr>
              <a:defRPr>
                <a:latin typeface="Graphik"/>
                <a:ea typeface="Graphik"/>
                <a:cs typeface="Graphik"/>
                <a:sym typeface="Graphik"/>
              </a:defRPr>
            </a:pPr>
            <a:r>
              <a:t>Randomised controlled trial (RCT)</a:t>
            </a:r>
          </a:p>
          <a:p>
            <a:pPr>
              <a:defRPr>
                <a:latin typeface="Graphik"/>
                <a:ea typeface="Graphik"/>
                <a:cs typeface="Graphik"/>
                <a:sym typeface="Graphik"/>
              </a:defRPr>
            </a:pPr>
            <a:r>
              <a:t>Range</a:t>
            </a:r>
          </a:p>
          <a:p>
            <a:pPr>
              <a:defRPr>
                <a:latin typeface="Graphik"/>
                <a:ea typeface="Graphik"/>
                <a:cs typeface="Graphik"/>
                <a:sym typeface="Graphik"/>
              </a:defRPr>
            </a:pPr>
            <a:r>
              <a:t>Regression to the mean</a:t>
            </a:r>
          </a:p>
          <a:p>
            <a:pPr>
              <a:defRPr>
                <a:latin typeface="Graphik"/>
                <a:ea typeface="Graphik"/>
                <a:cs typeface="Graphik"/>
                <a:sym typeface="Graphik"/>
              </a:defRPr>
            </a:pPr>
            <a:r>
              <a:t>Relative risk (RR)</a:t>
            </a:r>
          </a:p>
          <a:p>
            <a:pPr>
              <a:defRPr>
                <a:latin typeface="Graphik"/>
                <a:ea typeface="Graphik"/>
                <a:cs typeface="Graphik"/>
                <a:sym typeface="Graphik"/>
              </a:defRPr>
            </a:pPr>
            <a:r>
              <a:t>Relative risk reduction (RRR)</a:t>
            </a:r>
          </a:p>
          <a:p>
            <a:pPr>
              <a:defRPr>
                <a:latin typeface="Graphik"/>
                <a:ea typeface="Graphik"/>
                <a:cs typeface="Graphik"/>
                <a:sym typeface="Graphik"/>
              </a:defRPr>
            </a:pPr>
            <a:r>
              <a:t>Reliability</a:t>
            </a:r>
          </a:p>
          <a:p>
            <a:pPr>
              <a:defRPr>
                <a:latin typeface="Graphik"/>
                <a:ea typeface="Graphik"/>
                <a:cs typeface="Graphik"/>
                <a:sym typeface="Graphik"/>
              </a:defRPr>
            </a:pPr>
            <a:r>
              <a:t>Risk ratio </a:t>
            </a:r>
          </a:p>
          <a:p>
            <a:pPr>
              <a:defRPr>
                <a:latin typeface="Graphik"/>
                <a:ea typeface="Graphik"/>
                <a:cs typeface="Graphik"/>
                <a:sym typeface="Graphik"/>
              </a:defRPr>
            </a:pPr>
            <a:r>
              <a:t>Risk reduction (RR)</a:t>
            </a:r>
          </a:p>
          <a:p>
            <a:pPr>
              <a:defRPr>
                <a:latin typeface="Graphik"/>
                <a:ea typeface="Graphik"/>
                <a:cs typeface="Graphik"/>
                <a:sym typeface="Graphik"/>
              </a:defRPr>
            </a:pPr>
            <a:r>
              <a:t>Sampling</a:t>
            </a:r>
          </a:p>
          <a:p>
            <a:pPr>
              <a:defRPr>
                <a:latin typeface="Graphik"/>
                <a:ea typeface="Graphik"/>
                <a:cs typeface="Graphik"/>
                <a:sym typeface="Graphik"/>
              </a:defRPr>
            </a:pPr>
            <a:r>
              <a:t>Sensitivity</a:t>
            </a:r>
          </a:p>
          <a:p>
            <a:pPr>
              <a:defRPr>
                <a:latin typeface="Graphik"/>
                <a:ea typeface="Graphik"/>
                <a:cs typeface="Graphik"/>
                <a:sym typeface="Graphik"/>
              </a:defRPr>
            </a:pPr>
            <a:r>
              <a:t>Specificity</a:t>
            </a:r>
          </a:p>
          <a:p>
            <a:pPr>
              <a:defRPr>
                <a:latin typeface="Graphik"/>
                <a:ea typeface="Graphik"/>
                <a:cs typeface="Graphik"/>
                <a:sym typeface="Graphik"/>
              </a:defRPr>
            </a:pPr>
            <a:r>
              <a:t>Standard deviation (SD)</a:t>
            </a:r>
          </a:p>
          <a:p>
            <a:pPr>
              <a:defRPr>
                <a:latin typeface="Graphik"/>
                <a:ea typeface="Graphik"/>
                <a:cs typeface="Graphik"/>
                <a:sym typeface="Graphik"/>
              </a:defRPr>
            </a:pPr>
            <a:r>
              <a:t>Standardised mortality rates and ratios</a:t>
            </a:r>
          </a:p>
          <a:p>
            <a:pPr>
              <a:defRPr>
                <a:latin typeface="Graphik"/>
                <a:ea typeface="Graphik"/>
                <a:cs typeface="Graphik"/>
                <a:sym typeface="Graphik"/>
              </a:defRPr>
            </a:pPr>
            <a:r>
              <a:t> Systematic review</a:t>
            </a:r>
          </a:p>
          <a:p>
            <a:pPr>
              <a:defRPr>
                <a:latin typeface="Graphik"/>
                <a:ea typeface="Graphik"/>
                <a:cs typeface="Graphik"/>
                <a:sym typeface="Graphik"/>
              </a:defRPr>
            </a:pPr>
            <a:r>
              <a:t>Trends</a:t>
            </a:r>
          </a:p>
          <a:p>
            <a:pPr>
              <a:defRPr>
                <a:latin typeface="Graphik"/>
                <a:ea typeface="Graphik"/>
                <a:cs typeface="Graphik"/>
                <a:sym typeface="Graphik"/>
              </a:defRPr>
            </a:pPr>
            <a:r>
              <a:t>Triangulation</a:t>
            </a:r>
          </a:p>
          <a:p>
            <a:pPr>
              <a:defRPr>
                <a:latin typeface="Graphik"/>
                <a:ea typeface="Graphik"/>
                <a:cs typeface="Graphik"/>
                <a:sym typeface="Graphik"/>
              </a:defRPr>
            </a:pPr>
            <a:r>
              <a:t>Type 1 and type 2 errors</a:t>
            </a:r>
          </a:p>
          <a:p>
            <a:pPr>
              <a:defRPr>
                <a:latin typeface="Graphik"/>
                <a:ea typeface="Graphik"/>
                <a:cs typeface="Graphik"/>
                <a:sym typeface="Graphik"/>
              </a:defRPr>
            </a:pPr>
            <a:r>
              <a:t>Validity</a:t>
            </a:r>
          </a:p>
        </p:txBody>
      </p:sp>
      <p:sp>
        <p:nvSpPr>
          <p:cNvPr id="164"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IMG_0591.jpeg" descr="IMG_0591.jpeg"/>
          <p:cNvPicPr>
            <a:picLocks noGrp="1" noChangeAspect="1"/>
          </p:cNvPicPr>
          <p:nvPr>
            <p:ph type="pic" idx="21"/>
          </p:nvPr>
        </p:nvPicPr>
        <p:blipFill>
          <a:blip r:embed="rId2">
            <a:extLst/>
          </a:blip>
          <a:srcRect/>
          <a:stretch>
            <a:fillRect/>
          </a:stretch>
        </p:blipFill>
        <p:spPr>
          <a:xfrm>
            <a:off x="1270000" y="1850723"/>
            <a:ext cx="21844000" cy="10014555"/>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Relative Risk (RR)"/>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Relative Risk (RR)</a:t>
            </a:r>
          </a:p>
        </p:txBody>
      </p:sp>
      <p:sp>
        <p:nvSpPr>
          <p:cNvPr id="275" name="The correct answer is: 1.05 (16.2/15.5)"/>
          <p:cNvSpPr txBox="1">
            <a:spLocks noGrp="1"/>
          </p:cNvSpPr>
          <p:nvPr>
            <p:ph type="body" idx="1"/>
          </p:nvPr>
        </p:nvSpPr>
        <p:spPr>
          <a:prstGeom prst="rect">
            <a:avLst/>
          </a:prstGeom>
        </p:spPr>
        <p:txBody>
          <a:bodyPr/>
          <a:lstStyle>
            <a:lvl1pPr>
              <a:defRPr>
                <a:latin typeface="Graphik"/>
                <a:ea typeface="Graphik"/>
                <a:cs typeface="Graphik"/>
                <a:sym typeface="Graphik"/>
              </a:defRPr>
            </a:lvl1pPr>
          </a:lstStyle>
          <a:p>
            <a:r>
              <a:t>The correct answer is: 1.05 (16.2/15.5)</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Relative Risk Reduction (RRR)"/>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Relative Risk Reduction (RRR)</a:t>
            </a:r>
          </a:p>
        </p:txBody>
      </p:sp>
      <p:sp>
        <p:nvSpPr>
          <p:cNvPr id="278" name="Relative Risk Reduction (RRR) tells you by how much the treatment reduced the risk of bad outcomes relative to the control group who did not have the treatment"/>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Relative Risk Reduction (RRR)</a:t>
            </a:r>
            <a:r>
              <a:t> tells you by how much the treatment reduced the risk of bad outcomes relative to the control group who did not have the treatment</a:t>
            </a:r>
          </a:p>
        </p:txBody>
      </p:sp>
      <p:sp>
        <p:nvSpPr>
          <p:cNvPr id="279" name="(EER - CER) / C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tabLst>
                <a:tab pos="1460500" algn="l"/>
              </a:tabLst>
              <a:defRPr spc="0"/>
            </a:lvl1pPr>
          </a:lstStyle>
          <a:p>
            <a:pPr defTabSz="914400"/>
            <a:r>
              <a:t>(EER - CER) / CER</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Absolute Risk Reduction (ARR)"/>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Absolute Risk Reduction (ARR)</a:t>
            </a:r>
          </a:p>
        </p:txBody>
      </p:sp>
      <p:sp>
        <p:nvSpPr>
          <p:cNvPr id="282" name="Absolute risk reduction (ARR) (also called risk difference) is the absolute difference in outcomes between one group (usually the control group) and the group receiving treatment…"/>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Absolute risk reduction (ARR)</a:t>
            </a:r>
            <a:r>
              <a:t> (also called risk difference) is the absolute difference in outcomes between one group (usually the control group) and the group receiving treatment</a:t>
            </a:r>
          </a:p>
          <a:p>
            <a:pPr>
              <a:defRPr>
                <a:latin typeface="Graphik"/>
                <a:ea typeface="Graphik"/>
                <a:cs typeface="Graphik"/>
                <a:sym typeface="Graphik"/>
              </a:defRPr>
            </a:pPr>
            <a:r>
              <a:t>The percentage tells you how much the risk of something happening decreases if a certain intervention happens</a:t>
            </a:r>
          </a:p>
        </p:txBody>
      </p:sp>
      <p:sp>
        <p:nvSpPr>
          <p:cNvPr id="283" name="CER - E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CER - EER</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G_0587.jpeg" descr="IMG_0587.jpeg"/>
          <p:cNvPicPr>
            <a:picLocks noGrp="1" noChangeAspect="1"/>
          </p:cNvPicPr>
          <p:nvPr>
            <p:ph type="pic" idx="21"/>
          </p:nvPr>
        </p:nvPicPr>
        <p:blipFill>
          <a:blip r:embed="rId2">
            <a:extLst/>
          </a:blip>
          <a:srcRect/>
          <a:stretch>
            <a:fillRect/>
          </a:stretch>
        </p:blipFill>
        <p:spPr>
          <a:xfrm>
            <a:off x="1270000" y="3587275"/>
            <a:ext cx="21844001" cy="6541450"/>
          </a:xfrm>
          <a:prstGeom prst="rect">
            <a:avLst/>
          </a:prstGeom>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Absolute Risk Reduction (ARR)"/>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Absolute Risk Reduction (ARR)</a:t>
            </a:r>
          </a:p>
        </p:txBody>
      </p:sp>
      <p:sp>
        <p:nvSpPr>
          <p:cNvPr id="288" name="The absolute risk reduction is a way of measuring the size of a difference between two treatments. The process of calculating the absolute risk reduction (ARR) is formalised in the equations below:…"/>
          <p:cNvSpPr txBox="1">
            <a:spLocks noGrp="1"/>
          </p:cNvSpPr>
          <p:nvPr>
            <p:ph type="body" idx="1"/>
          </p:nvPr>
        </p:nvSpPr>
        <p:spPr>
          <a:prstGeom prst="rect">
            <a:avLst/>
          </a:prstGeom>
        </p:spPr>
        <p:txBody>
          <a:bodyPr numCol="2" spcCol="1097428"/>
          <a:lstStyle/>
          <a:p>
            <a:pPr>
              <a:defRPr>
                <a:latin typeface="Graphik"/>
                <a:ea typeface="Graphik"/>
                <a:cs typeface="Graphik"/>
                <a:sym typeface="Graphik"/>
              </a:defRPr>
            </a:pPr>
            <a:r>
              <a:t>The absolute risk reduction is a way of measuring the size of a difference between two treatments. The process of calculating the absolute risk reduction (ARR) is formalised in the equations below:</a:t>
            </a:r>
          </a:p>
          <a:p>
            <a:pPr>
              <a:defRPr>
                <a:latin typeface="Graphik"/>
                <a:ea typeface="Graphik"/>
                <a:cs typeface="Graphik"/>
                <a:sym typeface="Graphik"/>
              </a:defRPr>
            </a:pPr>
            <a:r>
              <a:t>Absolute risk = the number of events (good or bad) in treated or control groups, divided by the number of people in that group</a:t>
            </a:r>
          </a:p>
          <a:p>
            <a:pPr>
              <a:defRPr>
                <a:latin typeface="Graphik"/>
                <a:ea typeface="Graphik"/>
                <a:cs typeface="Graphik"/>
                <a:sym typeface="Graphik"/>
              </a:defRPr>
            </a:pPr>
            <a:r>
              <a:t>ARR (absolute risk reduction) = Absolute Risk of events in the control group - Absolute Risk of events in the treatment group</a:t>
            </a:r>
          </a:p>
          <a:p>
            <a:pPr>
              <a:defRPr>
                <a:latin typeface="Graphik"/>
                <a:ea typeface="Graphik"/>
                <a:cs typeface="Graphik"/>
                <a:sym typeface="Graphik"/>
              </a:defRPr>
            </a:pPr>
            <a:r>
              <a:t>In this study the ARR is 15% - 5% = 10%</a:t>
            </a:r>
          </a:p>
          <a:p>
            <a:pPr>
              <a:defRPr>
                <a:latin typeface="Graphik"/>
                <a:ea typeface="Graphik"/>
                <a:cs typeface="Graphik"/>
                <a:sym typeface="Graphik"/>
              </a:defRPr>
            </a:pPr>
            <a:r>
              <a:t>The correct answer is: 10%</a:t>
            </a:r>
          </a:p>
        </p:txBody>
      </p:sp>
      <p:sp>
        <p:nvSpPr>
          <p:cNvPr id="289" name="Answ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Answer</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Absolute Benefit Increase (ABI)"/>
          <p:cNvSpPr txBox="1">
            <a:spLocks noGrp="1"/>
          </p:cNvSpPr>
          <p:nvPr>
            <p:ph type="title"/>
          </p:nvPr>
        </p:nvSpPr>
        <p:spPr>
          <a:prstGeom prst="rect">
            <a:avLst/>
          </a:prstGeom>
        </p:spPr>
        <p:txBody>
          <a:bodyPr/>
          <a:lstStyle>
            <a:lvl1pPr defTabSz="2438338">
              <a:lnSpc>
                <a:spcPct val="90000"/>
              </a:lnSpc>
              <a:spcBef>
                <a:spcPts val="2400"/>
              </a:spcBef>
              <a:defRPr b="1" spc="0">
                <a:latin typeface="Graphik"/>
                <a:ea typeface="Graphik"/>
                <a:cs typeface="Graphik"/>
                <a:sym typeface="Graphik"/>
              </a:defRPr>
            </a:lvl1pPr>
          </a:lstStyle>
          <a:p>
            <a:r>
              <a:t>Absolute Benefit Increase (ABI)</a:t>
            </a:r>
          </a:p>
        </p:txBody>
      </p:sp>
      <p:sp>
        <p:nvSpPr>
          <p:cNvPr id="292" name="Absolute Benefit Increase (ABI) is used when the treatment is likely to increase the number of beneficial events…"/>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Absolute Benefit Increase (ABI)</a:t>
            </a:r>
            <a:r>
              <a:t> is used when the treatment is likely to increase the number of beneficial events</a:t>
            </a:r>
          </a:p>
          <a:p>
            <a:pPr>
              <a:defRPr>
                <a:latin typeface="Graphik"/>
                <a:ea typeface="Graphik"/>
                <a:cs typeface="Graphik"/>
                <a:sym typeface="Graphik"/>
              </a:defRPr>
            </a:pPr>
            <a:r>
              <a:t>Calculated as EER - CER (expressed as a percentage)</a:t>
            </a:r>
          </a:p>
          <a:p>
            <a:pPr>
              <a:defRPr>
                <a:latin typeface="Graphik"/>
                <a:ea typeface="Graphik"/>
                <a:cs typeface="Graphik"/>
                <a:sym typeface="Graphik"/>
              </a:defRPr>
            </a:pPr>
            <a:r>
              <a:t>Relative Benefit Increase (RBI) = ABI / CER = EER - CER / CER</a:t>
            </a:r>
          </a:p>
          <a:p>
            <a:pPr>
              <a:defRPr>
                <a:latin typeface="Graphik"/>
                <a:ea typeface="Graphik"/>
                <a:cs typeface="Graphik"/>
                <a:sym typeface="Graphik"/>
              </a:defRPr>
            </a:pPr>
            <a:r>
              <a:t>Experimental Event Rate (EER) - This is the event rate in the group given active treatment - this is expressed as a percentage. It is calculated as the number of events number by the number of patients receiving active treatment</a:t>
            </a:r>
          </a:p>
          <a:p>
            <a:pPr>
              <a:defRPr>
                <a:latin typeface="Graphik"/>
                <a:ea typeface="Graphik"/>
                <a:cs typeface="Graphik"/>
                <a:sym typeface="Graphik"/>
              </a:defRPr>
            </a:pPr>
            <a:r>
              <a:t>Control Event Rate (CER) - This is the event rate in the group given active placebo - this is expressed as a percentage. It is calculated as the number of events number by the number of patients receiving placebo</a:t>
            </a:r>
          </a:p>
        </p:txBody>
      </p:sp>
      <p:sp>
        <p:nvSpPr>
          <p:cNvPr id="293" name="EER - C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EER - CER</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Number Needed to Treat (NNT)"/>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Number Needed to Treat (NNT)</a:t>
            </a:r>
          </a:p>
        </p:txBody>
      </p:sp>
      <p:sp>
        <p:nvSpPr>
          <p:cNvPr id="296" name="Number Needed to Treat (NNT) is the number of patients who must (on average) be treated with a specific therapy for one of them to benefit…"/>
          <p:cNvSpPr txBox="1">
            <a:spLocks noGrp="1"/>
          </p:cNvSpPr>
          <p:nvPr>
            <p:ph type="body" idx="1"/>
          </p:nvPr>
        </p:nvSpPr>
        <p:spPr>
          <a:prstGeom prst="rect">
            <a:avLst/>
          </a:prstGeom>
        </p:spPr>
        <p:txBody>
          <a:bodyPr/>
          <a:lstStyle/>
          <a:p>
            <a:pPr marL="502412" indent="-502412" defTabSz="2243271">
              <a:spcBef>
                <a:spcPts val="2200"/>
              </a:spcBef>
              <a:defRPr sz="4048">
                <a:latin typeface="Graphik"/>
                <a:ea typeface="Graphik"/>
                <a:cs typeface="Graphik"/>
                <a:sym typeface="Graphik"/>
              </a:defRPr>
            </a:pPr>
            <a:r>
              <a:rPr b="1"/>
              <a:t>Number Needed to Treat (NNT) </a:t>
            </a:r>
            <a:r>
              <a:t>is the number of patients who must (on average) be treated with a specific therapy for one of them to benefit</a:t>
            </a:r>
          </a:p>
          <a:p>
            <a:pPr marL="502412" indent="-502412" defTabSz="2243271">
              <a:spcBef>
                <a:spcPts val="2200"/>
              </a:spcBef>
              <a:defRPr sz="4048">
                <a:latin typeface="Graphik"/>
                <a:ea typeface="Graphik"/>
                <a:cs typeface="Graphik"/>
                <a:sym typeface="Graphik"/>
              </a:defRPr>
            </a:pPr>
            <a:r>
              <a:t>NNT is calculated from the proportion of successes (or failures) in those having no treatment, or an alternative treatment. For example, if streptokinase was found to reduce the mortality associated with MI from 12% to 8%, then this would mean that for every 100 patients treated with streptokinase 4 (4%) would survive who would otherwise have died. Thus the NNT to save one life with treating with streptokinase is 100/4 = 25. Note that 22, of the other 24 patients who received treatment and survived, would have survived without treatment. Also that 2 patients (8%) died despite the streptokinase treatment</a:t>
            </a:r>
          </a:p>
          <a:p>
            <a:pPr marL="502412" indent="-502412" defTabSz="2243271">
              <a:spcBef>
                <a:spcPts val="2200"/>
              </a:spcBef>
              <a:defRPr sz="4048">
                <a:latin typeface="Graphik"/>
                <a:ea typeface="Graphik"/>
                <a:cs typeface="Graphik"/>
                <a:sym typeface="Graphik"/>
              </a:defRPr>
            </a:pPr>
            <a:r>
              <a:t>Trial results used to derive NNTs often considerable uncertainty associated with them but the uncertainty in NNTs is hidden, because they are generally published without confidence intervals</a:t>
            </a:r>
          </a:p>
        </p:txBody>
      </p:sp>
      <p:sp>
        <p:nvSpPr>
          <p:cNvPr id="297" name="1 / AR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1 / ARR</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IMG_0581.jpeg" descr="IMG_0581.jpeg"/>
          <p:cNvPicPr>
            <a:picLocks noGrp="1" noChangeAspect="1"/>
          </p:cNvPicPr>
          <p:nvPr>
            <p:ph type="pic" idx="21"/>
          </p:nvPr>
        </p:nvPicPr>
        <p:blipFill>
          <a:blip r:embed="rId2">
            <a:extLst/>
          </a:blip>
          <a:srcRect/>
          <a:stretch>
            <a:fillRect/>
          </a:stretch>
        </p:blipFill>
        <p:spPr>
          <a:xfrm>
            <a:off x="1270000" y="2409743"/>
            <a:ext cx="21844000" cy="8896514"/>
          </a:xfrm>
          <a:prstGeom prst="rect">
            <a:avLst/>
          </a:prstGeom>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Number Needed to Treat"/>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Number Needed to Treat</a:t>
            </a:r>
          </a:p>
        </p:txBody>
      </p:sp>
      <p:sp>
        <p:nvSpPr>
          <p:cNvPr id="302" name="ARR is the absolute difference in risk between the experimental and control groups in a trial.…"/>
          <p:cNvSpPr txBox="1">
            <a:spLocks noGrp="1"/>
          </p:cNvSpPr>
          <p:nvPr>
            <p:ph type="body" idx="1"/>
          </p:nvPr>
        </p:nvSpPr>
        <p:spPr>
          <a:prstGeom prst="rect">
            <a:avLst/>
          </a:prstGeom>
        </p:spPr>
        <p:txBody>
          <a:bodyPr numCol="2" spcCol="1097428"/>
          <a:lstStyle/>
          <a:p>
            <a:pPr>
              <a:defRPr>
                <a:latin typeface="Graphik"/>
                <a:ea typeface="Graphik"/>
                <a:cs typeface="Graphik"/>
                <a:sym typeface="Graphik"/>
              </a:defRPr>
            </a:pPr>
            <a:r>
              <a:t>ARR is the absolute difference in risk between the experimental and control groups in a trial.</a:t>
            </a:r>
          </a:p>
          <a:p>
            <a:pPr>
              <a:defRPr>
                <a:latin typeface="Graphik"/>
                <a:ea typeface="Graphik"/>
                <a:cs typeface="Graphik"/>
                <a:sym typeface="Graphik"/>
              </a:defRPr>
            </a:pPr>
            <a:r>
              <a:t>ARR = Absolute risk of events in the control group - Absolute risk of events in the treatment group</a:t>
            </a:r>
          </a:p>
          <a:p>
            <a:pPr>
              <a:defRPr>
                <a:latin typeface="Graphik"/>
                <a:ea typeface="Graphik"/>
                <a:cs typeface="Graphik"/>
                <a:sym typeface="Graphik"/>
              </a:defRPr>
            </a:pPr>
            <a:r>
              <a:t>NNT is the number of patients who must (on average) be treated with a specific therapy for one of them to benefit</a:t>
            </a:r>
          </a:p>
          <a:p>
            <a:pPr>
              <a:defRPr>
                <a:latin typeface="Graphik"/>
                <a:ea typeface="Graphik"/>
                <a:cs typeface="Graphik"/>
                <a:sym typeface="Graphik"/>
              </a:defRPr>
            </a:pPr>
            <a:r>
              <a:t>NNT = 1/ARR</a:t>
            </a:r>
          </a:p>
          <a:p>
            <a:pPr>
              <a:defRPr>
                <a:latin typeface="Graphik"/>
                <a:ea typeface="Graphik"/>
                <a:cs typeface="Graphik"/>
                <a:sym typeface="Graphik"/>
              </a:defRPr>
            </a:pPr>
            <a:r>
              <a:t>In this example</a:t>
            </a:r>
          </a:p>
          <a:p>
            <a:pPr marL="0" indent="0" algn="ctr">
              <a:buSzTx/>
              <a:buNone/>
              <a:defRPr>
                <a:latin typeface="Graphik"/>
                <a:ea typeface="Graphik"/>
                <a:cs typeface="Graphik"/>
                <a:sym typeface="Graphik"/>
              </a:defRPr>
            </a:pPr>
            <a:r>
              <a:t>ARR = (0.04-0.02) = 0.02</a:t>
            </a:r>
          </a:p>
          <a:p>
            <a:pPr marL="0" indent="0" algn="ctr">
              <a:buSzTx/>
              <a:buNone/>
              <a:defRPr>
                <a:latin typeface="Graphik"/>
                <a:ea typeface="Graphik"/>
                <a:cs typeface="Graphik"/>
                <a:sym typeface="Graphik"/>
              </a:defRPr>
            </a:pPr>
            <a:r>
              <a:t>NNT = (1/0.02) = 50</a:t>
            </a:r>
          </a:p>
          <a:p>
            <a:pPr marL="0" indent="0" algn="ctr">
              <a:buSzTx/>
              <a:buNone/>
              <a:defRPr>
                <a:latin typeface="Graphik"/>
                <a:ea typeface="Graphik"/>
                <a:cs typeface="Graphik"/>
                <a:sym typeface="Graphik"/>
              </a:defRPr>
            </a:pPr>
            <a:r>
              <a:t>The correct answer is: 50</a:t>
            </a:r>
          </a:p>
        </p:txBody>
      </p:sp>
      <p:sp>
        <p:nvSpPr>
          <p:cNvPr id="303" name="Answ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Answer</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G_0536.jpeg" descr="IMG_0536.jpeg"/>
          <p:cNvPicPr>
            <a:picLocks noGrp="1" noChangeAspect="1"/>
          </p:cNvPicPr>
          <p:nvPr>
            <p:ph type="pic" idx="21"/>
          </p:nvPr>
        </p:nvPicPr>
        <p:blipFill>
          <a:blip r:embed="rId2">
            <a:extLst/>
          </a:blip>
          <a:srcRect t="3552" b="3552"/>
          <a:stretch>
            <a:fillRect/>
          </a:stretch>
        </p:blipFill>
        <p:spPr>
          <a:xfrm>
            <a:off x="0" y="0"/>
            <a:ext cx="24384000" cy="13716000"/>
          </a:xfrm>
          <a:prstGeom prst="rect">
            <a:avLst/>
          </a:prstGeom>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Number Needed to Harm (NNH)"/>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Number Needed to Harm (NNH)</a:t>
            </a:r>
          </a:p>
        </p:txBody>
      </p:sp>
      <p:sp>
        <p:nvSpPr>
          <p:cNvPr id="306" name="Number needed to harm or NNH is a measure of the relative harm of an intervention - eg smoking. It is the inverse of the absolute risk increase…"/>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Number needed to harm</a:t>
            </a:r>
            <a:r>
              <a:t> or NNH is a measure of the relative harm of an intervention - eg smoking. It is the inverse of the absolute risk increase</a:t>
            </a:r>
          </a:p>
          <a:p>
            <a:pPr>
              <a:defRPr i="1">
                <a:latin typeface="Graphik"/>
                <a:ea typeface="Graphik"/>
                <a:cs typeface="Graphik"/>
                <a:sym typeface="Graphik"/>
              </a:defRPr>
            </a:pPr>
            <a:r>
              <a:t>Cook R, Sackett D. The number needed to treat: a clinically useful measure of treatment effect. BMJ 1995; 310: 452</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IMG_0582.jpeg" descr="IMG_0582.jpeg"/>
          <p:cNvPicPr>
            <a:picLocks noGrp="1" noChangeAspect="1"/>
          </p:cNvPicPr>
          <p:nvPr>
            <p:ph type="pic" idx="21"/>
          </p:nvPr>
        </p:nvPicPr>
        <p:blipFill>
          <a:blip r:embed="rId2">
            <a:extLst/>
          </a:blip>
          <a:srcRect/>
          <a:stretch>
            <a:fillRect/>
          </a:stretch>
        </p:blipFill>
        <p:spPr>
          <a:xfrm>
            <a:off x="1270000" y="2138135"/>
            <a:ext cx="21844000" cy="9439729"/>
          </a:xfrm>
          <a:prstGeom prst="rect">
            <a:avLst/>
          </a:prstGeom>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Number Needed to Harm"/>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Number Needed to Harm</a:t>
            </a:r>
          </a:p>
        </p:txBody>
      </p:sp>
      <p:sp>
        <p:nvSpPr>
          <p:cNvPr id="311" name="The event rate in the exposed group is a/(a + b) = 3000/24000 = 1/8 =  0.125…"/>
          <p:cNvSpPr txBox="1">
            <a:spLocks noGrp="1"/>
          </p:cNvSpPr>
          <p:nvPr>
            <p:ph type="body" idx="1"/>
          </p:nvPr>
        </p:nvSpPr>
        <p:spPr>
          <a:prstGeom prst="rect">
            <a:avLst/>
          </a:prstGeom>
        </p:spPr>
        <p:txBody>
          <a:bodyPr/>
          <a:lstStyle/>
          <a:p>
            <a:pPr>
              <a:defRPr>
                <a:latin typeface="Graphik"/>
                <a:ea typeface="Graphik"/>
                <a:cs typeface="Graphik"/>
                <a:sym typeface="Graphik"/>
              </a:defRPr>
            </a:pPr>
            <a:r>
              <a:t>The event rate in the exposed group is a/(a + b) = 3000/24000 = 1/8 =  0.125</a:t>
            </a:r>
          </a:p>
          <a:p>
            <a:pPr>
              <a:defRPr>
                <a:latin typeface="Graphik"/>
                <a:ea typeface="Graphik"/>
                <a:cs typeface="Graphik"/>
                <a:sym typeface="Graphik"/>
              </a:defRPr>
            </a:pPr>
            <a:r>
              <a:t>The event rate in the unexposed group is c/(c + d) = 100/20000 = 1/200 = 0.005</a:t>
            </a:r>
          </a:p>
          <a:p>
            <a:pPr>
              <a:defRPr>
                <a:latin typeface="Graphik"/>
                <a:ea typeface="Graphik"/>
                <a:cs typeface="Graphik"/>
                <a:sym typeface="Graphik"/>
              </a:defRPr>
            </a:pPr>
            <a:r>
              <a:t>Therefore the absolute risk increase is 0.125-0.005 = 0.12</a:t>
            </a:r>
          </a:p>
          <a:p>
            <a:pPr>
              <a:defRPr>
                <a:latin typeface="Graphik"/>
                <a:ea typeface="Graphik"/>
                <a:cs typeface="Graphik"/>
                <a:sym typeface="Graphik"/>
              </a:defRPr>
            </a:pPr>
            <a:r>
              <a:t>Number needed to harm = 1/0.12 = 8.3  </a:t>
            </a:r>
          </a:p>
          <a:p>
            <a:pPr>
              <a:defRPr>
                <a:latin typeface="Graphik"/>
                <a:ea typeface="Graphik"/>
                <a:cs typeface="Graphik"/>
                <a:sym typeface="Graphik"/>
              </a:defRPr>
            </a:pPr>
            <a:r>
              <a:t>This means that, for roughly every 8 men that smoke, one is likely to die from lung cancer</a:t>
            </a:r>
          </a:p>
        </p:txBody>
      </p:sp>
      <p:sp>
        <p:nvSpPr>
          <p:cNvPr id="312" name="Answ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Answer</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314" name="Formula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Formulas</a:t>
            </a:r>
          </a:p>
        </p:txBody>
      </p:sp>
      <p:graphicFrame>
        <p:nvGraphicFramePr>
          <p:cNvPr id="315" name="Table"/>
          <p:cNvGraphicFramePr/>
          <p:nvPr/>
        </p:nvGraphicFramePr>
        <p:xfrm>
          <a:off x="1308235" y="4041659"/>
          <a:ext cx="21780230" cy="8487148"/>
        </p:xfrm>
        <a:graphic>
          <a:graphicData uri="http://schemas.openxmlformats.org/drawingml/2006/table">
            <a:tbl>
              <a:tblPr>
                <a:tableStyleId>{4C3C2611-4C71-4FC5-86AE-919BDF0F9419}</a:tableStyleId>
              </a:tblPr>
              <a:tblGrid>
                <a:gridCol w="10883764"/>
                <a:gridCol w="10883764"/>
              </a:tblGrid>
              <a:tr h="941605">
                <a:tc>
                  <a:txBody>
                    <a:bodyPr/>
                    <a:lstStyle/>
                    <a:p>
                      <a:pPr defTabSz="914400">
                        <a:tabLst>
                          <a:tab pos="1663700" algn="l"/>
                        </a:tabLst>
                        <a:defRPr sz="1800"/>
                      </a:pPr>
                      <a:r>
                        <a:rPr sz="5000"/>
                        <a:t>Odds in Experimental Group</a:t>
                      </a:r>
                    </a:p>
                  </a:txBody>
                  <a:tcPr marL="50800" marR="50800" marT="50800" marB="50800" anchor="ctr" horzOverflow="overflow"/>
                </a:tc>
                <a:tc>
                  <a:txBody>
                    <a:bodyPr/>
                    <a:lstStyle/>
                    <a:p>
                      <a:pPr defTabSz="914400">
                        <a:tabLst>
                          <a:tab pos="1663700" algn="l"/>
                        </a:tabLst>
                        <a:defRPr sz="1800"/>
                      </a:pPr>
                      <a:r>
                        <a:rPr sz="5000"/>
                        <a:t>a / b</a:t>
                      </a:r>
                    </a:p>
                  </a:txBody>
                  <a:tcPr marL="50800" marR="50800" marT="50800" marB="50800" anchor="ctr" horzOverflow="overflow"/>
                </a:tc>
              </a:tr>
              <a:tr h="941605">
                <a:tc>
                  <a:txBody>
                    <a:bodyPr/>
                    <a:lstStyle/>
                    <a:p>
                      <a:pPr defTabSz="914400">
                        <a:tabLst>
                          <a:tab pos="1663700" algn="l"/>
                        </a:tabLst>
                        <a:defRPr sz="1800"/>
                      </a:pPr>
                      <a:r>
                        <a:rPr sz="5000"/>
                        <a:t>Odds in Control Group</a:t>
                      </a:r>
                    </a:p>
                  </a:txBody>
                  <a:tcPr marL="50800" marR="50800" marT="50800" marB="50800" anchor="ctr" horzOverflow="overflow"/>
                </a:tc>
                <a:tc>
                  <a:txBody>
                    <a:bodyPr/>
                    <a:lstStyle/>
                    <a:p>
                      <a:pPr defTabSz="914400">
                        <a:tabLst>
                          <a:tab pos="1663700" algn="l"/>
                        </a:tabLst>
                        <a:defRPr sz="1800"/>
                      </a:pPr>
                      <a:r>
                        <a:rPr sz="5000"/>
                        <a:t>c / d</a:t>
                      </a:r>
                    </a:p>
                  </a:txBody>
                  <a:tcPr marL="50800" marR="50800" marT="50800" marB="50800" anchor="ctr" horzOverflow="overflow"/>
                </a:tc>
              </a:tr>
              <a:tr h="941605">
                <a:tc>
                  <a:txBody>
                    <a:bodyPr/>
                    <a:lstStyle/>
                    <a:p>
                      <a:pPr defTabSz="914400">
                        <a:tabLst>
                          <a:tab pos="1663700" algn="l"/>
                        </a:tabLst>
                        <a:defRPr sz="1800"/>
                      </a:pPr>
                      <a:r>
                        <a:rPr sz="5000"/>
                        <a:t>Odds Ratio</a:t>
                      </a:r>
                    </a:p>
                  </a:txBody>
                  <a:tcPr marL="50800" marR="50800" marT="50800" marB="50800" anchor="ctr" horzOverflow="overflow"/>
                </a:tc>
                <a:tc>
                  <a:txBody>
                    <a:bodyPr/>
                    <a:lstStyle/>
                    <a:p>
                      <a:pPr defTabSz="914400">
                        <a:tabLst>
                          <a:tab pos="1663700" algn="l"/>
                        </a:tabLst>
                        <a:defRPr sz="1800"/>
                      </a:pPr>
                      <a:r>
                        <a:rPr sz="5000"/>
                        <a:t>(a / b) / (c / d)</a:t>
                      </a:r>
                    </a:p>
                  </a:txBody>
                  <a:tcPr marL="50800" marR="50800" marT="50800" marB="50800" anchor="ctr" horzOverflow="overflow"/>
                </a:tc>
              </a:tr>
              <a:tr h="941605">
                <a:tc>
                  <a:txBody>
                    <a:bodyPr/>
                    <a:lstStyle/>
                    <a:p>
                      <a:pPr defTabSz="914400">
                        <a:tabLst>
                          <a:tab pos="1663700" algn="l"/>
                        </a:tabLst>
                        <a:defRPr sz="1800"/>
                      </a:pPr>
                      <a:r>
                        <a:rPr sz="5000"/>
                        <a:t>Experimental Event Rate (EER)</a:t>
                      </a:r>
                    </a:p>
                  </a:txBody>
                  <a:tcPr marL="50800" marR="50800" marT="50800" marB="50800" anchor="ctr" horzOverflow="overflow"/>
                </a:tc>
                <a:tc>
                  <a:txBody>
                    <a:bodyPr/>
                    <a:lstStyle/>
                    <a:p>
                      <a:pPr defTabSz="914400">
                        <a:tabLst>
                          <a:tab pos="1663700" algn="l"/>
                        </a:tabLst>
                        <a:defRPr sz="1800"/>
                      </a:pPr>
                      <a:r>
                        <a:rPr sz="5000"/>
                        <a:t>a / (a + b)</a:t>
                      </a:r>
                    </a:p>
                  </a:txBody>
                  <a:tcPr marL="50800" marR="50800" marT="50800" marB="50800" anchor="ctr" horzOverflow="overflow"/>
                </a:tc>
              </a:tr>
              <a:tr h="941605">
                <a:tc>
                  <a:txBody>
                    <a:bodyPr/>
                    <a:lstStyle/>
                    <a:p>
                      <a:pPr defTabSz="914400">
                        <a:tabLst>
                          <a:tab pos="1663700" algn="l"/>
                        </a:tabLst>
                        <a:defRPr sz="1800"/>
                      </a:pPr>
                      <a:r>
                        <a:rPr sz="5000"/>
                        <a:t>Control Event Rate (CER)</a:t>
                      </a:r>
                    </a:p>
                  </a:txBody>
                  <a:tcPr marL="50800" marR="50800" marT="50800" marB="50800" anchor="ctr" horzOverflow="overflow"/>
                </a:tc>
                <a:tc>
                  <a:txBody>
                    <a:bodyPr/>
                    <a:lstStyle/>
                    <a:p>
                      <a:pPr defTabSz="914400">
                        <a:tabLst>
                          <a:tab pos="1663700" algn="l"/>
                        </a:tabLst>
                        <a:defRPr sz="1800"/>
                      </a:pPr>
                      <a:r>
                        <a:rPr sz="5000"/>
                        <a:t>c / (c + d)</a:t>
                      </a:r>
                    </a:p>
                  </a:txBody>
                  <a:tcPr marL="50800" marR="50800" marT="50800" marB="50800" anchor="ctr" horzOverflow="overflow"/>
                </a:tc>
              </a:tr>
              <a:tr h="941605">
                <a:tc>
                  <a:txBody>
                    <a:bodyPr/>
                    <a:lstStyle/>
                    <a:p>
                      <a:pPr defTabSz="914400">
                        <a:tabLst>
                          <a:tab pos="1663700" algn="l"/>
                        </a:tabLst>
                        <a:defRPr sz="1800"/>
                      </a:pPr>
                      <a:r>
                        <a:rPr sz="5000"/>
                        <a:t>Relative Risk (RR)</a:t>
                      </a:r>
                    </a:p>
                  </a:txBody>
                  <a:tcPr marL="50800" marR="50800" marT="50800" marB="50800" anchor="ctr" horzOverflow="overflow"/>
                </a:tc>
                <a:tc>
                  <a:txBody>
                    <a:bodyPr/>
                    <a:lstStyle/>
                    <a:p>
                      <a:pPr defTabSz="914400">
                        <a:tabLst>
                          <a:tab pos="1663700" algn="l"/>
                        </a:tabLst>
                        <a:defRPr sz="1800"/>
                      </a:pPr>
                      <a:r>
                        <a:rPr sz="5000"/>
                        <a:t>EER / CER</a:t>
                      </a:r>
                    </a:p>
                  </a:txBody>
                  <a:tcPr marL="50800" marR="50800" marT="50800" marB="50800" anchor="ctr" horzOverflow="overflow"/>
                </a:tc>
              </a:tr>
              <a:tr h="941605">
                <a:tc>
                  <a:txBody>
                    <a:bodyPr/>
                    <a:lstStyle/>
                    <a:p>
                      <a:pPr defTabSz="914400">
                        <a:tabLst>
                          <a:tab pos="1663700" algn="l"/>
                        </a:tabLst>
                        <a:defRPr sz="1800"/>
                      </a:pPr>
                      <a:r>
                        <a:rPr sz="5000"/>
                        <a:t>Relative Risk Reduction (RRR)</a:t>
                      </a:r>
                    </a:p>
                  </a:txBody>
                  <a:tcPr marL="50800" marR="50800" marT="50800" marB="50800" anchor="ctr" horzOverflow="overflow"/>
                </a:tc>
                <a:tc>
                  <a:txBody>
                    <a:bodyPr/>
                    <a:lstStyle/>
                    <a:p>
                      <a:pPr defTabSz="914400">
                        <a:tabLst>
                          <a:tab pos="1663700" algn="l"/>
                        </a:tabLst>
                        <a:defRPr sz="1800"/>
                      </a:pPr>
                      <a:r>
                        <a:rPr sz="5000"/>
                        <a:t>(EER - CER) / CER</a:t>
                      </a:r>
                    </a:p>
                  </a:txBody>
                  <a:tcPr marL="50800" marR="50800" marT="50800" marB="50800" anchor="ctr" horzOverflow="overflow"/>
                </a:tc>
              </a:tr>
              <a:tr h="941605">
                <a:tc>
                  <a:txBody>
                    <a:bodyPr/>
                    <a:lstStyle/>
                    <a:p>
                      <a:pPr defTabSz="914400">
                        <a:tabLst>
                          <a:tab pos="1663700" algn="l"/>
                        </a:tabLst>
                        <a:defRPr sz="1800"/>
                      </a:pPr>
                      <a:r>
                        <a:rPr sz="5000"/>
                        <a:t>Absolute Risk Reduction (ARR)</a:t>
                      </a:r>
                    </a:p>
                  </a:txBody>
                  <a:tcPr marL="50800" marR="50800" marT="50800" marB="50800" anchor="ctr" horzOverflow="overflow"/>
                </a:tc>
                <a:tc>
                  <a:txBody>
                    <a:bodyPr/>
                    <a:lstStyle/>
                    <a:p>
                      <a:pPr defTabSz="914400">
                        <a:tabLst>
                          <a:tab pos="1663700" algn="l"/>
                        </a:tabLst>
                        <a:defRPr sz="1800"/>
                      </a:pPr>
                      <a:r>
                        <a:rPr sz="5000"/>
                        <a:t>CER - EER</a:t>
                      </a:r>
                    </a:p>
                  </a:txBody>
                  <a:tcPr marL="50800" marR="50800" marT="50800" marB="50800" anchor="ctr" horzOverflow="overflow"/>
                </a:tc>
              </a:tr>
              <a:tr h="941605">
                <a:tc>
                  <a:txBody>
                    <a:bodyPr/>
                    <a:lstStyle/>
                    <a:p>
                      <a:pPr defTabSz="914400">
                        <a:tabLst>
                          <a:tab pos="1663700" algn="l"/>
                        </a:tabLst>
                        <a:defRPr sz="1800"/>
                      </a:pPr>
                      <a:r>
                        <a:rPr sz="5000"/>
                        <a:t>Numbers Needed to Treat</a:t>
                      </a:r>
                    </a:p>
                  </a:txBody>
                  <a:tcPr marL="50800" marR="50800" marT="50800" marB="50800" anchor="ctr" horzOverflow="overflow"/>
                </a:tc>
                <a:tc>
                  <a:txBody>
                    <a:bodyPr/>
                    <a:lstStyle/>
                    <a:p>
                      <a:pPr defTabSz="914400">
                        <a:tabLst>
                          <a:tab pos="1663700" algn="l"/>
                        </a:tabLst>
                        <a:defRPr sz="1800"/>
                      </a:pPr>
                      <a:r>
                        <a:rPr sz="5000"/>
                        <a:t>1 / ARR</a:t>
                      </a:r>
                    </a:p>
                  </a:txBody>
                  <a:tcPr marL="50800" marR="50800" marT="50800" marB="50800" anchor="ctr" horzOverflow="overflow"/>
                </a:tc>
              </a:tr>
            </a:tbl>
          </a:graphicData>
        </a:graphic>
      </p:graphicFrame>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Hazard Ratio (HR)"/>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Hazard Ratio (HR)</a:t>
            </a:r>
          </a:p>
        </p:txBody>
      </p:sp>
      <p:sp>
        <p:nvSpPr>
          <p:cNvPr id="318" name="Hazard ratio (HR) is a measure of an effect of an intervention on an outcome of interest over time…"/>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Hazard ratio (HR)</a:t>
            </a:r>
            <a:r>
              <a:t> is a measure of an effect of an intervention on an outcome of interest over time</a:t>
            </a:r>
          </a:p>
          <a:p>
            <a:pPr>
              <a:defRPr>
                <a:latin typeface="Graphik"/>
                <a:ea typeface="Graphik"/>
                <a:cs typeface="Graphik"/>
                <a:sym typeface="Graphik"/>
              </a:defRPr>
            </a:pPr>
            <a:r>
              <a:t>Reported most commonly in time-to-event analysis or survival analysis (ie when we are interested in knowing how long it takes for a particular event/outcome to occur)</a:t>
            </a:r>
          </a:p>
          <a:p>
            <a:pPr>
              <a:defRPr>
                <a:latin typeface="Graphik"/>
                <a:ea typeface="Graphik"/>
                <a:cs typeface="Graphik"/>
                <a:sym typeface="Graphik"/>
              </a:defRPr>
            </a:pPr>
            <a:r>
              <a:t>Outcome could be an adverse / negative outcome (eg time from treatment / surgery until death / relapse) or a positive outcome (e.g. time to cure / discharge / conceive / heal or disease-free survival)</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Hazard Ratio"/>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Hazard Ratio</a:t>
            </a:r>
          </a:p>
        </p:txBody>
      </p:sp>
      <p:sp>
        <p:nvSpPr>
          <p:cNvPr id="321" name="Hazard Ratio (ie the ratio of hazards) = Hazard in the intervention group ÷ Hazard in the control group…"/>
          <p:cNvSpPr txBox="1">
            <a:spLocks noGrp="1"/>
          </p:cNvSpPr>
          <p:nvPr>
            <p:ph type="body" idx="1"/>
          </p:nvPr>
        </p:nvSpPr>
        <p:spPr>
          <a:prstGeom prst="rect">
            <a:avLst/>
          </a:prstGeom>
        </p:spPr>
        <p:txBody>
          <a:bodyPr/>
          <a:lstStyle/>
          <a:p>
            <a:pPr>
              <a:defRPr>
                <a:latin typeface="Graphik"/>
                <a:ea typeface="Graphik"/>
                <a:cs typeface="Graphik"/>
                <a:sym typeface="Graphik"/>
              </a:defRPr>
            </a:pPr>
            <a:r>
              <a:t>Hazard Ratio (ie the ratio of hazards) = Hazard in the intervention group ÷ Hazard in the control group</a:t>
            </a:r>
          </a:p>
          <a:p>
            <a:pPr>
              <a:defRPr>
                <a:latin typeface="Graphik"/>
                <a:ea typeface="Graphik"/>
                <a:cs typeface="Graphik"/>
                <a:sym typeface="Graphik"/>
              </a:defRPr>
            </a:pPr>
            <a:r>
              <a:t>Hazard represents the instantaneous event rate</a:t>
            </a:r>
          </a:p>
          <a:p>
            <a:pPr>
              <a:defRPr>
                <a:latin typeface="Graphik"/>
                <a:ea typeface="Graphik"/>
                <a:cs typeface="Graphik"/>
                <a:sym typeface="Graphik"/>
              </a:defRPr>
            </a:pPr>
            <a:r>
              <a:t>Means the probability that an individual would experience an event (eg death / relapse) at a particular given point in time after the intervention, assuming that this individual has survived to that particular point of time without experiencing any event</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Hazard Ratio"/>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Hazard Ratio</a:t>
            </a:r>
          </a:p>
        </p:txBody>
      </p:sp>
      <p:sp>
        <p:nvSpPr>
          <p:cNvPr id="324" name="Confidence Interval (CI):…"/>
          <p:cNvSpPr txBox="1">
            <a:spLocks noGrp="1"/>
          </p:cNvSpPr>
          <p:nvPr>
            <p:ph type="body" idx="1"/>
          </p:nvPr>
        </p:nvSpPr>
        <p:spPr>
          <a:prstGeom prst="rect">
            <a:avLst/>
          </a:prstGeom>
        </p:spPr>
        <p:txBody>
          <a:bodyPr/>
          <a:lstStyle/>
          <a:p>
            <a:pPr>
              <a:defRPr>
                <a:latin typeface="Graphik"/>
                <a:ea typeface="Graphik"/>
                <a:cs typeface="Graphik"/>
                <a:sym typeface="Graphik"/>
              </a:defRPr>
            </a:pPr>
            <a:r>
              <a:t>Confidence Interval (CI):</a:t>
            </a:r>
          </a:p>
          <a:p>
            <a:pPr lvl="1">
              <a:defRPr>
                <a:latin typeface="Graphik"/>
                <a:ea typeface="Graphik"/>
                <a:cs typeface="Graphik"/>
                <a:sym typeface="Graphik"/>
              </a:defRPr>
            </a:pPr>
            <a:r>
              <a:t>The range of values that is likely to include the true population value and is used to measure the precision of the study’s estimate (in this case, the precision of the Hazard Ratio)</a:t>
            </a:r>
          </a:p>
          <a:p>
            <a:pPr lvl="1">
              <a:defRPr>
                <a:latin typeface="Graphik"/>
                <a:ea typeface="Graphik"/>
                <a:cs typeface="Graphik"/>
                <a:sym typeface="Graphik"/>
              </a:defRPr>
            </a:pPr>
            <a:r>
              <a:t>Narrower the confidence interval, the more precise the estimate</a:t>
            </a:r>
          </a:p>
          <a:p>
            <a:pPr lvl="1">
              <a:defRPr>
                <a:latin typeface="Graphik"/>
                <a:ea typeface="Graphik"/>
                <a:cs typeface="Graphik"/>
                <a:sym typeface="Graphik"/>
              </a:defRPr>
            </a:pPr>
            <a:r>
              <a:t>If the confidence interval includes 1, then the hazard ratio is not significant</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Hazard Ratio"/>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Hazard Ratio</a:t>
            </a:r>
          </a:p>
        </p:txBody>
      </p:sp>
      <p:sp>
        <p:nvSpPr>
          <p:cNvPr id="327" name="Interpretation of Hazard Ratio…"/>
          <p:cNvSpPr txBox="1">
            <a:spLocks noGrp="1"/>
          </p:cNvSpPr>
          <p:nvPr>
            <p:ph type="body" idx="1"/>
          </p:nvPr>
        </p:nvSpPr>
        <p:spPr>
          <a:prstGeom prst="rect">
            <a:avLst/>
          </a:prstGeom>
        </p:spPr>
        <p:txBody>
          <a:bodyPr/>
          <a:lstStyle/>
          <a:p>
            <a:pPr>
              <a:defRPr>
                <a:latin typeface="Graphik"/>
                <a:ea typeface="Graphik"/>
                <a:cs typeface="Graphik"/>
                <a:sym typeface="Graphik"/>
              </a:defRPr>
            </a:pPr>
            <a:r>
              <a:t>Interpretation of Hazard Ratio</a:t>
            </a:r>
          </a:p>
          <a:p>
            <a:pPr>
              <a:defRPr>
                <a:latin typeface="Graphik"/>
                <a:ea typeface="Graphik"/>
                <a:cs typeface="Graphik"/>
                <a:sym typeface="Graphik"/>
              </a:defRPr>
            </a:pPr>
            <a:r>
              <a:t>Because Hazard Ratio is a ratio, then when: </a:t>
            </a:r>
          </a:p>
          <a:p>
            <a:pPr>
              <a:defRPr>
                <a:latin typeface="Graphik"/>
                <a:ea typeface="Graphik"/>
                <a:cs typeface="Graphik"/>
                <a:sym typeface="Graphik"/>
              </a:defRPr>
            </a:pPr>
            <a:r>
              <a:t>HR = 0.5: at any particular time, half as many patients in the treatment group are experiencing an event compared to the control group</a:t>
            </a:r>
          </a:p>
          <a:p>
            <a:pPr>
              <a:defRPr>
                <a:latin typeface="Graphik"/>
                <a:ea typeface="Graphik"/>
                <a:cs typeface="Graphik"/>
                <a:sym typeface="Graphik"/>
              </a:defRPr>
            </a:pPr>
            <a:r>
              <a:t>HR = 1: at any particular time, event rates are the same in both groups</a:t>
            </a:r>
          </a:p>
          <a:p>
            <a:pPr>
              <a:defRPr>
                <a:latin typeface="Graphik"/>
                <a:ea typeface="Graphik"/>
                <a:cs typeface="Graphik"/>
                <a:sym typeface="Graphik"/>
              </a:defRPr>
            </a:pPr>
            <a:r>
              <a:t>HR = 2: at any particular time, twice as many patients in the treatment group are experiencing an event compared to the control group</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Hazard Ratio"/>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Hazard Ratio</a:t>
            </a:r>
          </a:p>
        </p:txBody>
      </p:sp>
      <p:sp>
        <p:nvSpPr>
          <p:cNvPr id="330" name="Hazard Ratios vs. Risk Ratios (or Relative Risk)…"/>
          <p:cNvSpPr txBox="1">
            <a:spLocks noGrp="1"/>
          </p:cNvSpPr>
          <p:nvPr>
            <p:ph type="body" idx="1"/>
          </p:nvPr>
        </p:nvSpPr>
        <p:spPr>
          <a:prstGeom prst="rect">
            <a:avLst/>
          </a:prstGeom>
        </p:spPr>
        <p:txBody>
          <a:bodyPr/>
          <a:lstStyle/>
          <a:p>
            <a:pPr>
              <a:defRPr>
                <a:latin typeface="Graphik"/>
                <a:ea typeface="Graphik"/>
                <a:cs typeface="Graphik"/>
                <a:sym typeface="Graphik"/>
              </a:defRPr>
            </a:pPr>
            <a:r>
              <a:t>Hazard Ratios vs. Risk Ratios (or Relative Risk)</a:t>
            </a:r>
          </a:p>
          <a:p>
            <a:pPr>
              <a:defRPr>
                <a:latin typeface="Graphik"/>
                <a:ea typeface="Graphik"/>
                <a:cs typeface="Graphik"/>
                <a:sym typeface="Graphik"/>
              </a:defRPr>
            </a:pPr>
            <a:r>
              <a:t>Hazard ratio is frequently interpreted as risk ratio (or relative risk), but they are not technically the same</a:t>
            </a:r>
          </a:p>
          <a:p>
            <a:pPr>
              <a:defRPr>
                <a:latin typeface="Graphik"/>
                <a:ea typeface="Graphik"/>
                <a:cs typeface="Graphik"/>
                <a:sym typeface="Graphik"/>
              </a:defRPr>
            </a:pPr>
            <a:r>
              <a:t>One of the main differences between risk ratio and hazard ratio is that risk ratio does not care about the timing of the event but only about the occurrence of the event by the end of the study (i.e. whether they occurred or not: the total number of events by the end of the study period)</a:t>
            </a:r>
          </a:p>
          <a:p>
            <a:pPr>
              <a:defRPr>
                <a:latin typeface="Graphik"/>
                <a:ea typeface="Graphik"/>
                <a:cs typeface="Graphik"/>
                <a:sym typeface="Graphik"/>
              </a:defRPr>
            </a:pPr>
            <a:r>
              <a:t>In contrast, hazard ratio takes account not only of the total number of events, but also of the timing of each event</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IMG_0594.jpeg" descr="IMG_0594.jpeg"/>
          <p:cNvPicPr>
            <a:picLocks noGrp="1" noChangeAspect="1"/>
          </p:cNvPicPr>
          <p:nvPr>
            <p:ph type="pic" idx="21"/>
          </p:nvPr>
        </p:nvPicPr>
        <p:blipFill>
          <a:blip r:embed="rId2">
            <a:extLst/>
          </a:blip>
          <a:srcRect t="23713" b="23713"/>
          <a:stretch>
            <a:fillRect/>
          </a:stretch>
        </p:blipFill>
        <p:spPr>
          <a:xfrm>
            <a:off x="1270000" y="1270000"/>
            <a:ext cx="21844000" cy="111760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Number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Numbers</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How Good is my Study?"/>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How Good is my Study?</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Null Hypothesi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Null Hypothesis</a:t>
            </a:r>
          </a:p>
        </p:txBody>
      </p:sp>
      <p:sp>
        <p:nvSpPr>
          <p:cNvPr id="337" name="A null hypothesis is a formal statement that no difference exists between treatment groups (e.g. placebo versus treatment to be tested) or that there is no association between risk indicator and outcome variables. A null hypothesis is stating that any di"/>
          <p:cNvSpPr txBox="1">
            <a:spLocks noGrp="1"/>
          </p:cNvSpPr>
          <p:nvPr>
            <p:ph type="body" idx="1"/>
          </p:nvPr>
        </p:nvSpPr>
        <p:spPr>
          <a:prstGeom prst="rect">
            <a:avLst/>
          </a:prstGeom>
        </p:spPr>
        <p:txBody>
          <a:bodyPr/>
          <a:lstStyle/>
          <a:p>
            <a:pPr marL="513333" indent="-513333" defTabSz="2292038">
              <a:spcBef>
                <a:spcPts val="2200"/>
              </a:spcBef>
              <a:defRPr sz="4136">
                <a:latin typeface="Graphik"/>
                <a:ea typeface="Graphik"/>
                <a:cs typeface="Graphik"/>
                <a:sym typeface="Graphik"/>
              </a:defRPr>
            </a:pPr>
            <a:r>
              <a:t>A null hypothesis is a formal statement that no difference exists between treatment groups (e.g. placebo versus treatment to be tested) or that there is no association between risk indicator and outcome variables. A null hypothesis is stating that any difference between the different treatment groups, or risk indicator and outcome variables, is due to chance alone</a:t>
            </a:r>
          </a:p>
          <a:p>
            <a:pPr marL="513333" indent="-513333" defTabSz="2292038">
              <a:spcBef>
                <a:spcPts val="2200"/>
              </a:spcBef>
              <a:defRPr sz="4136">
                <a:latin typeface="Graphik"/>
                <a:ea typeface="Graphik"/>
                <a:cs typeface="Graphik"/>
                <a:sym typeface="Graphik"/>
              </a:defRPr>
            </a:pPr>
            <a:r>
              <a:t>It is a hypothesis which is set up to be disproved by the results of a trial</a:t>
            </a:r>
          </a:p>
          <a:p>
            <a:pPr marL="513333" indent="-513333" defTabSz="2292038">
              <a:spcBef>
                <a:spcPts val="2200"/>
              </a:spcBef>
              <a:defRPr sz="4136">
                <a:latin typeface="Graphik"/>
                <a:ea typeface="Graphik"/>
                <a:cs typeface="Graphik"/>
                <a:sym typeface="Graphik"/>
              </a:defRPr>
            </a:pPr>
            <a:r>
              <a:t>If the null hypothesis is true then the findings from the study are the result of chance or random factors. If a null hypothesis is rejected then, depending on the factors tested by the trial, there is evidence of a difference between treatment groups or an association between risk indicator and outcome variables</a:t>
            </a:r>
          </a:p>
          <a:p>
            <a:pPr marL="513333" indent="-513333" defTabSz="2292038">
              <a:spcBef>
                <a:spcPts val="2200"/>
              </a:spcBef>
              <a:defRPr sz="4136">
                <a:latin typeface="Graphik"/>
                <a:ea typeface="Graphik"/>
                <a:cs typeface="Graphik"/>
                <a:sym typeface="Graphik"/>
              </a:defRPr>
            </a:pPr>
            <a:r>
              <a:t>The predicted results given the accuracy of the null hypothesis are used to assess the statistical validity of the results of the trial</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ype 1 Error"/>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Type 1 Error</a:t>
            </a:r>
          </a:p>
        </p:txBody>
      </p:sp>
      <p:pic>
        <p:nvPicPr>
          <p:cNvPr id="340" name="IMG_0542.jpeg" descr="IMG_0542.jpeg"/>
          <p:cNvPicPr>
            <a:picLocks noGrp="1" noChangeAspect="1"/>
          </p:cNvPicPr>
          <p:nvPr>
            <p:ph type="pic" idx="21"/>
          </p:nvPr>
        </p:nvPicPr>
        <p:blipFill>
          <a:blip r:embed="rId2">
            <a:extLst/>
          </a:blip>
          <a:srcRect/>
          <a:stretch>
            <a:fillRect/>
          </a:stretch>
        </p:blipFill>
        <p:spPr>
          <a:xfrm>
            <a:off x="12192645" y="1873753"/>
            <a:ext cx="10922001" cy="9968494"/>
          </a:xfrm>
          <a:prstGeom prst="rect">
            <a:avLst/>
          </a:prstGeom>
        </p:spPr>
      </p:pic>
      <p:sp>
        <p:nvSpPr>
          <p:cNvPr id="341" name="Type 1 errors are those errors resulting from wrongly rejecting Ho - the null hypothesis - when it is in fact true (i.e. a false positive result)…"/>
          <p:cNvSpPr txBox="1">
            <a:spLocks noGrp="1"/>
          </p:cNvSpPr>
          <p:nvPr>
            <p:ph type="body" sz="half" idx="1"/>
          </p:nvPr>
        </p:nvSpPr>
        <p:spPr>
          <a:prstGeom prst="rect">
            <a:avLst/>
          </a:prstGeom>
        </p:spPr>
        <p:txBody>
          <a:bodyPr/>
          <a:lstStyle/>
          <a:p>
            <a:pPr>
              <a:defRPr>
                <a:latin typeface="Graphik"/>
                <a:ea typeface="Graphik"/>
                <a:cs typeface="Graphik"/>
                <a:sym typeface="Graphik"/>
              </a:defRPr>
            </a:pPr>
            <a:r>
              <a:t>Type 1 errors are those errors resulting from wrongly rejecting Ho - the null hypothesis - when it is in fact true (i.e. a false positive result)</a:t>
            </a:r>
          </a:p>
          <a:p>
            <a:pPr>
              <a:defRPr>
                <a:latin typeface="Graphik"/>
                <a:ea typeface="Graphik"/>
                <a:cs typeface="Graphik"/>
                <a:sym typeface="Graphik"/>
              </a:defRPr>
            </a:pPr>
            <a:r>
              <a:t>Usually the risk of this is given by a probability alpha, written n &lt; 0.05 for the level of chance of a type 1 error to be less than a twentieth</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ype 2 Error"/>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Type 2 Error</a:t>
            </a:r>
          </a:p>
        </p:txBody>
      </p:sp>
      <p:pic>
        <p:nvPicPr>
          <p:cNvPr id="344" name="IMG_0543.jpeg" descr="IMG_0543.jpeg"/>
          <p:cNvPicPr>
            <a:picLocks noGrp="1" noChangeAspect="1"/>
          </p:cNvPicPr>
          <p:nvPr>
            <p:ph type="pic" idx="21"/>
          </p:nvPr>
        </p:nvPicPr>
        <p:blipFill>
          <a:blip r:embed="rId2">
            <a:extLst/>
          </a:blip>
          <a:srcRect/>
          <a:stretch>
            <a:fillRect/>
          </a:stretch>
        </p:blipFill>
        <p:spPr>
          <a:xfrm>
            <a:off x="12192645" y="1734932"/>
            <a:ext cx="10922001" cy="10246136"/>
          </a:xfrm>
          <a:prstGeom prst="rect">
            <a:avLst/>
          </a:prstGeom>
        </p:spPr>
      </p:pic>
      <p:sp>
        <p:nvSpPr>
          <p:cNvPr id="345" name="A type 2 error is an error resulting from wrongly accepting Ho - the null hypothesis - when it is in fact false (i.e. a false negative result)…"/>
          <p:cNvSpPr txBox="1">
            <a:spLocks noGrp="1"/>
          </p:cNvSpPr>
          <p:nvPr>
            <p:ph type="body" sz="half" idx="1"/>
          </p:nvPr>
        </p:nvSpPr>
        <p:spPr>
          <a:prstGeom prst="rect">
            <a:avLst/>
          </a:prstGeom>
        </p:spPr>
        <p:txBody>
          <a:bodyPr/>
          <a:lstStyle/>
          <a:p>
            <a:pPr marL="382270" indent="-382270" defTabSz="1706837">
              <a:spcBef>
                <a:spcPts val="1600"/>
              </a:spcBef>
              <a:defRPr sz="3080">
                <a:latin typeface="Graphik"/>
                <a:ea typeface="Graphik"/>
                <a:cs typeface="Graphik"/>
                <a:sym typeface="Graphik"/>
              </a:defRPr>
            </a:pPr>
            <a:r>
              <a:t>A type 2 error is an error resulting from wrongly accepting Ho - the null hypothesis - when it is in fact false (i.e. a false negative result)</a:t>
            </a:r>
          </a:p>
          <a:p>
            <a:pPr marL="382270" indent="-382270" defTabSz="1706837">
              <a:spcBef>
                <a:spcPts val="1600"/>
              </a:spcBef>
              <a:defRPr sz="3080">
                <a:latin typeface="Graphik"/>
                <a:ea typeface="Graphik"/>
                <a:cs typeface="Graphik"/>
                <a:sym typeface="Graphik"/>
              </a:defRPr>
            </a:pPr>
            <a:r>
              <a:t>The power of a study can be calculated via knowledge of the type 2 error </a:t>
            </a:r>
          </a:p>
          <a:p>
            <a:pPr marL="382270" indent="-382270" defTabSz="1706837">
              <a:spcBef>
                <a:spcPts val="1600"/>
              </a:spcBef>
              <a:defRPr sz="3080">
                <a:latin typeface="Graphik"/>
                <a:ea typeface="Graphik"/>
                <a:cs typeface="Graphik"/>
                <a:sym typeface="Graphik"/>
              </a:defRPr>
            </a:pPr>
            <a:r>
              <a:t>Power (the chance that the study will detect the minimum difference as statistically different) = 1 - type 2 error</a:t>
            </a:r>
          </a:p>
          <a:p>
            <a:pPr marL="382270" indent="-382270" defTabSz="1706837">
              <a:spcBef>
                <a:spcPts val="1600"/>
              </a:spcBef>
              <a:defRPr sz="3080">
                <a:latin typeface="Graphik"/>
                <a:ea typeface="Graphik"/>
                <a:cs typeface="Graphik"/>
                <a:sym typeface="Graphik"/>
              </a:defRPr>
            </a:pPr>
            <a:r>
              <a:t>The power of a study of a clinical trial (1 - probability of a type 2 error) simultaneously reflects the number of people in the trial and the amount of actual change in a particular subgroup.</a:t>
            </a:r>
          </a:p>
          <a:p>
            <a:pPr marL="382270" indent="-382270" defTabSz="1706837">
              <a:spcBef>
                <a:spcPts val="1600"/>
              </a:spcBef>
              <a:defRPr sz="3080">
                <a:latin typeface="Graphik"/>
                <a:ea typeface="Graphik"/>
                <a:cs typeface="Graphik"/>
                <a:sym typeface="Graphik"/>
              </a:defRPr>
            </a:pPr>
            <a:r>
              <a:t>Rate of the type II error is denoted by the Greek letter ß (beta) and related to the power of a test (which equals 1-ß)</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Power of a Statistical Test"/>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Power of a Statistical Test</a:t>
            </a:r>
          </a:p>
        </p:txBody>
      </p:sp>
      <p:sp>
        <p:nvSpPr>
          <p:cNvPr id="348" name="Power of a statistical test is essentially the ability to show a difference if one exists (i.e. to reject the null hypothesis). It is defined as 1 - the type 2 error…"/>
          <p:cNvSpPr txBox="1">
            <a:spLocks noGrp="1"/>
          </p:cNvSpPr>
          <p:nvPr>
            <p:ph type="body" idx="1"/>
          </p:nvPr>
        </p:nvSpPr>
        <p:spPr>
          <a:prstGeom prst="rect">
            <a:avLst/>
          </a:prstGeom>
        </p:spPr>
        <p:txBody>
          <a:bodyPr/>
          <a:lstStyle/>
          <a:p>
            <a:pPr marL="496951" indent="-496951" defTabSz="2218888">
              <a:spcBef>
                <a:spcPts val="2100"/>
              </a:spcBef>
              <a:defRPr sz="4004">
                <a:latin typeface="Graphik"/>
                <a:ea typeface="Graphik"/>
                <a:cs typeface="Graphik"/>
                <a:sym typeface="Graphik"/>
              </a:defRPr>
            </a:pPr>
            <a:r>
              <a:rPr b="1"/>
              <a:t>Power of a statistical test </a:t>
            </a:r>
            <a:r>
              <a:t>is essentially the ability to show a difference if one exists (i.e. to reject the null hypothesis). It is defined as 1 - the type 2 error</a:t>
            </a:r>
          </a:p>
          <a:p>
            <a:pPr marL="496951" indent="-496951" defTabSz="2218888">
              <a:spcBef>
                <a:spcPts val="2100"/>
              </a:spcBef>
              <a:defRPr sz="4004">
                <a:latin typeface="Graphik"/>
                <a:ea typeface="Graphik"/>
                <a:cs typeface="Graphik"/>
                <a:sym typeface="Graphik"/>
              </a:defRPr>
            </a:pPr>
            <a:r>
              <a:t>What level of power should be used:</a:t>
            </a:r>
          </a:p>
          <a:p>
            <a:pPr marL="496951" indent="-496951" defTabSz="2218888">
              <a:spcBef>
                <a:spcPts val="2100"/>
              </a:spcBef>
              <a:defRPr sz="4004">
                <a:latin typeface="Graphik"/>
                <a:ea typeface="Graphik"/>
                <a:cs typeface="Graphik"/>
                <a:sym typeface="Graphik"/>
              </a:defRPr>
            </a:pPr>
            <a:r>
              <a:t>The power of a study defines the ability of a study to demonstrate an association or causal relationship between two variables, given that an association exists eg 80% power in a clinical trial means that the study has a 80% chance of ending up with a p value of less than 5% in a statistical test (i.e. a statistically significant treatment effect) if there really was an important difference (e.g. 10% versus 5% mortality) between treatments</a:t>
            </a:r>
          </a:p>
          <a:p>
            <a:pPr marL="496951" indent="-496951" defTabSz="2218888">
              <a:spcBef>
                <a:spcPts val="2100"/>
              </a:spcBef>
              <a:defRPr sz="4004">
                <a:latin typeface="Graphik"/>
                <a:ea typeface="Graphik"/>
                <a:cs typeface="Graphik"/>
                <a:sym typeface="Graphik"/>
              </a:defRPr>
            </a:pPr>
            <a:r>
              <a:t>If a study has a low power then the study results will be questionable (the study might have been too small to detect any differences)</a:t>
            </a:r>
          </a:p>
          <a:p>
            <a:pPr marL="496951" indent="-496951" defTabSz="2218888">
              <a:spcBef>
                <a:spcPts val="2100"/>
              </a:spcBef>
              <a:defRPr sz="4004">
                <a:latin typeface="Graphik"/>
                <a:ea typeface="Graphik"/>
                <a:cs typeface="Graphik"/>
                <a:sym typeface="Graphik"/>
              </a:defRPr>
            </a:pPr>
            <a:r>
              <a:t>80% is often considered an acceptable level of power for a study</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Null Hypothesi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Null Hypothesis</a:t>
            </a:r>
          </a:p>
        </p:txBody>
      </p:sp>
      <p:sp>
        <p:nvSpPr>
          <p:cNvPr id="351" name="Relating the null hypothesis to type 1 error, type 2 error and the power of a study:…"/>
          <p:cNvSpPr txBox="1">
            <a:spLocks noGrp="1"/>
          </p:cNvSpPr>
          <p:nvPr>
            <p:ph type="body" idx="1"/>
          </p:nvPr>
        </p:nvSpPr>
        <p:spPr>
          <a:prstGeom prst="rect">
            <a:avLst/>
          </a:prstGeom>
        </p:spPr>
        <p:txBody>
          <a:bodyPr/>
          <a:lstStyle/>
          <a:p>
            <a:pPr>
              <a:defRPr>
                <a:latin typeface="Graphik"/>
                <a:ea typeface="Graphik"/>
                <a:cs typeface="Graphik"/>
                <a:sym typeface="Graphik"/>
              </a:defRPr>
            </a:pPr>
            <a:r>
              <a:t>Relating the null hypothesis to type 1 error, type 2 error and the power of a study:  </a:t>
            </a:r>
          </a:p>
          <a:p>
            <a:pPr lvl="1">
              <a:defRPr>
                <a:latin typeface="Graphik"/>
                <a:ea typeface="Graphik"/>
                <a:cs typeface="Graphik"/>
                <a:sym typeface="Graphik"/>
              </a:defRPr>
            </a:pPr>
            <a:r>
              <a:t>Null hypothesis - assumes that there is no difference between the groups (treatment versus placebo)</a:t>
            </a:r>
          </a:p>
          <a:p>
            <a:pPr lvl="1">
              <a:defRPr>
                <a:latin typeface="Graphik"/>
                <a:ea typeface="Graphik"/>
                <a:cs typeface="Graphik"/>
                <a:sym typeface="Graphik"/>
              </a:defRPr>
            </a:pPr>
            <a:r>
              <a:t>Type 1 error - alpha - the probability of rejecting a null hypothesis that should have been accepted, i.e. the probability of accepting an alternative hypothesis when an observation is due to chance</a:t>
            </a:r>
          </a:p>
          <a:p>
            <a:pPr lvl="1">
              <a:defRPr>
                <a:latin typeface="Graphik"/>
                <a:ea typeface="Graphik"/>
                <a:cs typeface="Graphik"/>
                <a:sym typeface="Graphik"/>
              </a:defRPr>
            </a:pPr>
            <a:r>
              <a:t>Type 2 error - beta - the probability that, despite accepting the null hypothesis (i.e. no evidence from the study results that there is a a difference between placebo and treatment), there really is a difference</a:t>
            </a:r>
          </a:p>
          <a:p>
            <a:pPr lvl="1">
              <a:defRPr>
                <a:latin typeface="Graphik"/>
                <a:ea typeface="Graphik"/>
                <a:cs typeface="Graphik"/>
                <a:sym typeface="Graphik"/>
              </a:defRPr>
            </a:pPr>
            <a:r>
              <a:t>The power of a study is calculated as (1 - type 2 error)</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ausation"/>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Causation</a:t>
            </a:r>
          </a:p>
        </p:txBody>
      </p:sp>
      <p:sp>
        <p:nvSpPr>
          <p:cNvPr id="354" name="Causation or causal linkage between two factors - is suggested by evidence which is:…"/>
          <p:cNvSpPr txBox="1">
            <a:spLocks noGrp="1"/>
          </p:cNvSpPr>
          <p:nvPr>
            <p:ph type="body" idx="1"/>
          </p:nvPr>
        </p:nvSpPr>
        <p:spPr>
          <a:prstGeom prst="rect">
            <a:avLst/>
          </a:prstGeom>
        </p:spPr>
        <p:txBody>
          <a:bodyPr/>
          <a:lstStyle/>
          <a:p>
            <a:pPr marL="496951" indent="-496951" defTabSz="2218888">
              <a:spcBef>
                <a:spcPts val="2100"/>
              </a:spcBef>
              <a:defRPr sz="4004">
                <a:latin typeface="Graphik"/>
                <a:ea typeface="Graphik"/>
                <a:cs typeface="Graphik"/>
                <a:sym typeface="Graphik"/>
              </a:defRPr>
            </a:pPr>
            <a:r>
              <a:rPr b="1"/>
              <a:t>Causation</a:t>
            </a:r>
            <a:r>
              <a:t> or causal linkage between two factors - is suggested by evidence which is:</a:t>
            </a:r>
          </a:p>
          <a:p>
            <a:pPr marL="993902" lvl="1" indent="-496951" defTabSz="2218888">
              <a:spcBef>
                <a:spcPts val="2100"/>
              </a:spcBef>
              <a:defRPr sz="4004">
                <a:latin typeface="Graphik"/>
                <a:ea typeface="Graphik"/>
                <a:cs typeface="Graphik"/>
                <a:sym typeface="Graphik"/>
              </a:defRPr>
            </a:pPr>
            <a:r>
              <a:t>Consistent and strong</a:t>
            </a:r>
          </a:p>
          <a:p>
            <a:pPr marL="993902" lvl="1" indent="-496951" defTabSz="2218888">
              <a:spcBef>
                <a:spcPts val="2100"/>
              </a:spcBef>
              <a:defRPr sz="4004">
                <a:latin typeface="Graphik"/>
                <a:ea typeface="Graphik"/>
                <a:cs typeface="Graphik"/>
                <a:sym typeface="Graphik"/>
              </a:defRPr>
            </a:pPr>
            <a:r>
              <a:t>Biologically plausible</a:t>
            </a:r>
          </a:p>
          <a:p>
            <a:pPr marL="993902" lvl="1" indent="-496951" defTabSz="2218888">
              <a:spcBef>
                <a:spcPts val="2100"/>
              </a:spcBef>
              <a:defRPr sz="4004">
                <a:latin typeface="Graphik"/>
                <a:ea typeface="Graphik"/>
                <a:cs typeface="Graphik"/>
                <a:sym typeface="Graphik"/>
              </a:defRPr>
            </a:pPr>
            <a:r>
              <a:t>Showing a dose / response relationship</a:t>
            </a:r>
          </a:p>
          <a:p>
            <a:pPr marL="993902" lvl="1" indent="-496951" defTabSz="2218888">
              <a:spcBef>
                <a:spcPts val="2100"/>
              </a:spcBef>
              <a:defRPr sz="4004">
                <a:latin typeface="Graphik"/>
                <a:ea typeface="Graphik"/>
                <a:cs typeface="Graphik"/>
                <a:sym typeface="Graphik"/>
              </a:defRPr>
            </a:pPr>
            <a:r>
              <a:t>Temporally correct</a:t>
            </a:r>
          </a:p>
          <a:p>
            <a:pPr marL="993902" lvl="1" indent="-496951" defTabSz="2218888">
              <a:spcBef>
                <a:spcPts val="2100"/>
              </a:spcBef>
              <a:defRPr sz="4004">
                <a:latin typeface="Graphik"/>
                <a:ea typeface="Graphik"/>
                <a:cs typeface="Graphik"/>
                <a:sym typeface="Graphik"/>
              </a:defRPr>
            </a:pPr>
            <a:r>
              <a:t>Coherent</a:t>
            </a:r>
          </a:p>
          <a:p>
            <a:pPr marL="993902" lvl="1" indent="-496951" defTabSz="2218888">
              <a:spcBef>
                <a:spcPts val="2100"/>
              </a:spcBef>
              <a:defRPr sz="4004">
                <a:latin typeface="Graphik"/>
                <a:ea typeface="Graphik"/>
                <a:cs typeface="Graphik"/>
                <a:sym typeface="Graphik"/>
              </a:defRPr>
            </a:pPr>
            <a:r>
              <a:t>Specific </a:t>
            </a:r>
          </a:p>
          <a:p>
            <a:pPr marL="496951" indent="-496951" defTabSz="2218888">
              <a:spcBef>
                <a:spcPts val="2100"/>
              </a:spcBef>
              <a:defRPr sz="4004">
                <a:latin typeface="Graphik"/>
                <a:ea typeface="Graphik"/>
                <a:cs typeface="Graphik"/>
                <a:sym typeface="Graphik"/>
              </a:defRPr>
            </a:pPr>
            <a:r>
              <a:t>The strength of evidence is probably most strong from randomised clinical trials, and progressively less strong from cohort studies, case control studies and case series</a:t>
            </a:r>
          </a:p>
          <a:p>
            <a:pPr marL="496951" indent="-496951" defTabSz="2218888">
              <a:spcBef>
                <a:spcPts val="2100"/>
              </a:spcBef>
              <a:defRPr sz="4004">
                <a:latin typeface="Graphik"/>
                <a:ea typeface="Graphik"/>
                <a:cs typeface="Graphik"/>
                <a:sym typeface="Graphik"/>
              </a:defRPr>
            </a:pPr>
            <a:r>
              <a:t>Note that causation is definitely distinct from association</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Reliability and Validity"/>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Reliability and Validity</a:t>
            </a:r>
          </a:p>
        </p:txBody>
      </p:sp>
      <p:sp>
        <p:nvSpPr>
          <p:cNvPr id="357" name="Reliability is used in statistics to imply consistency of a measure…"/>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Reliability</a:t>
            </a:r>
            <a:r>
              <a:t> is used in statistics to imply consistency of a measure</a:t>
            </a:r>
          </a:p>
          <a:p>
            <a:pPr>
              <a:defRPr>
                <a:latin typeface="Graphik"/>
                <a:ea typeface="Graphik"/>
                <a:cs typeface="Graphik"/>
                <a:sym typeface="Graphik"/>
              </a:defRPr>
            </a:pPr>
            <a:r>
              <a:rPr b="1"/>
              <a:t>Validity</a:t>
            </a:r>
            <a:r>
              <a:t> is determined by whether a test accurately measures what it is supposed to measure</a:t>
            </a:r>
          </a:p>
          <a:p>
            <a:pPr>
              <a:defRPr>
                <a:latin typeface="Graphik"/>
                <a:ea typeface="Graphik"/>
                <a:cs typeface="Graphik"/>
                <a:sym typeface="Graphik"/>
              </a:defRPr>
            </a:pPr>
            <a:r>
              <a:t>Reliability and validity are independent of each other. A measurement can be valid but not reliable, or reliable but not valid. For example, if a pulse oximeter records the oxygen saturations 5% below the true value every time it is used then from a statistical point of view it is 'reliable' (the value is consistently 5% below the true value) but not 'valid' (as the reported saturations are not an accurate reflection of the true values)</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 name="IMG_0583.jpeg" descr="IMG_0583.jpeg"/>
          <p:cNvPicPr>
            <a:picLocks noGrp="1" noChangeAspect="1"/>
          </p:cNvPicPr>
          <p:nvPr>
            <p:ph type="pic" idx="21"/>
          </p:nvPr>
        </p:nvPicPr>
        <p:blipFill>
          <a:blip r:embed="rId2">
            <a:extLst/>
          </a:blip>
          <a:srcRect/>
          <a:stretch>
            <a:fillRect/>
          </a:stretch>
        </p:blipFill>
        <p:spPr>
          <a:xfrm>
            <a:off x="3233100" y="1270000"/>
            <a:ext cx="17917799" cy="11176001"/>
          </a:xfrm>
          <a:prstGeom prst="rect">
            <a:avLst/>
          </a:prstGeom>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How Good is my Diagnostic Test?"/>
          <p:cNvSpPr txBox="1">
            <a:spLocks noGrp="1"/>
          </p:cNvSpPr>
          <p:nvPr>
            <p:ph type="title"/>
          </p:nvPr>
        </p:nvSpPr>
        <p:spPr>
          <a:prstGeom prst="rect">
            <a:avLst/>
          </a:prstGeom>
        </p:spPr>
        <p:txBody>
          <a:bodyPr/>
          <a:lstStyle>
            <a:lvl1pPr>
              <a:defRPr sz="11000">
                <a:latin typeface="Graphik"/>
                <a:ea typeface="Graphik"/>
                <a:cs typeface="Graphik"/>
                <a:sym typeface="Graphik"/>
              </a:defRPr>
            </a:lvl1pPr>
          </a:lstStyle>
          <a:p>
            <a:r>
              <a:t>How Good is my Diagnostic Test?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Mean, Mode, Median,Range"/>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Mean, Mode, Median,Range</a:t>
            </a:r>
          </a:p>
        </p:txBody>
      </p:sp>
      <p:sp>
        <p:nvSpPr>
          <p:cNvPr id="171" name="Mean of a set of values is given by the sum of the values divided by the number of values…"/>
          <p:cNvSpPr txBox="1">
            <a:spLocks noGrp="1"/>
          </p:cNvSpPr>
          <p:nvPr>
            <p:ph type="body" idx="1"/>
          </p:nvPr>
        </p:nvSpPr>
        <p:spPr>
          <a:prstGeom prst="rect">
            <a:avLst/>
          </a:prstGeom>
        </p:spPr>
        <p:txBody>
          <a:bodyPr numCol="2" spcCol="1097428"/>
          <a:lstStyle/>
          <a:p>
            <a:pPr>
              <a:defRPr>
                <a:latin typeface="Graphik"/>
                <a:ea typeface="Graphik"/>
                <a:cs typeface="Graphik"/>
                <a:sym typeface="Graphik"/>
              </a:defRPr>
            </a:pPr>
            <a:r>
              <a:rPr b="1"/>
              <a:t>Mean</a:t>
            </a:r>
            <a:r>
              <a:t> of a set of values is given by the sum of the values divided by the number of values</a:t>
            </a:r>
          </a:p>
          <a:p>
            <a:pPr lvl="1">
              <a:defRPr>
                <a:latin typeface="Graphik"/>
                <a:ea typeface="Graphik"/>
                <a:cs typeface="Graphik"/>
                <a:sym typeface="Graphik"/>
              </a:defRPr>
            </a:pPr>
            <a:r>
              <a:t>(125 / 5 = 25)</a:t>
            </a:r>
          </a:p>
          <a:p>
            <a:pPr>
              <a:defRPr>
                <a:latin typeface="Graphik"/>
                <a:ea typeface="Graphik"/>
                <a:cs typeface="Graphik"/>
                <a:sym typeface="Graphik"/>
              </a:defRPr>
            </a:pPr>
            <a:r>
              <a:rPr b="1"/>
              <a:t>Mode</a:t>
            </a:r>
            <a:r>
              <a:t> of a set of values is that value which appears the most often. In a normal distribution the mode will equal the mean and the median.</a:t>
            </a:r>
          </a:p>
          <a:p>
            <a:pPr lvl="1">
              <a:defRPr>
                <a:latin typeface="Graphik"/>
                <a:ea typeface="Graphik"/>
                <a:cs typeface="Graphik"/>
                <a:sym typeface="Graphik"/>
              </a:defRPr>
            </a:pPr>
            <a:r>
              <a:t>(3)</a:t>
            </a:r>
          </a:p>
          <a:p>
            <a:pPr>
              <a:defRPr>
                <a:latin typeface="Graphik"/>
                <a:ea typeface="Graphik"/>
                <a:cs typeface="Graphik"/>
                <a:sym typeface="Graphik"/>
              </a:defRPr>
            </a:pPr>
            <a:r>
              <a:rPr b="1"/>
              <a:t>Median</a:t>
            </a:r>
            <a:r>
              <a:t> value is that value which falls in the middle if all the values are arranged in sequential order. In a normal distribution the median is equivalent to the mode and the mean</a:t>
            </a:r>
          </a:p>
          <a:p>
            <a:pPr lvl="1">
              <a:defRPr>
                <a:latin typeface="Graphik"/>
                <a:ea typeface="Graphik"/>
                <a:cs typeface="Graphik"/>
                <a:sym typeface="Graphik"/>
              </a:defRPr>
            </a:pPr>
            <a:r>
              <a:t>(3 3 </a:t>
            </a:r>
            <a:r>
              <a:rPr u="sng"/>
              <a:t>6</a:t>
            </a:r>
            <a:r>
              <a:t> 13 100)</a:t>
            </a:r>
          </a:p>
          <a:p>
            <a:pPr>
              <a:defRPr>
                <a:latin typeface="Graphik"/>
                <a:ea typeface="Graphik"/>
                <a:cs typeface="Graphik"/>
                <a:sym typeface="Graphik"/>
              </a:defRPr>
            </a:pPr>
            <a:r>
              <a:rPr b="1"/>
              <a:t>Range</a:t>
            </a:r>
            <a:r>
              <a:t> is the difference between the biggest and the smallest number</a:t>
            </a:r>
          </a:p>
          <a:p>
            <a:pPr lvl="1">
              <a:defRPr>
                <a:latin typeface="Graphik"/>
                <a:ea typeface="Graphik"/>
                <a:cs typeface="Graphik"/>
                <a:sym typeface="Graphik"/>
              </a:defRPr>
            </a:pPr>
            <a:r>
              <a:t>(100 - 3 = 97)</a:t>
            </a:r>
          </a:p>
        </p:txBody>
      </p:sp>
      <p:sp>
        <p:nvSpPr>
          <p:cNvPr id="172" name="3, 3, 6, 13, 100"/>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3, 3, 6, 13, 100 </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creening Test Statistic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Screening Test Statistics</a:t>
            </a:r>
          </a:p>
        </p:txBody>
      </p:sp>
      <p:sp>
        <p:nvSpPr>
          <p:cNvPr id="364" name="Patients and doctors need to know if a disease or condition is present or absent. Tests can help by indicating how likely it is that the patient has the condition…"/>
          <p:cNvSpPr txBox="1">
            <a:spLocks noGrp="1"/>
          </p:cNvSpPr>
          <p:nvPr>
            <p:ph type="body" idx="1"/>
          </p:nvPr>
        </p:nvSpPr>
        <p:spPr>
          <a:prstGeom prst="rect">
            <a:avLst/>
          </a:prstGeom>
        </p:spPr>
        <p:txBody>
          <a:bodyPr numCol="2" spcCol="1097428"/>
          <a:lstStyle/>
          <a:p>
            <a:pPr marL="480568" indent="-480568" defTabSz="2145738">
              <a:spcBef>
                <a:spcPts val="2100"/>
              </a:spcBef>
              <a:defRPr sz="3872">
                <a:latin typeface="Graphik"/>
                <a:ea typeface="Graphik"/>
                <a:cs typeface="Graphik"/>
                <a:sym typeface="Graphik"/>
              </a:defRPr>
            </a:pPr>
            <a:r>
              <a:t>Patients and doctors need to know if a disease or condition is present or absent. Tests can help by indicating how likely it is that the patient has the condition </a:t>
            </a:r>
          </a:p>
          <a:p>
            <a:pPr marL="480568" indent="-480568" defTabSz="2145738">
              <a:spcBef>
                <a:spcPts val="2100"/>
              </a:spcBef>
              <a:defRPr sz="3872">
                <a:latin typeface="Graphik"/>
                <a:ea typeface="Graphik"/>
                <a:cs typeface="Graphik"/>
                <a:sym typeface="Graphik"/>
              </a:defRPr>
            </a:pPr>
            <a:r>
              <a:t>In order to interpret test results a working knowledge of the statistics used to describe them is required</a:t>
            </a:r>
          </a:p>
          <a:p>
            <a:pPr marL="480568" indent="-480568" defTabSz="2145738">
              <a:spcBef>
                <a:spcPts val="2100"/>
              </a:spcBef>
              <a:defRPr sz="3872">
                <a:latin typeface="Graphik"/>
                <a:ea typeface="Graphik"/>
                <a:cs typeface="Graphik"/>
                <a:sym typeface="Graphik"/>
              </a:defRPr>
            </a:pPr>
            <a:r>
              <a:t>Contingency tables (2 x 2 tables) are used to illustrate and calculate test statistics such as sensitivity. It would be unusual for a medical exam not to feature a question based around screening test statistics. Commit the following table to memory and spend time practising using it as you will be expected to make calculations using it in your exam</a:t>
            </a:r>
          </a:p>
          <a:p>
            <a:pPr marL="480568" indent="-480568" defTabSz="2145738">
              <a:spcBef>
                <a:spcPts val="2100"/>
              </a:spcBef>
              <a:defRPr sz="3872">
                <a:latin typeface="Graphik"/>
                <a:ea typeface="Graphik"/>
                <a:cs typeface="Graphik"/>
                <a:sym typeface="Graphik"/>
              </a:defRPr>
            </a:pPr>
            <a:r>
              <a:t>TP = True positives (Have the disease and have a positive result on screening)</a:t>
            </a:r>
          </a:p>
          <a:p>
            <a:pPr marL="480568" indent="-480568" defTabSz="2145738">
              <a:spcBef>
                <a:spcPts val="2100"/>
              </a:spcBef>
              <a:defRPr sz="3872">
                <a:latin typeface="Graphik"/>
                <a:ea typeface="Graphik"/>
                <a:cs typeface="Graphik"/>
                <a:sym typeface="Graphik"/>
              </a:defRPr>
            </a:pPr>
            <a:r>
              <a:t>FP = False positives (Don’t have the disease and have positive result on screening)</a:t>
            </a:r>
          </a:p>
          <a:p>
            <a:pPr marL="480568" indent="-480568" defTabSz="2145738">
              <a:spcBef>
                <a:spcPts val="2100"/>
              </a:spcBef>
              <a:defRPr sz="3872">
                <a:latin typeface="Graphik"/>
                <a:ea typeface="Graphik"/>
                <a:cs typeface="Graphik"/>
                <a:sym typeface="Graphik"/>
              </a:defRPr>
            </a:pPr>
            <a:r>
              <a:t>FN = False negative (Have the disease and have a negative result on screening)</a:t>
            </a:r>
          </a:p>
          <a:p>
            <a:pPr marL="480568" indent="-480568" defTabSz="2145738">
              <a:spcBef>
                <a:spcPts val="2100"/>
              </a:spcBef>
              <a:defRPr sz="3872">
                <a:latin typeface="Graphik"/>
                <a:ea typeface="Graphik"/>
                <a:cs typeface="Graphik"/>
                <a:sym typeface="Graphik"/>
              </a:defRPr>
            </a:pPr>
            <a:r>
              <a:t>TN = True negatives (Don’t have the disease and have a negative result on screening)</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creening test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Screening tests</a:t>
            </a:r>
          </a:p>
        </p:txBody>
      </p:sp>
      <p:sp>
        <p:nvSpPr>
          <p:cNvPr id="367" name="Wilson–Jungner criteria for appraising the validity of a screening programme:…"/>
          <p:cNvSpPr txBox="1">
            <a:spLocks noGrp="1"/>
          </p:cNvSpPr>
          <p:nvPr>
            <p:ph type="body" idx="1"/>
          </p:nvPr>
        </p:nvSpPr>
        <p:spPr>
          <a:prstGeom prst="rect">
            <a:avLst/>
          </a:prstGeom>
        </p:spPr>
        <p:txBody>
          <a:bodyPr numCol="2" spcCol="1097428"/>
          <a:lstStyle/>
          <a:p>
            <a:pPr marL="393192" indent="-393192" defTabSz="1755604">
              <a:spcBef>
                <a:spcPts val="1700"/>
              </a:spcBef>
              <a:defRPr sz="3168">
                <a:latin typeface="Graphik"/>
                <a:ea typeface="Graphik"/>
                <a:cs typeface="Graphik"/>
                <a:sym typeface="Graphik"/>
              </a:defRPr>
            </a:pPr>
            <a:r>
              <a:t>Wilson–Jungner criteria for appraising the validity of a screening programme:</a:t>
            </a:r>
          </a:p>
          <a:p>
            <a:pPr marL="694944" indent="-694944" defTabSz="1755604">
              <a:spcBef>
                <a:spcPts val="1700"/>
              </a:spcBef>
              <a:buClr>
                <a:srgbClr val="000000"/>
              </a:buClr>
              <a:buSzPct val="100000"/>
              <a:buAutoNum type="arabicPeriod"/>
              <a:defRPr sz="3168">
                <a:latin typeface="Graphik"/>
                <a:ea typeface="Graphik"/>
                <a:cs typeface="Graphik"/>
                <a:sym typeface="Graphik"/>
              </a:defRPr>
            </a:pPr>
            <a:r>
              <a:t>The condition being screened for should be an important health problem </a:t>
            </a:r>
          </a:p>
          <a:p>
            <a:pPr marL="694944" indent="-694944" defTabSz="1755604">
              <a:spcBef>
                <a:spcPts val="1700"/>
              </a:spcBef>
              <a:buClr>
                <a:srgbClr val="000000"/>
              </a:buClr>
              <a:buSzPct val="100000"/>
              <a:buAutoNum type="arabicPeriod"/>
              <a:defRPr sz="3168">
                <a:latin typeface="Graphik"/>
                <a:ea typeface="Graphik"/>
                <a:cs typeface="Graphik"/>
                <a:sym typeface="Graphik"/>
              </a:defRPr>
            </a:pPr>
            <a:r>
              <a:t>The natural history of the condition should be well understood </a:t>
            </a:r>
          </a:p>
          <a:p>
            <a:pPr marL="694944" indent="-694944" defTabSz="1755604">
              <a:spcBef>
                <a:spcPts val="1700"/>
              </a:spcBef>
              <a:buClr>
                <a:srgbClr val="000000"/>
              </a:buClr>
              <a:buSzPct val="100000"/>
              <a:buAutoNum type="arabicPeriod"/>
              <a:defRPr sz="3168">
                <a:latin typeface="Graphik"/>
                <a:ea typeface="Graphik"/>
                <a:cs typeface="Graphik"/>
                <a:sym typeface="Graphik"/>
              </a:defRPr>
            </a:pPr>
            <a:r>
              <a:t>There should be a detectable early stage </a:t>
            </a:r>
          </a:p>
          <a:p>
            <a:pPr marL="694944" indent="-694944" defTabSz="1755604">
              <a:spcBef>
                <a:spcPts val="1700"/>
              </a:spcBef>
              <a:buClr>
                <a:srgbClr val="000000"/>
              </a:buClr>
              <a:buSzPct val="100000"/>
              <a:buAutoNum type="arabicPeriod"/>
              <a:defRPr sz="3168">
                <a:latin typeface="Graphik"/>
                <a:ea typeface="Graphik"/>
                <a:cs typeface="Graphik"/>
                <a:sym typeface="Graphik"/>
              </a:defRPr>
            </a:pPr>
            <a:r>
              <a:t>Treatment at an early stage should be of more benefit than at a later stage </a:t>
            </a:r>
          </a:p>
          <a:p>
            <a:pPr marL="694944" indent="-694944" defTabSz="1755604">
              <a:spcBef>
                <a:spcPts val="1700"/>
              </a:spcBef>
              <a:buClr>
                <a:srgbClr val="000000"/>
              </a:buClr>
              <a:buSzPct val="100000"/>
              <a:buAutoNum type="arabicPeriod"/>
              <a:defRPr sz="3168">
                <a:latin typeface="Graphik"/>
                <a:ea typeface="Graphik"/>
                <a:cs typeface="Graphik"/>
                <a:sym typeface="Graphik"/>
              </a:defRPr>
            </a:pPr>
            <a:r>
              <a:t>A suitable test should be devised for the early stage </a:t>
            </a:r>
          </a:p>
          <a:p>
            <a:pPr marL="694944" indent="-694944" defTabSz="1755604">
              <a:spcBef>
                <a:spcPts val="1700"/>
              </a:spcBef>
              <a:buClr>
                <a:srgbClr val="000000"/>
              </a:buClr>
              <a:buSzPct val="100000"/>
              <a:buAutoNum type="arabicPeriod"/>
              <a:defRPr sz="3168">
                <a:latin typeface="Graphik"/>
                <a:ea typeface="Graphik"/>
                <a:cs typeface="Graphik"/>
                <a:sym typeface="Graphik"/>
              </a:defRPr>
            </a:pPr>
            <a:r>
              <a:t>The test should be acceptable </a:t>
            </a:r>
          </a:p>
          <a:p>
            <a:pPr marL="694944" indent="-694944" defTabSz="1755604">
              <a:spcBef>
                <a:spcPts val="1700"/>
              </a:spcBef>
              <a:buClr>
                <a:srgbClr val="000000"/>
              </a:buClr>
              <a:buSzPct val="100000"/>
              <a:buAutoNum type="arabicPeriod"/>
              <a:defRPr sz="3168">
                <a:latin typeface="Graphik"/>
                <a:ea typeface="Graphik"/>
                <a:cs typeface="Graphik"/>
                <a:sym typeface="Graphik"/>
              </a:defRPr>
            </a:pPr>
            <a:r>
              <a:t>Intervals for repeating the test should be determined </a:t>
            </a:r>
          </a:p>
          <a:p>
            <a:pPr marL="694944" indent="-694944" defTabSz="1755604">
              <a:spcBef>
                <a:spcPts val="1700"/>
              </a:spcBef>
              <a:buClr>
                <a:srgbClr val="000000"/>
              </a:buClr>
              <a:buSzPct val="100000"/>
              <a:buAutoNum type="arabicPeriod"/>
              <a:defRPr sz="3168">
                <a:latin typeface="Graphik"/>
                <a:ea typeface="Graphik"/>
                <a:cs typeface="Graphik"/>
                <a:sym typeface="Graphik"/>
              </a:defRPr>
            </a:pPr>
            <a:r>
              <a:t>Adequate health service provision should be made for the extra clinical workload resulting from screening </a:t>
            </a:r>
          </a:p>
          <a:p>
            <a:pPr marL="694944" indent="-694944" defTabSz="1755604">
              <a:spcBef>
                <a:spcPts val="1700"/>
              </a:spcBef>
              <a:buClr>
                <a:srgbClr val="000000"/>
              </a:buClr>
              <a:buSzPct val="100000"/>
              <a:buAutoNum type="arabicPeriod"/>
              <a:defRPr sz="3168">
                <a:latin typeface="Graphik"/>
                <a:ea typeface="Graphik"/>
                <a:cs typeface="Graphik"/>
                <a:sym typeface="Graphik"/>
              </a:defRPr>
            </a:pPr>
            <a:r>
              <a:t>The risks, both physical and psychological, should be less than the benefits </a:t>
            </a:r>
          </a:p>
          <a:p>
            <a:pPr marL="694944" indent="-694944" defTabSz="1755604">
              <a:spcBef>
                <a:spcPts val="1700"/>
              </a:spcBef>
              <a:buClr>
                <a:srgbClr val="000000"/>
              </a:buClr>
              <a:buSzPct val="100000"/>
              <a:buAutoNum type="arabicPeriod"/>
              <a:defRPr sz="3168">
                <a:latin typeface="Graphik"/>
                <a:ea typeface="Graphik"/>
                <a:cs typeface="Graphik"/>
                <a:sym typeface="Graphik"/>
              </a:defRPr>
            </a:pPr>
            <a:r>
              <a:t>The costs should be balanced against the benefits</a:t>
            </a:r>
          </a:p>
          <a:p>
            <a:pPr marL="393192" indent="-393192" defTabSz="1755604">
              <a:spcBef>
                <a:spcPts val="1700"/>
              </a:spcBef>
              <a:defRPr sz="3168">
                <a:latin typeface="Graphik"/>
                <a:ea typeface="Graphik"/>
                <a:cs typeface="Graphik"/>
                <a:sym typeface="Graphik"/>
              </a:defRPr>
            </a:pPr>
            <a:r>
              <a:t>An ideal screening test will have high sensitivity and high specificity. It should also have a high positive predictive value and a high negative predictive value. A low negative predictive value means that a negative test will not reliably exclude the disease</a:t>
            </a:r>
          </a:p>
          <a:p>
            <a:pPr marL="393192" indent="-393192" defTabSz="1755604">
              <a:spcBef>
                <a:spcPts val="1700"/>
              </a:spcBef>
              <a:defRPr sz="3168" i="1">
                <a:latin typeface="Graphik"/>
                <a:ea typeface="Graphik"/>
                <a:cs typeface="Graphik"/>
                <a:sym typeface="Graphik"/>
              </a:defRPr>
            </a:pPr>
            <a:r>
              <a:t>RCGP curriculum. Enhancing professional knowledge </a:t>
            </a:r>
          </a:p>
          <a:p>
            <a:pPr marL="393192" indent="-393192" defTabSz="1755604">
              <a:spcBef>
                <a:spcPts val="1700"/>
              </a:spcBef>
              <a:defRPr sz="3168" i="1">
                <a:latin typeface="Graphik"/>
                <a:ea typeface="Graphik"/>
                <a:cs typeface="Graphik"/>
                <a:sym typeface="Graphik"/>
              </a:defRPr>
            </a:pPr>
            <a:r>
              <a:t>Wilson JMG &amp; Jungner J. Principles and practice of screening for disease. World Health Organisation. 1968</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 name="Table"/>
          <p:cNvGraphicFramePr/>
          <p:nvPr/>
        </p:nvGraphicFramePr>
        <p:xfrm>
          <a:off x="1769108" y="1276350"/>
          <a:ext cx="20858484" cy="11176000"/>
        </p:xfrm>
        <a:graphic>
          <a:graphicData uri="http://schemas.openxmlformats.org/drawingml/2006/table">
            <a:tbl>
              <a:tblPr>
                <a:tableStyleId>{4C3C2611-4C71-4FC5-86AE-919BDF0F9419}</a:tableStyleId>
              </a:tblPr>
              <a:tblGrid>
                <a:gridCol w="6948594"/>
                <a:gridCol w="6948594"/>
                <a:gridCol w="6948594"/>
              </a:tblGrid>
              <a:tr h="3721100">
                <a:tc>
                  <a:txBody>
                    <a:bodyPr/>
                    <a:lstStyle/>
                    <a:p>
                      <a:pPr defTabSz="914400">
                        <a:tabLst>
                          <a:tab pos="1663700" algn="l"/>
                        </a:tabLst>
                        <a:defRPr sz="5500"/>
                      </a:pPr>
                      <a:endParaRPr/>
                    </a:p>
                  </a:txBody>
                  <a:tcPr marL="50800" marR="50800" marT="50800" marB="50800" anchor="ctr" horzOverflow="overflow">
                    <a:solidFill>
                      <a:srgbClr val="FFFFFF"/>
                    </a:solidFill>
                  </a:tcPr>
                </a:tc>
                <a:tc>
                  <a:txBody>
                    <a:bodyPr/>
                    <a:lstStyle/>
                    <a:p>
                      <a:pPr defTabSz="914400">
                        <a:tabLst>
                          <a:tab pos="1663700" algn="l"/>
                        </a:tabLst>
                        <a:defRPr sz="1800"/>
                      </a:pPr>
                      <a:r>
                        <a:rPr sz="5500">
                          <a:latin typeface="Graphik Semibold"/>
                          <a:ea typeface="Graphik Semibold"/>
                          <a:cs typeface="Graphik Semibold"/>
                          <a:sym typeface="Graphik Semibold"/>
                        </a:rPr>
                        <a:t>Target Disorder Present</a:t>
                      </a:r>
                    </a:p>
                  </a:txBody>
                  <a:tcPr marL="50800" marR="50800" marT="50800" marB="50800" anchor="ctr" horzOverflow="overflow">
                    <a:solidFill>
                      <a:srgbClr val="FFFFFF"/>
                    </a:solidFill>
                  </a:tcPr>
                </a:tc>
                <a:tc>
                  <a:txBody>
                    <a:bodyPr/>
                    <a:lstStyle/>
                    <a:p>
                      <a:pPr defTabSz="914400">
                        <a:tabLst>
                          <a:tab pos="1663700" algn="l"/>
                        </a:tabLst>
                        <a:defRPr sz="1800"/>
                      </a:pPr>
                      <a:r>
                        <a:rPr sz="5500">
                          <a:latin typeface="Graphik Semibold"/>
                          <a:ea typeface="Graphik Semibold"/>
                          <a:cs typeface="Graphik Semibold"/>
                          <a:sym typeface="Graphik Semibold"/>
                        </a:rPr>
                        <a:t>Target Disorder Absent</a:t>
                      </a:r>
                    </a:p>
                  </a:txBody>
                  <a:tcPr marL="50800" marR="50800" marT="50800" marB="50800" anchor="ctr" horzOverflow="overflow">
                    <a:solidFill>
                      <a:srgbClr val="FFFFFF"/>
                    </a:solidFill>
                  </a:tcPr>
                </a:tc>
              </a:tr>
              <a:tr h="3721100">
                <a:tc>
                  <a:txBody>
                    <a:bodyPr/>
                    <a:lstStyle/>
                    <a:p>
                      <a:pPr defTabSz="914400">
                        <a:tabLst>
                          <a:tab pos="1663700" algn="l"/>
                        </a:tabLst>
                        <a:defRPr sz="1800"/>
                      </a:pPr>
                      <a:r>
                        <a:rPr sz="5500">
                          <a:latin typeface="Graphik Semibold"/>
                          <a:ea typeface="Graphik Semibold"/>
                          <a:cs typeface="Graphik Semibold"/>
                          <a:sym typeface="Graphik Semibold"/>
                        </a:rPr>
                        <a:t>Test Positive</a:t>
                      </a:r>
                    </a:p>
                  </a:txBody>
                  <a:tcPr marL="50800" marR="50800" marT="50800" marB="50800" anchor="ctr" horzOverflow="overflow">
                    <a:solidFill>
                      <a:srgbClr val="FFFFFF"/>
                    </a:solidFill>
                  </a:tcPr>
                </a:tc>
                <a:tc>
                  <a:txBody>
                    <a:bodyPr/>
                    <a:lstStyle/>
                    <a:p>
                      <a:pPr defTabSz="914400">
                        <a:tabLst>
                          <a:tab pos="1663700" algn="l"/>
                        </a:tabLst>
                        <a:defRPr sz="1800"/>
                      </a:pPr>
                      <a:r>
                        <a:rPr sz="5500"/>
                        <a:t>TP (a)</a:t>
                      </a:r>
                    </a:p>
                  </a:txBody>
                  <a:tcPr marL="50800" marR="50800" marT="50800" marB="50800" anchor="ctr" horzOverflow="overflow">
                    <a:solidFill>
                      <a:srgbClr val="FFFFFF"/>
                    </a:solidFill>
                  </a:tcPr>
                </a:tc>
                <a:tc>
                  <a:txBody>
                    <a:bodyPr/>
                    <a:lstStyle/>
                    <a:p>
                      <a:pPr defTabSz="914400">
                        <a:tabLst>
                          <a:tab pos="1663700" algn="l"/>
                        </a:tabLst>
                        <a:defRPr sz="1800"/>
                      </a:pPr>
                      <a:r>
                        <a:rPr sz="5500"/>
                        <a:t>FP (b)</a:t>
                      </a:r>
                    </a:p>
                  </a:txBody>
                  <a:tcPr marL="50800" marR="50800" marT="50800" marB="50800" anchor="ctr" horzOverflow="overflow">
                    <a:solidFill>
                      <a:srgbClr val="FFFFFF"/>
                    </a:solidFill>
                  </a:tcPr>
                </a:tc>
              </a:tr>
              <a:tr h="3721100">
                <a:tc>
                  <a:txBody>
                    <a:bodyPr/>
                    <a:lstStyle/>
                    <a:p>
                      <a:pPr defTabSz="914400">
                        <a:tabLst>
                          <a:tab pos="1663700" algn="l"/>
                        </a:tabLst>
                        <a:defRPr sz="1800"/>
                      </a:pPr>
                      <a:r>
                        <a:rPr sz="5500">
                          <a:latin typeface="Graphik Semibold"/>
                          <a:ea typeface="Graphik Semibold"/>
                          <a:cs typeface="Graphik Semibold"/>
                          <a:sym typeface="Graphik Semibold"/>
                        </a:rPr>
                        <a:t>Test Absent</a:t>
                      </a:r>
                    </a:p>
                  </a:txBody>
                  <a:tcPr marL="50800" marR="50800" marT="50800" marB="50800" anchor="ctr" horzOverflow="overflow">
                    <a:solidFill>
                      <a:srgbClr val="FFFFFF"/>
                    </a:solidFill>
                  </a:tcPr>
                </a:tc>
                <a:tc>
                  <a:txBody>
                    <a:bodyPr/>
                    <a:lstStyle/>
                    <a:p>
                      <a:pPr defTabSz="914400">
                        <a:tabLst>
                          <a:tab pos="1663700" algn="l"/>
                        </a:tabLst>
                        <a:defRPr sz="1800"/>
                      </a:pPr>
                      <a:r>
                        <a:rPr sz="5500"/>
                        <a:t>FN (c)</a:t>
                      </a:r>
                    </a:p>
                  </a:txBody>
                  <a:tcPr marL="50800" marR="50800" marT="50800" marB="50800" anchor="ctr" horzOverflow="overflow">
                    <a:solidFill>
                      <a:srgbClr val="FFFFFF"/>
                    </a:solidFill>
                  </a:tcPr>
                </a:tc>
                <a:tc>
                  <a:txBody>
                    <a:bodyPr/>
                    <a:lstStyle/>
                    <a:p>
                      <a:pPr defTabSz="914400">
                        <a:tabLst>
                          <a:tab pos="1663700" algn="l"/>
                        </a:tabLst>
                        <a:defRPr sz="1800"/>
                      </a:pPr>
                      <a:r>
                        <a:rPr sz="5500"/>
                        <a:t>TN (d)</a:t>
                      </a:r>
                    </a:p>
                  </a:txBody>
                  <a:tcPr marL="50800" marR="50800" marT="50800" marB="50800" anchor="ctr" horzOverflow="overflow">
                    <a:solidFill>
                      <a:srgbClr val="FFFFFF"/>
                    </a:solidFill>
                  </a:tcPr>
                </a:tc>
              </a:tr>
            </a:tbl>
          </a:graphicData>
        </a:graphic>
      </p:graphicFrame>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Lead Time Bia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Lead Time Bias</a:t>
            </a:r>
          </a:p>
        </p:txBody>
      </p:sp>
      <p:sp>
        <p:nvSpPr>
          <p:cNvPr id="372" name="Lead time is the length of time between the detection of a disease and its usual clinical presentation and diagnosis. Lead time bias results in an apparent increase in survival due to a health condition, such as cancer being detected at an early stage, w"/>
          <p:cNvSpPr txBox="1">
            <a:spLocks noGrp="1"/>
          </p:cNvSpPr>
          <p:nvPr>
            <p:ph type="body" idx="1"/>
          </p:nvPr>
        </p:nvSpPr>
        <p:spPr>
          <a:prstGeom prst="rect">
            <a:avLst/>
          </a:prstGeom>
        </p:spPr>
        <p:txBody>
          <a:bodyPr numCol="2" spcCol="1097428"/>
          <a:lstStyle/>
          <a:p>
            <a:pPr marL="415036" indent="-415036" defTabSz="1853137">
              <a:spcBef>
                <a:spcPts val="1800"/>
              </a:spcBef>
              <a:defRPr sz="3343">
                <a:latin typeface="Graphik"/>
                <a:ea typeface="Graphik"/>
                <a:cs typeface="Graphik"/>
                <a:sym typeface="Graphik"/>
              </a:defRPr>
            </a:pPr>
            <a:r>
              <a:t>Lead time is the length of time between the detection of a disease and its usual clinical presentation and diagnosis. Lead time bias results in an apparent increase in survival due to a health condition, such as cancer being detected at an early stage, when there is no actual effect of early detection on survival. The patient just lives for a longer period with the diagnosis</a:t>
            </a:r>
          </a:p>
          <a:p>
            <a:pPr marL="415036" indent="-415036" defTabSz="1853137">
              <a:spcBef>
                <a:spcPts val="1800"/>
              </a:spcBef>
              <a:defRPr sz="3343">
                <a:latin typeface="Graphik"/>
                <a:ea typeface="Graphik"/>
                <a:cs typeface="Graphik"/>
                <a:sym typeface="Graphik"/>
              </a:defRPr>
            </a:pPr>
            <a:r>
              <a:t>When evaluating the effectiveness of the early detection and treatment of a condition, the lead time must be subtracted from the overall survival time of screened patients to avoid lead time bias. Historically this has been a flaw in the evaluation of cancer screening programmes, and in particular breast cancer screening programmes, resulting in inflated claims of effectiveness</a:t>
            </a:r>
          </a:p>
          <a:p>
            <a:pPr marL="415036" indent="-415036" defTabSz="1853137">
              <a:spcBef>
                <a:spcPts val="1800"/>
              </a:spcBef>
              <a:defRPr sz="3343">
                <a:latin typeface="Graphik"/>
                <a:ea typeface="Graphik"/>
                <a:cs typeface="Graphik"/>
                <a:sym typeface="Graphik"/>
              </a:defRPr>
            </a:pPr>
            <a:r>
              <a:t>Lead time bias occurs when two tests for a disease are compared and although one of the tests diagnoses the disease earlier, this does not translate into a survival benefit (ie it does not affect the outcome of the disease)</a:t>
            </a:r>
          </a:p>
          <a:p>
            <a:pPr marL="415036" indent="-415036" defTabSz="1853137">
              <a:spcBef>
                <a:spcPts val="1800"/>
              </a:spcBef>
              <a:defRPr sz="3343">
                <a:latin typeface="Graphik"/>
                <a:ea typeface="Graphik"/>
                <a:cs typeface="Graphik"/>
                <a:sym typeface="Graphik"/>
              </a:defRPr>
            </a:pPr>
            <a:r>
              <a:t>The disease may appear to prolong survival but it actually only results in an earlier diagnosis. Morbidity (including patient anxiety and potential treatment side-effects) is increased as the patient must live with the knowledge of the disease for longer</a:t>
            </a:r>
          </a:p>
          <a:p>
            <a:pPr marL="415036" indent="-415036" defTabSz="1853137">
              <a:spcBef>
                <a:spcPts val="1800"/>
              </a:spcBef>
              <a:defRPr sz="3343">
                <a:latin typeface="Graphik"/>
                <a:ea typeface="Graphik"/>
                <a:cs typeface="Graphik"/>
                <a:sym typeface="Graphik"/>
              </a:defRPr>
            </a:pPr>
            <a:r>
              <a:t>Lead time bias is an important factor to consider when evaluating the effectiveness of a specific screening test</a:t>
            </a:r>
          </a:p>
          <a:p>
            <a:pPr marL="415036" indent="-415036" defTabSz="1853137">
              <a:spcBef>
                <a:spcPts val="1800"/>
              </a:spcBef>
              <a:defRPr sz="3343" i="1">
                <a:latin typeface="Graphik"/>
                <a:ea typeface="Graphik"/>
                <a:cs typeface="Graphik"/>
                <a:sym typeface="Graphik"/>
              </a:defRPr>
            </a:pPr>
            <a:r>
              <a:t>RCGP. Research and surveillance in primary care</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onfirmation Bia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Confirmation Bias</a:t>
            </a:r>
          </a:p>
        </p:txBody>
      </p:sp>
      <p:sp>
        <p:nvSpPr>
          <p:cNvPr id="375" name="Confirmation bias relates to a tendency to interpret information that confirms someone’s preconceptions…"/>
          <p:cNvSpPr txBox="1">
            <a:spLocks noGrp="1"/>
          </p:cNvSpPr>
          <p:nvPr>
            <p:ph type="body" idx="1"/>
          </p:nvPr>
        </p:nvSpPr>
        <p:spPr>
          <a:prstGeom prst="rect">
            <a:avLst/>
          </a:prstGeom>
        </p:spPr>
        <p:txBody>
          <a:bodyPr/>
          <a:lstStyle/>
          <a:p>
            <a:pPr>
              <a:defRPr>
                <a:latin typeface="Graphik"/>
                <a:ea typeface="Graphik"/>
                <a:cs typeface="Graphik"/>
                <a:sym typeface="Graphik"/>
              </a:defRPr>
            </a:pPr>
            <a:r>
              <a:t>Confirmation bias relates to a tendency to interpret information that confirms someone’s preconceptions</a:t>
            </a:r>
          </a:p>
          <a:p>
            <a:pPr>
              <a:defRPr>
                <a:latin typeface="Graphik"/>
                <a:ea typeface="Graphik"/>
                <a:cs typeface="Graphik"/>
                <a:sym typeface="Graphik"/>
              </a:defRPr>
            </a:pPr>
            <a:r>
              <a:t>A clinical example might be a patient who, despite our best explanations, continues to hold on to their preformed conclusions about a diagnosis</a:t>
            </a:r>
          </a:p>
          <a:p>
            <a:pPr>
              <a:defRPr>
                <a:latin typeface="Graphik"/>
                <a:ea typeface="Graphik"/>
                <a:cs typeface="Graphik"/>
                <a:sym typeface="Graphik"/>
              </a:defRPr>
            </a:pPr>
            <a:r>
              <a:t>This of course is the opposite of testing hypotheses by traditional diagnostic processes</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7" name="Table"/>
          <p:cNvGraphicFramePr/>
          <p:nvPr/>
        </p:nvGraphicFramePr>
        <p:xfrm>
          <a:off x="1289008" y="1276350"/>
          <a:ext cx="21818684" cy="11176000"/>
        </p:xfrm>
        <a:graphic>
          <a:graphicData uri="http://schemas.openxmlformats.org/drawingml/2006/table">
            <a:tbl>
              <a:tblPr>
                <a:tableStyleId>{4C3C2611-4C71-4FC5-86AE-919BDF0F9419}</a:tableStyleId>
              </a:tblPr>
              <a:tblGrid>
                <a:gridCol w="5451496"/>
                <a:gridCol w="5451496"/>
                <a:gridCol w="5451496"/>
                <a:gridCol w="5451496"/>
              </a:tblGrid>
              <a:tr h="1594757">
                <a:tc>
                  <a:txBody>
                    <a:bodyPr/>
                    <a:lstStyle/>
                    <a:p>
                      <a:pPr defTabSz="914400">
                        <a:tabLst>
                          <a:tab pos="1663700" algn="l"/>
                        </a:tabLst>
                        <a:defRPr sz="1800"/>
                      </a:pPr>
                      <a:r>
                        <a:rPr sz="3200">
                          <a:latin typeface="Graphik Semibold"/>
                          <a:ea typeface="Graphik Semibold"/>
                          <a:cs typeface="Graphik Semibold"/>
                          <a:sym typeface="Graphik Semibold"/>
                        </a:rPr>
                        <a:t>Measure</a:t>
                      </a:r>
                    </a:p>
                  </a:txBody>
                  <a:tcPr marL="50800" marR="50800" marT="50800" marB="50800" anchor="ctr" horzOverflow="overflow">
                    <a:solidFill>
                      <a:srgbClr val="FFFFFF"/>
                    </a:solidFill>
                  </a:tcPr>
                </a:tc>
                <a:tc>
                  <a:txBody>
                    <a:bodyPr/>
                    <a:lstStyle/>
                    <a:p>
                      <a:pPr defTabSz="914400">
                        <a:tabLst>
                          <a:tab pos="1663700" algn="l"/>
                        </a:tabLst>
                        <a:defRPr sz="1800"/>
                      </a:pPr>
                      <a:r>
                        <a:rPr sz="3200">
                          <a:latin typeface="Graphik Semibold"/>
                          <a:ea typeface="Graphik Semibold"/>
                          <a:cs typeface="Graphik Semibold"/>
                          <a:sym typeface="Graphik Semibold"/>
                        </a:rPr>
                        <a:t>Formula</a:t>
                      </a:r>
                    </a:p>
                  </a:txBody>
                  <a:tcPr marL="50800" marR="50800" marT="50800" marB="50800" anchor="ctr" horzOverflow="overflow">
                    <a:solidFill>
                      <a:srgbClr val="FFFFFF"/>
                    </a:solidFill>
                  </a:tcPr>
                </a:tc>
                <a:tc gridSpan="2">
                  <a:txBody>
                    <a:bodyPr/>
                    <a:lstStyle/>
                    <a:p>
                      <a:pPr defTabSz="914400">
                        <a:tabLst>
                          <a:tab pos="1663700" algn="l"/>
                        </a:tabLst>
                        <a:defRPr sz="1800"/>
                      </a:pPr>
                      <a:r>
                        <a:rPr sz="3200">
                          <a:latin typeface="Graphik Semibold"/>
                          <a:ea typeface="Graphik Semibold"/>
                          <a:cs typeface="Graphik Semibold"/>
                          <a:sym typeface="Graphik Semibold"/>
                        </a:rPr>
                        <a:t>Desciption</a:t>
                      </a:r>
                    </a:p>
                  </a:txBody>
                  <a:tcPr marL="50800" marR="50800" marT="50800" marB="50800" anchor="ctr" horzOverflow="overflow">
                    <a:solidFill>
                      <a:srgbClr val="FFFFFF"/>
                    </a:solidFill>
                  </a:tcPr>
                </a:tc>
                <a:tc hMerge="1">
                  <a:txBody>
                    <a:bodyPr/>
                    <a:lstStyle/>
                    <a:p>
                      <a:endParaRPr lang="en-US"/>
                    </a:p>
                  </a:txBody>
                  <a:tcPr/>
                </a:tc>
              </a:tr>
              <a:tr h="1594757">
                <a:tc>
                  <a:txBody>
                    <a:bodyPr/>
                    <a:lstStyle/>
                    <a:p>
                      <a:pPr defTabSz="914400">
                        <a:tabLst>
                          <a:tab pos="1663700" algn="l"/>
                        </a:tabLst>
                        <a:defRPr sz="1800"/>
                      </a:pPr>
                      <a:r>
                        <a:rPr sz="3200"/>
                        <a:t>Sensitivity</a:t>
                      </a:r>
                    </a:p>
                  </a:txBody>
                  <a:tcPr marL="50800" marR="50800" marT="50800" marB="50800" anchor="ctr" horzOverflow="overflow">
                    <a:solidFill>
                      <a:srgbClr val="FFFFFF"/>
                    </a:solidFill>
                  </a:tcPr>
                </a:tc>
                <a:tc>
                  <a:txBody>
                    <a:bodyPr/>
                    <a:lstStyle/>
                    <a:p>
                      <a:pPr defTabSz="914400">
                        <a:tabLst>
                          <a:tab pos="1663700" algn="l"/>
                        </a:tabLst>
                        <a:defRPr sz="1800"/>
                      </a:pPr>
                      <a:r>
                        <a:rPr sz="3200">
                          <a:latin typeface="Graphik Semibold"/>
                          <a:ea typeface="Graphik Semibold"/>
                          <a:cs typeface="Graphik Semibold"/>
                          <a:sym typeface="Graphik Semibold"/>
                        </a:rPr>
                        <a:t>TP / (TP + FN )</a:t>
                      </a:r>
                    </a:p>
                  </a:txBody>
                  <a:tcPr marL="50800" marR="50800" marT="50800" marB="50800" anchor="ctr" horzOverflow="overflow">
                    <a:solidFill>
                      <a:srgbClr val="FFFFFF"/>
                    </a:solidFill>
                  </a:tcPr>
                </a:tc>
                <a:tc gridSpan="2">
                  <a:txBody>
                    <a:bodyPr/>
                    <a:lstStyle/>
                    <a:p>
                      <a:pPr defTabSz="914400">
                        <a:tabLst>
                          <a:tab pos="1663700" algn="l"/>
                        </a:tabLst>
                        <a:defRPr sz="1800"/>
                      </a:pPr>
                      <a:r>
                        <a:rPr sz="3200"/>
                        <a:t>The ability of a test to correctly identify those with a condition</a:t>
                      </a:r>
                    </a:p>
                  </a:txBody>
                  <a:tcPr marL="50800" marR="50800" marT="50800" marB="50800" anchor="ctr" horzOverflow="overflow">
                    <a:solidFill>
                      <a:srgbClr val="FFFFFF"/>
                    </a:solidFill>
                  </a:tcPr>
                </a:tc>
                <a:tc hMerge="1">
                  <a:txBody>
                    <a:bodyPr/>
                    <a:lstStyle/>
                    <a:p>
                      <a:endParaRPr lang="en-US"/>
                    </a:p>
                  </a:txBody>
                  <a:tcPr/>
                </a:tc>
              </a:tr>
              <a:tr h="1594757">
                <a:tc>
                  <a:txBody>
                    <a:bodyPr/>
                    <a:lstStyle/>
                    <a:p>
                      <a:pPr defTabSz="914400">
                        <a:tabLst>
                          <a:tab pos="1663700" algn="l"/>
                        </a:tabLst>
                        <a:defRPr sz="1800"/>
                      </a:pPr>
                      <a:r>
                        <a:rPr sz="3200"/>
                        <a:t>Specificity </a:t>
                      </a:r>
                    </a:p>
                  </a:txBody>
                  <a:tcPr marL="50800" marR="50800" marT="50800" marB="50800" anchor="ctr" horzOverflow="overflow">
                    <a:solidFill>
                      <a:srgbClr val="FFFFFF"/>
                    </a:solidFill>
                  </a:tcPr>
                </a:tc>
                <a:tc>
                  <a:txBody>
                    <a:bodyPr/>
                    <a:lstStyle/>
                    <a:p>
                      <a:pPr defTabSz="914400">
                        <a:tabLst>
                          <a:tab pos="1663700" algn="l"/>
                        </a:tabLst>
                        <a:defRPr sz="1800"/>
                      </a:pPr>
                      <a:r>
                        <a:rPr sz="3200">
                          <a:latin typeface="Graphik Semibold"/>
                          <a:ea typeface="Graphik Semibold"/>
                          <a:cs typeface="Graphik Semibold"/>
                          <a:sym typeface="Graphik Semibold"/>
                        </a:rPr>
                        <a:t>TN / (TN + FP)</a:t>
                      </a:r>
                    </a:p>
                  </a:txBody>
                  <a:tcPr marL="50800" marR="50800" marT="50800" marB="50800" anchor="ctr" horzOverflow="overflow">
                    <a:solidFill>
                      <a:srgbClr val="FFFFFF"/>
                    </a:solidFill>
                  </a:tcPr>
                </a:tc>
                <a:tc gridSpan="2">
                  <a:txBody>
                    <a:bodyPr/>
                    <a:lstStyle/>
                    <a:p>
                      <a:pPr defTabSz="914400">
                        <a:tabLst>
                          <a:tab pos="1663700" algn="l"/>
                        </a:tabLst>
                        <a:defRPr sz="1800"/>
                      </a:pPr>
                      <a:r>
                        <a:rPr sz="3200"/>
                        <a:t>The ability of the test to correctly identify those without the condition</a:t>
                      </a:r>
                    </a:p>
                  </a:txBody>
                  <a:tcPr marL="50800" marR="50800" marT="50800" marB="50800" anchor="ctr" horzOverflow="overflow">
                    <a:solidFill>
                      <a:srgbClr val="FFFFFF"/>
                    </a:solidFill>
                  </a:tcPr>
                </a:tc>
                <a:tc hMerge="1">
                  <a:txBody>
                    <a:bodyPr/>
                    <a:lstStyle/>
                    <a:p>
                      <a:endParaRPr lang="en-US"/>
                    </a:p>
                  </a:txBody>
                  <a:tcPr/>
                </a:tc>
              </a:tr>
              <a:tr h="1594757">
                <a:tc>
                  <a:txBody>
                    <a:bodyPr/>
                    <a:lstStyle/>
                    <a:p>
                      <a:pPr defTabSz="914400">
                        <a:tabLst>
                          <a:tab pos="1663700" algn="l"/>
                        </a:tabLst>
                        <a:defRPr sz="1800"/>
                      </a:pPr>
                      <a:r>
                        <a:rPr sz="3200"/>
                        <a:t>Positive Predictive Value</a:t>
                      </a:r>
                    </a:p>
                  </a:txBody>
                  <a:tcPr marL="50800" marR="50800" marT="50800" marB="50800" anchor="ctr" horzOverflow="overflow">
                    <a:solidFill>
                      <a:srgbClr val="FFFFFF"/>
                    </a:solidFill>
                  </a:tcPr>
                </a:tc>
                <a:tc>
                  <a:txBody>
                    <a:bodyPr/>
                    <a:lstStyle/>
                    <a:p>
                      <a:pPr defTabSz="914400">
                        <a:tabLst>
                          <a:tab pos="1663700" algn="l"/>
                        </a:tabLst>
                        <a:defRPr sz="1800"/>
                      </a:pPr>
                      <a:r>
                        <a:rPr sz="3200">
                          <a:latin typeface="Graphik Semibold"/>
                          <a:ea typeface="Graphik Semibold"/>
                          <a:cs typeface="Graphik Semibold"/>
                          <a:sym typeface="Graphik Semibold"/>
                        </a:rPr>
                        <a:t>TP / (TP + FP)</a:t>
                      </a:r>
                    </a:p>
                  </a:txBody>
                  <a:tcPr marL="50800" marR="50800" marT="50800" marB="50800" anchor="ctr" horzOverflow="overflow">
                    <a:solidFill>
                      <a:srgbClr val="FFFFFF"/>
                    </a:solidFill>
                  </a:tcPr>
                </a:tc>
                <a:tc gridSpan="2">
                  <a:txBody>
                    <a:bodyPr/>
                    <a:lstStyle/>
                    <a:p>
                      <a:pPr defTabSz="914400">
                        <a:tabLst>
                          <a:tab pos="1663700" algn="l"/>
                        </a:tabLst>
                        <a:defRPr sz="1800"/>
                      </a:pPr>
                      <a:r>
                        <a:rPr sz="3200"/>
                        <a:t>The proportion of people with a positive test result who actually have the condition</a:t>
                      </a:r>
                    </a:p>
                  </a:txBody>
                  <a:tcPr marL="50800" marR="50800" marT="50800" marB="50800" anchor="ctr" horzOverflow="overflow">
                    <a:solidFill>
                      <a:srgbClr val="FFFFFF"/>
                    </a:solidFill>
                  </a:tcPr>
                </a:tc>
                <a:tc hMerge="1">
                  <a:txBody>
                    <a:bodyPr/>
                    <a:lstStyle/>
                    <a:p>
                      <a:endParaRPr lang="en-US"/>
                    </a:p>
                  </a:txBody>
                  <a:tcPr/>
                </a:tc>
              </a:tr>
              <a:tr h="1594757">
                <a:tc>
                  <a:txBody>
                    <a:bodyPr/>
                    <a:lstStyle/>
                    <a:p>
                      <a:pPr defTabSz="914400">
                        <a:tabLst>
                          <a:tab pos="1663700" algn="l"/>
                        </a:tabLst>
                        <a:defRPr sz="1800"/>
                      </a:pPr>
                      <a:r>
                        <a:rPr sz="3200"/>
                        <a:t>Negative Predictive Value</a:t>
                      </a:r>
                    </a:p>
                  </a:txBody>
                  <a:tcPr marL="50800" marR="50800" marT="50800" marB="50800" anchor="ctr" horzOverflow="overflow">
                    <a:solidFill>
                      <a:srgbClr val="FFFFFF"/>
                    </a:solidFill>
                  </a:tcPr>
                </a:tc>
                <a:tc>
                  <a:txBody>
                    <a:bodyPr/>
                    <a:lstStyle/>
                    <a:p>
                      <a:pPr defTabSz="914400">
                        <a:tabLst>
                          <a:tab pos="1663700" algn="l"/>
                        </a:tabLst>
                        <a:defRPr sz="1800"/>
                      </a:pPr>
                      <a:r>
                        <a:rPr sz="3200">
                          <a:latin typeface="Graphik Semibold"/>
                          <a:ea typeface="Graphik Semibold"/>
                          <a:cs typeface="Graphik Semibold"/>
                          <a:sym typeface="Graphik Semibold"/>
                        </a:rPr>
                        <a:t>TN / (TN + FN)</a:t>
                      </a:r>
                    </a:p>
                  </a:txBody>
                  <a:tcPr marL="50800" marR="50800" marT="50800" marB="50800" anchor="ctr" horzOverflow="overflow">
                    <a:solidFill>
                      <a:srgbClr val="FFFFFF"/>
                    </a:solidFill>
                  </a:tcPr>
                </a:tc>
                <a:tc gridSpan="2">
                  <a:txBody>
                    <a:bodyPr/>
                    <a:lstStyle/>
                    <a:p>
                      <a:pPr defTabSz="914400">
                        <a:tabLst>
                          <a:tab pos="1663700" algn="l"/>
                        </a:tabLst>
                        <a:defRPr sz="1800"/>
                      </a:pPr>
                      <a:r>
                        <a:rPr sz="3200"/>
                        <a:t>The proportion of those with a negative result who do not have the condition</a:t>
                      </a:r>
                    </a:p>
                  </a:txBody>
                  <a:tcPr marL="50800" marR="50800" marT="50800" marB="50800" anchor="ctr" horzOverflow="overflow">
                    <a:solidFill>
                      <a:srgbClr val="FFFFFF"/>
                    </a:solidFill>
                  </a:tcPr>
                </a:tc>
                <a:tc hMerge="1">
                  <a:txBody>
                    <a:bodyPr/>
                    <a:lstStyle/>
                    <a:p>
                      <a:endParaRPr lang="en-US"/>
                    </a:p>
                  </a:txBody>
                  <a:tcPr/>
                </a:tc>
              </a:tr>
              <a:tr h="1594757">
                <a:tc>
                  <a:txBody>
                    <a:bodyPr/>
                    <a:lstStyle/>
                    <a:p>
                      <a:pPr defTabSz="914400">
                        <a:tabLst>
                          <a:tab pos="1663700" algn="l"/>
                        </a:tabLst>
                        <a:defRPr sz="1800"/>
                      </a:pPr>
                      <a:r>
                        <a:rPr sz="3200"/>
                        <a:t>Likelihood ratio for a positive test result</a:t>
                      </a:r>
                    </a:p>
                  </a:txBody>
                  <a:tcPr marL="50800" marR="50800" marT="50800" marB="50800" anchor="ctr" horzOverflow="overflow">
                    <a:solidFill>
                      <a:srgbClr val="FFFFFF"/>
                    </a:solidFill>
                  </a:tcPr>
                </a:tc>
                <a:tc>
                  <a:txBody>
                    <a:bodyPr/>
                    <a:lstStyle/>
                    <a:p>
                      <a:pPr defTabSz="914400">
                        <a:tabLst>
                          <a:tab pos="1663700" algn="l"/>
                        </a:tabLst>
                        <a:defRPr sz="1800"/>
                      </a:pPr>
                      <a:r>
                        <a:rPr sz="3200">
                          <a:latin typeface="Graphik Semibold"/>
                          <a:ea typeface="Graphik Semibold"/>
                          <a:cs typeface="Graphik Semibold"/>
                          <a:sym typeface="Graphik Semibold"/>
                        </a:rPr>
                        <a:t>sensitivity / (1 - specificity)</a:t>
                      </a:r>
                    </a:p>
                  </a:txBody>
                  <a:tcPr marL="50800" marR="50800" marT="50800" marB="50800" anchor="ctr" horzOverflow="overflow">
                    <a:solidFill>
                      <a:srgbClr val="FFFFFF"/>
                    </a:solidFill>
                  </a:tcPr>
                </a:tc>
                <a:tc gridSpan="2">
                  <a:txBody>
                    <a:bodyPr/>
                    <a:lstStyle/>
                    <a:p>
                      <a:pPr defTabSz="914400">
                        <a:tabLst>
                          <a:tab pos="1663700" algn="l"/>
                        </a:tabLst>
                        <a:defRPr sz="1800"/>
                      </a:pPr>
                      <a:r>
                        <a:rPr sz="3200"/>
                        <a:t>How much the odds of the disease increase when a test is positive</a:t>
                      </a:r>
                    </a:p>
                  </a:txBody>
                  <a:tcPr marL="50800" marR="50800" marT="50800" marB="50800" anchor="ctr" horzOverflow="overflow">
                    <a:solidFill>
                      <a:srgbClr val="FFFFFF"/>
                    </a:solidFill>
                  </a:tcPr>
                </a:tc>
                <a:tc hMerge="1">
                  <a:txBody>
                    <a:bodyPr/>
                    <a:lstStyle/>
                    <a:p>
                      <a:endParaRPr lang="en-US"/>
                    </a:p>
                  </a:txBody>
                  <a:tcPr/>
                </a:tc>
              </a:tr>
              <a:tr h="1594757">
                <a:tc>
                  <a:txBody>
                    <a:bodyPr/>
                    <a:lstStyle/>
                    <a:p>
                      <a:pPr defTabSz="914400">
                        <a:tabLst>
                          <a:tab pos="1663700" algn="l"/>
                        </a:tabLst>
                        <a:defRPr sz="1800"/>
                      </a:pPr>
                      <a:r>
                        <a:rPr sz="3200"/>
                        <a:t>Likelihood ratio for a negative test result</a:t>
                      </a:r>
                    </a:p>
                  </a:txBody>
                  <a:tcPr marL="50800" marR="50800" marT="50800" marB="50800" anchor="ctr" horzOverflow="overflow">
                    <a:solidFill>
                      <a:srgbClr val="FFFFFF"/>
                    </a:solidFill>
                  </a:tcPr>
                </a:tc>
                <a:tc>
                  <a:txBody>
                    <a:bodyPr/>
                    <a:lstStyle/>
                    <a:p>
                      <a:pPr defTabSz="914400">
                        <a:tabLst>
                          <a:tab pos="1663700" algn="l"/>
                        </a:tabLst>
                        <a:defRPr sz="1800"/>
                      </a:pPr>
                      <a:r>
                        <a:rPr sz="3200">
                          <a:latin typeface="Graphik Semibold"/>
                          <a:ea typeface="Graphik Semibold"/>
                          <a:cs typeface="Graphik Semibold"/>
                          <a:sym typeface="Graphik Semibold"/>
                        </a:rPr>
                        <a:t>(1 - sensitivity) / specificity</a:t>
                      </a:r>
                    </a:p>
                  </a:txBody>
                  <a:tcPr marL="50800" marR="50800" marT="50800" marB="50800" anchor="ctr" horzOverflow="overflow">
                    <a:solidFill>
                      <a:srgbClr val="FFFFFF"/>
                    </a:solidFill>
                  </a:tcPr>
                </a:tc>
                <a:tc gridSpan="2">
                  <a:txBody>
                    <a:bodyPr/>
                    <a:lstStyle/>
                    <a:p>
                      <a:pPr defTabSz="914400">
                        <a:tabLst>
                          <a:tab pos="1663700" algn="l"/>
                        </a:tabLst>
                        <a:defRPr sz="1800"/>
                      </a:pPr>
                      <a:r>
                        <a:rPr sz="3200"/>
                        <a:t>How much the odds of the disease decrease when a test is negative</a:t>
                      </a:r>
                    </a:p>
                  </a:txBody>
                  <a:tcPr marL="50800" marR="50800" marT="50800" marB="50800" anchor="ctr" horzOverflow="overflow">
                    <a:solidFill>
                      <a:srgbClr val="FFFFFF"/>
                    </a:solidFill>
                  </a:tcPr>
                </a:tc>
                <a:tc hMerge="1">
                  <a:txBody>
                    <a:bodyPr/>
                    <a:lstStyle/>
                    <a:p>
                      <a:endParaRPr lang="en-US"/>
                    </a:p>
                  </a:txBody>
                  <a:tcPr/>
                </a:tc>
              </a:tr>
            </a:tbl>
          </a:graphicData>
        </a:graphic>
      </p:graphicFrame>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ensitivity"/>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Sensitivity </a:t>
            </a:r>
          </a:p>
        </p:txBody>
      </p:sp>
      <p:sp>
        <p:nvSpPr>
          <p:cNvPr id="380" name="Sensitivity a/(a + c) of a test refers to the proportion of individuals in a population that will be correctly identified when tested for a particular disease"/>
          <p:cNvSpPr txBox="1">
            <a:spLocks noGrp="1"/>
          </p:cNvSpPr>
          <p:nvPr>
            <p:ph type="body" idx="1"/>
          </p:nvPr>
        </p:nvSpPr>
        <p:spPr>
          <a:prstGeom prst="rect">
            <a:avLst/>
          </a:prstGeom>
        </p:spPr>
        <p:txBody>
          <a:bodyPr/>
          <a:lstStyle>
            <a:lvl1pPr>
              <a:defRPr>
                <a:latin typeface="Graphik"/>
                <a:ea typeface="Graphik"/>
                <a:cs typeface="Graphik"/>
                <a:sym typeface="Graphik"/>
              </a:defRPr>
            </a:lvl1pPr>
          </a:lstStyle>
          <a:p>
            <a:r>
              <a:t>Sensitivity a/(a + c) of a test refers to the proportion of individuals in a population that will be correctly identified when tested for a particular disease</a:t>
            </a:r>
          </a:p>
        </p:txBody>
      </p:sp>
      <p:sp>
        <p:nvSpPr>
          <p:cNvPr id="381" name="TP / (TP + FN) or a / (a + c)"/>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TP / (TP + FN) or a / (a + c)</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pecificity"/>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Specificity</a:t>
            </a:r>
          </a:p>
        </p:txBody>
      </p:sp>
      <p:sp>
        <p:nvSpPr>
          <p:cNvPr id="384" name="Specificity d/(d + b) of a test refers to the probability that a person who does not have the particular disease and is tested for the disease will be correctly identified as not having the disease…"/>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Specificity</a:t>
            </a:r>
            <a:r>
              <a:t> d/(d + b) of a test refers to the probability that a person who does not have the particular disease and is tested for the disease will be correctly identified as not having the disease</a:t>
            </a:r>
          </a:p>
          <a:p>
            <a:pPr>
              <a:defRPr>
                <a:latin typeface="Graphik"/>
                <a:ea typeface="Graphik"/>
                <a:cs typeface="Graphik"/>
                <a:sym typeface="Graphik"/>
              </a:defRPr>
            </a:pPr>
            <a:r>
              <a:t>There is always a trade off between the sensitivity and specificity of a test</a:t>
            </a:r>
          </a:p>
          <a:p>
            <a:pPr>
              <a:defRPr>
                <a:latin typeface="Graphik"/>
                <a:ea typeface="Graphik"/>
                <a:cs typeface="Graphik"/>
                <a:sym typeface="Graphik"/>
              </a:defRPr>
            </a:pPr>
            <a:r>
              <a:t>If we identify more cases using a test by broadening the inclusion criteria we may increase the sensitivity of the test but increase the number of false positives ie decrease the specificity</a:t>
            </a:r>
          </a:p>
        </p:txBody>
      </p:sp>
      <p:sp>
        <p:nvSpPr>
          <p:cNvPr id="385" name="TN / (TN + FP) or d / (d + b)"/>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TN / (TN + FP) or d / (d + b)</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 name="IMG_0584.jpeg" descr="IMG_0584.jpeg"/>
          <p:cNvPicPr>
            <a:picLocks noGrp="1" noChangeAspect="1"/>
          </p:cNvPicPr>
          <p:nvPr>
            <p:ph type="pic" idx="21"/>
          </p:nvPr>
        </p:nvPicPr>
        <p:blipFill>
          <a:blip r:embed="rId2">
            <a:extLst/>
          </a:blip>
          <a:srcRect/>
          <a:stretch>
            <a:fillRect/>
          </a:stretch>
        </p:blipFill>
        <p:spPr>
          <a:xfrm>
            <a:off x="1269999" y="1439689"/>
            <a:ext cx="21844001" cy="10836622"/>
          </a:xfrm>
          <a:prstGeom prst="rect">
            <a:avLst/>
          </a:prstGeom>
        </p:spPr>
      </p:pic>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pecificity"/>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Specificity </a:t>
            </a:r>
          </a:p>
        </p:txBody>
      </p:sp>
      <p:sp>
        <p:nvSpPr>
          <p:cNvPr id="390" name="Sensitivity = a/(a + c)…"/>
          <p:cNvSpPr txBox="1">
            <a:spLocks noGrp="1"/>
          </p:cNvSpPr>
          <p:nvPr>
            <p:ph type="body" idx="1"/>
          </p:nvPr>
        </p:nvSpPr>
        <p:spPr>
          <a:prstGeom prst="rect">
            <a:avLst/>
          </a:prstGeom>
        </p:spPr>
        <p:txBody>
          <a:bodyPr/>
          <a:lstStyle/>
          <a:p>
            <a:pPr>
              <a:defRPr>
                <a:latin typeface="Graphik"/>
                <a:ea typeface="Graphik"/>
                <a:cs typeface="Graphik"/>
                <a:sym typeface="Graphik"/>
              </a:defRPr>
            </a:pPr>
            <a:r>
              <a:t>Sensitivity = a/(a + c)   </a:t>
            </a:r>
          </a:p>
          <a:p>
            <a:pPr>
              <a:defRPr>
                <a:latin typeface="Graphik"/>
                <a:ea typeface="Graphik"/>
                <a:cs typeface="Graphik"/>
                <a:sym typeface="Graphik"/>
              </a:defRPr>
            </a:pPr>
            <a:r>
              <a:t>Specificity = d/(b + d)</a:t>
            </a:r>
          </a:p>
          <a:p>
            <a:pPr>
              <a:defRPr>
                <a:latin typeface="Graphik"/>
                <a:ea typeface="Graphik"/>
                <a:cs typeface="Graphik"/>
                <a:sym typeface="Graphik"/>
              </a:defRPr>
            </a:pPr>
            <a:r>
              <a:t>Positive predictive value  = a/(a + b)</a:t>
            </a:r>
          </a:p>
          <a:p>
            <a:pPr>
              <a:defRPr>
                <a:latin typeface="Graphik"/>
                <a:ea typeface="Graphik"/>
                <a:cs typeface="Graphik"/>
                <a:sym typeface="Graphik"/>
              </a:defRPr>
            </a:pPr>
            <a:r>
              <a:t>Negative predictive value = d/(c + d)</a:t>
            </a:r>
          </a:p>
          <a:p>
            <a:pPr>
              <a:defRPr>
                <a:latin typeface="Graphik"/>
                <a:ea typeface="Graphik"/>
                <a:cs typeface="Graphik"/>
                <a:sym typeface="Graphik"/>
              </a:defRPr>
            </a:pPr>
            <a:r>
              <a:t>The correct answer is: 90% (180/200)</a:t>
            </a:r>
          </a:p>
        </p:txBody>
      </p:sp>
      <p:sp>
        <p:nvSpPr>
          <p:cNvPr id="391" name="Answ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Answer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Distribution"/>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Distribution</a:t>
            </a:r>
          </a:p>
        </p:txBody>
      </p:sp>
      <p:sp>
        <p:nvSpPr>
          <p:cNvPr id="175" name="Distribution describes scatter of measurements in a population…"/>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Distribution</a:t>
            </a:r>
            <a:r>
              <a:t> describes scatter of measurements in a population</a:t>
            </a:r>
          </a:p>
          <a:p>
            <a:pPr>
              <a:defRPr>
                <a:latin typeface="Graphik"/>
                <a:ea typeface="Graphik"/>
                <a:cs typeface="Graphik"/>
                <a:sym typeface="Graphik"/>
              </a:defRPr>
            </a:pPr>
            <a:r>
              <a:t>A </a:t>
            </a:r>
            <a:r>
              <a:rPr b="1"/>
              <a:t>normal distribution</a:t>
            </a:r>
            <a:r>
              <a:t> is one which is equal about the mean, such that the mean, the mode and the median are all equivalent</a:t>
            </a:r>
          </a:p>
          <a:p>
            <a:pPr>
              <a:defRPr>
                <a:latin typeface="Graphik"/>
                <a:ea typeface="Graphik"/>
                <a:cs typeface="Graphik"/>
                <a:sym typeface="Graphik"/>
              </a:defRPr>
            </a:pPr>
            <a:r>
              <a:t>Normal distribution is also known as the Gaussian distribution or 'bell-shaped' distribution. It describes the spread of many biological and clinical measurement</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ositive Predictive Value"/>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Positive Predictive Value</a:t>
            </a:r>
          </a:p>
        </p:txBody>
      </p:sp>
      <p:sp>
        <p:nvSpPr>
          <p:cNvPr id="394" name="Positive Predictive Value (precision) of a test a/(a + b) is the proportion of patients with positive results who are correctly identified…"/>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Positive Predictive Value</a:t>
            </a:r>
            <a:r>
              <a:t> (precision) of a test a/(a + b) is the proportion of patients with positive results who are correctly identified</a:t>
            </a:r>
          </a:p>
          <a:p>
            <a:pPr>
              <a:defRPr>
                <a:latin typeface="Graphik"/>
                <a:ea typeface="Graphik"/>
                <a:cs typeface="Graphik"/>
                <a:sym typeface="Graphik"/>
              </a:defRPr>
            </a:pPr>
            <a:r>
              <a:t>Conditions with low prevalence may have a low positive predictive value despite a high specificity and sensitivity</a:t>
            </a:r>
          </a:p>
          <a:p>
            <a:pPr>
              <a:defRPr i="1">
                <a:latin typeface="Graphik"/>
                <a:ea typeface="Graphik"/>
                <a:cs typeface="Graphik"/>
                <a:sym typeface="Graphik"/>
              </a:defRPr>
            </a:pPr>
            <a:r>
              <a:t>RCGP. Curriculum Topic Guides: evidence based practice, research and sharing knowledge. 2019</a:t>
            </a:r>
          </a:p>
        </p:txBody>
      </p:sp>
      <p:sp>
        <p:nvSpPr>
          <p:cNvPr id="395" name="TP / (TP + FP) or a / (a + b)"/>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TP / (TP + FP) or a / (a + b)</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Negative Predictive Value"/>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Negative Predictive Value</a:t>
            </a:r>
          </a:p>
        </p:txBody>
      </p:sp>
      <p:sp>
        <p:nvSpPr>
          <p:cNvPr id="398" name="This is the post-test probability of a negative test…"/>
          <p:cNvSpPr txBox="1">
            <a:spLocks noGrp="1"/>
          </p:cNvSpPr>
          <p:nvPr>
            <p:ph type="body" idx="1"/>
          </p:nvPr>
        </p:nvSpPr>
        <p:spPr>
          <a:prstGeom prst="rect">
            <a:avLst/>
          </a:prstGeom>
        </p:spPr>
        <p:txBody>
          <a:bodyPr/>
          <a:lstStyle/>
          <a:p>
            <a:pPr>
              <a:defRPr>
                <a:latin typeface="Graphik"/>
                <a:ea typeface="Graphik"/>
                <a:cs typeface="Graphik"/>
                <a:sym typeface="Graphik"/>
              </a:defRPr>
            </a:pPr>
            <a:r>
              <a:t>This is the post-test probability of a negative test </a:t>
            </a:r>
          </a:p>
          <a:p>
            <a:pPr>
              <a:defRPr>
                <a:latin typeface="Graphik"/>
                <a:ea typeface="Graphik"/>
                <a:cs typeface="Graphik"/>
                <a:sym typeface="Graphik"/>
              </a:defRPr>
            </a:pPr>
            <a:r>
              <a:t>This test addresses the question - if a person has a negative test, what is the probability that he or she does not have the condition:</a:t>
            </a:r>
          </a:p>
          <a:p>
            <a:pPr>
              <a:defRPr>
                <a:latin typeface="Graphik"/>
                <a:ea typeface="Graphik"/>
                <a:cs typeface="Graphik"/>
                <a:sym typeface="Graphik"/>
              </a:defRPr>
            </a:pPr>
            <a:r>
              <a:t>True Negative / (False Negative + True Negative) x 100%</a:t>
            </a:r>
          </a:p>
        </p:txBody>
      </p:sp>
      <p:sp>
        <p:nvSpPr>
          <p:cNvPr id="399" name="TN / (FN + TN) or d / (c + 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TN / (FN + TN) or d / (c + d)</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Likelihood Ratio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Likelihood Ratios</a:t>
            </a:r>
          </a:p>
        </p:txBody>
      </p:sp>
      <p:sp>
        <p:nvSpPr>
          <p:cNvPr id="402" name="Likelihood ratios are defined as the ratio of the probability of a test result among patients with a target disorder to the probability of that same test result among patients who do not have the target disorder…"/>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Likelihood ratios</a:t>
            </a:r>
            <a:r>
              <a:t> are defined as the ratio of the probability of a test result among patients with a target disorder to the probability of that same test result among patients who do not have the target disorder</a:t>
            </a:r>
          </a:p>
          <a:p>
            <a:pPr>
              <a:defRPr>
                <a:latin typeface="Graphik"/>
                <a:ea typeface="Graphik"/>
                <a:cs typeface="Graphik"/>
                <a:sym typeface="Graphik"/>
              </a:defRPr>
            </a:pPr>
            <a:r>
              <a:t>The likelihood ratio for a positive test is calculated as:</a:t>
            </a:r>
          </a:p>
          <a:p>
            <a:pPr lvl="1">
              <a:defRPr>
                <a:latin typeface="Graphik"/>
                <a:ea typeface="Graphik"/>
                <a:cs typeface="Graphik"/>
                <a:sym typeface="Graphik"/>
              </a:defRPr>
            </a:pPr>
            <a:r>
              <a:t>sensitivity / (1 - specificity)</a:t>
            </a:r>
          </a:p>
          <a:p>
            <a:pPr>
              <a:defRPr>
                <a:latin typeface="Graphik"/>
                <a:ea typeface="Graphik"/>
                <a:cs typeface="Graphik"/>
                <a:sym typeface="Graphik"/>
              </a:defRPr>
            </a:pPr>
            <a:r>
              <a:t>The likelihood ratio of a negative result is calculated as:</a:t>
            </a:r>
          </a:p>
          <a:p>
            <a:pPr lvl="1">
              <a:defRPr>
                <a:latin typeface="Graphik"/>
                <a:ea typeface="Graphik"/>
                <a:cs typeface="Graphik"/>
                <a:sym typeface="Graphik"/>
              </a:defRPr>
            </a:pPr>
            <a:r>
              <a:t>(1-sensitivity)/specificity</a:t>
            </a:r>
          </a:p>
          <a:p>
            <a:pPr>
              <a:defRPr>
                <a:latin typeface="Graphik"/>
                <a:ea typeface="Graphik"/>
                <a:cs typeface="Graphik"/>
                <a:sym typeface="Graphik"/>
              </a:defRPr>
            </a:pPr>
            <a:r>
              <a:t>Note that sensitivity = (a / (a + c) and specificity = (d / (b + d)</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re-Test Odd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Pre-Test Odds</a:t>
            </a:r>
          </a:p>
        </p:txBody>
      </p:sp>
      <p:sp>
        <p:nvSpPr>
          <p:cNvPr id="405" name="Pre-Test Odds is defined as the odds that the patient has the target disorder before the test is undertaken…"/>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Pre-Test Odds </a:t>
            </a:r>
            <a:r>
              <a:t>is defined as the odds that the patient has the target disorder before the test is undertaken </a:t>
            </a:r>
          </a:p>
          <a:p>
            <a:pPr>
              <a:defRPr>
                <a:latin typeface="Graphik"/>
                <a:ea typeface="Graphik"/>
                <a:cs typeface="Graphik"/>
                <a:sym typeface="Graphik"/>
              </a:defRPr>
            </a:pPr>
            <a:r>
              <a:t>Pretest probability / (1-pretest probability)</a:t>
            </a:r>
          </a:p>
          <a:p>
            <a:pPr>
              <a:defRPr>
                <a:latin typeface="Graphik"/>
                <a:ea typeface="Graphik"/>
                <a:cs typeface="Graphik"/>
                <a:sym typeface="Graphik"/>
              </a:defRPr>
            </a:pPr>
            <a:r>
              <a:t>Note that pretest probability is defined as</a:t>
            </a:r>
          </a:p>
          <a:p>
            <a:pPr>
              <a:defRPr>
                <a:latin typeface="Graphik"/>
                <a:ea typeface="Graphik"/>
                <a:cs typeface="Graphik"/>
                <a:sym typeface="Graphik"/>
              </a:defRPr>
            </a:pPr>
            <a:r>
              <a:t>(a + c) / (a + b + c + d)</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ost-Test Odd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Post-Test Odds</a:t>
            </a:r>
          </a:p>
        </p:txBody>
      </p:sp>
      <p:sp>
        <p:nvSpPr>
          <p:cNvPr id="408" name="Post-Test Odds is defined as the odds that the patient has the target disorder after the test is carried out…"/>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Post-Test Odds</a:t>
            </a:r>
            <a:r>
              <a:t> is defined as the odds that the patient has the target disorder after the test is carried out </a:t>
            </a:r>
          </a:p>
          <a:p>
            <a:pPr>
              <a:defRPr>
                <a:latin typeface="Graphik"/>
                <a:ea typeface="Graphik"/>
                <a:cs typeface="Graphik"/>
                <a:sym typeface="Graphik"/>
              </a:defRPr>
            </a:pPr>
            <a:r>
              <a:t>Protest odds x likelihood ratio</a:t>
            </a:r>
          </a:p>
          <a:p>
            <a:pPr>
              <a:defRPr>
                <a:latin typeface="Graphik"/>
                <a:ea typeface="Graphik"/>
                <a:cs typeface="Graphik"/>
                <a:sym typeface="Graphik"/>
              </a:defRPr>
            </a:pPr>
            <a:r>
              <a:t>Also known as prevalence</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False Positives and Negative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False Positives and Negatives</a:t>
            </a:r>
          </a:p>
        </p:txBody>
      </p:sp>
      <p:sp>
        <p:nvSpPr>
          <p:cNvPr id="411" name="False positive screening tests indicate incorrectly that healthy people have a disease. False negative tests falsely reassure some people who have the disease that they are healthy.…"/>
          <p:cNvSpPr txBox="1">
            <a:spLocks noGrp="1"/>
          </p:cNvSpPr>
          <p:nvPr>
            <p:ph type="body" idx="1"/>
          </p:nvPr>
        </p:nvSpPr>
        <p:spPr>
          <a:prstGeom prst="rect">
            <a:avLst/>
          </a:prstGeom>
        </p:spPr>
        <p:txBody>
          <a:bodyPr/>
          <a:lstStyle/>
          <a:p>
            <a:pPr>
              <a:defRPr>
                <a:latin typeface="Graphik"/>
                <a:ea typeface="Graphik"/>
                <a:cs typeface="Graphik"/>
                <a:sym typeface="Graphik"/>
              </a:defRPr>
            </a:pPr>
            <a:r>
              <a:t>False positive screening tests indicate incorrectly that healthy people have a disease. False negative tests falsely reassure some people who have the disease that they are healthy.</a:t>
            </a:r>
          </a:p>
          <a:p>
            <a:pPr>
              <a:defRPr>
                <a:latin typeface="Graphik"/>
                <a:ea typeface="Graphik"/>
                <a:cs typeface="Graphik"/>
                <a:sym typeface="Graphik"/>
              </a:defRPr>
            </a:pPr>
            <a:r>
              <a:t>A test with poor sensitivity will produce more false negatives and miss more disease while a test with poor specificity will produce more false positives and label more healthy people as diseased</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Variability of Sensitivity and Specificity"/>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Variability of Sensitivity and Specificity</a:t>
            </a:r>
          </a:p>
        </p:txBody>
      </p:sp>
      <p:sp>
        <p:nvSpPr>
          <p:cNvPr id="414" name="The sensitivity and specificity of a test are not static. This is because the cutoff between normal and abnormal is usually arbitrarily defined…"/>
          <p:cNvSpPr txBox="1">
            <a:spLocks noGrp="1"/>
          </p:cNvSpPr>
          <p:nvPr>
            <p:ph type="body" idx="1"/>
          </p:nvPr>
        </p:nvSpPr>
        <p:spPr>
          <a:prstGeom prst="rect">
            <a:avLst/>
          </a:prstGeom>
        </p:spPr>
        <p:txBody>
          <a:bodyPr/>
          <a:lstStyle/>
          <a:p>
            <a:pPr marL="540638" indent="-540638" defTabSz="2413955">
              <a:spcBef>
                <a:spcPts val="2300"/>
              </a:spcBef>
              <a:defRPr sz="4356">
                <a:latin typeface="Graphik"/>
                <a:ea typeface="Graphik"/>
                <a:cs typeface="Graphik"/>
                <a:sym typeface="Graphik"/>
              </a:defRPr>
            </a:pPr>
            <a:r>
              <a:t>The sensitivity and specificity of a test are not static. This is because the cutoff between normal and abnormal is usually arbitrarily defined</a:t>
            </a:r>
          </a:p>
          <a:p>
            <a:pPr marL="540638" indent="-540638" defTabSz="2413955">
              <a:spcBef>
                <a:spcPts val="2300"/>
              </a:spcBef>
              <a:defRPr sz="4356">
                <a:latin typeface="Graphik"/>
                <a:ea typeface="Graphik"/>
                <a:cs typeface="Graphik"/>
                <a:sym typeface="Graphik"/>
              </a:defRPr>
            </a:pPr>
            <a:r>
              <a:t>As the cutoff is made more abnormal, a test's sensitivity and false positive rate decrease. For example, the higher the blood glucose used to define diabetes, the more certain one can be that a positive result indicates disease but the more patients with the disease will be missed.</a:t>
            </a:r>
          </a:p>
          <a:p>
            <a:pPr marL="540638" indent="-540638" defTabSz="2413955">
              <a:spcBef>
                <a:spcPts val="2300"/>
              </a:spcBef>
              <a:defRPr sz="4356">
                <a:latin typeface="Graphik"/>
                <a:ea typeface="Graphik"/>
                <a:cs typeface="Graphik"/>
                <a:sym typeface="Graphik"/>
              </a:defRPr>
            </a:pPr>
            <a:r>
              <a:t>Conversely, if the cutoff level is less abnormal, the sensitivity improves but so does the false positive rate. More patients with the disease will be found but more without the disease are in danger of being falsely labelled as having the disease</a:t>
            </a:r>
          </a:p>
          <a:p>
            <a:pPr marL="540638" indent="-540638" defTabSz="2413955">
              <a:spcBef>
                <a:spcPts val="2300"/>
              </a:spcBef>
              <a:defRPr sz="4356">
                <a:latin typeface="Graphik"/>
                <a:ea typeface="Graphik"/>
                <a:cs typeface="Graphik"/>
                <a:sym typeface="Graphik"/>
              </a:defRPr>
            </a:pPr>
            <a:r>
              <a:t>Most laboratory tests have locally defined ranges with the normal range containing 95% of results</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Accuracy"/>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Accuracy</a:t>
            </a:r>
          </a:p>
        </p:txBody>
      </p:sp>
      <p:sp>
        <p:nvSpPr>
          <p:cNvPr id="417" name="Accuracy of test is the true positives and the true negatives as a proportion of all positives and negatives i.e (a + d)/(a + b)+(c + d)"/>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Accuracy</a:t>
            </a:r>
            <a:r>
              <a:t> of test is the true positives and the true negatives as a proportion of all positives and negatives i.e (a + d)/(a + b)+(c + d)</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Reliability"/>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Reliability</a:t>
            </a:r>
          </a:p>
        </p:txBody>
      </p:sp>
      <p:sp>
        <p:nvSpPr>
          <p:cNvPr id="420" name="Reliability is the consistency of the measurement or degree to which the test measures the same each time"/>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Reliability</a:t>
            </a:r>
            <a:r>
              <a:t> is the consistency of the measurement or degree to which the test measures the same each time</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 name="IMG_0541.jpeg" descr="IMG_0541.jpeg"/>
          <p:cNvPicPr>
            <a:picLocks noGrp="1" noChangeAspect="1"/>
          </p:cNvPicPr>
          <p:nvPr>
            <p:ph type="pic" idx="21"/>
          </p:nvPr>
        </p:nvPicPr>
        <p:blipFill>
          <a:blip r:embed="rId2">
            <a:extLst/>
          </a:blip>
          <a:srcRect/>
          <a:stretch>
            <a:fillRect/>
          </a:stretch>
        </p:blipFill>
        <p:spPr>
          <a:xfrm>
            <a:off x="0" y="2001952"/>
            <a:ext cx="24384000" cy="9712096"/>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IMG_0577.jpeg" descr="IMG_0577.jpeg"/>
          <p:cNvPicPr>
            <a:picLocks noGrp="1" noChangeAspect="1"/>
          </p:cNvPicPr>
          <p:nvPr>
            <p:ph type="pic" idx="21"/>
          </p:nvPr>
        </p:nvPicPr>
        <p:blipFill>
          <a:blip r:embed="rId2">
            <a:extLst/>
          </a:blip>
          <a:srcRect/>
          <a:stretch>
            <a:fillRect/>
          </a:stretch>
        </p:blipFill>
        <p:spPr>
          <a:xfrm>
            <a:off x="2256839" y="1269999"/>
            <a:ext cx="19870322" cy="11176001"/>
          </a:xfrm>
          <a:prstGeom prst="rect">
            <a:avLst/>
          </a:prstGeom>
        </p:spPr>
      </p:pic>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Critical Appraisal"/>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Critical Appraisal</a:t>
            </a:r>
          </a:p>
        </p:txBody>
      </p:sp>
      <p:sp>
        <p:nvSpPr>
          <p:cNvPr id="425" name="What is the research question - for most studies there should be a single sentence describing why the study was done and what hypothesis the authors were testing…"/>
          <p:cNvSpPr txBox="1">
            <a:spLocks noGrp="1"/>
          </p:cNvSpPr>
          <p:nvPr>
            <p:ph type="body" idx="1"/>
          </p:nvPr>
        </p:nvSpPr>
        <p:spPr>
          <a:prstGeom prst="rect">
            <a:avLst/>
          </a:prstGeom>
        </p:spPr>
        <p:txBody>
          <a:bodyPr/>
          <a:lstStyle/>
          <a:p>
            <a:pPr marL="496951" indent="-496951" defTabSz="2218888">
              <a:spcBef>
                <a:spcPts val="2100"/>
              </a:spcBef>
              <a:defRPr sz="4004">
                <a:latin typeface="Graphik"/>
                <a:ea typeface="Graphik"/>
                <a:cs typeface="Graphik"/>
                <a:sym typeface="Graphik"/>
              </a:defRPr>
            </a:pPr>
            <a:r>
              <a:t>What is the research question - for most studies there should be a single sentence describing why the study was done and what hypothesis the authors were testing</a:t>
            </a:r>
          </a:p>
          <a:p>
            <a:pPr marL="496951" indent="-496951" defTabSz="2218888">
              <a:spcBef>
                <a:spcPts val="2100"/>
              </a:spcBef>
              <a:defRPr sz="4004">
                <a:latin typeface="Graphik"/>
                <a:ea typeface="Graphik"/>
                <a:cs typeface="Graphik"/>
                <a:sym typeface="Graphik"/>
              </a:defRPr>
            </a:pPr>
            <a:r>
              <a:t>Type of study design used</a:t>
            </a:r>
          </a:p>
          <a:p>
            <a:pPr marL="496951" indent="-496951" defTabSz="2218888">
              <a:spcBef>
                <a:spcPts val="2100"/>
              </a:spcBef>
              <a:defRPr sz="4004">
                <a:latin typeface="Graphik"/>
                <a:ea typeface="Graphik"/>
                <a:cs typeface="Graphik"/>
                <a:sym typeface="Graphik"/>
              </a:defRPr>
            </a:pPr>
            <a:r>
              <a:t>Study population investigated</a:t>
            </a:r>
          </a:p>
          <a:p>
            <a:pPr marL="496951" indent="-496951" defTabSz="2218888">
              <a:spcBef>
                <a:spcPts val="2100"/>
              </a:spcBef>
              <a:defRPr sz="4004">
                <a:latin typeface="Graphik"/>
                <a:ea typeface="Graphik"/>
                <a:cs typeface="Graphik"/>
                <a:sym typeface="Graphik"/>
              </a:defRPr>
            </a:pPr>
            <a:r>
              <a:t>Comparator drugs and doses studied</a:t>
            </a:r>
          </a:p>
          <a:p>
            <a:pPr marL="496951" indent="-496951" defTabSz="2218888">
              <a:spcBef>
                <a:spcPts val="2100"/>
              </a:spcBef>
              <a:defRPr sz="4004">
                <a:latin typeface="Graphik"/>
                <a:ea typeface="Graphik"/>
                <a:cs typeface="Graphik"/>
                <a:sym typeface="Graphik"/>
              </a:defRPr>
            </a:pPr>
            <a:r>
              <a:t>Sample size and power used in the study</a:t>
            </a:r>
          </a:p>
          <a:p>
            <a:pPr marL="496951" indent="-496951" defTabSz="2218888">
              <a:spcBef>
                <a:spcPts val="2100"/>
              </a:spcBef>
              <a:defRPr sz="4004">
                <a:latin typeface="Graphik"/>
                <a:ea typeface="Graphik"/>
                <a:cs typeface="Graphik"/>
                <a:sym typeface="Graphik"/>
              </a:defRPr>
            </a:pPr>
            <a:r>
              <a:t>Primary versus secondary endpoints and subgroup analysis</a:t>
            </a:r>
          </a:p>
          <a:p>
            <a:pPr marL="496951" indent="-496951" defTabSz="2218888">
              <a:spcBef>
                <a:spcPts val="2100"/>
              </a:spcBef>
              <a:defRPr sz="4004">
                <a:latin typeface="Graphik"/>
                <a:ea typeface="Graphik"/>
                <a:cs typeface="Graphik"/>
                <a:sym typeface="Graphik"/>
              </a:defRPr>
            </a:pPr>
            <a:r>
              <a:t>Duration of the study</a:t>
            </a:r>
          </a:p>
          <a:p>
            <a:pPr marL="496951" indent="-496951" defTabSz="2218888">
              <a:spcBef>
                <a:spcPts val="2100"/>
              </a:spcBef>
              <a:defRPr sz="4004">
                <a:latin typeface="Graphik"/>
                <a:ea typeface="Graphik"/>
                <a:cs typeface="Graphik"/>
                <a:sym typeface="Graphik"/>
              </a:defRPr>
            </a:pPr>
            <a:r>
              <a:t>Study follow-up</a:t>
            </a:r>
          </a:p>
          <a:p>
            <a:pPr marL="496951" indent="-496951" defTabSz="2218888">
              <a:spcBef>
                <a:spcPts val="2100"/>
              </a:spcBef>
              <a:defRPr sz="4004">
                <a:latin typeface="Graphik"/>
                <a:ea typeface="Graphik"/>
                <a:cs typeface="Graphik"/>
                <a:sym typeface="Graphik"/>
              </a:defRPr>
            </a:pPr>
            <a:r>
              <a:t>Is there a sponsorship or publication bias?</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ritical Appraisal"/>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Critical Appraisal </a:t>
            </a:r>
          </a:p>
        </p:txBody>
      </p:sp>
      <p:sp>
        <p:nvSpPr>
          <p:cNvPr id="428" name="Other considerations:…"/>
          <p:cNvSpPr txBox="1">
            <a:spLocks noGrp="1"/>
          </p:cNvSpPr>
          <p:nvPr>
            <p:ph type="body" idx="1"/>
          </p:nvPr>
        </p:nvSpPr>
        <p:spPr>
          <a:prstGeom prst="rect">
            <a:avLst/>
          </a:prstGeom>
        </p:spPr>
        <p:txBody>
          <a:bodyPr/>
          <a:lstStyle/>
          <a:p>
            <a:pPr>
              <a:defRPr>
                <a:latin typeface="Graphik"/>
                <a:ea typeface="Graphik"/>
                <a:cs typeface="Graphik"/>
                <a:sym typeface="Graphik"/>
              </a:defRPr>
            </a:pPr>
            <a:r>
              <a:t>Other considerations:</a:t>
            </a:r>
          </a:p>
          <a:p>
            <a:pPr lvl="1">
              <a:defRPr>
                <a:latin typeface="Graphik"/>
                <a:ea typeface="Graphik"/>
                <a:cs typeface="Graphik"/>
                <a:sym typeface="Graphik"/>
              </a:defRPr>
            </a:pPr>
            <a:r>
              <a:t>Intention to treat analysis</a:t>
            </a:r>
          </a:p>
          <a:p>
            <a:pPr lvl="1">
              <a:defRPr>
                <a:latin typeface="Graphik"/>
                <a:ea typeface="Graphik"/>
                <a:cs typeface="Graphik"/>
                <a:sym typeface="Graphik"/>
              </a:defRPr>
            </a:pPr>
            <a:r>
              <a:t>What p-values are used</a:t>
            </a:r>
          </a:p>
          <a:p>
            <a:pPr lvl="1">
              <a:defRPr>
                <a:latin typeface="Graphik"/>
                <a:ea typeface="Graphik"/>
                <a:cs typeface="Graphik"/>
                <a:sym typeface="Graphik"/>
              </a:defRPr>
            </a:pPr>
            <a:r>
              <a:t>What confidence intervals are used</a:t>
            </a:r>
          </a:p>
          <a:p>
            <a:pPr lvl="1">
              <a:defRPr>
                <a:latin typeface="Graphik"/>
                <a:ea typeface="Graphik"/>
                <a:cs typeface="Graphik"/>
                <a:sym typeface="Graphik"/>
              </a:defRPr>
            </a:pPr>
            <a:r>
              <a:t>Comparing statistical and clinical significance of results</a:t>
            </a:r>
          </a:p>
          <a:p>
            <a:pPr lvl="1">
              <a:defRPr>
                <a:latin typeface="Graphik"/>
                <a:ea typeface="Graphik"/>
                <a:cs typeface="Graphik"/>
                <a:sym typeface="Graphik"/>
              </a:defRPr>
            </a:pPr>
            <a:r>
              <a:t>Analysis of results e.g absolute risks, relative risks, odds ratios, hazard ratios, numbers needed to treat, numbers needed to harm, Kaplan-Meier survival curves, simple statistical test</a:t>
            </a: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Types of Study"/>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Types of Study</a:t>
            </a:r>
          </a:p>
        </p:txBody>
      </p:sp>
      <p:sp>
        <p:nvSpPr>
          <p:cNvPr id="431" name="Retrospective eg Case control study…"/>
          <p:cNvSpPr txBox="1">
            <a:spLocks noGrp="1"/>
          </p:cNvSpPr>
          <p:nvPr>
            <p:ph type="body" idx="1"/>
          </p:nvPr>
        </p:nvSpPr>
        <p:spPr>
          <a:prstGeom prst="rect">
            <a:avLst/>
          </a:prstGeom>
        </p:spPr>
        <p:txBody>
          <a:bodyPr/>
          <a:lstStyle/>
          <a:p>
            <a:pPr>
              <a:defRPr>
                <a:latin typeface="Graphik"/>
                <a:ea typeface="Graphik"/>
                <a:cs typeface="Graphik"/>
                <a:sym typeface="Graphik"/>
              </a:defRPr>
            </a:pPr>
            <a:r>
              <a:t>Retrospective eg Case control study</a:t>
            </a:r>
          </a:p>
          <a:p>
            <a:pPr>
              <a:defRPr>
                <a:latin typeface="Graphik"/>
                <a:ea typeface="Graphik"/>
                <a:cs typeface="Graphik"/>
                <a:sym typeface="Graphik"/>
              </a:defRPr>
            </a:pPr>
            <a:r>
              <a:t>Prospective eg Cohort study, Randomised controlled trial</a:t>
            </a:r>
          </a:p>
          <a:p>
            <a:pPr>
              <a:defRPr>
                <a:latin typeface="Graphik"/>
                <a:ea typeface="Graphik"/>
                <a:cs typeface="Graphik"/>
                <a:sym typeface="Graphik"/>
              </a:defRPr>
            </a:pPr>
            <a:r>
              <a:t>Other points regarding study design include:</a:t>
            </a:r>
          </a:p>
          <a:p>
            <a:pPr lvl="1">
              <a:defRPr>
                <a:latin typeface="Graphik"/>
                <a:ea typeface="Graphik"/>
                <a:cs typeface="Graphik"/>
                <a:sym typeface="Graphik"/>
              </a:defRPr>
            </a:pPr>
            <a:r>
              <a:t>Was the study blinded? If so was the study blinded for the patient and the investigator (double blinded)?</a:t>
            </a:r>
          </a:p>
          <a:p>
            <a:pPr lvl="1">
              <a:defRPr>
                <a:latin typeface="Graphik"/>
                <a:ea typeface="Graphik"/>
                <a:cs typeface="Graphik"/>
                <a:sym typeface="Graphik"/>
              </a:defRPr>
            </a:pPr>
            <a:r>
              <a:t>Was the study a crossover study?</a:t>
            </a:r>
          </a:p>
          <a:p>
            <a:pPr>
              <a:defRPr>
                <a:latin typeface="Graphik"/>
                <a:ea typeface="Graphik"/>
                <a:cs typeface="Graphik"/>
                <a:sym typeface="Graphik"/>
              </a:defRPr>
            </a:pPr>
            <a:r>
              <a:t>The findings from a prospective study are more valid than those from a retrospective one</a:t>
            </a: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Hierarchy of Strength of Evidence"/>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Hierarchy of Strength of Evidence</a:t>
            </a:r>
          </a:p>
        </p:txBody>
      </p:sp>
      <p:sp>
        <p:nvSpPr>
          <p:cNvPr id="434" name="Ia – evidence from systematic reviews or meta-analysis of randomised controlled trials…"/>
          <p:cNvSpPr txBox="1">
            <a:spLocks noGrp="1"/>
          </p:cNvSpPr>
          <p:nvPr>
            <p:ph type="body" idx="1"/>
          </p:nvPr>
        </p:nvSpPr>
        <p:spPr>
          <a:prstGeom prst="rect">
            <a:avLst/>
          </a:prstGeom>
        </p:spPr>
        <p:txBody>
          <a:bodyPr/>
          <a:lstStyle/>
          <a:p>
            <a:pPr marL="496951" indent="-496951" defTabSz="2218888">
              <a:spcBef>
                <a:spcPts val="2100"/>
              </a:spcBef>
              <a:defRPr sz="4004">
                <a:latin typeface="Graphik"/>
                <a:ea typeface="Graphik"/>
                <a:cs typeface="Graphik"/>
                <a:sym typeface="Graphik"/>
              </a:defRPr>
            </a:pPr>
            <a:r>
              <a:t>Ia – evidence from systematic reviews or meta-analysis of randomised controlled trials</a:t>
            </a:r>
          </a:p>
          <a:p>
            <a:pPr marL="496951" indent="-496951" defTabSz="2218888">
              <a:spcBef>
                <a:spcPts val="2100"/>
              </a:spcBef>
              <a:defRPr sz="4004">
                <a:latin typeface="Graphik"/>
                <a:ea typeface="Graphik"/>
                <a:cs typeface="Graphik"/>
                <a:sym typeface="Graphik"/>
              </a:defRPr>
            </a:pPr>
            <a:r>
              <a:t>Ib – evidence from at least one randomised controlled trial</a:t>
            </a:r>
          </a:p>
          <a:p>
            <a:pPr marL="496951" indent="-496951" defTabSz="2218888">
              <a:spcBef>
                <a:spcPts val="2100"/>
              </a:spcBef>
              <a:defRPr sz="4004">
                <a:latin typeface="Graphik"/>
                <a:ea typeface="Graphik"/>
                <a:cs typeface="Graphik"/>
                <a:sym typeface="Graphik"/>
              </a:defRPr>
            </a:pPr>
            <a:r>
              <a:t>IIa – evidence from at least one controlled study without randomisation</a:t>
            </a:r>
          </a:p>
          <a:p>
            <a:pPr marL="496951" indent="-496951" defTabSz="2218888">
              <a:spcBef>
                <a:spcPts val="2100"/>
              </a:spcBef>
              <a:defRPr sz="4004">
                <a:latin typeface="Graphik"/>
                <a:ea typeface="Graphik"/>
                <a:cs typeface="Graphik"/>
                <a:sym typeface="Graphik"/>
              </a:defRPr>
            </a:pPr>
            <a:r>
              <a:t>IIb – evidence from at least one other type of quasi-experimental study</a:t>
            </a:r>
          </a:p>
          <a:p>
            <a:pPr marL="496951" indent="-496951" defTabSz="2218888">
              <a:spcBef>
                <a:spcPts val="2100"/>
              </a:spcBef>
              <a:defRPr sz="4004">
                <a:latin typeface="Graphik"/>
                <a:ea typeface="Graphik"/>
                <a:cs typeface="Graphik"/>
                <a:sym typeface="Graphik"/>
              </a:defRPr>
            </a:pPr>
            <a:r>
              <a:t>III – evidence from non-experimental descriptive studies, such as case-control studies</a:t>
            </a:r>
          </a:p>
          <a:p>
            <a:pPr marL="496951" indent="-496951" defTabSz="2218888">
              <a:spcBef>
                <a:spcPts val="2100"/>
              </a:spcBef>
              <a:defRPr sz="4004">
                <a:latin typeface="Graphik"/>
                <a:ea typeface="Graphik"/>
                <a:cs typeface="Graphik"/>
                <a:sym typeface="Graphik"/>
              </a:defRPr>
            </a:pPr>
            <a:r>
              <a:t>IV – evidence from expert committee reports or opinions or clinical experience of respected authorities</a:t>
            </a:r>
          </a:p>
          <a:p>
            <a:pPr marL="496951" indent="-496951" defTabSz="2218888">
              <a:spcBef>
                <a:spcPts val="2100"/>
              </a:spcBef>
              <a:defRPr sz="4004" i="1">
                <a:latin typeface="Graphik"/>
                <a:ea typeface="Graphik"/>
                <a:cs typeface="Graphik"/>
                <a:sym typeface="Graphik"/>
              </a:defRPr>
            </a:pPr>
            <a:r>
              <a:t>Oxford Centre for Evidence-based Medicine. Levels of Evidence. 2009</a:t>
            </a:r>
          </a:p>
          <a:p>
            <a:pPr marL="496951" indent="-496951" defTabSz="2218888">
              <a:spcBef>
                <a:spcPts val="2100"/>
              </a:spcBef>
              <a:defRPr sz="4004" i="1">
                <a:latin typeface="Graphik"/>
                <a:ea typeface="Graphik"/>
                <a:cs typeface="Graphik"/>
                <a:sym typeface="Graphik"/>
              </a:defRPr>
            </a:pPr>
            <a:r>
              <a:t>RCGP. Research and surveillance in primary care</a:t>
            </a:r>
          </a:p>
          <a:p>
            <a:pPr marL="496951" indent="-496951" defTabSz="2218888">
              <a:spcBef>
                <a:spcPts val="2100"/>
              </a:spcBef>
              <a:defRPr sz="4004" i="1">
                <a:latin typeface="Graphik"/>
                <a:ea typeface="Graphik"/>
                <a:cs typeface="Graphik"/>
                <a:sym typeface="Graphik"/>
              </a:defRPr>
            </a:pPr>
            <a:r>
              <a:t>RCGP. Research Ready</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Hierarchy of Strength of Evidence"/>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Hierarchy of Strength of Evidence</a:t>
            </a:r>
          </a:p>
        </p:txBody>
      </p:sp>
      <p:sp>
        <p:nvSpPr>
          <p:cNvPr id="437" name="Systematic review / meta-analysis (best)…"/>
          <p:cNvSpPr txBox="1">
            <a:spLocks noGrp="1"/>
          </p:cNvSpPr>
          <p:nvPr>
            <p:ph type="body" idx="1"/>
          </p:nvPr>
        </p:nvSpPr>
        <p:spPr>
          <a:prstGeom prst="rect">
            <a:avLst/>
          </a:prstGeom>
        </p:spPr>
        <p:txBody>
          <a:bodyPr/>
          <a:lstStyle/>
          <a:p>
            <a:pPr marL="535177" indent="-535177" defTabSz="2389572">
              <a:spcBef>
                <a:spcPts val="2300"/>
              </a:spcBef>
              <a:defRPr sz="4312">
                <a:latin typeface="Graphik"/>
                <a:ea typeface="Graphik"/>
                <a:cs typeface="Graphik"/>
                <a:sym typeface="Graphik"/>
              </a:defRPr>
            </a:pPr>
            <a:r>
              <a:t>Systematic review / meta-analysis (best)</a:t>
            </a:r>
          </a:p>
          <a:p>
            <a:pPr marL="535177" indent="-535177" defTabSz="2389572">
              <a:spcBef>
                <a:spcPts val="2300"/>
              </a:spcBef>
              <a:defRPr sz="4312">
                <a:latin typeface="Graphik"/>
                <a:ea typeface="Graphik"/>
                <a:cs typeface="Graphik"/>
                <a:sym typeface="Graphik"/>
              </a:defRPr>
            </a:pPr>
            <a:r>
              <a:t>RCT</a:t>
            </a:r>
          </a:p>
          <a:p>
            <a:pPr marL="535177" indent="-535177" defTabSz="2389572">
              <a:spcBef>
                <a:spcPts val="2300"/>
              </a:spcBef>
              <a:defRPr sz="4312">
                <a:latin typeface="Graphik"/>
                <a:ea typeface="Graphik"/>
                <a:cs typeface="Graphik"/>
                <a:sym typeface="Graphik"/>
              </a:defRPr>
            </a:pPr>
            <a:r>
              <a:t>Non-randomised controlled trial</a:t>
            </a:r>
          </a:p>
          <a:p>
            <a:pPr marL="535177" indent="-535177" defTabSz="2389572">
              <a:spcBef>
                <a:spcPts val="2300"/>
              </a:spcBef>
              <a:defRPr sz="4312">
                <a:latin typeface="Graphik"/>
                <a:ea typeface="Graphik"/>
                <a:cs typeface="Graphik"/>
                <a:sym typeface="Graphik"/>
              </a:defRPr>
            </a:pPr>
            <a:r>
              <a:t>Cohort studies</a:t>
            </a:r>
          </a:p>
          <a:p>
            <a:pPr marL="535177" indent="-535177" defTabSz="2389572">
              <a:spcBef>
                <a:spcPts val="2300"/>
              </a:spcBef>
              <a:defRPr sz="4312">
                <a:latin typeface="Graphik"/>
                <a:ea typeface="Graphik"/>
                <a:cs typeface="Graphik"/>
                <a:sym typeface="Graphik"/>
              </a:defRPr>
            </a:pPr>
            <a:r>
              <a:t>Case-control studies</a:t>
            </a:r>
          </a:p>
          <a:p>
            <a:pPr marL="535177" indent="-535177" defTabSz="2389572">
              <a:spcBef>
                <a:spcPts val="2300"/>
              </a:spcBef>
              <a:defRPr sz="4312">
                <a:latin typeface="Graphik"/>
                <a:ea typeface="Graphik"/>
                <a:cs typeface="Graphik"/>
                <a:sym typeface="Graphik"/>
              </a:defRPr>
            </a:pPr>
            <a:r>
              <a:t>Cross-sectional surveys</a:t>
            </a:r>
          </a:p>
          <a:p>
            <a:pPr marL="535177" indent="-535177" defTabSz="2389572">
              <a:spcBef>
                <a:spcPts val="2300"/>
              </a:spcBef>
              <a:defRPr sz="4312">
                <a:latin typeface="Graphik"/>
                <a:ea typeface="Graphik"/>
                <a:cs typeface="Graphik"/>
                <a:sym typeface="Graphik"/>
              </a:defRPr>
            </a:pPr>
            <a:r>
              <a:t>Case series</a:t>
            </a:r>
          </a:p>
          <a:p>
            <a:pPr marL="535177" indent="-535177" defTabSz="2389572">
              <a:spcBef>
                <a:spcPts val="2300"/>
              </a:spcBef>
              <a:defRPr sz="4312">
                <a:latin typeface="Graphik"/>
                <a:ea typeface="Graphik"/>
                <a:cs typeface="Graphik"/>
                <a:sym typeface="Graphik"/>
              </a:defRPr>
            </a:pPr>
            <a:r>
              <a:t>Case report</a:t>
            </a:r>
          </a:p>
          <a:p>
            <a:pPr marL="535177" indent="-535177" defTabSz="2389572">
              <a:spcBef>
                <a:spcPts val="2300"/>
              </a:spcBef>
              <a:defRPr sz="4312">
                <a:latin typeface="Graphik"/>
                <a:ea typeface="Graphik"/>
                <a:cs typeface="Graphik"/>
                <a:sym typeface="Graphik"/>
              </a:defRPr>
            </a:pPr>
            <a:r>
              <a:t>Expert opinion (worst)</a:t>
            </a: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Meta-analysi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Meta-analysis</a:t>
            </a:r>
          </a:p>
        </p:txBody>
      </p:sp>
      <p:sp>
        <p:nvSpPr>
          <p:cNvPr id="440" name="This has proved a very useful technique, especially in areas where a large amount of data has been collected apparently with an inconclusive result…"/>
          <p:cNvSpPr txBox="1">
            <a:spLocks noGrp="1"/>
          </p:cNvSpPr>
          <p:nvPr>
            <p:ph type="body" idx="1"/>
          </p:nvPr>
        </p:nvSpPr>
        <p:spPr>
          <a:prstGeom prst="rect">
            <a:avLst/>
          </a:prstGeom>
        </p:spPr>
        <p:txBody>
          <a:bodyPr/>
          <a:lstStyle/>
          <a:p>
            <a:pPr marL="513333" indent="-513333" defTabSz="2292038">
              <a:spcBef>
                <a:spcPts val="2200"/>
              </a:spcBef>
              <a:defRPr sz="4136">
                <a:latin typeface="Graphik"/>
                <a:ea typeface="Graphik"/>
                <a:cs typeface="Graphik"/>
                <a:sym typeface="Graphik"/>
              </a:defRPr>
            </a:pPr>
            <a:r>
              <a:t>This has proved a very useful technique, especially in areas where a large amount of data has been collected apparently with an inconclusive result</a:t>
            </a:r>
          </a:p>
          <a:p>
            <a:pPr marL="513333" indent="-513333" defTabSz="2292038">
              <a:spcBef>
                <a:spcPts val="2200"/>
              </a:spcBef>
              <a:defRPr sz="4136">
                <a:latin typeface="Graphik"/>
                <a:ea typeface="Graphik"/>
                <a:cs typeface="Graphik"/>
                <a:sym typeface="Graphik"/>
              </a:defRPr>
            </a:pPr>
            <a:r>
              <a:t>Published literature is surveyed and results from all well conducted trials (blinded, adequate clinical details, clear drop-out criteria etc.) are pooled and the data re-analysed</a:t>
            </a:r>
          </a:p>
          <a:p>
            <a:pPr marL="513333" indent="-513333" defTabSz="2292038">
              <a:spcBef>
                <a:spcPts val="2200"/>
              </a:spcBef>
              <a:defRPr sz="4136">
                <a:latin typeface="Graphik"/>
                <a:ea typeface="Graphik"/>
                <a:cs typeface="Graphik"/>
                <a:sym typeface="Graphik"/>
              </a:defRPr>
            </a:pPr>
            <a:r>
              <a:t>Because it is usually only positive results which are published there is a tendency for type I errors to be included (wrongly rejecting the known hypothesis - assuming a difference where none exists). It may be useful therefore to include data which is equally soundly based but has not been published. Such data may be subject to type II errors (wrongly accepting the null hypothesis - assuming no difference when actually there is a difference). These errors generally arise because the number of subjects is to small, but combining them in a meta analysis reveals the correct outcome</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Weighted Event Rate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Weighted Event Rates</a:t>
            </a:r>
          </a:p>
        </p:txBody>
      </p:sp>
      <p:sp>
        <p:nvSpPr>
          <p:cNvPr id="443" name="Weighted Event Rates are the contributions of individual studies to the total in a meta-analysis, determined by the sample size and the number of events in each study"/>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Weighted Event Rates </a:t>
            </a:r>
            <a:r>
              <a:t>are the contributions of individual studies to the total in a meta-analysis, determined by the sample size and the number of events in each study</a:t>
            </a: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andomised Controlled Trial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Randomised Controlled Trials</a:t>
            </a:r>
          </a:p>
        </p:txBody>
      </p:sp>
      <p:sp>
        <p:nvSpPr>
          <p:cNvPr id="446" name="Randomised controlled trials are often considered to be the gold-standard for determining the efficacy or effectiveness of various types of medical interventions…"/>
          <p:cNvSpPr txBox="1">
            <a:spLocks noGrp="1"/>
          </p:cNvSpPr>
          <p:nvPr>
            <p:ph type="body" idx="1"/>
          </p:nvPr>
        </p:nvSpPr>
        <p:spPr>
          <a:prstGeom prst="rect">
            <a:avLst/>
          </a:prstGeom>
        </p:spPr>
        <p:txBody>
          <a:bodyPr numCol="2" spcCol="1097428"/>
          <a:lstStyle/>
          <a:p>
            <a:pPr marL="502412" indent="-502412" defTabSz="2243271">
              <a:spcBef>
                <a:spcPts val="2200"/>
              </a:spcBef>
              <a:defRPr sz="4048">
                <a:latin typeface="Graphik"/>
                <a:ea typeface="Graphik"/>
                <a:cs typeface="Graphik"/>
                <a:sym typeface="Graphik"/>
              </a:defRPr>
            </a:pPr>
            <a:r>
              <a:t>Randomised controlled trials are often considered to be the gold-standard for determining the efficacy or effectiveness of various types of medical interventions</a:t>
            </a:r>
          </a:p>
          <a:p>
            <a:pPr marL="502412" indent="-502412" defTabSz="2243271">
              <a:spcBef>
                <a:spcPts val="2200"/>
              </a:spcBef>
              <a:defRPr sz="4048">
                <a:latin typeface="Graphik"/>
                <a:ea typeface="Graphik"/>
                <a:cs typeface="Graphik"/>
                <a:sym typeface="Graphik"/>
              </a:defRPr>
            </a:pPr>
            <a:r>
              <a:t>Participants are randomly assigned into experimental or control groups and observed over a specific time interval for development of a particular outcome</a:t>
            </a:r>
          </a:p>
          <a:p>
            <a:pPr marL="502412" indent="-502412" defTabSz="2243271">
              <a:spcBef>
                <a:spcPts val="2200"/>
              </a:spcBef>
              <a:defRPr sz="4048">
                <a:latin typeface="Graphik"/>
                <a:ea typeface="Graphik"/>
                <a:cs typeface="Graphik"/>
                <a:sym typeface="Graphik"/>
              </a:defRPr>
            </a:pPr>
            <a:r>
              <a:t>Their disadvantages is that they can be expensive to run, subject to bias and ethical limitations</a:t>
            </a:r>
          </a:p>
          <a:p>
            <a:pPr marL="502412" indent="-502412" defTabSz="2243271">
              <a:spcBef>
                <a:spcPts val="2200"/>
              </a:spcBef>
              <a:defRPr sz="4048">
                <a:latin typeface="Graphik"/>
                <a:ea typeface="Graphik"/>
                <a:cs typeface="Graphik"/>
                <a:sym typeface="Graphik"/>
              </a:defRPr>
            </a:pPr>
            <a:r>
              <a:t>Study outcomes - primary outcomes are determined before patients are entered into study and are focused on predicted benefits and risks</a:t>
            </a:r>
          </a:p>
          <a:p>
            <a:pPr marL="502412" indent="-502412" defTabSz="2243271">
              <a:spcBef>
                <a:spcPts val="2200"/>
              </a:spcBef>
              <a:defRPr sz="4048">
                <a:latin typeface="Graphik"/>
                <a:ea typeface="Graphik"/>
                <a:cs typeface="Graphik"/>
                <a:sym typeface="Graphik"/>
              </a:defRPr>
            </a:pPr>
            <a:r>
              <a:t>Often these studies employ strict criteria for the inclusion and exclusion of subjects, which can lead to difficulties in extrapolating their results to wider populations seen in clinical practice</a:t>
            </a:r>
          </a:p>
          <a:p>
            <a:pPr marL="502412" indent="-502412" defTabSz="2243271">
              <a:spcBef>
                <a:spcPts val="2200"/>
              </a:spcBef>
              <a:defRPr sz="4048">
                <a:latin typeface="Graphik"/>
                <a:ea typeface="Graphik"/>
                <a:cs typeface="Graphik"/>
                <a:sym typeface="Graphik"/>
              </a:defRPr>
            </a:pPr>
            <a:r>
              <a:t>Follow-up - often have short follow-up because of costs and pressure to produce timely evidence</a:t>
            </a: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Cohort Studie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Cohort Studies</a:t>
            </a:r>
          </a:p>
        </p:txBody>
      </p:sp>
      <p:sp>
        <p:nvSpPr>
          <p:cNvPr id="449" name="Cohort studies are prospective and observational…"/>
          <p:cNvSpPr txBox="1">
            <a:spLocks noGrp="1"/>
          </p:cNvSpPr>
          <p:nvPr>
            <p:ph type="body" idx="1"/>
          </p:nvPr>
        </p:nvSpPr>
        <p:spPr>
          <a:prstGeom prst="rect">
            <a:avLst/>
          </a:prstGeom>
        </p:spPr>
        <p:txBody>
          <a:bodyPr/>
          <a:lstStyle/>
          <a:p>
            <a:pPr marL="535177" indent="-535177" defTabSz="2389572">
              <a:spcBef>
                <a:spcPts val="2300"/>
              </a:spcBef>
              <a:defRPr sz="4312">
                <a:latin typeface="Graphik"/>
                <a:ea typeface="Graphik"/>
                <a:cs typeface="Graphik"/>
                <a:sym typeface="Graphik"/>
              </a:defRPr>
            </a:pPr>
            <a:r>
              <a:rPr b="1"/>
              <a:t>Cohort studies </a:t>
            </a:r>
            <a:r>
              <a:t>are prospective and observational</a:t>
            </a:r>
          </a:p>
          <a:p>
            <a:pPr marL="535177" indent="-535177" defTabSz="2389572">
              <a:spcBef>
                <a:spcPts val="2300"/>
              </a:spcBef>
              <a:defRPr sz="4312">
                <a:latin typeface="Graphik"/>
                <a:ea typeface="Graphik"/>
                <a:cs typeface="Graphik"/>
                <a:sym typeface="Graphik"/>
              </a:defRPr>
            </a:pPr>
            <a:r>
              <a:t>Cohort studies are longitudinal studies that follow a large cohort of people over a long period of time, provide rich information and temporal data on risk of developing an outcome of interest from any number of measured exposures. These studies are useful to assess the effect of genetic variants, rare exposures (i.e. radiation) or exposures that take a long time to produce disease (i.e. asbestos).</a:t>
            </a:r>
          </a:p>
          <a:p>
            <a:pPr marL="535177" indent="-535177" defTabSz="2389572">
              <a:spcBef>
                <a:spcPts val="2300"/>
              </a:spcBef>
              <a:defRPr sz="4312">
                <a:latin typeface="Graphik"/>
                <a:ea typeface="Graphik"/>
                <a:cs typeface="Graphik"/>
                <a:sym typeface="Graphik"/>
              </a:defRPr>
            </a:pPr>
            <a:r>
              <a:t>The comparison between groups is with respect to disease e.g. following groups of smokers and non-smokers in time to see whether one group is more prone to cancer</a:t>
            </a:r>
          </a:p>
          <a:p>
            <a:pPr marL="535177" indent="-535177" defTabSz="2389572">
              <a:spcBef>
                <a:spcPts val="2300"/>
              </a:spcBef>
              <a:defRPr sz="4312">
                <a:latin typeface="Graphik"/>
                <a:ea typeface="Graphik"/>
                <a:cs typeface="Graphik"/>
                <a:sym typeface="Graphik"/>
              </a:defRPr>
            </a:pPr>
            <a:r>
              <a:t>Cohort studies are also expensive to conduct and are reliant on the right exposures being measured and ability to follow-up a large proportion of the cohort</a:t>
            </a: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Case Control Studies"/>
          <p:cNvSpPr txBox="1">
            <a:spLocks noGrp="1"/>
          </p:cNvSpPr>
          <p:nvPr>
            <p:ph type="title"/>
          </p:nvPr>
        </p:nvSpPr>
        <p:spPr>
          <a:prstGeom prst="rect">
            <a:avLst/>
          </a:prstGeom>
        </p:spPr>
        <p:txBody>
          <a:bodyPr/>
          <a:lstStyle>
            <a:lvl1pPr>
              <a:defRPr b="1">
                <a:latin typeface="Graphik"/>
                <a:ea typeface="Graphik"/>
                <a:cs typeface="Graphik"/>
                <a:sym typeface="Graphik"/>
              </a:defRPr>
            </a:lvl1pPr>
          </a:lstStyle>
          <a:p>
            <a:r>
              <a:t>Case Control Studies</a:t>
            </a:r>
          </a:p>
        </p:txBody>
      </p:sp>
      <p:sp>
        <p:nvSpPr>
          <p:cNvPr id="452" name="Case-control studies are retrospective and observational…"/>
          <p:cNvSpPr txBox="1">
            <a:spLocks noGrp="1"/>
          </p:cNvSpPr>
          <p:nvPr>
            <p:ph type="body" idx="1"/>
          </p:nvPr>
        </p:nvSpPr>
        <p:spPr>
          <a:prstGeom prst="rect">
            <a:avLst/>
          </a:prstGeom>
        </p:spPr>
        <p:txBody>
          <a:bodyPr/>
          <a:lstStyle/>
          <a:p>
            <a:pPr>
              <a:defRPr>
                <a:latin typeface="Graphik"/>
                <a:ea typeface="Graphik"/>
                <a:cs typeface="Graphik"/>
                <a:sym typeface="Graphik"/>
              </a:defRPr>
            </a:pPr>
            <a:r>
              <a:t>Case-control studies are retrospective and observational</a:t>
            </a:r>
          </a:p>
          <a:p>
            <a:pPr>
              <a:defRPr>
                <a:latin typeface="Graphik"/>
                <a:ea typeface="Graphik"/>
                <a:cs typeface="Graphik"/>
                <a:sym typeface="Graphik"/>
              </a:defRPr>
            </a:pPr>
            <a:r>
              <a:t>It is a retrospective comparison between representative samples of people who get a disease and people who do not</a:t>
            </a:r>
          </a:p>
          <a:p>
            <a:pPr>
              <a:defRPr>
                <a:latin typeface="Graphik"/>
                <a:ea typeface="Graphik"/>
                <a:cs typeface="Graphik"/>
                <a:sym typeface="Graphik"/>
              </a:defRPr>
            </a:pPr>
            <a:r>
              <a:t>It can show associations, but cannot establish causality</a:t>
            </a:r>
          </a:p>
          <a:p>
            <a:pPr>
              <a:defRPr>
                <a:latin typeface="Graphik"/>
                <a:ea typeface="Graphik"/>
                <a:cs typeface="Graphik"/>
                <a:sym typeface="Graphik"/>
              </a:defRPr>
            </a:pPr>
            <a:r>
              <a:t>One particular problem with case control studies is recall bias – in that the cases with the disease are more motivated to recall apparently trivial episodes in the past, compared to the controls (who are disease free)</a:t>
            </a:r>
          </a:p>
        </p:txBody>
      </p:sp>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8161</Words>
  <Application>Microsoft Office PowerPoint</Application>
  <PresentationFormat>Custom</PresentationFormat>
  <Paragraphs>642</Paragraphs>
  <Slides>114</Slides>
  <Notes>0</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23_ClassicWhite</vt:lpstr>
      <vt:lpstr>AKT</vt:lpstr>
      <vt:lpstr>List of Statistical Terms from the GP Curriculum</vt:lpstr>
      <vt:lpstr>List of Statistical Terms from the GP Curriculum</vt:lpstr>
      <vt:lpstr>List of Statistical Terms from the GP Curriculum</vt:lpstr>
      <vt:lpstr>PowerPoint Presentation</vt:lpstr>
      <vt:lpstr>Numbers</vt:lpstr>
      <vt:lpstr>Mean, Mode, Median,Range</vt:lpstr>
      <vt:lpstr>Distribution</vt:lpstr>
      <vt:lpstr>PowerPoint Presentation</vt:lpstr>
      <vt:lpstr>Skewed Data</vt:lpstr>
      <vt:lpstr>Skewed Distribution</vt:lpstr>
      <vt:lpstr>Properties of the Normal Distribution </vt:lpstr>
      <vt:lpstr>Normal Distribution </vt:lpstr>
      <vt:lpstr>Standard Deviation (SD)</vt:lpstr>
      <vt:lpstr>Standard Deviation</vt:lpstr>
      <vt:lpstr>PowerPoint Presentation</vt:lpstr>
      <vt:lpstr>Standard Deviation</vt:lpstr>
      <vt:lpstr>Variance</vt:lpstr>
      <vt:lpstr>Standard Error of the Mean (SEM)</vt:lpstr>
      <vt:lpstr>Standard Error of the Mean</vt:lpstr>
      <vt:lpstr>Standard Error of the Mean</vt:lpstr>
      <vt:lpstr>Data types</vt:lpstr>
      <vt:lpstr>Data types</vt:lpstr>
      <vt:lpstr>Types of Significance Tests</vt:lpstr>
      <vt:lpstr>Graphical Representations of Statistical Data</vt:lpstr>
      <vt:lpstr>PowerPoint Presentation</vt:lpstr>
      <vt:lpstr>What are the Chances?</vt:lpstr>
      <vt:lpstr>2 x 2 Contingency Tables</vt:lpstr>
      <vt:lpstr>Odds</vt:lpstr>
      <vt:lpstr>Odds</vt:lpstr>
      <vt:lpstr>Odds Ratio (OR)</vt:lpstr>
      <vt:lpstr>Odds Ratio (OR)</vt:lpstr>
      <vt:lpstr>Odds Ratio</vt:lpstr>
      <vt:lpstr>PowerPoint Presentation</vt:lpstr>
      <vt:lpstr>Odds Ratio</vt:lpstr>
      <vt:lpstr>Risk</vt:lpstr>
      <vt:lpstr>PowerPoint Presentation</vt:lpstr>
      <vt:lpstr>Risk</vt:lpstr>
      <vt:lpstr>Relative Risk (RR)</vt:lpstr>
      <vt:lpstr>PowerPoint Presentation</vt:lpstr>
      <vt:lpstr>Relative Risk (RR)</vt:lpstr>
      <vt:lpstr>Relative Risk Reduction (RRR)</vt:lpstr>
      <vt:lpstr>Absolute Risk Reduction (ARR)</vt:lpstr>
      <vt:lpstr>PowerPoint Presentation</vt:lpstr>
      <vt:lpstr>Absolute Risk Reduction (ARR)</vt:lpstr>
      <vt:lpstr>Absolute Benefit Increase (ABI)</vt:lpstr>
      <vt:lpstr>Number Needed to Treat (NNT)</vt:lpstr>
      <vt:lpstr>PowerPoint Presentation</vt:lpstr>
      <vt:lpstr>Number Needed to Treat</vt:lpstr>
      <vt:lpstr>Number Needed to Harm (NNH)</vt:lpstr>
      <vt:lpstr>PowerPoint Presentation</vt:lpstr>
      <vt:lpstr>Number Needed to Harm</vt:lpstr>
      <vt:lpstr>Formulas</vt:lpstr>
      <vt:lpstr>Hazard Ratio (HR)</vt:lpstr>
      <vt:lpstr>Hazard Ratio</vt:lpstr>
      <vt:lpstr>Hazard Ratio</vt:lpstr>
      <vt:lpstr>Hazard Ratio</vt:lpstr>
      <vt:lpstr>Hazard Ratio</vt:lpstr>
      <vt:lpstr>PowerPoint Presentation</vt:lpstr>
      <vt:lpstr>How Good is my Study?</vt:lpstr>
      <vt:lpstr>Null Hypothesis</vt:lpstr>
      <vt:lpstr>Type 1 Error</vt:lpstr>
      <vt:lpstr>Type 2 Error</vt:lpstr>
      <vt:lpstr>Power of a Statistical Test</vt:lpstr>
      <vt:lpstr>Null Hypothesis</vt:lpstr>
      <vt:lpstr>Causation</vt:lpstr>
      <vt:lpstr>Reliability and Validity</vt:lpstr>
      <vt:lpstr>PowerPoint Presentation</vt:lpstr>
      <vt:lpstr>How Good is my Diagnostic Test? </vt:lpstr>
      <vt:lpstr>Screening Test Statistics</vt:lpstr>
      <vt:lpstr>Screening tests</vt:lpstr>
      <vt:lpstr>PowerPoint Presentation</vt:lpstr>
      <vt:lpstr>Lead Time Bias</vt:lpstr>
      <vt:lpstr>Confirmation Bias</vt:lpstr>
      <vt:lpstr>PowerPoint Presentation</vt:lpstr>
      <vt:lpstr>Sensitivity </vt:lpstr>
      <vt:lpstr>Specificity</vt:lpstr>
      <vt:lpstr>PowerPoint Presentation</vt:lpstr>
      <vt:lpstr>Specificity </vt:lpstr>
      <vt:lpstr>Positive Predictive Value</vt:lpstr>
      <vt:lpstr>Negative Predictive Value</vt:lpstr>
      <vt:lpstr>Likelihood Ratios</vt:lpstr>
      <vt:lpstr>Pre-Test Odds</vt:lpstr>
      <vt:lpstr>Post-Test Odds</vt:lpstr>
      <vt:lpstr>False Positives and Negatives</vt:lpstr>
      <vt:lpstr>Variability of Sensitivity and Specificity</vt:lpstr>
      <vt:lpstr>Accuracy</vt:lpstr>
      <vt:lpstr>Reliability</vt:lpstr>
      <vt:lpstr>PowerPoint Presentation</vt:lpstr>
      <vt:lpstr>Critical Appraisal</vt:lpstr>
      <vt:lpstr>Critical Appraisal </vt:lpstr>
      <vt:lpstr>Types of Study</vt:lpstr>
      <vt:lpstr>Hierarchy of Strength of Evidence</vt:lpstr>
      <vt:lpstr>Hierarchy of Strength of Evidence</vt:lpstr>
      <vt:lpstr>Meta-analysis</vt:lpstr>
      <vt:lpstr>Weighted Event Rates</vt:lpstr>
      <vt:lpstr>Randomised Controlled Trials</vt:lpstr>
      <vt:lpstr>Cohort Studies</vt:lpstr>
      <vt:lpstr>Case Control Studies</vt:lpstr>
      <vt:lpstr>Crossover Studies</vt:lpstr>
      <vt:lpstr>Cross-Sectional Studies</vt:lpstr>
      <vt:lpstr>p-value</vt:lpstr>
      <vt:lpstr>p value</vt:lpstr>
      <vt:lpstr>Confidence Interval (CI)</vt:lpstr>
      <vt:lpstr>Confidence Interval (CI)</vt:lpstr>
      <vt:lpstr>Confidence Interval (CI)</vt:lpstr>
      <vt:lpstr>Qualitative Study</vt:lpstr>
      <vt:lpstr>Qualitative Study</vt:lpstr>
      <vt:lpstr>Qualitative Study</vt:lpstr>
      <vt:lpstr>Forest Plots</vt:lpstr>
      <vt:lpstr>PowerPoint Presentation</vt:lpstr>
      <vt:lpstr>Forest Plots</vt:lpstr>
      <vt:lpstr>Funnel Plots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dc:title>
  <dc:creator>Chris Webb</dc:creator>
  <cp:lastModifiedBy>Chris Webb</cp:lastModifiedBy>
  <cp:revision>1</cp:revision>
  <dcterms:modified xsi:type="dcterms:W3CDTF">2021-02-14T15:07:55Z</dcterms:modified>
</cp:coreProperties>
</file>