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28995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scie.org.u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gmc-uk.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nhs.uk"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gpappraisals.uk"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www.gmc-uk.org"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http://www.caa.co.uk"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hyperlink" Target="http://www.caa.co.u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http://www.caa.co.uk"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www.caa.co.uk"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caa.co.uk"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hyperlink" Target="http://www.nhs.uk"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balint.co.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r Chris Webb - January 202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Calibri"/>
                <a:ea typeface="Calibri"/>
                <a:cs typeface="Calibri"/>
                <a:sym typeface="Calibri"/>
              </a:defRPr>
            </a:lvl1pPr>
          </a:lstStyle>
          <a:p>
            <a:r>
              <a:t>Dr Chris Webb - January 2021</a:t>
            </a:r>
          </a:p>
        </p:txBody>
      </p:sp>
      <p:sp>
        <p:nvSpPr>
          <p:cNvPr id="152" name="AKT"/>
          <p:cNvSpPr txBox="1">
            <a:spLocks noGrp="1"/>
          </p:cNvSpPr>
          <p:nvPr>
            <p:ph type="ctrTitle"/>
          </p:nvPr>
        </p:nvSpPr>
        <p:spPr>
          <a:prstGeom prst="rect">
            <a:avLst/>
          </a:prstGeom>
        </p:spPr>
        <p:txBody>
          <a:bodyPr/>
          <a:lstStyle>
            <a:lvl1pPr>
              <a:defRPr b="1">
                <a:latin typeface="Calibri"/>
                <a:ea typeface="Calibri"/>
                <a:cs typeface="Calibri"/>
                <a:sym typeface="Calibri"/>
              </a:defRPr>
            </a:lvl1pPr>
          </a:lstStyle>
          <a:p>
            <a:r>
              <a:t>AKT</a:t>
            </a:r>
          </a:p>
        </p:txBody>
      </p:sp>
      <p:sp>
        <p:nvSpPr>
          <p:cNvPr id="153" name="Organisation and Management"/>
          <p:cNvSpPr txBox="1">
            <a:spLocks noGrp="1"/>
          </p:cNvSpPr>
          <p:nvPr>
            <p:ph type="subTitle" sz="quarter" idx="1"/>
          </p:nvPr>
        </p:nvSpPr>
        <p:spPr>
          <a:prstGeom prst="rect">
            <a:avLst/>
          </a:prstGeom>
        </p:spPr>
        <p:txBody>
          <a:bodyPr/>
          <a:lstStyle>
            <a:lvl1pPr>
              <a:defRPr b="1">
                <a:latin typeface="Calibri"/>
                <a:ea typeface="Calibri"/>
                <a:cs typeface="Calibri"/>
                <a:sym typeface="Calibri"/>
              </a:defRPr>
            </a:lvl1pPr>
          </a:lstStyle>
          <a:p>
            <a:r>
              <a:t>Organisation and Management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aldicott Guardian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Caldicott Guardians</a:t>
            </a:r>
          </a:p>
        </p:txBody>
      </p:sp>
      <p:sp>
        <p:nvSpPr>
          <p:cNvPr id="188" name="The 1997 Caldicott Report identified weaknesses in the way parts of NHS handled confidential patient data. The report recommended the appointment of Caldicott Guardians, a member of staff with responsibility to ensure patient data is kept secure…"/>
          <p:cNvSpPr txBox="1">
            <a:spLocks noGrp="1"/>
          </p:cNvSpPr>
          <p:nvPr>
            <p:ph type="body" idx="1"/>
          </p:nvPr>
        </p:nvSpPr>
        <p:spPr>
          <a:prstGeom prst="rect">
            <a:avLst/>
          </a:prstGeom>
        </p:spPr>
        <p:txBody>
          <a:bodyPr/>
          <a:lstStyle/>
          <a:p>
            <a:pPr>
              <a:defRPr>
                <a:latin typeface="Graphik"/>
                <a:ea typeface="Graphik"/>
                <a:cs typeface="Graphik"/>
                <a:sym typeface="Graphik"/>
              </a:defRPr>
            </a:pPr>
            <a:r>
              <a:t>The 1997 Caldicott Report identified weaknesses in the way parts of NHS handled confidential patient data. The report recommended the appointment of Caldicott Guardians, a member of staff with responsibility to ensure patient data is kept secure</a:t>
            </a:r>
          </a:p>
          <a:p>
            <a:pPr>
              <a:defRPr>
                <a:latin typeface="Graphik"/>
                <a:ea typeface="Graphik"/>
                <a:cs typeface="Graphik"/>
                <a:sym typeface="Graphik"/>
              </a:defRPr>
            </a:pPr>
            <a:r>
              <a:t>It is now a requirement for every NHS organisation to have a Caldicott Guardian</a:t>
            </a:r>
          </a:p>
        </p:txBody>
      </p:sp>
      <p:sp>
        <p:nvSpPr>
          <p:cNvPr id="189"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onsent in childre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Consent in children</a:t>
            </a:r>
          </a:p>
        </p:txBody>
      </p:sp>
      <p:sp>
        <p:nvSpPr>
          <p:cNvPr id="192" name="The GMC have produced guidelines on obtaining consent in children:…"/>
          <p:cNvSpPr txBox="1">
            <a:spLocks noGrp="1"/>
          </p:cNvSpPr>
          <p:nvPr>
            <p:ph type="body" idx="1"/>
          </p:nvPr>
        </p:nvSpPr>
        <p:spPr>
          <a:prstGeom prst="rect">
            <a:avLst/>
          </a:prstGeom>
        </p:spPr>
        <p:txBody>
          <a:bodyPr/>
          <a:lstStyle/>
          <a:p>
            <a:pPr>
              <a:defRPr>
                <a:latin typeface="Graphik"/>
                <a:ea typeface="Graphik"/>
                <a:cs typeface="Graphik"/>
                <a:sym typeface="Graphik"/>
              </a:defRPr>
            </a:pPr>
            <a:r>
              <a:t>The GMC have produced guidelines on obtaining consent in children:</a:t>
            </a:r>
          </a:p>
          <a:p>
            <a:pPr lvl="1">
              <a:defRPr>
                <a:latin typeface="Graphik"/>
                <a:ea typeface="Graphik"/>
                <a:cs typeface="Graphik"/>
                <a:sym typeface="Graphik"/>
              </a:defRPr>
            </a:pPr>
            <a:r>
              <a:t>At 16y or older a young person can be treated as an adult and can be presumed to have capacity to decide</a:t>
            </a:r>
          </a:p>
          <a:p>
            <a:pPr lvl="1">
              <a:defRPr>
                <a:latin typeface="Graphik"/>
                <a:ea typeface="Graphik"/>
                <a:cs typeface="Graphik"/>
                <a:sym typeface="Graphik"/>
              </a:defRPr>
            </a:pPr>
            <a:r>
              <a:t>Under the age of 16y children may have capacity to decide, depending on their ability to understand what is involved</a:t>
            </a:r>
          </a:p>
          <a:p>
            <a:pPr lvl="1">
              <a:defRPr>
                <a:latin typeface="Graphik"/>
                <a:ea typeface="Graphik"/>
                <a:cs typeface="Graphik"/>
                <a:sym typeface="Graphik"/>
              </a:defRPr>
            </a:pPr>
            <a:r>
              <a:t>Where a competent child refuses treatment, a person with parental responsibility or the court may authorise investigation or treatment which is in the child's best interests*</a:t>
            </a:r>
          </a:p>
          <a:p>
            <a:pPr>
              <a:defRPr>
                <a:latin typeface="Graphik"/>
                <a:ea typeface="Graphik"/>
                <a:cs typeface="Graphik"/>
                <a:sym typeface="Graphik"/>
              </a:defRPr>
            </a:pPr>
            <a:r>
              <a:t>*In Scotland those with parental responsibility cannot authorise procedures a competent child has refused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onsent in childre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Consent in children</a:t>
            </a:r>
          </a:p>
        </p:txBody>
      </p:sp>
      <p:sp>
        <p:nvSpPr>
          <p:cNvPr id="195" name="With regards to the provision of contraceptives to patients under 16y of age the Fraser Guidelines state that all the following requirements should be fulfilled:…"/>
          <p:cNvSpPr txBox="1">
            <a:spLocks noGrp="1"/>
          </p:cNvSpPr>
          <p:nvPr>
            <p:ph type="body" idx="1"/>
          </p:nvPr>
        </p:nvSpPr>
        <p:spPr>
          <a:prstGeom prst="rect">
            <a:avLst/>
          </a:prstGeom>
        </p:spPr>
        <p:txBody>
          <a:bodyPr/>
          <a:lstStyle/>
          <a:p>
            <a:pPr>
              <a:defRPr>
                <a:latin typeface="Graphik"/>
                <a:ea typeface="Graphik"/>
                <a:cs typeface="Graphik"/>
                <a:sym typeface="Graphik"/>
              </a:defRPr>
            </a:pPr>
            <a:r>
              <a:t>With regards to the provision of contraceptives to patients under 16y of age the Fraser Guidelines state that all the following requirements should be fulfilled:</a:t>
            </a:r>
          </a:p>
          <a:p>
            <a:pPr lvl="1">
              <a:defRPr>
                <a:latin typeface="Graphik"/>
                <a:ea typeface="Graphik"/>
                <a:cs typeface="Graphik"/>
                <a:sym typeface="Graphik"/>
              </a:defRPr>
            </a:pPr>
            <a:r>
              <a:t>The young person understands the professional's advice</a:t>
            </a:r>
          </a:p>
          <a:p>
            <a:pPr lvl="1">
              <a:defRPr>
                <a:latin typeface="Graphik"/>
                <a:ea typeface="Graphik"/>
                <a:cs typeface="Graphik"/>
                <a:sym typeface="Graphik"/>
              </a:defRPr>
            </a:pPr>
            <a:r>
              <a:t>The young person cannot be persuaded to inform their parents</a:t>
            </a:r>
          </a:p>
          <a:p>
            <a:pPr lvl="1">
              <a:defRPr>
                <a:latin typeface="Graphik"/>
                <a:ea typeface="Graphik"/>
                <a:cs typeface="Graphik"/>
                <a:sym typeface="Graphik"/>
              </a:defRPr>
            </a:pPr>
            <a:r>
              <a:t>The young person is likely to begin, or to continue having, sexual intercourse with or without contraceptive treatment</a:t>
            </a:r>
          </a:p>
          <a:p>
            <a:pPr lvl="1">
              <a:defRPr>
                <a:latin typeface="Graphik"/>
                <a:ea typeface="Graphik"/>
                <a:cs typeface="Graphik"/>
                <a:sym typeface="Graphik"/>
              </a:defRPr>
            </a:pPr>
            <a:r>
              <a:t>Unless the young person receives contraceptive treatment, their physical or mental health, or both, are likely to suffer</a:t>
            </a:r>
          </a:p>
          <a:p>
            <a:pPr lvl="1">
              <a:defRPr>
                <a:latin typeface="Graphik"/>
                <a:ea typeface="Graphik"/>
                <a:cs typeface="Graphik"/>
                <a:sym typeface="Graphik"/>
              </a:defRPr>
            </a:pPr>
            <a:r>
              <a:t>The young person's best interests require them to receive contraceptive advice or treatment with or without parental consent</a:t>
            </a:r>
          </a:p>
        </p:txBody>
      </p:sp>
      <p:sp>
        <p:nvSpPr>
          <p:cNvPr id="196"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Delphi Proces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Delphi Process</a:t>
            </a:r>
          </a:p>
        </p:txBody>
      </p:sp>
      <p:sp>
        <p:nvSpPr>
          <p:cNvPr id="199" name="A Delphi process (also known as the Delphi method or technique) is a structured way of collecting and distilling the knowledge from a group of experts, often about issues where there is little formal evidence…"/>
          <p:cNvSpPr txBox="1">
            <a:spLocks noGrp="1"/>
          </p:cNvSpPr>
          <p:nvPr>
            <p:ph type="body" idx="1"/>
          </p:nvPr>
        </p:nvSpPr>
        <p:spPr>
          <a:prstGeom prst="rect">
            <a:avLst/>
          </a:prstGeom>
        </p:spPr>
        <p:txBody>
          <a:bodyPr/>
          <a:lstStyle/>
          <a:p>
            <a:pPr>
              <a:defRPr>
                <a:latin typeface="Graphik"/>
                <a:ea typeface="Graphik"/>
                <a:cs typeface="Graphik"/>
                <a:sym typeface="Graphik"/>
              </a:defRPr>
            </a:pPr>
            <a:r>
              <a:t>A Delphi process (also known as the Delphi method or technique) is a structured way of collecting and distilling the knowledge from a group of experts, often about issues where there is little formal evidence</a:t>
            </a:r>
          </a:p>
          <a:p>
            <a:pPr>
              <a:defRPr>
                <a:latin typeface="Graphik"/>
                <a:ea typeface="Graphik"/>
                <a:cs typeface="Graphik"/>
                <a:sym typeface="Graphik"/>
              </a:defRPr>
            </a:pPr>
            <a:r>
              <a:t>It consists of a number of 'rounds' of questionnaires</a:t>
            </a:r>
          </a:p>
          <a:p>
            <a:pPr>
              <a:defRPr>
                <a:latin typeface="Graphik"/>
                <a:ea typeface="Graphik"/>
                <a:cs typeface="Graphik"/>
                <a:sym typeface="Graphik"/>
              </a:defRPr>
            </a:pPr>
            <a:r>
              <a:t>The first round tends to ask the experts a number of broad questions</a:t>
            </a:r>
          </a:p>
          <a:p>
            <a:pPr>
              <a:defRPr>
                <a:latin typeface="Graphik"/>
                <a:ea typeface="Graphik"/>
                <a:cs typeface="Graphik"/>
                <a:sym typeface="Graphik"/>
              </a:defRPr>
            </a:pPr>
            <a:r>
              <a:t>The results of the first round are then sorted and common themes are distilled down</a:t>
            </a:r>
          </a:p>
          <a:p>
            <a:pPr>
              <a:defRPr>
                <a:latin typeface="Graphik"/>
                <a:ea typeface="Graphik"/>
                <a:cs typeface="Graphik"/>
                <a:sym typeface="Graphik"/>
              </a:defRPr>
            </a:pPr>
            <a:r>
              <a:t>This information then goes on to form the second, more specific, questionnaire which again is sent out to the panel of experts</a:t>
            </a:r>
          </a:p>
          <a:p>
            <a:pPr>
              <a:defRPr>
                <a:latin typeface="Graphik"/>
                <a:ea typeface="Graphik"/>
                <a:cs typeface="Graphik"/>
                <a:sym typeface="Graphik"/>
              </a:defRPr>
            </a:pPr>
            <a:r>
              <a:t>This iterative process is usually repeat two or three times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Delphi Proces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Delphi Process</a:t>
            </a:r>
          </a:p>
        </p:txBody>
      </p:sp>
      <p:sp>
        <p:nvSpPr>
          <p:cNvPr id="202" name="Examples of where the Delphi method may be used:…"/>
          <p:cNvSpPr txBox="1">
            <a:spLocks noGrp="1"/>
          </p:cNvSpPr>
          <p:nvPr>
            <p:ph type="body" idx="1"/>
          </p:nvPr>
        </p:nvSpPr>
        <p:spPr>
          <a:prstGeom prst="rect">
            <a:avLst/>
          </a:prstGeom>
        </p:spPr>
        <p:txBody>
          <a:bodyPr/>
          <a:lstStyle/>
          <a:p>
            <a:pPr>
              <a:defRPr>
                <a:latin typeface="Graphik"/>
                <a:ea typeface="Graphik"/>
                <a:cs typeface="Graphik"/>
                <a:sym typeface="Graphik"/>
              </a:defRPr>
            </a:pPr>
            <a:r>
              <a:t>Examples of where the Delphi method may be used:</a:t>
            </a:r>
          </a:p>
          <a:p>
            <a:pPr lvl="1">
              <a:defRPr>
                <a:latin typeface="Graphik"/>
                <a:ea typeface="Graphik"/>
                <a:cs typeface="Graphik"/>
                <a:sym typeface="Graphik"/>
              </a:defRPr>
            </a:pPr>
            <a:r>
              <a:t>Curriculum development: i.e. Involving a range of expert stakeholders in finding out what they feel should be included</a:t>
            </a:r>
          </a:p>
          <a:p>
            <a:pPr lvl="1">
              <a:defRPr>
                <a:latin typeface="Graphik"/>
                <a:ea typeface="Graphik"/>
                <a:cs typeface="Graphik"/>
                <a:sym typeface="Graphik"/>
              </a:defRPr>
            </a:pPr>
            <a:r>
              <a:t>Guideline development: the expert panel may include doctors, nurses, pharmacists and patients</a:t>
            </a:r>
          </a:p>
          <a:p>
            <a:pPr lvl="1">
              <a:defRPr>
                <a:latin typeface="Graphik"/>
                <a:ea typeface="Graphik"/>
                <a:cs typeface="Graphik"/>
                <a:sym typeface="Graphik"/>
              </a:defRPr>
            </a:pPr>
            <a:r>
              <a:t>Forecasting future health problems</a:t>
            </a:r>
          </a:p>
          <a:p>
            <a:pPr>
              <a:defRPr>
                <a:latin typeface="Graphik"/>
                <a:ea typeface="Graphik"/>
                <a:cs typeface="Graphik"/>
                <a:sym typeface="Graphik"/>
              </a:defRPr>
            </a:pPr>
            <a:r>
              <a:t>One of the key features of a Delphi process is the anonymity of the participants. This prevents individual participants from dominating the opinion forming process</a:t>
            </a:r>
          </a:p>
        </p:txBody>
      </p:sp>
      <p:sp>
        <p:nvSpPr>
          <p:cNvPr id="203"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Deprivation of Liberty Safeguard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Deprivation of Liberty Safeguards</a:t>
            </a:r>
          </a:p>
        </p:txBody>
      </p:sp>
      <p:sp>
        <p:nvSpPr>
          <p:cNvPr id="206" name="An amendment to the Mental Capacity Act 2005. They apply in England and Wales only…"/>
          <p:cNvSpPr txBox="1">
            <a:spLocks noGrp="1"/>
          </p:cNvSpPr>
          <p:nvPr>
            <p:ph type="body" idx="1"/>
          </p:nvPr>
        </p:nvSpPr>
        <p:spPr>
          <a:prstGeom prst="rect">
            <a:avLst/>
          </a:prstGeom>
        </p:spPr>
        <p:txBody>
          <a:bodyPr/>
          <a:lstStyle/>
          <a:p>
            <a:pPr marL="393192" indent="-393192" defTabSz="1755604">
              <a:spcBef>
                <a:spcPts val="1700"/>
              </a:spcBef>
              <a:defRPr sz="3168">
                <a:latin typeface="Graphik"/>
                <a:ea typeface="Graphik"/>
                <a:cs typeface="Graphik"/>
                <a:sym typeface="Graphik"/>
              </a:defRPr>
            </a:pPr>
            <a:r>
              <a:t>An amendment to the Mental Capacity Act 2005. They apply in England and Wales only</a:t>
            </a:r>
          </a:p>
          <a:p>
            <a:pPr marL="393192" indent="-393192" defTabSz="1755604">
              <a:spcBef>
                <a:spcPts val="1700"/>
              </a:spcBef>
              <a:defRPr sz="3168">
                <a:latin typeface="Graphik"/>
                <a:ea typeface="Graphik"/>
                <a:cs typeface="Graphik"/>
                <a:sym typeface="Graphik"/>
              </a:defRPr>
            </a:pPr>
            <a:r>
              <a:t>The Mental Capacity Act allows restraint and restrictions to be used but only if they are in a persons best interests</a:t>
            </a:r>
          </a:p>
          <a:p>
            <a:pPr marL="393192" indent="-393192" defTabSz="1755604">
              <a:spcBef>
                <a:spcPts val="1700"/>
              </a:spcBef>
              <a:defRPr sz="3168">
                <a:latin typeface="Graphik"/>
                <a:ea typeface="Graphik"/>
                <a:cs typeface="Graphik"/>
                <a:sym typeface="Graphik"/>
              </a:defRPr>
            </a:pPr>
            <a:r>
              <a:t>Extra safeguards are needed if the restrictions and restraint used will deprive a person of their liberty. These are called the Deprivation of Liberty Safeguards</a:t>
            </a:r>
          </a:p>
          <a:p>
            <a:pPr marL="393192" indent="-393192" defTabSz="1755604">
              <a:spcBef>
                <a:spcPts val="1700"/>
              </a:spcBef>
              <a:defRPr sz="3168">
                <a:latin typeface="Graphik"/>
                <a:ea typeface="Graphik"/>
                <a:cs typeface="Graphik"/>
                <a:sym typeface="Graphik"/>
              </a:defRPr>
            </a:pPr>
            <a:r>
              <a:t>Can only be used if the person will be deprived of their liberty in a care home or hospital. In other settings the Court of Protection can be asked if a person can be deprived of their liberty</a:t>
            </a:r>
          </a:p>
          <a:p>
            <a:pPr marL="393192" indent="-393192" defTabSz="1755604">
              <a:spcBef>
                <a:spcPts val="1700"/>
              </a:spcBef>
              <a:defRPr sz="3168">
                <a:latin typeface="Graphik"/>
                <a:ea typeface="Graphik"/>
                <a:cs typeface="Graphik"/>
                <a:sym typeface="Graphik"/>
              </a:defRPr>
            </a:pPr>
            <a:r>
              <a:t>Care homes or hospitals must ask either a local authority or health body if they can deprive a person of their liberty. This is called requesting a standard authorisation</a:t>
            </a:r>
          </a:p>
          <a:p>
            <a:pPr marL="393192" indent="-393192" defTabSz="1755604">
              <a:spcBef>
                <a:spcPts val="1700"/>
              </a:spcBef>
              <a:defRPr sz="3168">
                <a:latin typeface="Graphik"/>
                <a:ea typeface="Graphik"/>
                <a:cs typeface="Graphik"/>
                <a:sym typeface="Graphik"/>
              </a:defRPr>
            </a:pPr>
            <a:r>
              <a:t>There are 6 assessments which have to take place before a standard authorisation can be given</a:t>
            </a:r>
          </a:p>
          <a:p>
            <a:pPr marL="393192" indent="-393192" defTabSz="1755604">
              <a:spcBef>
                <a:spcPts val="1700"/>
              </a:spcBef>
              <a:defRPr sz="3168">
                <a:latin typeface="Graphik"/>
                <a:ea typeface="Graphik"/>
                <a:cs typeface="Graphik"/>
                <a:sym typeface="Graphik"/>
              </a:defRPr>
            </a:pPr>
            <a:r>
              <a:t>If a standard authorisation is given, one of the most important safeguards is that the person has someone appointed with legal powers to represent them. This is called the relevant persons representative and will usually be a family member or friend</a:t>
            </a:r>
          </a:p>
          <a:p>
            <a:pPr marL="393192" indent="-393192" defTabSz="1755604">
              <a:spcBef>
                <a:spcPts val="1700"/>
              </a:spcBef>
              <a:defRPr sz="3168">
                <a:latin typeface="Graphik"/>
                <a:ea typeface="Graphik"/>
                <a:cs typeface="Graphik"/>
                <a:sym typeface="Graphik"/>
              </a:defRPr>
            </a:pPr>
            <a:r>
              <a:t>Other safeguards include rights to challenge authorisations in the Court of Protection without cost and access to independent mental capacity advocates (IMCAs)</a:t>
            </a:r>
          </a:p>
        </p:txBody>
      </p:sp>
      <p:sp>
        <p:nvSpPr>
          <p:cNvPr id="207" name="www.scie.org.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www.scie.org.uk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Duties of a Doctor"/>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Duties of a Doctor</a:t>
            </a:r>
          </a:p>
        </p:txBody>
      </p:sp>
      <p:sp>
        <p:nvSpPr>
          <p:cNvPr id="210" name="Protect and promote the health of patients and the public…"/>
          <p:cNvSpPr txBox="1">
            <a:spLocks noGrp="1"/>
          </p:cNvSpPr>
          <p:nvPr>
            <p:ph type="body" idx="1"/>
          </p:nvPr>
        </p:nvSpPr>
        <p:spPr>
          <a:prstGeom prst="rect">
            <a:avLst/>
          </a:prstGeom>
        </p:spPr>
        <p:txBody>
          <a:bodyPr/>
          <a:lstStyle/>
          <a:p>
            <a:pPr>
              <a:defRPr b="1">
                <a:latin typeface="Graphik"/>
                <a:ea typeface="Graphik"/>
                <a:cs typeface="Graphik"/>
                <a:sym typeface="Graphik"/>
              </a:defRPr>
            </a:pPr>
            <a:r>
              <a:t>Protect and promote the health of patients and the public</a:t>
            </a:r>
          </a:p>
          <a:p>
            <a:pPr lvl="1">
              <a:defRPr>
                <a:latin typeface="Graphik"/>
                <a:ea typeface="Graphik"/>
                <a:cs typeface="Graphik"/>
                <a:sym typeface="Graphik"/>
              </a:defRPr>
            </a:pPr>
            <a:r>
              <a:t>Provide a good standard of practice and care</a:t>
            </a:r>
          </a:p>
          <a:p>
            <a:pPr lvl="1">
              <a:defRPr>
                <a:latin typeface="Graphik"/>
                <a:ea typeface="Graphik"/>
                <a:cs typeface="Graphik"/>
                <a:sym typeface="Graphik"/>
              </a:defRPr>
            </a:pPr>
            <a:r>
              <a:t>Keep your professional knowledge and skills up to date</a:t>
            </a:r>
          </a:p>
          <a:p>
            <a:pPr lvl="1">
              <a:defRPr>
                <a:latin typeface="Graphik"/>
                <a:ea typeface="Graphik"/>
                <a:cs typeface="Graphik"/>
                <a:sym typeface="Graphik"/>
              </a:defRPr>
            </a:pPr>
            <a:r>
              <a:t>Recognise and work within the limits of your competence</a:t>
            </a:r>
          </a:p>
          <a:p>
            <a:pPr lvl="1">
              <a:defRPr>
                <a:latin typeface="Graphik"/>
                <a:ea typeface="Graphik"/>
                <a:cs typeface="Graphik"/>
                <a:sym typeface="Graphik"/>
              </a:defRPr>
            </a:pPr>
            <a:r>
              <a:t>Work with colleagues in the ways that best serve patients' interest</a:t>
            </a:r>
          </a:p>
          <a:p>
            <a:pPr>
              <a:defRPr b="1">
                <a:latin typeface="Graphik"/>
                <a:ea typeface="Graphik"/>
                <a:cs typeface="Graphik"/>
                <a:sym typeface="Graphik"/>
              </a:defRPr>
            </a:pPr>
            <a:r>
              <a:t>Treat patients as individuals and respect their dignity</a:t>
            </a:r>
          </a:p>
          <a:p>
            <a:pPr lvl="1">
              <a:defRPr>
                <a:latin typeface="Graphik"/>
                <a:ea typeface="Graphik"/>
                <a:cs typeface="Graphik"/>
                <a:sym typeface="Graphik"/>
              </a:defRPr>
            </a:pPr>
            <a:r>
              <a:t>Treat patients politely and considerately</a:t>
            </a:r>
          </a:p>
          <a:p>
            <a:pPr lvl="1">
              <a:defRPr>
                <a:latin typeface="Graphik"/>
                <a:ea typeface="Graphik"/>
                <a:cs typeface="Graphik"/>
                <a:sym typeface="Graphik"/>
              </a:defRPr>
            </a:pPr>
            <a:r>
              <a:t>Respect patients' right to confidentiality</a:t>
            </a:r>
          </a:p>
        </p:txBody>
      </p:sp>
      <p:sp>
        <p:nvSpPr>
          <p:cNvPr id="211" name="www.gmc-uk.org"/>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www.gmc-uk.org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Duties of a Doctor"/>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Duties of a Doctor</a:t>
            </a:r>
          </a:p>
        </p:txBody>
      </p:sp>
      <p:sp>
        <p:nvSpPr>
          <p:cNvPr id="214" name="Work in partnership with patients…"/>
          <p:cNvSpPr txBox="1">
            <a:spLocks noGrp="1"/>
          </p:cNvSpPr>
          <p:nvPr>
            <p:ph type="body" idx="1"/>
          </p:nvPr>
        </p:nvSpPr>
        <p:spPr>
          <a:prstGeom prst="rect">
            <a:avLst/>
          </a:prstGeom>
        </p:spPr>
        <p:txBody>
          <a:bodyPr/>
          <a:lstStyle/>
          <a:p>
            <a:pPr marL="496951" indent="-496951" defTabSz="2218888">
              <a:spcBef>
                <a:spcPts val="2100"/>
              </a:spcBef>
              <a:defRPr sz="4004" b="1">
                <a:latin typeface="Graphik"/>
                <a:ea typeface="Graphik"/>
                <a:cs typeface="Graphik"/>
                <a:sym typeface="Graphik"/>
              </a:defRPr>
            </a:pPr>
            <a:r>
              <a:t>Work in partnership with patients</a:t>
            </a:r>
          </a:p>
          <a:p>
            <a:pPr marL="993902" lvl="1" indent="-496951" defTabSz="2218888">
              <a:spcBef>
                <a:spcPts val="2100"/>
              </a:spcBef>
              <a:defRPr sz="4004">
                <a:latin typeface="Graphik"/>
                <a:ea typeface="Graphik"/>
                <a:cs typeface="Graphik"/>
                <a:sym typeface="Graphik"/>
              </a:defRPr>
            </a:pPr>
            <a:r>
              <a:t>Listen to patients and respond to their concerns and preferences</a:t>
            </a:r>
          </a:p>
          <a:p>
            <a:pPr marL="993902" lvl="1" indent="-496951" defTabSz="2218888">
              <a:spcBef>
                <a:spcPts val="2100"/>
              </a:spcBef>
              <a:defRPr sz="4004">
                <a:latin typeface="Graphik"/>
                <a:ea typeface="Graphik"/>
                <a:cs typeface="Graphik"/>
                <a:sym typeface="Graphik"/>
              </a:defRPr>
            </a:pPr>
            <a:r>
              <a:t>Give patients the information they want or need in a way they can understand</a:t>
            </a:r>
          </a:p>
          <a:p>
            <a:pPr marL="993902" lvl="1" indent="-496951" defTabSz="2218888">
              <a:spcBef>
                <a:spcPts val="2100"/>
              </a:spcBef>
              <a:defRPr sz="4004">
                <a:latin typeface="Graphik"/>
                <a:ea typeface="Graphik"/>
                <a:cs typeface="Graphik"/>
                <a:sym typeface="Graphik"/>
              </a:defRPr>
            </a:pPr>
            <a:r>
              <a:t>Respect patients' right to reach decisions with you about their treatment and care</a:t>
            </a:r>
          </a:p>
          <a:p>
            <a:pPr marL="993902" lvl="1" indent="-496951" defTabSz="2218888">
              <a:spcBef>
                <a:spcPts val="2100"/>
              </a:spcBef>
              <a:defRPr sz="4004">
                <a:latin typeface="Graphik"/>
                <a:ea typeface="Graphik"/>
                <a:cs typeface="Graphik"/>
                <a:sym typeface="Graphik"/>
              </a:defRPr>
            </a:pPr>
            <a:r>
              <a:t>Support patients in caring for themselves to improve and maintain their health</a:t>
            </a:r>
          </a:p>
          <a:p>
            <a:pPr marL="496951" indent="-496951" defTabSz="2218888">
              <a:spcBef>
                <a:spcPts val="2100"/>
              </a:spcBef>
              <a:defRPr sz="4004" b="1">
                <a:latin typeface="Graphik"/>
                <a:ea typeface="Graphik"/>
                <a:cs typeface="Graphik"/>
                <a:sym typeface="Graphik"/>
              </a:defRPr>
            </a:pPr>
            <a:r>
              <a:t>Be honest and open and act with integrity</a:t>
            </a:r>
          </a:p>
          <a:p>
            <a:pPr marL="993902" lvl="1" indent="-496951" defTabSz="2218888">
              <a:spcBef>
                <a:spcPts val="2100"/>
              </a:spcBef>
              <a:defRPr sz="4004">
                <a:latin typeface="Graphik"/>
                <a:ea typeface="Graphik"/>
                <a:cs typeface="Graphik"/>
                <a:sym typeface="Graphik"/>
              </a:defRPr>
            </a:pPr>
            <a:r>
              <a:t>Act without delay if you have good reason to believe that you or a colleague may be putting patients at risk</a:t>
            </a:r>
          </a:p>
          <a:p>
            <a:pPr marL="993902" lvl="1" indent="-496951" defTabSz="2218888">
              <a:spcBef>
                <a:spcPts val="2100"/>
              </a:spcBef>
              <a:defRPr sz="4004">
                <a:latin typeface="Graphik"/>
                <a:ea typeface="Graphik"/>
                <a:cs typeface="Graphik"/>
                <a:sym typeface="Graphik"/>
              </a:defRPr>
            </a:pPr>
            <a:r>
              <a:t>Never discriminate unfairly against patients or colleagues</a:t>
            </a:r>
          </a:p>
          <a:p>
            <a:pPr marL="993902" lvl="1" indent="-496951" defTabSz="2218888">
              <a:spcBef>
                <a:spcPts val="2100"/>
              </a:spcBef>
              <a:defRPr sz="4004">
                <a:latin typeface="Graphik"/>
                <a:ea typeface="Graphik"/>
                <a:cs typeface="Graphik"/>
                <a:sym typeface="Graphik"/>
              </a:defRPr>
            </a:pPr>
            <a:r>
              <a:t>Never abuse your patients' trust in you or the public's trust in the profession</a:t>
            </a:r>
          </a:p>
        </p:txBody>
      </p:sp>
      <p:sp>
        <p:nvSpPr>
          <p:cNvPr id="215"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oster Car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Foster Care</a:t>
            </a:r>
          </a:p>
        </p:txBody>
      </p:sp>
      <p:sp>
        <p:nvSpPr>
          <p:cNvPr id="218" name="Limit of 3 foster children per family (Schedule 7 of the Children Act 1989)…"/>
          <p:cNvSpPr txBox="1">
            <a:spLocks noGrp="1"/>
          </p:cNvSpPr>
          <p:nvPr>
            <p:ph type="body" idx="1"/>
          </p:nvPr>
        </p:nvSpPr>
        <p:spPr>
          <a:prstGeom prst="rect">
            <a:avLst/>
          </a:prstGeom>
        </p:spPr>
        <p:txBody>
          <a:bodyPr/>
          <a:lstStyle/>
          <a:p>
            <a:pPr>
              <a:defRPr>
                <a:latin typeface="Graphik"/>
                <a:ea typeface="Graphik"/>
                <a:cs typeface="Graphik"/>
                <a:sym typeface="Graphik"/>
              </a:defRPr>
            </a:pPr>
            <a:r>
              <a:t>Limit of 3 foster children per family (Schedule 7 of the Children Act 1989)</a:t>
            </a:r>
          </a:p>
          <a:p>
            <a:pPr>
              <a:defRPr>
                <a:latin typeface="Graphik"/>
                <a:ea typeface="Graphik"/>
                <a:cs typeface="Graphik"/>
                <a:sym typeface="Graphik"/>
              </a:defRPr>
            </a:pPr>
            <a:r>
              <a:t>All children in long-term foster care require a 6m medical examination</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Gifts from Patien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Gifts from Patients</a:t>
            </a:r>
          </a:p>
        </p:txBody>
      </p:sp>
      <p:sp>
        <p:nvSpPr>
          <p:cNvPr id="221" name="The NHS General Medical Services Contracts Regulations 2004 require GPs to keep a register of gifts from patients or their relatives that have a value of £100 or more…"/>
          <p:cNvSpPr txBox="1">
            <a:spLocks noGrp="1"/>
          </p:cNvSpPr>
          <p:nvPr>
            <p:ph type="body" idx="1"/>
          </p:nvPr>
        </p:nvSpPr>
        <p:spPr>
          <a:prstGeom prst="rect">
            <a:avLst/>
          </a:prstGeom>
        </p:spPr>
        <p:txBody>
          <a:bodyPr/>
          <a:lstStyle/>
          <a:p>
            <a:pPr>
              <a:defRPr>
                <a:latin typeface="Graphik"/>
                <a:ea typeface="Graphik"/>
                <a:cs typeface="Graphik"/>
                <a:sym typeface="Graphik"/>
              </a:defRPr>
            </a:pPr>
            <a:r>
              <a:t>The NHS General Medical Services Contracts Regulations 2004 require GPs to keep a register of gifts from patients or their relatives that have a value of £100 or more</a:t>
            </a:r>
          </a:p>
          <a:p>
            <a:pPr>
              <a:defRPr>
                <a:latin typeface="Graphik"/>
                <a:ea typeface="Graphik"/>
                <a:cs typeface="Graphik"/>
                <a:sym typeface="Graphik"/>
              </a:defRPr>
            </a:pPr>
            <a:r>
              <a:t>The register must include the name of the patient donating the gift, the NHS number or address of the patient, the nature of the gift, the estimated value of the gift and the name of person who received gift</a:t>
            </a:r>
          </a:p>
          <a:p>
            <a:pPr>
              <a:defRPr>
                <a:latin typeface="Graphik"/>
                <a:ea typeface="Graphik"/>
                <a:cs typeface="Graphik"/>
                <a:sym typeface="Graphik"/>
              </a:defRPr>
            </a:pPr>
            <a:r>
              <a:t>GPs must also make the register available to NHS England on request</a:t>
            </a:r>
          </a:p>
          <a:p>
            <a:pPr>
              <a:defRPr>
                <a:latin typeface="Graphik"/>
                <a:ea typeface="Graphik"/>
                <a:cs typeface="Graphik"/>
                <a:sym typeface="Graphik"/>
              </a:defRPr>
            </a:pPr>
            <a:r>
              <a:t>A gift does not have to be placed on the register if the GP (the Contractor) believes there are reasonable grounds for believing that the gift is unconnected with services provided or to be provided by the Contractor or the Contractor is not aware of the gift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Access to Medical Record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Access to Medical Records</a:t>
            </a:r>
          </a:p>
        </p:txBody>
      </p:sp>
      <p:sp>
        <p:nvSpPr>
          <p:cNvPr id="156" name="Patients right to view their own records is governed by 1998 Data Protection Act and 1990 Access to Health Records Act…"/>
          <p:cNvSpPr txBox="1">
            <a:spLocks noGrp="1"/>
          </p:cNvSpPr>
          <p:nvPr>
            <p:ph type="body" idx="1"/>
          </p:nvPr>
        </p:nvSpPr>
        <p:spPr>
          <a:prstGeom prst="rect">
            <a:avLst/>
          </a:prstGeom>
        </p:spPr>
        <p:txBody>
          <a:bodyPr/>
          <a:lstStyle/>
          <a:p>
            <a:pPr marL="469645" indent="-469645" defTabSz="2096971">
              <a:spcBef>
                <a:spcPts val="2000"/>
              </a:spcBef>
              <a:defRPr sz="3784">
                <a:latin typeface="Graphik"/>
                <a:ea typeface="Graphik"/>
                <a:cs typeface="Graphik"/>
                <a:sym typeface="Graphik"/>
              </a:defRPr>
            </a:pPr>
            <a:r>
              <a:t>Patients right to view their own records is governed by 1998 Data Protection Act and 1990 Access to Health Records Act</a:t>
            </a:r>
          </a:p>
          <a:p>
            <a:pPr marL="469645" indent="-469645" defTabSz="2096971">
              <a:spcBef>
                <a:spcPts val="2000"/>
              </a:spcBef>
              <a:defRPr sz="3784">
                <a:latin typeface="Graphik"/>
                <a:ea typeface="Graphik"/>
                <a:cs typeface="Graphik"/>
                <a:sym typeface="Graphik"/>
              </a:defRPr>
            </a:pPr>
            <a:r>
              <a:t>Key principles</a:t>
            </a:r>
          </a:p>
          <a:p>
            <a:pPr marL="939291" lvl="1" indent="-469645" defTabSz="2096971">
              <a:spcBef>
                <a:spcPts val="2000"/>
              </a:spcBef>
              <a:defRPr sz="3784">
                <a:latin typeface="Graphik"/>
                <a:ea typeface="Graphik"/>
                <a:cs typeface="Graphik"/>
                <a:sym typeface="Graphik"/>
              </a:defRPr>
            </a:pPr>
            <a:r>
              <a:t>Patients have a right to see what is written in their medical record</a:t>
            </a:r>
          </a:p>
          <a:p>
            <a:pPr marL="939291" lvl="1" indent="-469645" defTabSz="2096971">
              <a:spcBef>
                <a:spcPts val="2000"/>
              </a:spcBef>
              <a:defRPr sz="3784">
                <a:latin typeface="Graphik"/>
                <a:ea typeface="Graphik"/>
                <a:cs typeface="Graphik"/>
                <a:sym typeface="Graphik"/>
              </a:defRPr>
            </a:pPr>
            <a:r>
              <a:t>Competent children may seek access to their records</a:t>
            </a:r>
          </a:p>
          <a:p>
            <a:pPr marL="939291" lvl="1" indent="-469645" defTabSz="2096971">
              <a:spcBef>
                <a:spcPts val="2000"/>
              </a:spcBef>
              <a:defRPr sz="3784">
                <a:latin typeface="Graphik"/>
                <a:ea typeface="Graphik"/>
                <a:cs typeface="Graphik"/>
                <a:sym typeface="Graphik"/>
              </a:defRPr>
            </a:pPr>
            <a:r>
              <a:t>Parents may request access to their children's (&lt; 16y) records</a:t>
            </a:r>
          </a:p>
          <a:p>
            <a:pPr marL="939291" lvl="1" indent="-469645" defTabSz="2096971">
              <a:spcBef>
                <a:spcPts val="2000"/>
              </a:spcBef>
              <a:defRPr sz="3784">
                <a:latin typeface="Graphik"/>
                <a:ea typeface="Graphik"/>
                <a:cs typeface="Graphik"/>
                <a:sym typeface="Graphik"/>
              </a:defRPr>
            </a:pPr>
            <a:r>
              <a:t>Doctors should not release information they feel may damage a patients emotional or physical health</a:t>
            </a:r>
          </a:p>
          <a:p>
            <a:pPr marL="939291" lvl="1" indent="-469645" defTabSz="2096971">
              <a:spcBef>
                <a:spcPts val="2000"/>
              </a:spcBef>
              <a:defRPr sz="3784">
                <a:latin typeface="Graphik"/>
                <a:ea typeface="Graphik"/>
                <a:cs typeface="Graphik"/>
                <a:sym typeface="Graphik"/>
              </a:defRPr>
            </a:pPr>
            <a:r>
              <a:t>Following the Data Protection Act access to medical records should be given within 28 days</a:t>
            </a:r>
          </a:p>
          <a:p>
            <a:pPr marL="939291" lvl="1" indent="-469645" defTabSz="2096971">
              <a:spcBef>
                <a:spcPts val="2000"/>
              </a:spcBef>
              <a:defRPr sz="3784">
                <a:latin typeface="Graphik"/>
                <a:ea typeface="Graphik"/>
                <a:cs typeface="Graphik"/>
                <a:sym typeface="Graphik"/>
              </a:defRPr>
            </a:pPr>
            <a:r>
              <a:t>Following the General Data Protection Regulations and the Data Protection Act 2018 a fee can no longer be charged for a simple copy of the medical notes</a:t>
            </a:r>
          </a:p>
        </p:txBody>
      </p:sp>
      <p:sp>
        <p:nvSpPr>
          <p:cNvPr id="157" name="www.nhs.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www.nhs.uk</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Gifts from Patien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Gifts from Patients</a:t>
            </a:r>
          </a:p>
        </p:txBody>
      </p:sp>
      <p:sp>
        <p:nvSpPr>
          <p:cNvPr id="224" name="The GMCs Good Medical Practice guidelines include advice on how to deal with gifts from patients. They say, You must not ask for or accept from patients, colleagues or others any inducement, gift or hospitality that may affect or be seen to affect the wa"/>
          <p:cNvSpPr txBox="1">
            <a:spLocks noGrp="1"/>
          </p:cNvSpPr>
          <p:nvPr>
            <p:ph type="body" idx="1"/>
          </p:nvPr>
        </p:nvSpPr>
        <p:spPr>
          <a:prstGeom prst="rect">
            <a:avLst/>
          </a:prstGeom>
        </p:spPr>
        <p:txBody>
          <a:bodyPr/>
          <a:lstStyle/>
          <a:p>
            <a:pPr marL="524255" indent="-524255" defTabSz="2340805">
              <a:spcBef>
                <a:spcPts val="2300"/>
              </a:spcBef>
              <a:defRPr sz="4224">
                <a:latin typeface="Graphik"/>
                <a:ea typeface="Graphik"/>
                <a:cs typeface="Graphik"/>
                <a:sym typeface="Graphik"/>
              </a:defRPr>
            </a:pPr>
            <a:r>
              <a:t>The GMCs Good Medical Practice guidelines include advice on how to deal with gifts from patients. They say, You must not ask for or accept from patients, colleagues or others any inducement, gift or hospitality that may affect or be seen to affect the way you prescribe for, treat or refer patients or commission services for patients</a:t>
            </a:r>
          </a:p>
          <a:p>
            <a:pPr marL="524255" indent="-524255" defTabSz="2340805">
              <a:spcBef>
                <a:spcPts val="2300"/>
              </a:spcBef>
              <a:defRPr sz="4224">
                <a:latin typeface="Graphik"/>
                <a:ea typeface="Graphik"/>
                <a:cs typeface="Graphik"/>
                <a:sym typeface="Graphik"/>
              </a:defRPr>
            </a:pPr>
            <a:r>
              <a:t>You must not encourage patients to give, lend or bequeath money or gifts that will directly or indirectly benefit you</a:t>
            </a:r>
          </a:p>
          <a:p>
            <a:pPr marL="524255" indent="-524255" defTabSz="2340805">
              <a:spcBef>
                <a:spcPts val="2300"/>
              </a:spcBef>
              <a:defRPr sz="4224">
                <a:latin typeface="Graphik"/>
                <a:ea typeface="Graphik"/>
                <a:cs typeface="Graphik"/>
                <a:sym typeface="Graphik"/>
              </a:defRPr>
            </a:pPr>
            <a:r>
              <a:t>Gifts can be accepted from patients or their relatives provided: </a:t>
            </a:r>
          </a:p>
          <a:p>
            <a:pPr marL="1048511" lvl="1" indent="-524255" defTabSz="2340805">
              <a:spcBef>
                <a:spcPts val="2300"/>
              </a:spcBef>
              <a:defRPr sz="4224">
                <a:latin typeface="Graphik"/>
                <a:ea typeface="Graphik"/>
                <a:cs typeface="Graphik"/>
                <a:sym typeface="Graphik"/>
              </a:defRPr>
            </a:pPr>
            <a:r>
              <a:t>It does not affect, or appear to affect, the way you prescribe for, advise, treat, refer, or commission services for patients and</a:t>
            </a:r>
          </a:p>
          <a:p>
            <a:pPr marL="1048511" lvl="1" indent="-524255" defTabSz="2340805">
              <a:spcBef>
                <a:spcPts val="2300"/>
              </a:spcBef>
              <a:defRPr sz="4224">
                <a:latin typeface="Graphik"/>
                <a:ea typeface="Graphik"/>
                <a:cs typeface="Graphik"/>
                <a:sym typeface="Graphik"/>
              </a:defRPr>
            </a:pPr>
            <a:r>
              <a:t>You have not used your influence to pressurise or persuade patients or their relatives to offer you gifts</a:t>
            </a:r>
          </a:p>
        </p:txBody>
      </p:sp>
      <p:sp>
        <p:nvSpPr>
          <p:cNvPr id="225"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Insurance Repor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Insurance Reports</a:t>
            </a:r>
          </a:p>
        </p:txBody>
      </p:sp>
      <p:sp>
        <p:nvSpPr>
          <p:cNvPr id="228" name="NHS referrals to clarify whether a patient has or has not got a particular condition are not appropriate: 'If the insured persons NHS GP does not consider that a referral for specialist care is necessary, and an insurance company requires a specialist op"/>
          <p:cNvSpPr txBox="1">
            <a:spLocks noGrp="1"/>
          </p:cNvSpPr>
          <p:nvPr>
            <p:ph type="body" idx="1"/>
          </p:nvPr>
        </p:nvSpPr>
        <p:spPr>
          <a:prstGeom prst="rect">
            <a:avLst/>
          </a:prstGeom>
        </p:spPr>
        <p:txBody>
          <a:bodyPr/>
          <a:lstStyle/>
          <a:p>
            <a:pPr>
              <a:defRPr>
                <a:latin typeface="Graphik"/>
                <a:ea typeface="Graphik"/>
                <a:cs typeface="Graphik"/>
                <a:sym typeface="Graphik"/>
              </a:defRPr>
            </a:pPr>
            <a:r>
              <a:t>NHS referrals to clarify whether a patient has or has not got a particular condition are not appropriate: '</a:t>
            </a:r>
            <a:r>
              <a:rPr i="1"/>
              <a:t>If the insured persons NHS GP does not consider that a referral for specialist care is necessary, and an insurance company requires a specialist opinion, the payment of a private specialist opinion would need to be agreed between the insured person and the company concerned</a:t>
            </a:r>
            <a:r>
              <a:t>'</a:t>
            </a:r>
          </a:p>
          <a:p>
            <a:pPr>
              <a:defRPr>
                <a:latin typeface="Graphik"/>
                <a:ea typeface="Graphik"/>
                <a:cs typeface="Graphik"/>
                <a:sym typeface="Graphik"/>
              </a:defRPr>
            </a:pPr>
            <a:r>
              <a:t>The ABI and BMA have developed a standard GP report (GPR) form, which is available on the ABI and BMA websites and is widely used</a:t>
            </a:r>
          </a:p>
          <a:p>
            <a:pPr>
              <a:defRPr>
                <a:latin typeface="Graphik"/>
                <a:ea typeface="Graphik"/>
                <a:cs typeface="Graphik"/>
                <a:sym typeface="Graphik"/>
              </a:defRPr>
            </a:pPr>
            <a:r>
              <a:t>GPs may charge the insurance company a fee for this work</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Insurance Repor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Insurance Reports</a:t>
            </a:r>
          </a:p>
        </p:txBody>
      </p:sp>
      <p:sp>
        <p:nvSpPr>
          <p:cNvPr id="231" name="Reports should normally be sent within 20 working days of receipt of the request…"/>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Reports should normally be sent within 20 working days of receipt of the request</a:t>
            </a:r>
          </a:p>
          <a:p>
            <a:pPr marL="535177" indent="-535177" defTabSz="2389572">
              <a:spcBef>
                <a:spcPts val="2300"/>
              </a:spcBef>
              <a:defRPr sz="4312">
                <a:latin typeface="Graphik"/>
                <a:ea typeface="Graphik"/>
                <a:cs typeface="Graphik"/>
                <a:sym typeface="Graphik"/>
              </a:defRPr>
            </a:pPr>
            <a:r>
              <a:t>Only send relevant information, don't send a full print-out of the notes: '</a:t>
            </a:r>
            <a:r>
              <a:rPr i="1"/>
              <a:t>Doctors must not send originals, photocopies or printouts of full medical records in lieu of medical reports and ABI members should not accept them. The full records are not necessary and will very probably include information that is not relevant to the insurance being applied for. Insurance companies only need information that is relevant to the policy. Disclosure or other processing of information that is released without the consent of the applicant or insured person is likely to breach the Data Protection Act 1998, and may compromise a doctors registration</a:t>
            </a:r>
            <a:r>
              <a:t>'</a:t>
            </a:r>
          </a:p>
          <a:p>
            <a:pPr marL="535177" indent="-535177" defTabSz="2389572">
              <a:spcBef>
                <a:spcPts val="2300"/>
              </a:spcBef>
              <a:defRPr sz="4312">
                <a:latin typeface="Graphik"/>
                <a:ea typeface="Graphik"/>
                <a:cs typeface="Graphik"/>
                <a:sym typeface="Graphik"/>
              </a:defRPr>
            </a:pPr>
            <a:r>
              <a:t>Written consent is required before releasing any information: '</a:t>
            </a:r>
            <a:r>
              <a:rPr i="1"/>
              <a:t>Doctors professional, ethical and legal duties require them not to disclose information about their patients without consent. This is true in all but the most exceptional of circumstances</a:t>
            </a:r>
            <a:r>
              <a:t>'</a:t>
            </a:r>
          </a:p>
        </p:txBody>
      </p:sp>
      <p:sp>
        <p:nvSpPr>
          <p:cNvPr id="232"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Insurance Repor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Insurance Reports</a:t>
            </a:r>
          </a:p>
        </p:txBody>
      </p:sp>
      <p:sp>
        <p:nvSpPr>
          <p:cNvPr id="235" name="The GMC have the following guidance regarding the need for written consent: 'Obtain, or have seen, written consent to the disclosure from the patient or a person properly authorised to act on the patients behalf'…"/>
          <p:cNvSpPr txBox="1">
            <a:spLocks noGrp="1"/>
          </p:cNvSpPr>
          <p:nvPr>
            <p:ph type="body" idx="1"/>
          </p:nvPr>
        </p:nvSpPr>
        <p:spPr>
          <a:prstGeom prst="rect">
            <a:avLst/>
          </a:prstGeom>
        </p:spPr>
        <p:txBody>
          <a:bodyPr/>
          <a:lstStyle/>
          <a:p>
            <a:pPr marL="442341" indent="-442341" defTabSz="1975054">
              <a:spcBef>
                <a:spcPts val="1900"/>
              </a:spcBef>
              <a:defRPr sz="3564">
                <a:latin typeface="Graphik"/>
                <a:ea typeface="Graphik"/>
                <a:cs typeface="Graphik"/>
                <a:sym typeface="Graphik"/>
              </a:defRPr>
            </a:pPr>
            <a:r>
              <a:t>The GMC have the following guidance regarding the need for written consent: '</a:t>
            </a:r>
            <a:r>
              <a:rPr i="1"/>
              <a:t>Obtain, or have seen, written consent to the disclosure from the patient or a person properly authorised to act on the patients behalf</a:t>
            </a:r>
            <a:r>
              <a:t>'</a:t>
            </a:r>
          </a:p>
          <a:p>
            <a:pPr marL="442341" indent="-442341" defTabSz="1975054">
              <a:spcBef>
                <a:spcPts val="1900"/>
              </a:spcBef>
              <a:defRPr sz="3564">
                <a:latin typeface="Graphik"/>
                <a:ea typeface="Graphik"/>
                <a:cs typeface="Graphik"/>
                <a:sym typeface="Graphik"/>
              </a:defRPr>
            </a:pPr>
            <a:r>
              <a:t>Patients have a right to see the report before it is sent. The GMC advises doctors to check with insurance applicants whether they wish to see their report, unless it has been clearly and specifically stated that they do not. The applicant has 21 days from the time of notification to exercise the right to see the report</a:t>
            </a:r>
          </a:p>
          <a:p>
            <a:pPr marL="442341" indent="-442341" defTabSz="1975054">
              <a:spcBef>
                <a:spcPts val="1900"/>
              </a:spcBef>
              <a:defRPr sz="3564">
                <a:latin typeface="Graphik"/>
                <a:ea typeface="Graphik"/>
                <a:cs typeface="Graphik"/>
                <a:sym typeface="Graphik"/>
              </a:defRPr>
            </a:pPr>
            <a:r>
              <a:t>Doctors cannot comply with applicants or insured peoples requests to leave out relevant information from reports. If an applicant or an insured person refuses to give permission for certain relevant information to be included, the doctor should indicate to the insurance company that he or she cannot write a report, taking care not to reveal any information the applicant or insured person did not want revealed</a:t>
            </a:r>
          </a:p>
          <a:p>
            <a:pPr marL="442341" indent="-442341" defTabSz="1975054">
              <a:spcBef>
                <a:spcPts val="1900"/>
              </a:spcBef>
              <a:defRPr sz="3564">
                <a:latin typeface="Graphik"/>
                <a:ea typeface="Graphik"/>
                <a:cs typeface="Graphik"/>
                <a:sym typeface="Graphik"/>
              </a:defRPr>
            </a:pPr>
            <a:r>
              <a:t>Insurance companies may in certain circumstances have access to a patients' medical records after they have died</a:t>
            </a:r>
          </a:p>
        </p:txBody>
      </p:sp>
      <p:sp>
        <p:nvSpPr>
          <p:cNvPr id="236"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Health Promotion, Surveillance and Protection"/>
          <p:cNvSpPr txBox="1">
            <a:spLocks noGrp="1"/>
          </p:cNvSpPr>
          <p:nvPr>
            <p:ph type="title"/>
          </p:nvPr>
        </p:nvSpPr>
        <p:spPr>
          <a:prstGeom prst="rect">
            <a:avLst/>
          </a:prstGeom>
        </p:spPr>
        <p:txBody>
          <a:bodyPr/>
          <a:lstStyle>
            <a:lvl1pPr defTabSz="2340863">
              <a:defRPr sz="8064" spc="-80">
                <a:latin typeface="Graphik"/>
                <a:ea typeface="Graphik"/>
                <a:cs typeface="Graphik"/>
                <a:sym typeface="Graphik"/>
              </a:defRPr>
            </a:lvl1pPr>
          </a:lstStyle>
          <a:p>
            <a:r>
              <a:t>Health Promotion, Surveillance and Protection</a:t>
            </a:r>
          </a:p>
        </p:txBody>
      </p:sp>
      <p:sp>
        <p:nvSpPr>
          <p:cNvPr id="239" name="Health promotion is defined by the WHO as 'the process of enabling people to increase control over, and to improve, their health.'…"/>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Health promotion</a:t>
            </a:r>
            <a:r>
              <a:t> is defined by the WHO as 'the process of enabling people to increase control over, and to improve, their health.' </a:t>
            </a:r>
          </a:p>
          <a:p>
            <a:pPr>
              <a:defRPr>
                <a:latin typeface="Graphik"/>
                <a:ea typeface="Graphik"/>
                <a:cs typeface="Graphik"/>
                <a:sym typeface="Graphik"/>
              </a:defRPr>
            </a:pPr>
            <a:r>
              <a:rPr b="1"/>
              <a:t>Heath surveillance</a:t>
            </a:r>
            <a:r>
              <a:t>, as defined by WHO is 'the continuous, systematic collection, analysis and interpretation of health-related data needed for the planning, implementation, and evaluation of public health practice.' An example is the National Child Measurement Program, which collects data on childhood obesity</a:t>
            </a:r>
          </a:p>
          <a:p>
            <a:pPr>
              <a:defRPr>
                <a:latin typeface="Graphik"/>
                <a:ea typeface="Graphik"/>
                <a:cs typeface="Graphik"/>
                <a:sym typeface="Graphik"/>
              </a:defRPr>
            </a:pPr>
            <a:r>
              <a:rPr b="1"/>
              <a:t>Health protection</a:t>
            </a:r>
            <a:r>
              <a:t> involves guarding the public against threats to health, for example, legislation on air pollution or vaccination programs against infectious diseases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Local Medical Committee (LMC)"/>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Local Medical Committee (LMC)</a:t>
            </a:r>
          </a:p>
        </p:txBody>
      </p:sp>
      <p:sp>
        <p:nvSpPr>
          <p:cNvPr id="242" name="LMCs represent the interests of GPs on a local level. They were established as part of Lloyd George's National Insurance Act in 1911 to try and ensure that GPs had a say in the running of the government's health insurance scheme. At the same time a commi"/>
          <p:cNvSpPr txBox="1">
            <a:spLocks noGrp="1"/>
          </p:cNvSpPr>
          <p:nvPr>
            <p:ph type="body" idx="1"/>
          </p:nvPr>
        </p:nvSpPr>
        <p:spPr>
          <a:prstGeom prst="rect">
            <a:avLst/>
          </a:prstGeom>
        </p:spPr>
        <p:txBody>
          <a:bodyPr/>
          <a:lstStyle/>
          <a:p>
            <a:pPr marL="486029" indent="-486029" defTabSz="2170121">
              <a:spcBef>
                <a:spcPts val="2100"/>
              </a:spcBef>
              <a:defRPr sz="3916">
                <a:latin typeface="Graphik"/>
                <a:ea typeface="Graphik"/>
                <a:cs typeface="Graphik"/>
                <a:sym typeface="Graphik"/>
              </a:defRPr>
            </a:pPr>
            <a:r>
              <a:t>LMCs represent the interests of GPs on a local level. They were established as part of Lloyd George's National Insurance Act in 1911 to try and ensure that GPs had a say in the running of the government's health insurance scheme. At the same time a committee was established within the BMA to represent GPs on a national level to the government. This was initially known as the Insurance Acts Committee but is now called the General Practitioners Committee (GPC) and has authority to negotiate with the government on matters such as pay and contracts. It is recognised by the Department of Health as the GP's sole negotiating body</a:t>
            </a:r>
          </a:p>
          <a:p>
            <a:pPr marL="486029" indent="-486029" defTabSz="2170121">
              <a:spcBef>
                <a:spcPts val="2100"/>
              </a:spcBef>
              <a:defRPr sz="3916">
                <a:latin typeface="Graphik"/>
                <a:ea typeface="Graphik"/>
                <a:cs typeface="Graphik"/>
                <a:sym typeface="Graphik"/>
              </a:defRPr>
            </a:pPr>
            <a:r>
              <a:t>The GPC meets annually with the representatives of the LMCs, who may submit motions for the conference. This motions may then go on to form GPC policy</a:t>
            </a:r>
          </a:p>
          <a:p>
            <a:pPr marL="486029" indent="-486029" defTabSz="2170121">
              <a:spcBef>
                <a:spcPts val="2100"/>
              </a:spcBef>
              <a:defRPr sz="3916">
                <a:latin typeface="Graphik"/>
                <a:ea typeface="Graphik"/>
                <a:cs typeface="Graphik"/>
                <a:sym typeface="Graphik"/>
              </a:defRPr>
            </a:pPr>
            <a:r>
              <a:t>LMCs are funded by a statutory levy on GPs. Each LMC may cover the area which corresponds to one or more CCG’s. LMC members are elected and include partners, salaried doctors and GP Registrars from both GMS and PMS practices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NHS Treatment Eligibilit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NHS Treatment Eligibility</a:t>
            </a:r>
          </a:p>
        </p:txBody>
      </p:sp>
      <p:sp>
        <p:nvSpPr>
          <p:cNvPr id="245" name="People are eligible if they are 'ordinarily resident' in UK…"/>
          <p:cNvSpPr txBox="1">
            <a:spLocks noGrp="1"/>
          </p:cNvSpPr>
          <p:nvPr>
            <p:ph type="body" idx="1"/>
          </p:nvPr>
        </p:nvSpPr>
        <p:spPr>
          <a:prstGeom prst="rect">
            <a:avLst/>
          </a:prstGeom>
        </p:spPr>
        <p:txBody>
          <a:bodyPr/>
          <a:lstStyle/>
          <a:p>
            <a:pPr>
              <a:defRPr>
                <a:latin typeface="Graphik"/>
                <a:ea typeface="Graphik"/>
                <a:cs typeface="Graphik"/>
                <a:sym typeface="Graphik"/>
              </a:defRPr>
            </a:pPr>
            <a:r>
              <a:t>People are eligible if they are 'ordinarily resident' in UK </a:t>
            </a:r>
          </a:p>
          <a:p>
            <a:pPr>
              <a:defRPr>
                <a:latin typeface="Graphik"/>
                <a:ea typeface="Graphik"/>
                <a:cs typeface="Graphik"/>
                <a:sym typeface="Graphik"/>
              </a:defRPr>
            </a:pPr>
            <a:r>
              <a:t>This is not related to National Insurance contributions or nationality</a:t>
            </a:r>
          </a:p>
          <a:p>
            <a:pPr>
              <a:defRPr>
                <a:latin typeface="Graphik"/>
                <a:ea typeface="Graphik"/>
                <a:cs typeface="Graphik"/>
                <a:sym typeface="Graphik"/>
              </a:defRPr>
            </a:pPr>
            <a:r>
              <a:t>This generally means they will be in the UK for at least 6/12 but there is no qualifying period (i.e. People are entitled to care if they expect to be in the UK for 6/12)</a:t>
            </a:r>
          </a:p>
          <a:p>
            <a:pPr>
              <a:defRPr>
                <a:latin typeface="Graphik"/>
                <a:ea typeface="Graphik"/>
                <a:cs typeface="Graphik"/>
                <a:sym typeface="Graphik"/>
              </a:defRPr>
            </a:pPr>
            <a:r>
              <a:t>This would exclude people who have emigrated but return every so often for free NHS care</a:t>
            </a:r>
          </a:p>
          <a:p>
            <a:pPr>
              <a:defRPr>
                <a:latin typeface="Graphik"/>
                <a:ea typeface="Graphik"/>
                <a:cs typeface="Graphik"/>
                <a:sym typeface="Graphik"/>
              </a:defRPr>
            </a:pPr>
            <a:r>
              <a:t>Refugees are regarded as ordinarily resident</a:t>
            </a:r>
          </a:p>
        </p:txBody>
      </p:sp>
      <p:sp>
        <p:nvSpPr>
          <p:cNvPr id="246" name="Primary Car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Primary Care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NHS Treatment Eligibilit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NHS Treatment Eligibility</a:t>
            </a:r>
          </a:p>
        </p:txBody>
      </p:sp>
      <p:sp>
        <p:nvSpPr>
          <p:cNvPr id="249" name="The following hospital treatment is free of charge for everyone who needs it, regardless of how long they have been or intend to stay in the UK:…"/>
          <p:cNvSpPr txBox="1">
            <a:spLocks noGrp="1"/>
          </p:cNvSpPr>
          <p:nvPr>
            <p:ph type="body" idx="1"/>
          </p:nvPr>
        </p:nvSpPr>
        <p:spPr>
          <a:prstGeom prst="rect">
            <a:avLst/>
          </a:prstGeom>
        </p:spPr>
        <p:txBody>
          <a:bodyPr/>
          <a:lstStyle/>
          <a:p>
            <a:r>
              <a:t>The following hospital treatment is free of charge for everyone who needs it, regardless of how long they have been or intend to stay in the UK:</a:t>
            </a:r>
          </a:p>
          <a:p>
            <a:r>
              <a:t>Contraception</a:t>
            </a:r>
          </a:p>
          <a:p>
            <a:r>
              <a:t>A&amp;E treatment (excludes emergency treatment given elsewhere in the hospital)</a:t>
            </a:r>
          </a:p>
          <a:p>
            <a:r>
              <a:t>Compulsory psychiatric treatment</a:t>
            </a:r>
          </a:p>
          <a:p>
            <a:r>
              <a:t>Treatment for certain communicable diseases, e.g. TB, malaria, meningitis, HIV</a:t>
            </a:r>
          </a:p>
        </p:txBody>
      </p:sp>
      <p:sp>
        <p:nvSpPr>
          <p:cNvPr id="250" name="Secondary Car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Secondary Care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Quality and Outcomes Framework (QO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Quality and Outcomes Framework (QOF)</a:t>
            </a:r>
          </a:p>
        </p:txBody>
      </p:sp>
      <p:sp>
        <p:nvSpPr>
          <p:cNvPr id="253" name="QOF is the annual reward and incentive programme detailing GP practice achievement results. It was introduced as part of the new General Medical Services (GMS) to incentivise not only the management of chronic disease such as diabetes but also to improve"/>
          <p:cNvSpPr txBox="1">
            <a:spLocks noGrp="1"/>
          </p:cNvSpPr>
          <p:nvPr>
            <p:ph type="body" idx="1"/>
          </p:nvPr>
        </p:nvSpPr>
        <p:spPr>
          <a:prstGeom prst="rect">
            <a:avLst/>
          </a:prstGeom>
        </p:spPr>
        <p:txBody>
          <a:bodyPr/>
          <a:lstStyle/>
          <a:p>
            <a:pPr>
              <a:defRPr>
                <a:latin typeface="Graphik"/>
                <a:ea typeface="Graphik"/>
                <a:cs typeface="Graphik"/>
                <a:sym typeface="Graphik"/>
              </a:defRPr>
            </a:pPr>
            <a:r>
              <a:t>QOF is the annual reward and incentive programme detailing GP practice achievement results. It was introduced as part of the new General Medical Services (GMS) to incentivise not only the management of chronic disease such as diabetes but also to improve the organisation of the practice and patient experience</a:t>
            </a:r>
          </a:p>
          <a:p>
            <a:pPr>
              <a:defRPr>
                <a:latin typeface="Graphik"/>
                <a:ea typeface="Graphik"/>
                <a:cs typeface="Graphik"/>
                <a:sym typeface="Graphik"/>
              </a:defRPr>
            </a:pPr>
            <a:r>
              <a:t>Other points</a:t>
            </a:r>
          </a:p>
          <a:p>
            <a:pPr lvl="1">
              <a:defRPr>
                <a:latin typeface="Graphik"/>
                <a:ea typeface="Graphik"/>
                <a:cs typeface="Graphik"/>
                <a:sym typeface="Graphik"/>
              </a:defRPr>
            </a:pPr>
            <a:r>
              <a:t>For clinical indicators the value of a point is determined by the prevalence of that condition in the practice</a:t>
            </a:r>
          </a:p>
          <a:p>
            <a:pPr lvl="1">
              <a:defRPr>
                <a:latin typeface="Graphik"/>
                <a:ea typeface="Graphik"/>
                <a:cs typeface="Graphik"/>
                <a:sym typeface="Graphik"/>
              </a:defRPr>
            </a:pPr>
            <a:r>
              <a:t>Participation in the QOF is voluntary</a:t>
            </a:r>
          </a:p>
          <a:p>
            <a:pPr lvl="1">
              <a:defRPr>
                <a:latin typeface="Graphik"/>
                <a:ea typeface="Graphik"/>
                <a:cs typeface="Graphik"/>
                <a:sym typeface="Graphik"/>
              </a:defRPr>
            </a:pPr>
            <a:r>
              <a:t>5% of practices should be visited at random to help prevent fraud</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Quality and Outcomes Framework (QO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Quality and Outcomes Framework (QOF)</a:t>
            </a:r>
          </a:p>
        </p:txBody>
      </p:sp>
      <p:sp>
        <p:nvSpPr>
          <p:cNvPr id="256" name="Clinical indicators - Standards linked to the care of patients suffering from chronic diseases. The largest domain of QOF…"/>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Clinical indicators</a:t>
            </a:r>
            <a:r>
              <a:t> - Standards linked to the care of patients suffering from chronic diseases. The largest domain of QOF</a:t>
            </a:r>
          </a:p>
          <a:p>
            <a:pPr>
              <a:defRPr>
                <a:latin typeface="Graphik"/>
                <a:ea typeface="Graphik"/>
                <a:cs typeface="Graphik"/>
                <a:sym typeface="Graphik"/>
              </a:defRPr>
            </a:pPr>
            <a:r>
              <a:rPr b="1"/>
              <a:t>Public health</a:t>
            </a:r>
            <a:r>
              <a:t> - Smoking cessation, cervical screening, child health surveillance etc. The second largest domain of QOF</a:t>
            </a:r>
          </a:p>
          <a:p>
            <a:pPr>
              <a:defRPr>
                <a:latin typeface="Graphik"/>
                <a:ea typeface="Graphik"/>
                <a:cs typeface="Graphik"/>
                <a:sym typeface="Graphik"/>
              </a:defRPr>
            </a:pPr>
            <a:r>
              <a:rPr b="1"/>
              <a:t>Public health including additional services sub domain</a:t>
            </a:r>
            <a:r>
              <a:t> - This sub domain has indicators across the two service areas of cervical screening and contraceptive services</a:t>
            </a:r>
          </a:p>
        </p:txBody>
      </p:sp>
      <p:sp>
        <p:nvSpPr>
          <p:cNvPr id="257" name="3 key area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3 key areas: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Data Protection Ac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Data Protection Act</a:t>
            </a:r>
          </a:p>
        </p:txBody>
      </p:sp>
      <p:sp>
        <p:nvSpPr>
          <p:cNvPr id="160" name="1998. Main main piece of legislation governing protection of personal data in the UK. Act covers both manual and computerised records.…"/>
          <p:cNvSpPr txBox="1">
            <a:spLocks noGrp="1"/>
          </p:cNvSpPr>
          <p:nvPr>
            <p:ph type="body" idx="1"/>
          </p:nvPr>
        </p:nvSpPr>
        <p:spPr>
          <a:prstGeom prst="rect">
            <a:avLst/>
          </a:prstGeom>
        </p:spPr>
        <p:txBody>
          <a:bodyPr/>
          <a:lstStyle/>
          <a:p>
            <a:pPr marL="398653" indent="-398653" defTabSz="1779987">
              <a:spcBef>
                <a:spcPts val="1700"/>
              </a:spcBef>
              <a:defRPr sz="3212">
                <a:latin typeface="Graphik"/>
                <a:ea typeface="Graphik"/>
                <a:cs typeface="Graphik"/>
                <a:sym typeface="Graphik"/>
              </a:defRPr>
            </a:pPr>
            <a:r>
              <a:t>1998. Main main piece of legislation governing protection of personal data in the UK. Act covers both manual and computerised records.</a:t>
            </a:r>
          </a:p>
          <a:p>
            <a:pPr marL="398653" indent="-398653" defTabSz="1779987">
              <a:spcBef>
                <a:spcPts val="1700"/>
              </a:spcBef>
              <a:defRPr sz="3212">
                <a:latin typeface="Graphik"/>
                <a:ea typeface="Graphik"/>
                <a:cs typeface="Graphik"/>
                <a:sym typeface="Graphik"/>
              </a:defRPr>
            </a:pPr>
            <a:r>
              <a:t>8 main principles of the Data Protection Act:</a:t>
            </a:r>
          </a:p>
          <a:p>
            <a:pPr marL="797306" lvl="1" indent="-398653" defTabSz="1779987">
              <a:spcBef>
                <a:spcPts val="1700"/>
              </a:spcBef>
              <a:defRPr sz="3212">
                <a:latin typeface="Graphik"/>
                <a:ea typeface="Graphik"/>
                <a:cs typeface="Graphik"/>
                <a:sym typeface="Graphik"/>
              </a:defRPr>
            </a:pPr>
            <a:r>
              <a:t>Data must be used for the specific purpose it was collected</a:t>
            </a:r>
          </a:p>
          <a:p>
            <a:pPr marL="797306" lvl="1" indent="-398653" defTabSz="1779987">
              <a:spcBef>
                <a:spcPts val="1700"/>
              </a:spcBef>
              <a:defRPr sz="3212">
                <a:latin typeface="Graphik"/>
                <a:ea typeface="Graphik"/>
                <a:cs typeface="Graphik"/>
                <a:sym typeface="Graphik"/>
              </a:defRPr>
            </a:pPr>
            <a:r>
              <a:t>Data must not be disclosed to other parties without the consent of the individual whom it is about</a:t>
            </a:r>
          </a:p>
          <a:p>
            <a:pPr marL="797306" lvl="1" indent="-398653" defTabSz="1779987">
              <a:spcBef>
                <a:spcPts val="1700"/>
              </a:spcBef>
              <a:defRPr sz="3212">
                <a:latin typeface="Graphik"/>
                <a:ea typeface="Graphik"/>
                <a:cs typeface="Graphik"/>
                <a:sym typeface="Graphik"/>
              </a:defRPr>
            </a:pPr>
            <a:r>
              <a:t>Individuals have a right of access to the information held about them</a:t>
            </a:r>
          </a:p>
          <a:p>
            <a:pPr marL="797306" lvl="1" indent="-398653" defTabSz="1779987">
              <a:spcBef>
                <a:spcPts val="1700"/>
              </a:spcBef>
              <a:defRPr sz="3212">
                <a:latin typeface="Graphik"/>
                <a:ea typeface="Graphik"/>
                <a:cs typeface="Graphik"/>
                <a:sym typeface="Graphik"/>
              </a:defRPr>
            </a:pPr>
            <a:r>
              <a:t>Personal information may be kept for no longer than is necessary and must be kept up-to-date</a:t>
            </a:r>
          </a:p>
          <a:p>
            <a:pPr marL="797306" lvl="1" indent="-398653" defTabSz="1779987">
              <a:spcBef>
                <a:spcPts val="1700"/>
              </a:spcBef>
              <a:defRPr sz="3212">
                <a:latin typeface="Graphik"/>
                <a:ea typeface="Graphik"/>
                <a:cs typeface="Graphik"/>
                <a:sym typeface="Graphik"/>
              </a:defRPr>
            </a:pPr>
            <a:r>
              <a:t>Personal information may not be transmitted outside the European Union unless consent has been given</a:t>
            </a:r>
          </a:p>
          <a:p>
            <a:pPr marL="797306" lvl="1" indent="-398653" defTabSz="1779987">
              <a:spcBef>
                <a:spcPts val="1700"/>
              </a:spcBef>
              <a:defRPr sz="3212">
                <a:latin typeface="Graphik"/>
                <a:ea typeface="Graphik"/>
                <a:cs typeface="Graphik"/>
                <a:sym typeface="Graphik"/>
              </a:defRPr>
            </a:pPr>
            <a:r>
              <a:t>All entities (e.g. a GP surgery) that process personal information must register with the Information Commissioner's Office</a:t>
            </a:r>
          </a:p>
          <a:p>
            <a:pPr marL="797306" lvl="1" indent="-398653" defTabSz="1779987">
              <a:spcBef>
                <a:spcPts val="1700"/>
              </a:spcBef>
              <a:defRPr sz="3212">
                <a:latin typeface="Graphik"/>
                <a:ea typeface="Graphik"/>
                <a:cs typeface="Graphik"/>
                <a:sym typeface="Graphik"/>
              </a:defRPr>
            </a:pPr>
            <a:r>
              <a:t>Adequate security measures must be in place. Those include technical measures (e.g. passwords, firewalls) and organisational measures (e.g. staff training)</a:t>
            </a:r>
          </a:p>
          <a:p>
            <a:pPr marL="797306" lvl="1" indent="-398653" defTabSz="1779987">
              <a:spcBef>
                <a:spcPts val="1700"/>
              </a:spcBef>
              <a:defRPr sz="3212">
                <a:latin typeface="Graphik"/>
                <a:ea typeface="Graphik"/>
                <a:cs typeface="Graphik"/>
                <a:sym typeface="Graphik"/>
              </a:defRPr>
            </a:pPr>
            <a:r>
              <a:t>Subjects (i.e. patients) have the right to have factually incorrect information about them corrected</a:t>
            </a:r>
          </a:p>
        </p:txBody>
      </p:sp>
      <p:sp>
        <p:nvSpPr>
          <p:cNvPr id="161"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Quality and Outcomes Framework (QO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Quality and Outcomes Framework (QOF)</a:t>
            </a:r>
          </a:p>
        </p:txBody>
      </p:sp>
      <p:sp>
        <p:nvSpPr>
          <p:cNvPr id="260" name="Patients who have been recorded as refusing to attend review who have been invited on at least 3 occasions during the preceding 12m…"/>
          <p:cNvSpPr txBox="1">
            <a:spLocks noGrp="1"/>
          </p:cNvSpPr>
          <p:nvPr>
            <p:ph type="body" idx="1"/>
          </p:nvPr>
        </p:nvSpPr>
        <p:spPr>
          <a:prstGeom prst="rect">
            <a:avLst/>
          </a:prstGeom>
        </p:spPr>
        <p:txBody>
          <a:bodyPr/>
          <a:lstStyle/>
          <a:p>
            <a:pPr>
              <a:defRPr>
                <a:latin typeface="Graphik"/>
                <a:ea typeface="Graphik"/>
                <a:cs typeface="Graphik"/>
                <a:sym typeface="Graphik"/>
              </a:defRPr>
            </a:pPr>
            <a:r>
              <a:t>Patients who have been recorded as refusing to attend review who have been invited on at least 3 occasions during the preceding 12m</a:t>
            </a:r>
          </a:p>
          <a:p>
            <a:pPr>
              <a:defRPr>
                <a:latin typeface="Graphik"/>
                <a:ea typeface="Graphik"/>
                <a:cs typeface="Graphik"/>
                <a:sym typeface="Graphik"/>
              </a:defRPr>
            </a:pPr>
            <a:r>
              <a:t>Patients for whom it is not appropriate to review the chronic disease parameters due to particular circumstances e.g. Terminal illness, extreme frailty</a:t>
            </a:r>
          </a:p>
          <a:p>
            <a:pPr>
              <a:defRPr>
                <a:latin typeface="Graphik"/>
                <a:ea typeface="Graphik"/>
                <a:cs typeface="Graphik"/>
                <a:sym typeface="Graphik"/>
              </a:defRPr>
            </a:pPr>
            <a:r>
              <a:t>Patients newly diagnosed within the practice or who have recently registered with the practice, who should have measurements made within 3/12 and delivery of clinical standards within 9/12 e.g. BP or cholesterol measurements within target levels</a:t>
            </a:r>
          </a:p>
          <a:p>
            <a:pPr>
              <a:defRPr>
                <a:latin typeface="Graphik"/>
                <a:ea typeface="Graphik"/>
                <a:cs typeface="Graphik"/>
                <a:sym typeface="Graphik"/>
              </a:defRPr>
            </a:pPr>
            <a:r>
              <a:t>Patients  who are on maximum tolerated doses of medication whose treatment remain sub-optimal</a:t>
            </a:r>
          </a:p>
        </p:txBody>
      </p:sp>
      <p:sp>
        <p:nvSpPr>
          <p:cNvPr id="261" name="Exception Reporting"/>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Exception Reporting</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Quality and Outcomes Framework (QOF)"/>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Quality and Outcomes Framework (QOF)</a:t>
            </a:r>
          </a:p>
        </p:txBody>
      </p:sp>
      <p:sp>
        <p:nvSpPr>
          <p:cNvPr id="264" name="Patients for whom prescribing a medication is not clinically appropriate e.g. Those who have an allergy, another contraindication or have experienced an adverse reaction…"/>
          <p:cNvSpPr txBox="1">
            <a:spLocks noGrp="1"/>
          </p:cNvSpPr>
          <p:nvPr>
            <p:ph type="body" idx="1"/>
          </p:nvPr>
        </p:nvSpPr>
        <p:spPr>
          <a:prstGeom prst="rect">
            <a:avLst/>
          </a:prstGeom>
        </p:spPr>
        <p:txBody>
          <a:bodyPr/>
          <a:lstStyle/>
          <a:p>
            <a:pPr>
              <a:defRPr>
                <a:latin typeface="Graphik"/>
                <a:ea typeface="Graphik"/>
                <a:cs typeface="Graphik"/>
                <a:sym typeface="Graphik"/>
              </a:defRPr>
            </a:pPr>
            <a:r>
              <a:t>Patients for whom prescribing a medication is not clinically appropriate e.g. Those who have an allergy, another contraindication or have experienced an adverse reaction</a:t>
            </a:r>
          </a:p>
          <a:p>
            <a:pPr>
              <a:defRPr>
                <a:latin typeface="Graphik"/>
                <a:ea typeface="Graphik"/>
                <a:cs typeface="Graphik"/>
                <a:sym typeface="Graphik"/>
              </a:defRPr>
            </a:pPr>
            <a:r>
              <a:t>Where a patient has not tolerated medication</a:t>
            </a:r>
          </a:p>
          <a:p>
            <a:pPr>
              <a:defRPr>
                <a:latin typeface="Graphik"/>
                <a:ea typeface="Graphik"/>
                <a:cs typeface="Graphik"/>
                <a:sym typeface="Graphik"/>
              </a:defRPr>
            </a:pPr>
            <a:r>
              <a:t>Where a patient does not agree to investigation or treatment (informed dissent), and this has been recorded in their medical records</a:t>
            </a:r>
          </a:p>
          <a:p>
            <a:pPr>
              <a:defRPr>
                <a:latin typeface="Graphik"/>
                <a:ea typeface="Graphik"/>
                <a:cs typeface="Graphik"/>
                <a:sym typeface="Graphik"/>
              </a:defRPr>
            </a:pPr>
            <a:r>
              <a:t>Where the patient has a supervening condition which makes treatment of their condition inappropriate e.g. Cholesterol reduction where the patient has liver disease</a:t>
            </a:r>
          </a:p>
          <a:p>
            <a:pPr>
              <a:defRPr>
                <a:latin typeface="Graphik"/>
                <a:ea typeface="Graphik"/>
                <a:cs typeface="Graphik"/>
                <a:sym typeface="Graphik"/>
              </a:defRPr>
            </a:pPr>
            <a:r>
              <a:t>Where an investigative service or secondary care service is unavailable</a:t>
            </a:r>
          </a:p>
        </p:txBody>
      </p:sp>
      <p:sp>
        <p:nvSpPr>
          <p:cNvPr id="265" name="Exception Reporting ...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Exception Reporting ... continued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Visual Impairmen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Visual Impairment</a:t>
            </a:r>
          </a:p>
        </p:txBody>
      </p:sp>
      <p:sp>
        <p:nvSpPr>
          <p:cNvPr id="268" name="Blindness is generally defined as vision &lt; 3/60 in the better eye…"/>
          <p:cNvSpPr txBox="1">
            <a:spLocks noGrp="1"/>
          </p:cNvSpPr>
          <p:nvPr>
            <p:ph type="body" idx="1"/>
          </p:nvPr>
        </p:nvSpPr>
        <p:spPr>
          <a:prstGeom prst="rect">
            <a:avLst/>
          </a:prstGeom>
        </p:spPr>
        <p:txBody>
          <a:bodyPr/>
          <a:lstStyle/>
          <a:p>
            <a:pPr>
              <a:defRPr>
                <a:latin typeface="Graphik"/>
                <a:ea typeface="Graphik"/>
                <a:cs typeface="Graphik"/>
                <a:sym typeface="Graphik"/>
              </a:defRPr>
            </a:pPr>
            <a:r>
              <a:t>Blindness is generally defined as vision &lt; 3/60 in the better eye</a:t>
            </a:r>
          </a:p>
          <a:p>
            <a:pPr>
              <a:defRPr>
                <a:latin typeface="Graphik"/>
                <a:ea typeface="Graphik"/>
                <a:cs typeface="Graphik"/>
                <a:sym typeface="Graphik"/>
              </a:defRPr>
            </a:pPr>
            <a:r>
              <a:t>Registration is voluntary in England</a:t>
            </a:r>
          </a:p>
          <a:p>
            <a:pPr>
              <a:defRPr>
                <a:latin typeface="Graphik"/>
                <a:ea typeface="Graphik"/>
                <a:cs typeface="Graphik"/>
                <a:sym typeface="Graphik"/>
              </a:defRPr>
            </a:pPr>
            <a:r>
              <a:t>Patients who are deemed blind are eligible for additional benefits (for example disabled parking badge, reduced television license fee, talking books)</a:t>
            </a:r>
          </a:p>
          <a:p>
            <a:pPr>
              <a:defRPr>
                <a:latin typeface="Graphik"/>
                <a:ea typeface="Graphik"/>
                <a:cs typeface="Graphik"/>
                <a:sym typeface="Graphik"/>
              </a:defRPr>
            </a:pPr>
            <a:r>
              <a:t>A consultant ophthalmologist is needed to make an application to social services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70" name="Certific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Certification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ick Leav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Sick Leave</a:t>
            </a:r>
          </a:p>
        </p:txBody>
      </p:sp>
      <p:sp>
        <p:nvSpPr>
          <p:cNvPr id="273" name="Employees can take time off work if they’re ill…"/>
          <p:cNvSpPr txBox="1">
            <a:spLocks noGrp="1"/>
          </p:cNvSpPr>
          <p:nvPr>
            <p:ph type="body" idx="1"/>
          </p:nvPr>
        </p:nvSpPr>
        <p:spPr>
          <a:prstGeom prst="rect">
            <a:avLst/>
          </a:prstGeom>
        </p:spPr>
        <p:txBody>
          <a:bodyPr/>
          <a:lstStyle/>
          <a:p>
            <a:pPr marL="507873" indent="-507873" defTabSz="2267655">
              <a:spcBef>
                <a:spcPts val="2200"/>
              </a:spcBef>
              <a:defRPr sz="4092">
                <a:latin typeface="Graphik"/>
                <a:ea typeface="Graphik"/>
                <a:cs typeface="Graphik"/>
                <a:sym typeface="Graphik"/>
              </a:defRPr>
            </a:pPr>
            <a:r>
              <a:t>Employees can take time off work if they’re ill </a:t>
            </a:r>
          </a:p>
          <a:p>
            <a:pPr marL="507873" indent="-507873" defTabSz="2267655">
              <a:spcBef>
                <a:spcPts val="2200"/>
              </a:spcBef>
              <a:defRPr sz="4092">
                <a:latin typeface="Graphik"/>
                <a:ea typeface="Graphik"/>
                <a:cs typeface="Graphik"/>
                <a:sym typeface="Graphik"/>
              </a:defRPr>
            </a:pPr>
            <a:r>
              <a:t>They self-certify for the 1st 7 days. When they return to work the employer may ask them to confirm they’ve been off sick: self-certification (which can be an email or filling in a form)</a:t>
            </a:r>
          </a:p>
          <a:p>
            <a:pPr marL="507873" indent="-507873" defTabSz="2267655">
              <a:spcBef>
                <a:spcPts val="2200"/>
              </a:spcBef>
              <a:defRPr sz="4092">
                <a:latin typeface="Graphik"/>
                <a:ea typeface="Graphik"/>
                <a:cs typeface="Graphik"/>
                <a:sym typeface="Graphik"/>
              </a:defRPr>
            </a:pPr>
            <a:r>
              <a:t>They need to give their employer proof if they’re ill for more than 7 days with a doctor’s ‘fit note’ or ‘sick note’. This can be written on the day of assessment or retrospectively (not prospectively). Classified as: ‘not fit for work’ or ‘may be fit for work</a:t>
            </a:r>
          </a:p>
          <a:p>
            <a:pPr marL="507873" indent="-507873" defTabSz="2267655">
              <a:spcBef>
                <a:spcPts val="2200"/>
              </a:spcBef>
              <a:defRPr sz="4092">
                <a:latin typeface="Graphik"/>
                <a:ea typeface="Graphik"/>
                <a:cs typeface="Graphik"/>
                <a:sym typeface="Graphik"/>
              </a:defRPr>
            </a:pPr>
            <a:r>
              <a:t>If ‘maybe fit’ the employer needs to agree at least one of: a phased return, workplace adaptations, amended duties or altered hours</a:t>
            </a:r>
          </a:p>
          <a:p>
            <a:pPr marL="507873" indent="-507873" defTabSz="2267655">
              <a:spcBef>
                <a:spcPts val="2200"/>
              </a:spcBef>
              <a:defRPr sz="4092">
                <a:latin typeface="Graphik"/>
                <a:ea typeface="Graphik"/>
                <a:cs typeface="Graphik"/>
                <a:sym typeface="Graphik"/>
              </a:defRPr>
            </a:pPr>
            <a:r>
              <a:t>If they’re ill just before or during their holiday, they can take it as sick leave instead</a:t>
            </a:r>
          </a:p>
          <a:p>
            <a:pPr marL="507873" indent="-507873" defTabSz="2267655">
              <a:spcBef>
                <a:spcPts val="2200"/>
              </a:spcBef>
              <a:defRPr sz="4092">
                <a:latin typeface="Graphik"/>
                <a:ea typeface="Graphik"/>
                <a:cs typeface="Graphik"/>
                <a:sym typeface="Graphik"/>
              </a:defRPr>
            </a:pPr>
            <a:r>
              <a:t>During the 1st 6/12 of sickness, the new statement can be issued for no longer than 6/12</a:t>
            </a:r>
          </a:p>
        </p:txBody>
      </p:sp>
      <p:sp>
        <p:nvSpPr>
          <p:cNvPr id="274"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 descr="Image"/>
          <p:cNvPicPr>
            <a:picLocks noChangeAspect="1"/>
          </p:cNvPicPr>
          <p:nvPr/>
        </p:nvPicPr>
        <p:blipFill>
          <a:blip r:embed="rId2">
            <a:extLst/>
          </a:blip>
          <a:stretch>
            <a:fillRect/>
          </a:stretch>
        </p:blipFill>
        <p:spPr>
          <a:xfrm>
            <a:off x="3276999" y="530131"/>
            <a:ext cx="17830002" cy="12655738"/>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tatutory Sick Pay (SSP)"/>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Statutory Sick Pay (SSP)</a:t>
            </a:r>
          </a:p>
        </p:txBody>
      </p:sp>
      <p:sp>
        <p:nvSpPr>
          <p:cNvPr id="279" name="SSP is paid to someone by their employer when they are too unwell to work, having been off sick from work for a minimum of 4 days in a row…"/>
          <p:cNvSpPr txBox="1">
            <a:spLocks noGrp="1"/>
          </p:cNvSpPr>
          <p:nvPr>
            <p:ph type="body" idx="1"/>
          </p:nvPr>
        </p:nvSpPr>
        <p:spPr>
          <a:prstGeom prst="rect">
            <a:avLst/>
          </a:prstGeom>
        </p:spPr>
        <p:txBody>
          <a:bodyPr/>
          <a:lstStyle/>
          <a:p>
            <a:pPr marL="387730" indent="-387730" defTabSz="1731220">
              <a:spcBef>
                <a:spcPts val="1700"/>
              </a:spcBef>
              <a:defRPr sz="3124">
                <a:latin typeface="Graphik"/>
                <a:ea typeface="Graphik"/>
                <a:cs typeface="Graphik"/>
                <a:sym typeface="Graphik"/>
              </a:defRPr>
            </a:pPr>
            <a:r>
              <a:t>SSP is paid to someone by their employer when they are too unwell to work, having been off sick from work for a minimum of 4 days in a row</a:t>
            </a:r>
          </a:p>
          <a:p>
            <a:pPr marL="387730" indent="-387730" defTabSz="1731220">
              <a:spcBef>
                <a:spcPts val="1700"/>
              </a:spcBef>
              <a:defRPr sz="3124">
                <a:latin typeface="Graphik"/>
                <a:ea typeface="Graphik"/>
                <a:cs typeface="Graphik"/>
                <a:sym typeface="Graphik"/>
              </a:defRPr>
            </a:pPr>
            <a:r>
              <a:t>£95.85 a week if too ill to work</a:t>
            </a:r>
          </a:p>
          <a:p>
            <a:pPr marL="387730" indent="-387730" defTabSz="1731220">
              <a:spcBef>
                <a:spcPts val="1700"/>
              </a:spcBef>
              <a:defRPr sz="3124">
                <a:latin typeface="Graphik"/>
                <a:ea typeface="Graphik"/>
                <a:cs typeface="Graphik"/>
                <a:sym typeface="Graphik"/>
              </a:defRPr>
            </a:pPr>
            <a:r>
              <a:t>Paid by employer for up to 28/52</a:t>
            </a:r>
          </a:p>
          <a:p>
            <a:pPr marL="387730" indent="-387730" defTabSz="1731220">
              <a:spcBef>
                <a:spcPts val="1700"/>
              </a:spcBef>
              <a:defRPr sz="3124">
                <a:latin typeface="Graphik"/>
                <a:ea typeface="Graphik"/>
                <a:cs typeface="Graphik"/>
                <a:sym typeface="Graphik"/>
              </a:defRPr>
            </a:pPr>
            <a:r>
              <a:t>Eligibility:</a:t>
            </a:r>
          </a:p>
          <a:p>
            <a:pPr marL="775461" lvl="1" indent="-387730" defTabSz="1731220">
              <a:spcBef>
                <a:spcPts val="1700"/>
              </a:spcBef>
              <a:defRPr sz="3124">
                <a:latin typeface="Graphik"/>
                <a:ea typeface="Graphik"/>
                <a:cs typeface="Graphik"/>
                <a:sym typeface="Graphik"/>
              </a:defRPr>
            </a:pPr>
            <a:r>
              <a:t>Be classed as an employee and have done some work for the employer</a:t>
            </a:r>
          </a:p>
          <a:p>
            <a:pPr marL="775461" lvl="1" indent="-387730" defTabSz="1731220">
              <a:spcBef>
                <a:spcPts val="1700"/>
              </a:spcBef>
              <a:defRPr sz="3124">
                <a:latin typeface="Graphik"/>
                <a:ea typeface="Graphik"/>
                <a:cs typeface="Graphik"/>
                <a:sym typeface="Graphik"/>
              </a:defRPr>
            </a:pPr>
            <a:r>
              <a:t>Have been ill for at least 4 days in a row (including non-working days)</a:t>
            </a:r>
          </a:p>
          <a:p>
            <a:pPr marL="775461" lvl="1" indent="-387730" defTabSz="1731220">
              <a:spcBef>
                <a:spcPts val="1700"/>
              </a:spcBef>
              <a:defRPr sz="3124">
                <a:latin typeface="Graphik"/>
                <a:ea typeface="Graphik"/>
                <a:cs typeface="Graphik"/>
                <a:sym typeface="Graphik"/>
              </a:defRPr>
            </a:pPr>
            <a:r>
              <a:t>Must earn an average of at least £120 per week</a:t>
            </a:r>
          </a:p>
          <a:p>
            <a:pPr marL="775461" lvl="1" indent="-387730" defTabSz="1731220">
              <a:spcBef>
                <a:spcPts val="1700"/>
              </a:spcBef>
              <a:defRPr sz="3124">
                <a:latin typeface="Graphik"/>
                <a:ea typeface="Graphik"/>
                <a:cs typeface="Graphik"/>
                <a:sym typeface="Graphik"/>
              </a:defRPr>
            </a:pPr>
            <a:r>
              <a:t>Tell your employer you're sick before their deadline - or within 7 days if they don't have one</a:t>
            </a:r>
          </a:p>
          <a:p>
            <a:pPr marL="775461" lvl="1" indent="-387730" defTabSz="1731220">
              <a:spcBef>
                <a:spcPts val="1700"/>
              </a:spcBef>
              <a:defRPr sz="3124">
                <a:latin typeface="Graphik"/>
                <a:ea typeface="Graphik"/>
                <a:cs typeface="Graphik"/>
                <a:sym typeface="Graphik"/>
              </a:defRPr>
            </a:pPr>
            <a:r>
              <a:t>Agency workers are entitled to Statutory Sick Pay</a:t>
            </a:r>
          </a:p>
          <a:p>
            <a:pPr marL="387730" indent="-387730" defTabSz="1731220">
              <a:spcBef>
                <a:spcPts val="1700"/>
              </a:spcBef>
              <a:defRPr sz="3124">
                <a:latin typeface="Graphik"/>
                <a:ea typeface="Graphik"/>
                <a:cs typeface="Graphik"/>
                <a:sym typeface="Graphik"/>
              </a:defRPr>
            </a:pPr>
            <a:r>
              <a:t>Can’t get less than statutory amount - but may get more dependent on company’s sick pay scheme (check contract)</a:t>
            </a:r>
          </a:p>
          <a:p>
            <a:pPr marL="387730" indent="-387730" defTabSz="1731220">
              <a:spcBef>
                <a:spcPts val="1700"/>
              </a:spcBef>
              <a:defRPr sz="3124">
                <a:latin typeface="Graphik"/>
                <a:ea typeface="Graphik"/>
                <a:cs typeface="Graphik"/>
                <a:sym typeface="Graphik"/>
              </a:defRPr>
            </a:pPr>
            <a:r>
              <a:t>If ineligible or SSP ends: Universal credit or Employment and Support Allowance (ESA)</a:t>
            </a:r>
          </a:p>
        </p:txBody>
      </p:sp>
      <p:sp>
        <p:nvSpPr>
          <p:cNvPr id="280"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Universal Credi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Universal Credit</a:t>
            </a:r>
          </a:p>
        </p:txBody>
      </p:sp>
      <p:sp>
        <p:nvSpPr>
          <p:cNvPr id="283" name="Payment to help meet costs of living…"/>
          <p:cNvSpPr txBox="1">
            <a:spLocks noGrp="1"/>
          </p:cNvSpPr>
          <p:nvPr>
            <p:ph type="body" idx="1"/>
          </p:nvPr>
        </p:nvSpPr>
        <p:spPr>
          <a:prstGeom prst="rect">
            <a:avLst/>
          </a:prstGeom>
        </p:spPr>
        <p:txBody>
          <a:bodyPr/>
          <a:lstStyle/>
          <a:p>
            <a:pPr marL="496951" indent="-496951" defTabSz="2218888">
              <a:spcBef>
                <a:spcPts val="2100"/>
              </a:spcBef>
              <a:defRPr sz="4004">
                <a:latin typeface="Graphik"/>
                <a:ea typeface="Graphik"/>
                <a:cs typeface="Graphik"/>
                <a:sym typeface="Graphik"/>
              </a:defRPr>
            </a:pPr>
            <a:r>
              <a:t>Payment to help meet costs of living</a:t>
            </a:r>
          </a:p>
          <a:p>
            <a:pPr marL="496951" indent="-496951" defTabSz="2218888">
              <a:spcBef>
                <a:spcPts val="2100"/>
              </a:spcBef>
              <a:defRPr sz="4004">
                <a:latin typeface="Graphik"/>
                <a:ea typeface="Graphik"/>
                <a:cs typeface="Graphik"/>
                <a:sym typeface="Graphik"/>
              </a:defRPr>
            </a:pPr>
            <a:r>
              <a:t>Combines 6 benefits into one payment: (Child Tax Credit / Housing Benefit / Income Support / Income-based Jobseeker’s Allowance, Income-related ESA, Working Tax Credit</a:t>
            </a:r>
          </a:p>
          <a:p>
            <a:pPr marL="496951" indent="-496951" defTabSz="2218888">
              <a:spcBef>
                <a:spcPts val="2100"/>
              </a:spcBef>
              <a:defRPr sz="4004">
                <a:latin typeface="Graphik"/>
                <a:ea typeface="Graphik"/>
                <a:cs typeface="Graphik"/>
                <a:sym typeface="Graphik"/>
              </a:defRPr>
            </a:pPr>
            <a:r>
              <a:t>Received monthly (twice monthly in Scotland)</a:t>
            </a:r>
          </a:p>
          <a:p>
            <a:pPr marL="496951" indent="-496951" defTabSz="2218888">
              <a:spcBef>
                <a:spcPts val="2100"/>
              </a:spcBef>
              <a:defRPr sz="4004">
                <a:latin typeface="Graphik"/>
                <a:ea typeface="Graphik"/>
                <a:cs typeface="Graphik"/>
                <a:sym typeface="Graphik"/>
              </a:defRPr>
            </a:pPr>
            <a:r>
              <a:t>Eligibility:</a:t>
            </a:r>
          </a:p>
          <a:p>
            <a:pPr marL="993902" lvl="1" indent="-496951" defTabSz="2218888">
              <a:spcBef>
                <a:spcPts val="2100"/>
              </a:spcBef>
              <a:defRPr sz="4004">
                <a:latin typeface="Graphik"/>
                <a:ea typeface="Graphik"/>
                <a:cs typeface="Graphik"/>
                <a:sym typeface="Graphik"/>
              </a:defRPr>
            </a:pPr>
            <a:r>
              <a:t>Low income or out of work</a:t>
            </a:r>
          </a:p>
          <a:p>
            <a:pPr marL="993902" lvl="1" indent="-496951" defTabSz="2218888">
              <a:spcBef>
                <a:spcPts val="2100"/>
              </a:spcBef>
              <a:defRPr sz="4004">
                <a:latin typeface="Graphik"/>
                <a:ea typeface="Graphik"/>
                <a:cs typeface="Graphik"/>
                <a:sym typeface="Graphik"/>
              </a:defRPr>
            </a:pPr>
            <a:r>
              <a:t>18 or over (there are some exceptions if you’re 16 to 17)</a:t>
            </a:r>
          </a:p>
          <a:p>
            <a:pPr marL="993902" lvl="1" indent="-496951" defTabSz="2218888">
              <a:spcBef>
                <a:spcPts val="2100"/>
              </a:spcBef>
              <a:defRPr sz="4004">
                <a:latin typeface="Graphik"/>
                <a:ea typeface="Graphik"/>
                <a:cs typeface="Graphik"/>
                <a:sym typeface="Graphik"/>
              </a:defRPr>
            </a:pPr>
            <a:r>
              <a:t>Under State Pension age (or partner is)</a:t>
            </a:r>
          </a:p>
          <a:p>
            <a:pPr marL="993902" lvl="1" indent="-496951" defTabSz="2218888">
              <a:spcBef>
                <a:spcPts val="2100"/>
              </a:spcBef>
              <a:defRPr sz="4004">
                <a:latin typeface="Graphik"/>
                <a:ea typeface="Graphik"/>
                <a:cs typeface="Graphik"/>
                <a:sym typeface="Graphik"/>
              </a:defRPr>
            </a:pPr>
            <a:r>
              <a:t>Have £16,000 or less in savings between person and partner </a:t>
            </a:r>
          </a:p>
          <a:p>
            <a:pPr marL="993902" lvl="1" indent="-496951" defTabSz="2218888">
              <a:spcBef>
                <a:spcPts val="2100"/>
              </a:spcBef>
              <a:defRPr sz="4004">
                <a:latin typeface="Graphik"/>
                <a:ea typeface="Graphik"/>
                <a:cs typeface="Graphik"/>
                <a:sym typeface="Graphik"/>
              </a:defRPr>
            </a:pPr>
            <a:r>
              <a:t>Live in the UK</a:t>
            </a:r>
          </a:p>
        </p:txBody>
      </p:sp>
      <p:sp>
        <p:nvSpPr>
          <p:cNvPr id="284"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Universal Credi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Universal Credit</a:t>
            </a:r>
          </a:p>
        </p:txBody>
      </p:sp>
      <p:sp>
        <p:nvSpPr>
          <p:cNvPr id="287" name="Universal credit is composed of a standard allowance, plus extra payments depending on circumstances. There is a benefit cap which limits the total amount one can receive:…"/>
          <p:cNvSpPr txBox="1">
            <a:spLocks noGrp="1"/>
          </p:cNvSpPr>
          <p:nvPr>
            <p:ph type="body" idx="1"/>
          </p:nvPr>
        </p:nvSpPr>
        <p:spPr>
          <a:prstGeom prst="rect">
            <a:avLst/>
          </a:prstGeom>
        </p:spPr>
        <p:txBody>
          <a:bodyPr/>
          <a:lstStyle/>
          <a:p>
            <a:pPr>
              <a:defRPr>
                <a:latin typeface="Graphik"/>
                <a:ea typeface="Graphik"/>
                <a:cs typeface="Graphik"/>
                <a:sym typeface="Graphik"/>
              </a:defRPr>
            </a:pPr>
            <a:r>
              <a:t>Universal credit is composed of a standard allowance, plus extra payments depending on circumstances. There is a benefit cap which limits the total amount one can receive: </a:t>
            </a:r>
          </a:p>
          <a:p>
            <a:pPr>
              <a:defRPr>
                <a:latin typeface="Graphik"/>
                <a:ea typeface="Graphik"/>
                <a:cs typeface="Graphik"/>
                <a:sym typeface="Graphik"/>
              </a:defRPr>
            </a:pPr>
            <a:r>
              <a:t>The monthly standard allowance is determined by age and relationship status: single vs a couple</a:t>
            </a:r>
          </a:p>
          <a:p>
            <a:pPr>
              <a:defRPr>
                <a:latin typeface="Graphik"/>
                <a:ea typeface="Graphik"/>
                <a:cs typeface="Graphik"/>
                <a:sym typeface="Graphik"/>
              </a:defRPr>
            </a:pPr>
            <a:r>
              <a:t>Extra payments are awarded for up to 2 children, either having a disability or caring for a severely disabled person and to help with housing costs</a:t>
            </a:r>
          </a:p>
          <a:p>
            <a:pPr>
              <a:defRPr>
                <a:latin typeface="Graphik"/>
                <a:ea typeface="Graphik"/>
                <a:cs typeface="Graphik"/>
                <a:sym typeface="Graphik"/>
              </a:defRPr>
            </a:pPr>
            <a:r>
              <a:t>The universal credit payment reduces as people earn money. People have work allowance of how much they can earn before their payment is decreased. This allowance is higher for people responsible for children/young people, people with disability limiting work. It is lower if people have help with housing costs</a:t>
            </a:r>
          </a:p>
        </p:txBody>
      </p:sp>
      <p:sp>
        <p:nvSpPr>
          <p:cNvPr id="288" name="How it work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How it works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Universal Credi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Universal Credit </a:t>
            </a:r>
          </a:p>
        </p:txBody>
      </p:sp>
      <p:sp>
        <p:nvSpPr>
          <p:cNvPr id="291" name="It is designed so that people would no longer be better off claiming benefits alone rather than working. The government says that this will encourage people to work and out of the benefit trap as it allows people to work and still get supported with a 'w"/>
          <p:cNvSpPr txBox="1">
            <a:spLocks noGrp="1"/>
          </p:cNvSpPr>
          <p:nvPr>
            <p:ph type="body" idx="1"/>
          </p:nvPr>
        </p:nvSpPr>
        <p:spPr>
          <a:prstGeom prst="rect">
            <a:avLst/>
          </a:prstGeom>
        </p:spPr>
        <p:txBody>
          <a:bodyPr/>
          <a:lstStyle/>
          <a:p>
            <a:pPr>
              <a:defRPr>
                <a:latin typeface="Graphik"/>
                <a:ea typeface="Graphik"/>
                <a:cs typeface="Graphik"/>
                <a:sym typeface="Graphik"/>
              </a:defRPr>
            </a:pPr>
            <a:r>
              <a:t>It is designed so that people would no longer be better off claiming benefits alone rather than working. The government says that this will encourage people to work and out of the benefit trap as it allows people to work and still get supported with a 'work allowance'</a:t>
            </a:r>
          </a:p>
          <a:p>
            <a:pPr>
              <a:defRPr>
                <a:latin typeface="Graphik"/>
                <a:ea typeface="Graphik"/>
                <a:cs typeface="Graphik"/>
                <a:sym typeface="Graphik"/>
              </a:defRPr>
            </a:pPr>
            <a:r>
              <a:t>Additionally, the monthly payments were designed to help people learn to budget their money and prepare them for having a job</a:t>
            </a:r>
          </a:p>
          <a:p>
            <a:pPr>
              <a:defRPr>
                <a:latin typeface="Graphik"/>
                <a:ea typeface="Graphik"/>
                <a:cs typeface="Graphik"/>
                <a:sym typeface="Graphik"/>
              </a:defRPr>
            </a:pPr>
            <a:r>
              <a:t>People can apply for universal credit online which is good as it cuts down the cost of managing benefits to the government</a:t>
            </a:r>
          </a:p>
        </p:txBody>
      </p:sp>
      <p:sp>
        <p:nvSpPr>
          <p:cNvPr id="292" name="Benefi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Benefits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P Appraisal"/>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GP Appraisal</a:t>
            </a:r>
          </a:p>
        </p:txBody>
      </p:sp>
      <p:sp>
        <p:nvSpPr>
          <p:cNvPr id="164" name="Appraisal has been a requirement for GPs since 2002. It is meant to be a formative process identifying development needs rather than performance management. Since the introduction of revalidation by the GMC appraisals also offer a regular, structured sys"/>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Appraisal has been a requirement for GPs since 2002. It is meant to be a formative process identifying development needs rather than performance management. Since the introduction of revalidation by the GMC appraisals also offer a regular, structured system for recording progress towards revalidation and identifying development needs</a:t>
            </a:r>
          </a:p>
          <a:p>
            <a:pPr marL="535177" indent="-535177" defTabSz="2389572">
              <a:spcBef>
                <a:spcPts val="2300"/>
              </a:spcBef>
              <a:defRPr sz="4312">
                <a:latin typeface="Graphik"/>
                <a:ea typeface="Graphik"/>
                <a:cs typeface="Graphik"/>
                <a:sym typeface="Graphik"/>
              </a:defRPr>
            </a:pPr>
            <a:r>
              <a:t>NHS England took on the responsibility for appraisals after the Primary Care Trusts were disbanded</a:t>
            </a:r>
          </a:p>
          <a:p>
            <a:pPr marL="535177" indent="-535177" defTabSz="2389572">
              <a:spcBef>
                <a:spcPts val="2300"/>
              </a:spcBef>
              <a:defRPr sz="4312">
                <a:latin typeface="Graphik"/>
                <a:ea typeface="Graphik"/>
                <a:cs typeface="Graphik"/>
                <a:sym typeface="Graphik"/>
              </a:defRPr>
            </a:pPr>
            <a:r>
              <a:t>The appraiser should be another GP (principal or non-principal), who will have been properly trained in appraisal. NHS England recommend that a doctor should have no more than 3 consecutive appraisals by the same appraiser in the same revalidation cycle. Typically the average time commitment for appraisal is a minimum of 4.5 - 6.5h. This includes between 2 &amp; 4h preparation</a:t>
            </a:r>
          </a:p>
        </p:txBody>
      </p:sp>
      <p:sp>
        <p:nvSpPr>
          <p:cNvPr id="165" name="www.gpappraisals.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www.gpappraisals.uk</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Universal Credi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Universal Credit </a:t>
            </a:r>
          </a:p>
        </p:txBody>
      </p:sp>
      <p:sp>
        <p:nvSpPr>
          <p:cNvPr id="295" name="People have to wait 5 weeks to receive their first payment, and then struggle due to only receiving payments every month…"/>
          <p:cNvSpPr txBox="1">
            <a:spLocks noGrp="1"/>
          </p:cNvSpPr>
          <p:nvPr>
            <p:ph type="body" idx="1"/>
          </p:nvPr>
        </p:nvSpPr>
        <p:spPr>
          <a:prstGeom prst="rect">
            <a:avLst/>
          </a:prstGeom>
        </p:spPr>
        <p:txBody>
          <a:bodyPr/>
          <a:lstStyle/>
          <a:p>
            <a:pPr>
              <a:defRPr>
                <a:latin typeface="Graphik"/>
                <a:ea typeface="Graphik"/>
                <a:cs typeface="Graphik"/>
                <a:sym typeface="Graphik"/>
              </a:defRPr>
            </a:pPr>
            <a:r>
              <a:t>People have to wait 5 weeks to receive their first payment, and then struggle due to only receiving payments every month</a:t>
            </a:r>
          </a:p>
          <a:p>
            <a:pPr>
              <a:defRPr>
                <a:latin typeface="Graphik"/>
                <a:ea typeface="Graphik"/>
                <a:cs typeface="Graphik"/>
                <a:sym typeface="Graphik"/>
              </a:defRPr>
            </a:pPr>
            <a:r>
              <a:t>Childcare must be paid by parents upfront and is then refunded by universal credit</a:t>
            </a:r>
          </a:p>
          <a:p>
            <a:pPr>
              <a:defRPr>
                <a:latin typeface="Graphik"/>
                <a:ea typeface="Graphik"/>
                <a:cs typeface="Graphik"/>
                <a:sym typeface="Graphik"/>
              </a:defRPr>
            </a:pPr>
            <a:r>
              <a:t>Many disabled people and households receive less than they did with the old benefits system</a:t>
            </a:r>
          </a:p>
          <a:p>
            <a:pPr>
              <a:defRPr>
                <a:latin typeface="Graphik"/>
                <a:ea typeface="Graphik"/>
                <a:cs typeface="Graphik"/>
                <a:sym typeface="Graphik"/>
              </a:defRPr>
            </a:pPr>
            <a:r>
              <a:t>The old benefits paid benefits for each child per year, however universal credit will only pay for the first 2 children for children born after April 2017</a:t>
            </a:r>
          </a:p>
          <a:p>
            <a:pPr>
              <a:defRPr>
                <a:latin typeface="Graphik"/>
                <a:ea typeface="Graphik"/>
                <a:cs typeface="Graphik"/>
                <a:sym typeface="Graphik"/>
              </a:defRPr>
            </a:pPr>
            <a:r>
              <a:t>Private tenants find it harder to rent</a:t>
            </a:r>
          </a:p>
        </p:txBody>
      </p:sp>
      <p:sp>
        <p:nvSpPr>
          <p:cNvPr id="296" name="Controversy"/>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Controversy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ersonal Independence Payment (PIP)"/>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Personal Independence Payment (PIP)</a:t>
            </a:r>
          </a:p>
        </p:txBody>
      </p:sp>
      <p:sp>
        <p:nvSpPr>
          <p:cNvPr id="299" name="Patients must have a long-term health condition or disability and have difficulties with activities related to daily living and or mobility. They must also have had these difficulties for 3 months and expect them to last for at least 9 months. These rule"/>
          <p:cNvSpPr txBox="1">
            <a:spLocks noGrp="1"/>
          </p:cNvSpPr>
          <p:nvPr>
            <p:ph type="body" idx="1"/>
          </p:nvPr>
        </p:nvSpPr>
        <p:spPr>
          <a:prstGeom prst="rect">
            <a:avLst/>
          </a:prstGeom>
        </p:spPr>
        <p:txBody>
          <a:bodyPr/>
          <a:lstStyle/>
          <a:p>
            <a:pPr marL="458723" indent="-458723" defTabSz="2048204">
              <a:spcBef>
                <a:spcPts val="2000"/>
              </a:spcBef>
              <a:defRPr sz="3696">
                <a:latin typeface="Graphik"/>
                <a:ea typeface="Graphik"/>
                <a:cs typeface="Graphik"/>
                <a:sym typeface="Graphik"/>
              </a:defRPr>
            </a:pPr>
            <a:r>
              <a:t>Patients must have a long-term health condition or disability and have difficulties with activities related to daily living and or mobility. They must also have had these difficulties for 3 months and expect them to last for at least 9 months. These rules do not apply for patients who are terminally ill</a:t>
            </a:r>
          </a:p>
          <a:p>
            <a:pPr marL="458723" indent="-458723" defTabSz="2048204">
              <a:spcBef>
                <a:spcPts val="2000"/>
              </a:spcBef>
              <a:defRPr sz="3696">
                <a:latin typeface="Graphik"/>
                <a:ea typeface="Graphik"/>
                <a:cs typeface="Graphik"/>
                <a:sym typeface="Graphik"/>
              </a:defRPr>
            </a:pPr>
            <a:r>
              <a:t>Can get between £23.60 and £151.40 a week if aged 16 or over and have not reached State Pension age. The amount depends on how the condition affects them, not on the condition itself</a:t>
            </a:r>
          </a:p>
          <a:p>
            <a:pPr marL="458723" indent="-458723" defTabSz="2048204">
              <a:spcBef>
                <a:spcPts val="2000"/>
              </a:spcBef>
              <a:defRPr sz="3696">
                <a:latin typeface="Graphik"/>
                <a:ea typeface="Graphik"/>
                <a:cs typeface="Graphik"/>
                <a:sym typeface="Graphik"/>
              </a:defRPr>
            </a:pPr>
            <a:r>
              <a:t>Each of the components have a ‘standard’ and ‘enhanced’ levels depending on the level of need</a:t>
            </a:r>
          </a:p>
          <a:p>
            <a:pPr marL="458723" indent="-458723" defTabSz="2048204">
              <a:spcBef>
                <a:spcPts val="2000"/>
              </a:spcBef>
              <a:defRPr sz="3696">
                <a:latin typeface="Graphik"/>
                <a:ea typeface="Graphik"/>
                <a:cs typeface="Graphik"/>
                <a:sym typeface="Graphik"/>
              </a:defRPr>
            </a:pPr>
            <a:r>
              <a:t>Patients who are terminally ill are automatically entitled to the enhanced component of the ‘Daily Living Component’ of the ‘Personal Independence Payment’</a:t>
            </a:r>
          </a:p>
          <a:p>
            <a:pPr marL="458723" indent="-458723" defTabSz="2048204">
              <a:spcBef>
                <a:spcPts val="2000"/>
              </a:spcBef>
              <a:defRPr sz="3696">
                <a:latin typeface="Graphik"/>
                <a:ea typeface="Graphik"/>
                <a:cs typeface="Graphik"/>
                <a:sym typeface="Graphik"/>
              </a:defRPr>
            </a:pPr>
            <a:r>
              <a:t>PIP is tax-free, not means tested and divided into two components:</a:t>
            </a:r>
          </a:p>
          <a:p>
            <a:pPr marL="917447" lvl="1" indent="-458723" defTabSz="2048204">
              <a:spcBef>
                <a:spcPts val="2000"/>
              </a:spcBef>
              <a:defRPr sz="3696">
                <a:latin typeface="Graphik"/>
                <a:ea typeface="Graphik"/>
                <a:cs typeface="Graphik"/>
                <a:sym typeface="Graphik"/>
              </a:defRPr>
            </a:pPr>
            <a:r>
              <a:t>Daily living component</a:t>
            </a:r>
          </a:p>
          <a:p>
            <a:pPr marL="917447" lvl="1" indent="-458723" defTabSz="2048204">
              <a:spcBef>
                <a:spcPts val="2000"/>
              </a:spcBef>
              <a:defRPr sz="3696">
                <a:latin typeface="Graphik"/>
                <a:ea typeface="Graphik"/>
                <a:cs typeface="Graphik"/>
                <a:sym typeface="Graphik"/>
              </a:defRPr>
            </a:pPr>
            <a:r>
              <a:t>Mobility component</a:t>
            </a:r>
          </a:p>
        </p:txBody>
      </p:sp>
      <p:sp>
        <p:nvSpPr>
          <p:cNvPr id="300"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ersonal Independence Payment (PIP)"/>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Personal Independence Payment (PIP)</a:t>
            </a:r>
          </a:p>
        </p:txBody>
      </p:sp>
      <p:sp>
        <p:nvSpPr>
          <p:cNvPr id="303" name="Preparing food or eating…"/>
          <p:cNvSpPr txBox="1">
            <a:spLocks noGrp="1"/>
          </p:cNvSpPr>
          <p:nvPr>
            <p:ph type="body" idx="1"/>
          </p:nvPr>
        </p:nvSpPr>
        <p:spPr>
          <a:prstGeom prst="rect">
            <a:avLst/>
          </a:prstGeom>
        </p:spPr>
        <p:txBody>
          <a:bodyPr/>
          <a:lstStyle/>
          <a:p>
            <a:pPr>
              <a:defRPr>
                <a:latin typeface="Graphik"/>
                <a:ea typeface="Graphik"/>
                <a:cs typeface="Graphik"/>
                <a:sym typeface="Graphik"/>
              </a:defRPr>
            </a:pPr>
            <a:r>
              <a:t>Preparing food or eating</a:t>
            </a:r>
          </a:p>
          <a:p>
            <a:pPr>
              <a:defRPr>
                <a:latin typeface="Graphik"/>
                <a:ea typeface="Graphik"/>
                <a:cs typeface="Graphik"/>
                <a:sym typeface="Graphik"/>
              </a:defRPr>
            </a:pPr>
            <a:r>
              <a:t>Washing, bathing, using toilet</a:t>
            </a:r>
          </a:p>
          <a:p>
            <a:pPr>
              <a:defRPr>
                <a:latin typeface="Graphik"/>
                <a:ea typeface="Graphik"/>
                <a:cs typeface="Graphik"/>
                <a:sym typeface="Graphik"/>
              </a:defRPr>
            </a:pPr>
            <a:r>
              <a:t>Dressing and undressing</a:t>
            </a:r>
          </a:p>
          <a:p>
            <a:pPr>
              <a:defRPr>
                <a:latin typeface="Graphik"/>
                <a:ea typeface="Graphik"/>
                <a:cs typeface="Graphik"/>
                <a:sym typeface="Graphik"/>
              </a:defRPr>
            </a:pPr>
            <a:r>
              <a:t>Reading and communicating</a:t>
            </a:r>
          </a:p>
          <a:p>
            <a:pPr>
              <a:defRPr>
                <a:latin typeface="Graphik"/>
                <a:ea typeface="Graphik"/>
                <a:cs typeface="Graphik"/>
                <a:sym typeface="Graphik"/>
              </a:defRPr>
            </a:pPr>
            <a:r>
              <a:t>Managing medicines or treatments</a:t>
            </a:r>
          </a:p>
          <a:p>
            <a:pPr>
              <a:defRPr>
                <a:latin typeface="Graphik"/>
                <a:ea typeface="Graphik"/>
                <a:cs typeface="Graphik"/>
                <a:sym typeface="Graphik"/>
              </a:defRPr>
            </a:pPr>
            <a:r>
              <a:t>Making decisions about money</a:t>
            </a:r>
          </a:p>
          <a:p>
            <a:pPr>
              <a:defRPr>
                <a:latin typeface="Graphik"/>
                <a:ea typeface="Graphik"/>
                <a:cs typeface="Graphik"/>
                <a:sym typeface="Graphik"/>
              </a:defRPr>
            </a:pPr>
            <a:r>
              <a:t>Engaging with other people</a:t>
            </a:r>
          </a:p>
        </p:txBody>
      </p:sp>
      <p:sp>
        <p:nvSpPr>
          <p:cNvPr id="304" name="Daily Living Componen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Daily Living Component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ersonal Independence Payment (PIP)"/>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Personal Independence Payment (PIP)</a:t>
            </a:r>
          </a:p>
        </p:txBody>
      </p:sp>
      <p:sp>
        <p:nvSpPr>
          <p:cNvPr id="307" name="Can’t walk…"/>
          <p:cNvSpPr txBox="1">
            <a:spLocks noGrp="1"/>
          </p:cNvSpPr>
          <p:nvPr>
            <p:ph type="body" idx="1"/>
          </p:nvPr>
        </p:nvSpPr>
        <p:spPr>
          <a:prstGeom prst="rect">
            <a:avLst/>
          </a:prstGeom>
        </p:spPr>
        <p:txBody>
          <a:bodyPr/>
          <a:lstStyle/>
          <a:p>
            <a:pPr>
              <a:defRPr>
                <a:latin typeface="Graphik"/>
                <a:ea typeface="Graphik"/>
                <a:cs typeface="Graphik"/>
                <a:sym typeface="Graphik"/>
              </a:defRPr>
            </a:pPr>
            <a:r>
              <a:t>Can’t walk</a:t>
            </a:r>
          </a:p>
          <a:p>
            <a:pPr>
              <a:defRPr>
                <a:latin typeface="Graphik"/>
                <a:ea typeface="Graphik"/>
                <a:cs typeface="Graphik"/>
                <a:sym typeface="Graphik"/>
              </a:defRPr>
            </a:pPr>
            <a:r>
              <a:t>Can only walk a short distance without severe discomfort</a:t>
            </a:r>
          </a:p>
          <a:p>
            <a:pPr>
              <a:defRPr>
                <a:latin typeface="Graphik"/>
                <a:ea typeface="Graphik"/>
                <a:cs typeface="Graphik"/>
                <a:sym typeface="Graphik"/>
              </a:defRPr>
            </a:pPr>
            <a:r>
              <a:t>Could become very ill if tried to walk</a:t>
            </a:r>
          </a:p>
          <a:p>
            <a:pPr>
              <a:defRPr>
                <a:latin typeface="Graphik"/>
                <a:ea typeface="Graphik"/>
                <a:cs typeface="Graphik"/>
                <a:sym typeface="Graphik"/>
              </a:defRPr>
            </a:pPr>
            <a:r>
              <a:t>No feet / legs</a:t>
            </a:r>
          </a:p>
          <a:p>
            <a:pPr>
              <a:defRPr>
                <a:latin typeface="Graphik"/>
                <a:ea typeface="Graphik"/>
                <a:cs typeface="Graphik"/>
                <a:sym typeface="Graphik"/>
              </a:defRPr>
            </a:pPr>
            <a:r>
              <a:t>Blind / deaf and needs accompanying</a:t>
            </a:r>
          </a:p>
          <a:p>
            <a:pPr>
              <a:defRPr>
                <a:latin typeface="Graphik"/>
                <a:ea typeface="Graphik"/>
                <a:cs typeface="Graphik"/>
                <a:sym typeface="Graphik"/>
              </a:defRPr>
            </a:pPr>
            <a:r>
              <a:t>Need supervision most of the time when outdoors</a:t>
            </a:r>
          </a:p>
          <a:p>
            <a:pPr>
              <a:defRPr>
                <a:latin typeface="Graphik"/>
                <a:ea typeface="Graphik"/>
                <a:cs typeface="Graphik"/>
                <a:sym typeface="Graphik"/>
              </a:defRPr>
            </a:pPr>
            <a:r>
              <a:t>Severe mental impairment (highest care rate DLA)</a:t>
            </a:r>
          </a:p>
        </p:txBody>
      </p:sp>
      <p:sp>
        <p:nvSpPr>
          <p:cNvPr id="308" name="Mobility Componen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Mobility Component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Attendance Allowanc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Attendance Allowance</a:t>
            </a:r>
          </a:p>
        </p:txBody>
      </p:sp>
      <p:sp>
        <p:nvSpPr>
          <p:cNvPr id="311" name="AA is a tax-free allowance for people aged 65 or over when they claim who need help with their personal care…"/>
          <p:cNvSpPr txBox="1">
            <a:spLocks noGrp="1"/>
          </p:cNvSpPr>
          <p:nvPr>
            <p:ph type="body" idx="1"/>
          </p:nvPr>
        </p:nvSpPr>
        <p:spPr>
          <a:prstGeom prst="rect">
            <a:avLst/>
          </a:prstGeom>
        </p:spPr>
        <p:txBody>
          <a:bodyPr/>
          <a:lstStyle/>
          <a:p>
            <a:pPr>
              <a:defRPr>
                <a:latin typeface="Graphik"/>
                <a:ea typeface="Graphik"/>
                <a:cs typeface="Graphik"/>
                <a:sym typeface="Graphik"/>
              </a:defRPr>
            </a:pPr>
            <a:r>
              <a:t>AA is a tax-free allowance for people aged 65 or over when they claim who need help with their personal care</a:t>
            </a:r>
          </a:p>
          <a:p>
            <a:pPr>
              <a:defRPr>
                <a:latin typeface="Graphik"/>
                <a:ea typeface="Graphik"/>
                <a:cs typeface="Graphik"/>
                <a:sym typeface="Graphik"/>
              </a:defRPr>
            </a:pPr>
            <a:r>
              <a:t>To claim AA patients should normally have needed help with care for 6 months</a:t>
            </a:r>
          </a:p>
          <a:p>
            <a:pPr>
              <a:defRPr>
                <a:latin typeface="Graphik"/>
                <a:ea typeface="Graphik"/>
                <a:cs typeface="Graphik"/>
                <a:sym typeface="Graphik"/>
              </a:defRPr>
            </a:pPr>
            <a:r>
              <a:t>Like DLA it is not means tested</a:t>
            </a:r>
          </a:p>
          <a:p>
            <a:pPr>
              <a:defRPr>
                <a:latin typeface="Graphik"/>
                <a:ea typeface="Graphik"/>
                <a:cs typeface="Graphik"/>
                <a:sym typeface="Graphik"/>
              </a:defRPr>
            </a:pPr>
            <a:r>
              <a:t>Helps with extra costs if you have a disability and need someone to help look after you</a:t>
            </a:r>
          </a:p>
          <a:p>
            <a:pPr>
              <a:defRPr>
                <a:latin typeface="Graphik"/>
                <a:ea typeface="Graphik"/>
                <a:cs typeface="Graphik"/>
                <a:sym typeface="Graphik"/>
              </a:defRPr>
            </a:pPr>
            <a:r>
              <a:t>Two rates</a:t>
            </a:r>
          </a:p>
          <a:p>
            <a:pPr lvl="1">
              <a:defRPr>
                <a:latin typeface="Graphik"/>
                <a:ea typeface="Graphik"/>
                <a:cs typeface="Graphik"/>
                <a:sym typeface="Graphik"/>
              </a:defRPr>
            </a:pPr>
            <a:r>
              <a:t>Low (58.70) frequent help or constant supervision during day / night</a:t>
            </a:r>
          </a:p>
          <a:p>
            <a:pPr lvl="1">
              <a:defRPr>
                <a:latin typeface="Graphik"/>
                <a:ea typeface="Graphik"/>
                <a:cs typeface="Graphik"/>
                <a:sym typeface="Graphik"/>
              </a:defRPr>
            </a:pPr>
            <a:r>
              <a:t>High (87.65) help or supervision throughout both day and night / terminally ill</a:t>
            </a:r>
          </a:p>
        </p:txBody>
      </p:sp>
      <p:sp>
        <p:nvSpPr>
          <p:cNvPr id="312"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rminally Ill Patien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Terminally Ill Patients</a:t>
            </a:r>
          </a:p>
        </p:txBody>
      </p:sp>
      <p:sp>
        <p:nvSpPr>
          <p:cNvPr id="315" name="Patients who have a terminal illness (where there is an expectation that the patient will not live for more than 6 months) are eligible to be fast-tracked through the system for claiming incapacity benefit (IB), employment support allowance (ESA), DLA or"/>
          <p:cNvSpPr txBox="1">
            <a:spLocks noGrp="1"/>
          </p:cNvSpPr>
          <p:nvPr>
            <p:ph type="body" idx="1"/>
          </p:nvPr>
        </p:nvSpPr>
        <p:spPr>
          <a:prstGeom prst="rect">
            <a:avLst/>
          </a:prstGeom>
        </p:spPr>
        <p:txBody>
          <a:bodyPr/>
          <a:lstStyle/>
          <a:p>
            <a:pPr marL="447801" indent="-447801" defTabSz="1999437">
              <a:spcBef>
                <a:spcPts val="1900"/>
              </a:spcBef>
              <a:defRPr sz="3607">
                <a:latin typeface="Graphik"/>
                <a:ea typeface="Graphik"/>
                <a:cs typeface="Graphik"/>
                <a:sym typeface="Graphik"/>
              </a:defRPr>
            </a:pPr>
            <a:r>
              <a:t>Patients who have a terminal illness (where there is an expectation that the patient will not live for more than 6 months) are eligible to be fast-tracked through the system for claiming incapacity benefit (IB), employment support allowance (ESA), DLA or AA. A DS1500 form is completed which ensures the application is dealt with promptly and that the patient automatically receives the higher rate</a:t>
            </a:r>
          </a:p>
          <a:p>
            <a:pPr marL="447801" indent="-447801" defTabSz="1999437">
              <a:spcBef>
                <a:spcPts val="1900"/>
              </a:spcBef>
              <a:defRPr sz="3607" b="1">
                <a:latin typeface="Graphik"/>
                <a:ea typeface="Graphik"/>
                <a:cs typeface="Graphik"/>
                <a:sym typeface="Graphik"/>
              </a:defRPr>
            </a:pPr>
            <a:r>
              <a:t>DS1500 form</a:t>
            </a:r>
          </a:p>
          <a:p>
            <a:pPr marL="895603" lvl="1" indent="-447801" defTabSz="1999437">
              <a:spcBef>
                <a:spcPts val="1900"/>
              </a:spcBef>
              <a:defRPr sz="3607">
                <a:latin typeface="Graphik"/>
                <a:ea typeface="Graphik"/>
                <a:cs typeface="Graphik"/>
                <a:sym typeface="Graphik"/>
              </a:defRPr>
            </a:pPr>
            <a:r>
              <a:t>Contains questions about the diagnosis, whether the patient is aware of the condition/prognosis clinical features (e.g. staging) and treatment</a:t>
            </a:r>
          </a:p>
          <a:p>
            <a:pPr marL="895603" lvl="1" indent="-447801" defTabSz="1999437">
              <a:spcBef>
                <a:spcPts val="1900"/>
              </a:spcBef>
              <a:defRPr sz="3607">
                <a:latin typeface="Graphik"/>
                <a:ea typeface="Graphik"/>
                <a:cs typeface="Graphik"/>
                <a:sym typeface="Graphik"/>
              </a:defRPr>
            </a:pPr>
            <a:r>
              <a:t>May be completed by a hospital or hospice consultant</a:t>
            </a:r>
          </a:p>
          <a:p>
            <a:pPr marL="895603" lvl="1" indent="-447801" defTabSz="1999437">
              <a:spcBef>
                <a:spcPts val="1900"/>
              </a:spcBef>
              <a:defRPr sz="3607">
                <a:latin typeface="Graphik"/>
                <a:ea typeface="Graphik"/>
                <a:cs typeface="Graphik"/>
                <a:sym typeface="Graphik"/>
              </a:defRPr>
            </a:pPr>
            <a:r>
              <a:t>A fee is payable by the Department for Works and Pensions (DWP) for the completion of this form</a:t>
            </a:r>
          </a:p>
          <a:p>
            <a:pPr marL="895603" lvl="1" indent="-447801" defTabSz="1999437">
              <a:spcBef>
                <a:spcPts val="1900"/>
              </a:spcBef>
              <a:defRPr sz="3607">
                <a:latin typeface="Graphik"/>
                <a:ea typeface="Graphik"/>
                <a:cs typeface="Graphik"/>
                <a:sym typeface="Graphik"/>
              </a:defRPr>
            </a:pPr>
            <a:r>
              <a:t>Given directly to the patient rather than sent to the DWP</a:t>
            </a:r>
          </a:p>
          <a:p>
            <a:pPr marL="895603" lvl="1" indent="-447801" defTabSz="1999437">
              <a:spcBef>
                <a:spcPts val="1900"/>
              </a:spcBef>
              <a:defRPr sz="3607">
                <a:latin typeface="Graphik"/>
                <a:ea typeface="Graphik"/>
                <a:cs typeface="Graphik"/>
                <a:sym typeface="Graphik"/>
              </a:defRPr>
            </a:pPr>
            <a:r>
              <a:t>Can carry on claiming if still living after 6/12, up to 3y. Then reviewed</a:t>
            </a:r>
          </a:p>
        </p:txBody>
      </p:sp>
      <p:sp>
        <p:nvSpPr>
          <p:cNvPr id="316"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Bereavement Benefi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Bereavement Benefits</a:t>
            </a:r>
          </a:p>
        </p:txBody>
      </p:sp>
      <p:sp>
        <p:nvSpPr>
          <p:cNvPr id="319" name="Funeral payment - One-off payment to partner or parent of deceased if they are on benefits to help pay for a funeral…"/>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Funeral payment </a:t>
            </a:r>
            <a:r>
              <a:t>- One-off payment to partner or parent of deceased if they are on benefits to help pay for a funeral</a:t>
            </a:r>
          </a:p>
          <a:p>
            <a:pPr>
              <a:defRPr>
                <a:latin typeface="Graphik"/>
                <a:ea typeface="Graphik"/>
                <a:cs typeface="Graphik"/>
                <a:sym typeface="Graphik"/>
              </a:defRPr>
            </a:pPr>
            <a:r>
              <a:rPr b="1"/>
              <a:t>Bereavement Support Payment</a:t>
            </a:r>
            <a:r>
              <a:t> - Lump sum and then up to 18 monthly payments if they are under the state pension age when their partner died. Depends on NI contributions. Different rates are paid according to whether the claimant gets Child Benefit</a:t>
            </a:r>
          </a:p>
          <a:p>
            <a:pPr>
              <a:defRPr>
                <a:latin typeface="Graphik"/>
                <a:ea typeface="Graphik"/>
                <a:cs typeface="Graphik"/>
                <a:sym typeface="Graphik"/>
              </a:defRPr>
            </a:pPr>
            <a:r>
              <a:rPr b="1"/>
              <a:t>Widowed Parent's Allowance</a:t>
            </a:r>
            <a:r>
              <a:t> - Payable to a parent whose husband or wife has died. Eligibility depends on surviving partner is bringing up a child &lt; 19 years of age and receiving child benefit, the deceased partner had made adequate NI contributions and if the woman was expecting her late husband's baby. Divorcees and those who remarry are not eligible to claim</a:t>
            </a:r>
          </a:p>
        </p:txBody>
      </p:sp>
      <p:sp>
        <p:nvSpPr>
          <p:cNvPr id="320" name="www.gov.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www.gov.uk</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arer’s Credi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Carer’s Credit</a:t>
            </a:r>
          </a:p>
        </p:txBody>
      </p:sp>
      <p:sp>
        <p:nvSpPr>
          <p:cNvPr id="323" name="Carer's credit provides credits to help fill gaps in the national insurance record of the carer, that they may have lost due to caring for their loved one. This therefore will not affect their ability to claim the state pension later in life…"/>
          <p:cNvSpPr txBox="1">
            <a:spLocks noGrp="1"/>
          </p:cNvSpPr>
          <p:nvPr>
            <p:ph type="body" idx="1"/>
          </p:nvPr>
        </p:nvSpPr>
        <p:spPr>
          <a:prstGeom prst="rect">
            <a:avLst/>
          </a:prstGeom>
        </p:spPr>
        <p:txBody>
          <a:bodyPr/>
          <a:lstStyle/>
          <a:p>
            <a:pPr>
              <a:defRPr>
                <a:latin typeface="Graphik"/>
                <a:ea typeface="Graphik"/>
                <a:cs typeface="Graphik"/>
                <a:sym typeface="Graphik"/>
              </a:defRPr>
            </a:pPr>
            <a:r>
              <a:t>Carer's credit provides credits to help fill gaps in the national insurance record of the carer, that they may have lost due to caring for their loved one. This therefore will not affect their ability to claim the state pension later in life</a:t>
            </a:r>
          </a:p>
          <a:p>
            <a:pPr>
              <a:defRPr>
                <a:latin typeface="Graphik"/>
                <a:ea typeface="Graphik"/>
                <a:cs typeface="Graphik"/>
                <a:sym typeface="Graphik"/>
              </a:defRPr>
            </a:pPr>
            <a:r>
              <a:t>Eligibility for the carer's credit:</a:t>
            </a:r>
          </a:p>
          <a:p>
            <a:pPr lvl="1">
              <a:defRPr>
                <a:latin typeface="Graphik"/>
                <a:ea typeface="Graphik"/>
                <a:cs typeface="Graphik"/>
                <a:sym typeface="Graphik"/>
              </a:defRPr>
            </a:pPr>
            <a:r>
              <a:t>Aged 16 or over</a:t>
            </a:r>
          </a:p>
          <a:p>
            <a:pPr lvl="1">
              <a:defRPr>
                <a:latin typeface="Graphik"/>
                <a:ea typeface="Graphik"/>
                <a:cs typeface="Graphik"/>
                <a:sym typeface="Graphik"/>
              </a:defRPr>
            </a:pPr>
            <a:r>
              <a:t>Under State Pension age</a:t>
            </a:r>
          </a:p>
          <a:p>
            <a:pPr lvl="1">
              <a:defRPr>
                <a:latin typeface="Graphik"/>
                <a:ea typeface="Graphik"/>
                <a:cs typeface="Graphik"/>
                <a:sym typeface="Graphik"/>
              </a:defRPr>
            </a:pPr>
            <a:r>
              <a:t>Looking after one or more people for at least 20 hours a week</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arer’s Credi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Carer’s Credit</a:t>
            </a:r>
          </a:p>
        </p:txBody>
      </p:sp>
      <p:sp>
        <p:nvSpPr>
          <p:cNvPr id="326" name="The person you are looking after must get one of the following:…"/>
          <p:cNvSpPr txBox="1">
            <a:spLocks noGrp="1"/>
          </p:cNvSpPr>
          <p:nvPr>
            <p:ph type="body" idx="1"/>
          </p:nvPr>
        </p:nvSpPr>
        <p:spPr>
          <a:prstGeom prst="rect">
            <a:avLst/>
          </a:prstGeom>
        </p:spPr>
        <p:txBody>
          <a:bodyPr/>
          <a:lstStyle/>
          <a:p>
            <a:pPr>
              <a:defRPr>
                <a:latin typeface="Graphik"/>
                <a:ea typeface="Graphik"/>
                <a:cs typeface="Graphik"/>
                <a:sym typeface="Graphik"/>
              </a:defRPr>
            </a:pPr>
            <a:r>
              <a:t>The person you are looking after must get one of the following:</a:t>
            </a:r>
          </a:p>
          <a:p>
            <a:pPr lvl="1">
              <a:defRPr>
                <a:latin typeface="Graphik"/>
                <a:ea typeface="Graphik"/>
                <a:cs typeface="Graphik"/>
                <a:sym typeface="Graphik"/>
              </a:defRPr>
            </a:pPr>
            <a:r>
              <a:t>Disability Living Allowance care component at the middle or highest rate</a:t>
            </a:r>
          </a:p>
          <a:p>
            <a:pPr lvl="1">
              <a:defRPr>
                <a:latin typeface="Graphik"/>
                <a:ea typeface="Graphik"/>
                <a:cs typeface="Graphik"/>
                <a:sym typeface="Graphik"/>
              </a:defRPr>
            </a:pPr>
            <a:r>
              <a:t>Attendance Allowance</a:t>
            </a:r>
          </a:p>
          <a:p>
            <a:pPr lvl="1">
              <a:defRPr>
                <a:latin typeface="Graphik"/>
                <a:ea typeface="Graphik"/>
                <a:cs typeface="Graphik"/>
                <a:sym typeface="Graphik"/>
              </a:defRPr>
            </a:pPr>
            <a:r>
              <a:t>Constant Attendance Allowance</a:t>
            </a:r>
          </a:p>
          <a:p>
            <a:pPr lvl="1">
              <a:defRPr>
                <a:latin typeface="Graphik"/>
                <a:ea typeface="Graphik"/>
                <a:cs typeface="Graphik"/>
                <a:sym typeface="Graphik"/>
              </a:defRPr>
            </a:pPr>
            <a:r>
              <a:t>Personal Independence Payment - daily living component, at the standard or enhanced rate</a:t>
            </a:r>
          </a:p>
          <a:p>
            <a:pPr lvl="1">
              <a:defRPr>
                <a:latin typeface="Graphik"/>
                <a:ea typeface="Graphik"/>
                <a:cs typeface="Graphik"/>
                <a:sym typeface="Graphik"/>
              </a:defRPr>
            </a:pPr>
            <a:r>
              <a:t>Armed Forces Independence Payment</a:t>
            </a:r>
          </a:p>
        </p:txBody>
      </p:sp>
      <p:sp>
        <p:nvSpPr>
          <p:cNvPr id="327"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hild Tax Credi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Child Tax Credits</a:t>
            </a:r>
          </a:p>
        </p:txBody>
      </p:sp>
      <p:sp>
        <p:nvSpPr>
          <p:cNvPr id="330" name="Method of helping families with the cost of bringing up children.…"/>
          <p:cNvSpPr txBox="1">
            <a:spLocks noGrp="1"/>
          </p:cNvSpPr>
          <p:nvPr>
            <p:ph type="body" idx="1"/>
          </p:nvPr>
        </p:nvSpPr>
        <p:spPr>
          <a:prstGeom prst="rect">
            <a:avLst/>
          </a:prstGeom>
        </p:spPr>
        <p:txBody>
          <a:bodyPr/>
          <a:lstStyle/>
          <a:p>
            <a:pPr marL="365887" indent="-365887" defTabSz="1633687">
              <a:spcBef>
                <a:spcPts val="1600"/>
              </a:spcBef>
              <a:defRPr sz="2948">
                <a:latin typeface="Graphik"/>
                <a:ea typeface="Graphik"/>
                <a:cs typeface="Graphik"/>
                <a:sym typeface="Graphik"/>
              </a:defRPr>
            </a:pPr>
            <a:r>
              <a:t>Method of helping families with the cost of bringing up children.</a:t>
            </a:r>
          </a:p>
          <a:p>
            <a:pPr marL="365887" indent="-365887" defTabSz="1633687">
              <a:spcBef>
                <a:spcPts val="1600"/>
              </a:spcBef>
              <a:defRPr sz="2948">
                <a:latin typeface="Graphik"/>
                <a:ea typeface="Graphik"/>
                <a:cs typeface="Graphik"/>
                <a:sym typeface="Graphik"/>
              </a:defRPr>
            </a:pPr>
            <a:r>
              <a:t>Eligibility depends on:</a:t>
            </a:r>
          </a:p>
          <a:p>
            <a:pPr marL="731774" lvl="1" indent="-365887" defTabSz="1633687">
              <a:spcBef>
                <a:spcPts val="1600"/>
              </a:spcBef>
              <a:defRPr sz="2948">
                <a:latin typeface="Graphik"/>
                <a:ea typeface="Graphik"/>
                <a:cs typeface="Graphik"/>
                <a:sym typeface="Graphik"/>
              </a:defRPr>
            </a:pPr>
            <a:r>
              <a:t>Child’s age</a:t>
            </a:r>
          </a:p>
          <a:p>
            <a:pPr marL="731774" lvl="1" indent="-365887" defTabSz="1633687">
              <a:spcBef>
                <a:spcPts val="1600"/>
              </a:spcBef>
              <a:defRPr sz="2948">
                <a:latin typeface="Graphik"/>
                <a:ea typeface="Graphik"/>
                <a:cs typeface="Graphik"/>
                <a:sym typeface="Graphik"/>
              </a:defRPr>
            </a:pPr>
            <a:r>
              <a:t>If you're responsible for the child</a:t>
            </a:r>
          </a:p>
          <a:p>
            <a:pPr marL="365887" indent="-365887" defTabSz="1633687">
              <a:spcBef>
                <a:spcPts val="1600"/>
              </a:spcBef>
              <a:defRPr sz="2948">
                <a:latin typeface="Graphik"/>
                <a:ea typeface="Graphik"/>
                <a:cs typeface="Graphik"/>
                <a:sym typeface="Graphik"/>
              </a:defRPr>
            </a:pPr>
            <a:r>
              <a:t>The child's age - To qualify the child must be:</a:t>
            </a:r>
          </a:p>
          <a:p>
            <a:pPr marL="731774" lvl="1" indent="-365887" defTabSz="1633687">
              <a:spcBef>
                <a:spcPts val="1600"/>
              </a:spcBef>
              <a:defRPr sz="2948">
                <a:latin typeface="Graphik"/>
                <a:ea typeface="Graphik"/>
                <a:cs typeface="Graphik"/>
                <a:sym typeface="Graphik"/>
              </a:defRPr>
            </a:pPr>
            <a:r>
              <a:t>Under 16 - you can claim up until the 31st August after their 16th birthday</a:t>
            </a:r>
          </a:p>
          <a:p>
            <a:pPr marL="731774" lvl="1" indent="-365887" defTabSz="1633687">
              <a:spcBef>
                <a:spcPts val="1600"/>
              </a:spcBef>
              <a:defRPr sz="2948">
                <a:latin typeface="Graphik"/>
                <a:ea typeface="Graphik"/>
                <a:cs typeface="Graphik"/>
                <a:sym typeface="Graphik"/>
              </a:defRPr>
            </a:pPr>
            <a:r>
              <a:t>Under 20 - if they're in approved education or training</a:t>
            </a:r>
          </a:p>
          <a:p>
            <a:pPr marL="365887" indent="-365887" defTabSz="1633687">
              <a:spcBef>
                <a:spcPts val="1600"/>
              </a:spcBef>
              <a:defRPr sz="2948">
                <a:latin typeface="Graphik"/>
                <a:ea typeface="Graphik"/>
                <a:cs typeface="Graphik"/>
                <a:sym typeface="Graphik"/>
              </a:defRPr>
            </a:pPr>
            <a:r>
              <a:t>Responsibility for a child - You're usually responsible for a child if:</a:t>
            </a:r>
          </a:p>
          <a:p>
            <a:pPr marL="731774" lvl="1" indent="-365887" defTabSz="1633687">
              <a:spcBef>
                <a:spcPts val="1600"/>
              </a:spcBef>
              <a:defRPr sz="2948">
                <a:latin typeface="Graphik"/>
                <a:ea typeface="Graphik"/>
                <a:cs typeface="Graphik"/>
                <a:sym typeface="Graphik"/>
              </a:defRPr>
            </a:pPr>
            <a:r>
              <a:t>They live with you all the time</a:t>
            </a:r>
          </a:p>
          <a:p>
            <a:pPr marL="731774" lvl="1" indent="-365887" defTabSz="1633687">
              <a:spcBef>
                <a:spcPts val="1600"/>
              </a:spcBef>
              <a:defRPr sz="2948">
                <a:latin typeface="Graphik"/>
                <a:ea typeface="Graphik"/>
                <a:cs typeface="Graphik"/>
                <a:sym typeface="Graphik"/>
              </a:defRPr>
            </a:pPr>
            <a:r>
              <a:t>They normally live with you and you're the main carer</a:t>
            </a:r>
          </a:p>
          <a:p>
            <a:pPr marL="731774" lvl="1" indent="-365887" defTabSz="1633687">
              <a:spcBef>
                <a:spcPts val="1600"/>
              </a:spcBef>
              <a:defRPr sz="2948">
                <a:latin typeface="Graphik"/>
                <a:ea typeface="Graphik"/>
                <a:cs typeface="Graphik"/>
                <a:sym typeface="Graphik"/>
              </a:defRPr>
            </a:pPr>
            <a:r>
              <a:t>They keep their toys and clothes at your home</a:t>
            </a:r>
          </a:p>
          <a:p>
            <a:pPr marL="731774" lvl="1" indent="-365887" defTabSz="1633687">
              <a:spcBef>
                <a:spcPts val="1600"/>
              </a:spcBef>
              <a:defRPr sz="2948">
                <a:latin typeface="Graphik"/>
                <a:ea typeface="Graphik"/>
                <a:cs typeface="Graphik"/>
                <a:sym typeface="Graphik"/>
              </a:defRPr>
            </a:pPr>
            <a:r>
              <a:t>You pay for their meals and give them pocket money</a:t>
            </a:r>
          </a:p>
          <a:p>
            <a:pPr marL="731774" lvl="1" indent="-365887" defTabSz="1633687">
              <a:spcBef>
                <a:spcPts val="1600"/>
              </a:spcBef>
              <a:defRPr sz="2948">
                <a:latin typeface="Graphik"/>
                <a:ea typeface="Graphik"/>
                <a:cs typeface="Graphik"/>
                <a:sym typeface="Graphik"/>
              </a:defRPr>
            </a:pPr>
            <a:r>
              <a:t>They live in an EEA country or Switzerland but are financially dependent on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Appraisal"/>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Appraisal</a:t>
            </a:r>
          </a:p>
        </p:txBody>
      </p:sp>
      <p:sp>
        <p:nvSpPr>
          <p:cNvPr id="168" name="The content of appraisal based on the 4 key domains set out in the GMC's Good Medical Practice document:…"/>
          <p:cNvSpPr txBox="1">
            <a:spLocks noGrp="1"/>
          </p:cNvSpPr>
          <p:nvPr>
            <p:ph type="body" idx="1"/>
          </p:nvPr>
        </p:nvSpPr>
        <p:spPr>
          <a:prstGeom prst="rect">
            <a:avLst/>
          </a:prstGeom>
        </p:spPr>
        <p:txBody>
          <a:bodyPr lIns="63500" tIns="63500" rIns="63500" bIns="63500"/>
          <a:lstStyle/>
          <a:p>
            <a:pPr marL="409575" indent="-409575" defTabSz="1828754">
              <a:spcBef>
                <a:spcPts val="1800"/>
              </a:spcBef>
              <a:defRPr sz="3300">
                <a:latin typeface="Graphik"/>
                <a:ea typeface="Graphik"/>
                <a:cs typeface="Graphik"/>
                <a:sym typeface="Graphik"/>
              </a:defRPr>
            </a:pPr>
            <a:r>
              <a:t>The content of appraisal based on the 4 key domains set out in the GMC's Good Medical Practice document:</a:t>
            </a:r>
          </a:p>
          <a:p>
            <a:pPr marL="819150" lvl="1" indent="-409575" defTabSz="1828754">
              <a:spcBef>
                <a:spcPts val="1800"/>
              </a:spcBef>
              <a:defRPr sz="3300" b="1">
                <a:latin typeface="Graphik"/>
                <a:ea typeface="Graphik"/>
                <a:cs typeface="Graphik"/>
                <a:sym typeface="Graphik"/>
              </a:defRPr>
            </a:pPr>
            <a:r>
              <a:t>Knowledge, skills and performance</a:t>
            </a:r>
          </a:p>
          <a:p>
            <a:pPr marL="1228725" lvl="2" indent="-409575" defTabSz="1828754">
              <a:spcBef>
                <a:spcPts val="1800"/>
              </a:spcBef>
              <a:defRPr sz="3300">
                <a:latin typeface="Graphik"/>
                <a:ea typeface="Graphik"/>
                <a:cs typeface="Graphik"/>
                <a:sym typeface="Graphik"/>
              </a:defRPr>
            </a:pPr>
            <a:r>
              <a:t>Includes developing and maintaining professional performance</a:t>
            </a:r>
          </a:p>
          <a:p>
            <a:pPr marL="1228725" lvl="2" indent="-409575" defTabSz="1828754">
              <a:spcBef>
                <a:spcPts val="1800"/>
              </a:spcBef>
              <a:defRPr sz="3300">
                <a:latin typeface="Graphik"/>
                <a:ea typeface="Graphik"/>
                <a:cs typeface="Graphik"/>
                <a:sym typeface="Graphik"/>
              </a:defRPr>
            </a:pPr>
            <a:r>
              <a:t>Includes keeping accurate patient records</a:t>
            </a:r>
          </a:p>
          <a:p>
            <a:pPr marL="819150" lvl="1" indent="-409575" defTabSz="1828754">
              <a:spcBef>
                <a:spcPts val="1800"/>
              </a:spcBef>
              <a:defRPr sz="3300" b="1">
                <a:latin typeface="Graphik"/>
                <a:ea typeface="Graphik"/>
                <a:cs typeface="Graphik"/>
                <a:sym typeface="Graphik"/>
              </a:defRPr>
            </a:pPr>
            <a:r>
              <a:t>Contributing and complying with systems to protect patients</a:t>
            </a:r>
          </a:p>
          <a:p>
            <a:pPr marL="1228725" lvl="2" indent="-409575" defTabSz="1828754">
              <a:spcBef>
                <a:spcPts val="1800"/>
              </a:spcBef>
              <a:defRPr sz="3300">
                <a:latin typeface="Graphik"/>
                <a:ea typeface="Graphik"/>
                <a:cs typeface="Graphik"/>
                <a:sym typeface="Graphik"/>
              </a:defRPr>
            </a:pPr>
            <a:r>
              <a:t>Includes acting on risks posed by your own health problems</a:t>
            </a:r>
          </a:p>
          <a:p>
            <a:pPr marL="819150" lvl="1" indent="-409575" defTabSz="1828754">
              <a:spcBef>
                <a:spcPts val="1800"/>
              </a:spcBef>
              <a:defRPr sz="3300" b="1">
                <a:latin typeface="Graphik"/>
                <a:ea typeface="Graphik"/>
                <a:cs typeface="Graphik"/>
                <a:sym typeface="Graphik"/>
              </a:defRPr>
            </a:pPr>
            <a:r>
              <a:t>Communication, partnership and teamwork</a:t>
            </a:r>
          </a:p>
          <a:p>
            <a:pPr marL="1228725" lvl="2" indent="-409575" defTabSz="1828754">
              <a:spcBef>
                <a:spcPts val="1800"/>
              </a:spcBef>
              <a:defRPr sz="3300">
                <a:latin typeface="Graphik"/>
                <a:ea typeface="Graphik"/>
                <a:cs typeface="Graphik"/>
                <a:sym typeface="Graphik"/>
              </a:defRPr>
            </a:pPr>
            <a:r>
              <a:t>Includes the teaching and training of other doctors</a:t>
            </a:r>
          </a:p>
          <a:p>
            <a:pPr marL="819150" lvl="1" indent="-409575" defTabSz="1828754">
              <a:spcBef>
                <a:spcPts val="1800"/>
              </a:spcBef>
              <a:defRPr sz="3300" b="1">
                <a:latin typeface="Graphik"/>
                <a:ea typeface="Graphik"/>
                <a:cs typeface="Graphik"/>
                <a:sym typeface="Graphik"/>
              </a:defRPr>
            </a:pPr>
            <a:r>
              <a:t>Maintaining trust</a:t>
            </a:r>
          </a:p>
          <a:p>
            <a:pPr marL="1228725" lvl="2" indent="-409575" defTabSz="1828754">
              <a:spcBef>
                <a:spcPts val="1800"/>
              </a:spcBef>
              <a:defRPr sz="3300">
                <a:latin typeface="Graphik"/>
                <a:ea typeface="Graphik"/>
                <a:cs typeface="Graphik"/>
                <a:sym typeface="Graphik"/>
              </a:defRPr>
            </a:pPr>
            <a:r>
              <a:t>Treating patients and colleagues with respect and without discrimination</a:t>
            </a:r>
          </a:p>
          <a:p>
            <a:pPr marL="1228725" lvl="2" indent="-409575" defTabSz="1828754">
              <a:spcBef>
                <a:spcPts val="1800"/>
              </a:spcBef>
              <a:defRPr sz="3300">
                <a:latin typeface="Graphik"/>
                <a:ea typeface="Graphik"/>
                <a:cs typeface="Graphik"/>
                <a:sym typeface="Graphik"/>
              </a:defRPr>
            </a:pPr>
            <a:r>
              <a:t>Acting with honesty and integrity</a:t>
            </a:r>
          </a:p>
        </p:txBody>
      </p:sp>
      <p:sp>
        <p:nvSpPr>
          <p:cNvPr id="169"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tate Pension Ag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State Pension Age</a:t>
            </a:r>
          </a:p>
        </p:txBody>
      </p:sp>
      <p:sp>
        <p:nvSpPr>
          <p:cNvPr id="333" name="'Currently, the State Pension age for men is 65. On 6 April 2010, the State Pension age for women started to increase gradually from 60 to 65, to match men's.'…"/>
          <p:cNvSpPr txBox="1">
            <a:spLocks noGrp="1"/>
          </p:cNvSpPr>
          <p:nvPr>
            <p:ph type="body" idx="1"/>
          </p:nvPr>
        </p:nvSpPr>
        <p:spPr>
          <a:prstGeom prst="rect">
            <a:avLst/>
          </a:prstGeom>
        </p:spPr>
        <p:txBody>
          <a:bodyPr/>
          <a:lstStyle/>
          <a:p>
            <a:pPr>
              <a:defRPr>
                <a:latin typeface="Graphik"/>
                <a:ea typeface="Graphik"/>
                <a:cs typeface="Graphik"/>
                <a:sym typeface="Graphik"/>
              </a:defRPr>
            </a:pPr>
            <a:r>
              <a:t>'Currently, the State Pension age for men is 65. On 6 April 2010, the State Pension age for women started to increase gradually from 60 to 65, to match men's.'</a:t>
            </a:r>
          </a:p>
          <a:p>
            <a:pPr>
              <a:defRPr>
                <a:latin typeface="Graphik"/>
                <a:ea typeface="Graphik"/>
                <a:cs typeface="Graphik"/>
                <a:sym typeface="Graphik"/>
              </a:defRPr>
            </a:pPr>
            <a:r>
              <a:t>'The government has announced new proposals for increasing State Pension age which would affect you if you were born between 6 April 1953 and 5 April 1960.'</a:t>
            </a:r>
          </a:p>
          <a:p>
            <a:pPr>
              <a:defRPr>
                <a:latin typeface="Graphik"/>
                <a:ea typeface="Graphik"/>
                <a:cs typeface="Graphik"/>
                <a:sym typeface="Graphik"/>
              </a:defRPr>
            </a:pPr>
            <a:r>
              <a:t>'The proposals would mean women's State Pension age would increase more quickly to 65 between April 2016 and November 2018.'</a:t>
            </a:r>
          </a:p>
          <a:p>
            <a:pPr>
              <a:defRPr>
                <a:latin typeface="Graphik"/>
                <a:ea typeface="Graphik"/>
                <a:cs typeface="Graphik"/>
                <a:sym typeface="Graphik"/>
              </a:defRPr>
            </a:pPr>
            <a:r>
              <a:t>'From December 2018 the State Pension age for both men and women would start to increase to reach 66 by April 2020.'</a:t>
            </a:r>
          </a:p>
          <a:p>
            <a:pPr>
              <a:defRPr>
                <a:latin typeface="Graphik"/>
                <a:ea typeface="Graphik"/>
                <a:cs typeface="Graphik"/>
                <a:sym typeface="Graphik"/>
              </a:defRPr>
            </a:pPr>
            <a:r>
              <a:t>'The government is also considering the timetable for future increases to the State Pension age from 66 to 68.'</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Death Certific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Death Certification </a:t>
            </a:r>
          </a:p>
        </p:txBody>
      </p:sp>
      <p:sp>
        <p:nvSpPr>
          <p:cNvPr id="336" name="There is no legal definition of death in the UK although guidelines exist. Current guidance states 'death should be verified by a doctor, or other suitably qualified personnel' which means staff such as nurse practitioners may verify (but not certify) de"/>
          <p:cNvSpPr txBox="1">
            <a:spLocks noGrp="1"/>
          </p:cNvSpPr>
          <p:nvPr>
            <p:ph type="body" idx="1"/>
          </p:nvPr>
        </p:nvSpPr>
        <p:spPr>
          <a:prstGeom prst="rect">
            <a:avLst/>
          </a:prstGeom>
        </p:spPr>
        <p:txBody>
          <a:bodyPr/>
          <a:lstStyle/>
          <a:p>
            <a:pPr marL="442341" indent="-442341" defTabSz="1975054">
              <a:spcBef>
                <a:spcPts val="1900"/>
              </a:spcBef>
              <a:defRPr sz="3564">
                <a:latin typeface="Graphik"/>
                <a:ea typeface="Graphik"/>
                <a:cs typeface="Graphik"/>
                <a:sym typeface="Graphik"/>
              </a:defRPr>
            </a:pPr>
            <a:r>
              <a:t>There is no legal definition of death in the UK although guidelines exist. Current guidance states 'death should be verified by a doctor, or other suitably qualified personnel' which means staff such as nurse practitioners may verify (but not certify) death</a:t>
            </a:r>
          </a:p>
          <a:p>
            <a:pPr marL="442341" indent="-442341" defTabSz="1975054">
              <a:spcBef>
                <a:spcPts val="1900"/>
              </a:spcBef>
              <a:defRPr sz="3564">
                <a:latin typeface="Graphik"/>
                <a:ea typeface="Graphik"/>
                <a:cs typeface="Graphik"/>
                <a:sym typeface="Graphik"/>
              </a:defRPr>
            </a:pPr>
            <a:r>
              <a:t>After a patient has died a doctor needs to complete a Medical Certificate of Cause of Death (MCCD)</a:t>
            </a:r>
          </a:p>
          <a:p>
            <a:pPr marL="442341" indent="-442341" defTabSz="1975054">
              <a:spcBef>
                <a:spcPts val="1900"/>
              </a:spcBef>
              <a:defRPr sz="3564">
                <a:latin typeface="Graphik"/>
                <a:ea typeface="Graphik"/>
                <a:cs typeface="Graphik"/>
                <a:sym typeface="Graphik"/>
              </a:defRPr>
            </a:pPr>
            <a:r>
              <a:t>Must have seen the patient during their final illness and within last 14/7</a:t>
            </a:r>
          </a:p>
          <a:p>
            <a:pPr marL="442341" indent="-442341" defTabSz="1975054">
              <a:spcBef>
                <a:spcPts val="1900"/>
              </a:spcBef>
              <a:defRPr sz="3564">
                <a:latin typeface="Graphik"/>
                <a:ea typeface="Graphik"/>
                <a:cs typeface="Graphik"/>
                <a:sym typeface="Graphik"/>
              </a:defRPr>
            </a:pPr>
            <a:r>
              <a:t>‘Old age’ as 1A is only acceptable if the patient was at least 80 years of age</a:t>
            </a:r>
          </a:p>
          <a:p>
            <a:pPr marL="442341" indent="-442341" defTabSz="1975054">
              <a:spcBef>
                <a:spcPts val="1900"/>
              </a:spcBef>
              <a:defRPr sz="3564">
                <a:latin typeface="Graphik"/>
                <a:ea typeface="Graphik"/>
                <a:cs typeface="Graphik"/>
                <a:sym typeface="Graphik"/>
              </a:defRPr>
            </a:pPr>
            <a:r>
              <a:t>‘Natural causes’ is NOT acceptable</a:t>
            </a:r>
          </a:p>
          <a:p>
            <a:pPr marL="442341" indent="-442341" defTabSz="1975054">
              <a:spcBef>
                <a:spcPts val="1900"/>
              </a:spcBef>
              <a:defRPr sz="3564">
                <a:latin typeface="Graphik"/>
                <a:ea typeface="Graphik"/>
                <a:cs typeface="Graphik"/>
                <a:sym typeface="Graphik"/>
              </a:defRPr>
            </a:pPr>
            <a:r>
              <a:t>‘Organ failure’ (eg heart failure) can only be used if you specify the disease or condition that led to the organ failure (eg 1b Hepatitis C)</a:t>
            </a:r>
          </a:p>
          <a:p>
            <a:pPr marL="442341" indent="-442341" defTabSz="1975054">
              <a:spcBef>
                <a:spcPts val="1900"/>
              </a:spcBef>
              <a:defRPr sz="3564">
                <a:latin typeface="Graphik"/>
                <a:ea typeface="Graphik"/>
                <a:cs typeface="Graphik"/>
                <a:sym typeface="Graphik"/>
              </a:defRPr>
            </a:pPr>
            <a:r>
              <a:t>Abbreviations should be avoided (except HIV and AIDS)</a:t>
            </a:r>
          </a:p>
          <a:p>
            <a:pPr marL="442341" indent="-442341" defTabSz="1975054">
              <a:spcBef>
                <a:spcPts val="1900"/>
              </a:spcBef>
              <a:defRPr sz="3564">
                <a:latin typeface="Graphik"/>
                <a:ea typeface="Graphik"/>
                <a:cs typeface="Graphik"/>
                <a:sym typeface="Graphik"/>
              </a:defRPr>
            </a:pPr>
            <a:r>
              <a:t>Family then take the MCCD to the local Registrar of Births, Deaths, and Marriages office to register the death</a:t>
            </a:r>
          </a:p>
        </p:txBody>
      </p:sp>
      <p:sp>
        <p:nvSpPr>
          <p:cNvPr id="337" name="Slide Subtitle"/>
          <p:cNvSpPr txBox="1">
            <a:spLocks noGrp="1"/>
          </p:cNvSpPr>
          <p:nvPr>
            <p:ph type="body" idx="21"/>
          </p:nvPr>
        </p:nvSpPr>
        <p:spPr>
          <a:prstGeom prst="rect">
            <a:avLst/>
          </a:prstGeom>
        </p:spPr>
        <p:txBody>
          <a:bodyPr/>
          <a:lstStyle/>
          <a:p>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Unexpected or sudden deaths…"/>
          <p:cNvSpPr txBox="1">
            <a:spLocks noGrp="1"/>
          </p:cNvSpPr>
          <p:nvPr>
            <p:ph type="body" idx="1"/>
          </p:nvPr>
        </p:nvSpPr>
        <p:spPr>
          <a:prstGeom prst="rect">
            <a:avLst/>
          </a:prstGeom>
        </p:spPr>
        <p:txBody>
          <a:bodyPr/>
          <a:lstStyle/>
          <a:p>
            <a:pPr marL="398653" indent="-398653" defTabSz="1779987">
              <a:spcBef>
                <a:spcPts val="1700"/>
              </a:spcBef>
              <a:defRPr sz="3212">
                <a:latin typeface="Graphik"/>
                <a:ea typeface="Graphik"/>
                <a:cs typeface="Graphik"/>
                <a:sym typeface="Graphik"/>
              </a:defRPr>
            </a:pPr>
            <a:r>
              <a:t>Unexpected or sudden deaths</a:t>
            </a:r>
          </a:p>
          <a:p>
            <a:pPr marL="398653" indent="-398653" defTabSz="1779987">
              <a:spcBef>
                <a:spcPts val="1700"/>
              </a:spcBef>
              <a:defRPr sz="3212">
                <a:latin typeface="Graphik"/>
                <a:ea typeface="Graphik"/>
                <a:cs typeface="Graphik"/>
                <a:sym typeface="Graphik"/>
              </a:defRPr>
            </a:pPr>
            <a:r>
              <a:t>When the doctor attending the deceased did not see them within 14 days before death</a:t>
            </a:r>
          </a:p>
          <a:p>
            <a:pPr marL="398653" indent="-398653" defTabSz="1779987">
              <a:spcBef>
                <a:spcPts val="1700"/>
              </a:spcBef>
              <a:defRPr sz="3212">
                <a:latin typeface="Graphik"/>
                <a:ea typeface="Graphik"/>
                <a:cs typeface="Graphik"/>
                <a:sym typeface="Graphik"/>
              </a:defRPr>
            </a:pPr>
            <a:r>
              <a:t>If a death occurs within 24 hours of hospital admission</a:t>
            </a:r>
          </a:p>
          <a:p>
            <a:pPr marL="398653" indent="-398653" defTabSz="1779987">
              <a:spcBef>
                <a:spcPts val="1700"/>
              </a:spcBef>
              <a:defRPr sz="3212">
                <a:latin typeface="Graphik"/>
                <a:ea typeface="Graphik"/>
                <a:cs typeface="Graphik"/>
                <a:sym typeface="Graphik"/>
              </a:defRPr>
            </a:pPr>
            <a:r>
              <a:t>Accidents and injuries</a:t>
            </a:r>
          </a:p>
          <a:p>
            <a:pPr marL="398653" indent="-398653" defTabSz="1779987">
              <a:spcBef>
                <a:spcPts val="1700"/>
              </a:spcBef>
              <a:defRPr sz="3212">
                <a:latin typeface="Graphik"/>
                <a:ea typeface="Graphik"/>
                <a:cs typeface="Graphik"/>
                <a:sym typeface="Graphik"/>
              </a:defRPr>
            </a:pPr>
            <a:r>
              <a:t>Suicide </a:t>
            </a:r>
          </a:p>
          <a:p>
            <a:pPr marL="398653" indent="-398653" defTabSz="1779987">
              <a:spcBef>
                <a:spcPts val="1700"/>
              </a:spcBef>
              <a:defRPr sz="3212">
                <a:latin typeface="Graphik"/>
                <a:ea typeface="Graphik"/>
                <a:cs typeface="Graphik"/>
                <a:sym typeface="Graphik"/>
              </a:defRPr>
            </a:pPr>
            <a:r>
              <a:t>Industrial injury or disease (e.g. asbestosis)</a:t>
            </a:r>
          </a:p>
          <a:p>
            <a:pPr marL="398653" indent="-398653" defTabSz="1779987">
              <a:spcBef>
                <a:spcPts val="1700"/>
              </a:spcBef>
              <a:defRPr sz="3212">
                <a:latin typeface="Graphik"/>
                <a:ea typeface="Graphik"/>
                <a:cs typeface="Graphik"/>
                <a:sym typeface="Graphik"/>
              </a:defRPr>
            </a:pPr>
            <a:r>
              <a:t>Deaths occurring as a result of ill treatment, starvation or neglect</a:t>
            </a:r>
          </a:p>
          <a:p>
            <a:pPr marL="398653" indent="-398653" defTabSz="1779987">
              <a:spcBef>
                <a:spcPts val="1700"/>
              </a:spcBef>
              <a:defRPr sz="3212">
                <a:latin typeface="Graphik"/>
                <a:ea typeface="Graphik"/>
                <a:cs typeface="Graphik"/>
                <a:sym typeface="Graphik"/>
              </a:defRPr>
            </a:pPr>
            <a:r>
              <a:t>The death occurred during an operation or before recovery from the effect of an anaesthetic</a:t>
            </a:r>
          </a:p>
          <a:p>
            <a:pPr marL="398653" indent="-398653" defTabSz="1779987">
              <a:spcBef>
                <a:spcPts val="1700"/>
              </a:spcBef>
              <a:defRPr sz="3212">
                <a:latin typeface="Graphik"/>
                <a:ea typeface="Graphik"/>
                <a:cs typeface="Graphik"/>
                <a:sym typeface="Graphik"/>
              </a:defRPr>
            </a:pPr>
            <a:r>
              <a:t>Poisoning, including taking illicit drugs</a:t>
            </a:r>
          </a:p>
          <a:p>
            <a:pPr marL="398653" indent="-398653" defTabSz="1779987">
              <a:spcBef>
                <a:spcPts val="1700"/>
              </a:spcBef>
              <a:defRPr sz="3212">
                <a:latin typeface="Graphik"/>
                <a:ea typeface="Graphik"/>
                <a:cs typeface="Graphik"/>
                <a:sym typeface="Graphik"/>
              </a:defRPr>
            </a:pPr>
            <a:r>
              <a:t>Stillbirths - if there is doubt as to whether the child was born alive</a:t>
            </a:r>
          </a:p>
          <a:p>
            <a:pPr marL="398653" indent="-398653" defTabSz="1779987">
              <a:spcBef>
                <a:spcPts val="1700"/>
              </a:spcBef>
              <a:defRPr sz="3212">
                <a:latin typeface="Graphik"/>
                <a:ea typeface="Graphik"/>
                <a:cs typeface="Graphik"/>
                <a:sym typeface="Graphik"/>
              </a:defRPr>
            </a:pPr>
            <a:r>
              <a:t>Prisoner or people in police custody</a:t>
            </a:r>
          </a:p>
          <a:p>
            <a:pPr marL="398653" indent="-398653" defTabSz="1779987">
              <a:spcBef>
                <a:spcPts val="1700"/>
              </a:spcBef>
              <a:defRPr sz="3212">
                <a:latin typeface="Graphik"/>
                <a:ea typeface="Graphik"/>
                <a:cs typeface="Graphik"/>
                <a:sym typeface="Graphik"/>
              </a:defRPr>
            </a:pPr>
            <a:r>
              <a:t>Service disability pensioners</a:t>
            </a:r>
          </a:p>
        </p:txBody>
      </p:sp>
      <p:sp>
        <p:nvSpPr>
          <p:cNvPr id="340" name="Notifiable Death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Notifiable Deaths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Form 4 completed by GP / doctor looking after then in their last illness…"/>
          <p:cNvSpPr txBox="1">
            <a:spLocks noGrp="1"/>
          </p:cNvSpPr>
          <p:nvPr>
            <p:ph type="body" idx="1"/>
          </p:nvPr>
        </p:nvSpPr>
        <p:spPr>
          <a:prstGeom prst="rect">
            <a:avLst/>
          </a:prstGeom>
        </p:spPr>
        <p:txBody>
          <a:bodyPr/>
          <a:lstStyle/>
          <a:p>
            <a:pPr>
              <a:defRPr>
                <a:latin typeface="Graphik"/>
                <a:ea typeface="Graphik"/>
                <a:cs typeface="Graphik"/>
                <a:sym typeface="Graphik"/>
              </a:defRPr>
            </a:pPr>
            <a:r>
              <a:t>Form 4 completed by GP / doctor looking after then in their last illness</a:t>
            </a:r>
          </a:p>
          <a:p>
            <a:pPr>
              <a:defRPr>
                <a:latin typeface="Graphik"/>
                <a:ea typeface="Graphik"/>
                <a:cs typeface="Graphik"/>
                <a:sym typeface="Graphik"/>
              </a:defRPr>
            </a:pPr>
            <a:r>
              <a:t>Form 5 completed by an independent doctor with GMC registration &gt;5 years</a:t>
            </a:r>
          </a:p>
        </p:txBody>
      </p:sp>
      <p:sp>
        <p:nvSpPr>
          <p:cNvPr id="343" name="Crem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Cremation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Electronic Fit Not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Electronic Fit Note</a:t>
            </a:r>
          </a:p>
        </p:txBody>
      </p:sp>
      <p:sp>
        <p:nvSpPr>
          <p:cNvPr id="346" name="The electronic fit note (eMed) is a Department for Work and Pensions (DWP) initiative to switch GPs from issuing handwritten notes to electronically printed ones. The software is integrated into existing electronic record systems (e.g. EMIS) and stored a"/>
          <p:cNvSpPr txBox="1">
            <a:spLocks noGrp="1"/>
          </p:cNvSpPr>
          <p:nvPr>
            <p:ph type="body" idx="1"/>
          </p:nvPr>
        </p:nvSpPr>
        <p:spPr>
          <a:prstGeom prst="rect">
            <a:avLst/>
          </a:prstGeom>
        </p:spPr>
        <p:txBody>
          <a:bodyPr/>
          <a:lstStyle/>
          <a:p>
            <a:pPr>
              <a:defRPr>
                <a:latin typeface="Graphik"/>
                <a:ea typeface="Graphik"/>
                <a:cs typeface="Graphik"/>
                <a:sym typeface="Graphik"/>
              </a:defRPr>
            </a:pPr>
            <a:r>
              <a:t>The electronic fit note (eMed) is a Department for Work and Pensions (DWP) initiative to switch GPs from issuing handwritten notes to electronically printed ones. The software is integrated into existing electronic record systems (e.g. EMIS) and stored alongside the patient record. The note will then be printed out and handed to the patient who will use it in exactly the same way as a conventional hand written note</a:t>
            </a:r>
          </a:p>
          <a:p>
            <a:pPr>
              <a:defRPr>
                <a:latin typeface="Graphik"/>
                <a:ea typeface="Graphik"/>
                <a:cs typeface="Graphik"/>
                <a:sym typeface="Graphik"/>
              </a:defRPr>
            </a:pPr>
            <a:r>
              <a:t>The note will not be sent electronically to the employer, patient or DWP. However, in future the DWP plans to automatically collect anonymous data regarding sick notes to 'inform policy development'</a:t>
            </a:r>
          </a:p>
          <a:p>
            <a:pPr>
              <a:defRPr>
                <a:latin typeface="Graphik"/>
                <a:ea typeface="Graphik"/>
                <a:cs typeface="Graphik"/>
                <a:sym typeface="Graphik"/>
              </a:defRPr>
            </a:pPr>
            <a:r>
              <a:t>GPs will still be able to issue handwritten notes on home visits and hospital doctors will not switch to the new system</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348" name="DVLA"/>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DVLA</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License Types"/>
          <p:cNvSpPr txBox="1">
            <a:spLocks noGrp="1"/>
          </p:cNvSpPr>
          <p:nvPr>
            <p:ph type="title"/>
          </p:nvPr>
        </p:nvSpPr>
        <p:spPr>
          <a:prstGeom prst="rect">
            <a:avLst/>
          </a:prstGeom>
        </p:spPr>
        <p:txBody>
          <a:bodyPr/>
          <a:lstStyle/>
          <a:p>
            <a:pPr>
              <a:defRPr>
                <a:latin typeface="Graphik"/>
                <a:ea typeface="Graphik"/>
                <a:cs typeface="Graphik"/>
                <a:sym typeface="Graphik"/>
              </a:defRPr>
            </a:pPr>
            <a:r>
              <a:t>License</a:t>
            </a:r>
            <a:r>
              <a:rPr i="1"/>
              <a:t> </a:t>
            </a:r>
            <a:r>
              <a:t>Types</a:t>
            </a:r>
          </a:p>
        </p:txBody>
      </p:sp>
      <p:sp>
        <p:nvSpPr>
          <p:cNvPr id="351" name="Group 1…"/>
          <p:cNvSpPr txBox="1">
            <a:spLocks noGrp="1"/>
          </p:cNvSpPr>
          <p:nvPr>
            <p:ph type="body" idx="1"/>
          </p:nvPr>
        </p:nvSpPr>
        <p:spPr>
          <a:prstGeom prst="rect">
            <a:avLst/>
          </a:prstGeom>
        </p:spPr>
        <p:txBody>
          <a:bodyPr/>
          <a:lstStyle/>
          <a:p>
            <a:pPr>
              <a:defRPr b="1">
                <a:latin typeface="Graphik"/>
                <a:ea typeface="Graphik"/>
                <a:cs typeface="Graphik"/>
                <a:sym typeface="Graphik"/>
              </a:defRPr>
            </a:pPr>
            <a:r>
              <a:t>Group 1 </a:t>
            </a:r>
          </a:p>
          <a:p>
            <a:pPr lvl="1">
              <a:defRPr>
                <a:latin typeface="Graphik"/>
                <a:ea typeface="Graphik"/>
                <a:cs typeface="Graphik"/>
                <a:sym typeface="Graphik"/>
              </a:defRPr>
            </a:pPr>
            <a:r>
              <a:t>Car / motorcycle </a:t>
            </a:r>
          </a:p>
          <a:p>
            <a:pPr lvl="1">
              <a:defRPr>
                <a:latin typeface="Graphik"/>
                <a:ea typeface="Graphik"/>
                <a:cs typeface="Graphik"/>
                <a:sym typeface="Graphik"/>
              </a:defRPr>
            </a:pPr>
            <a:r>
              <a:t>Age 17-70 then renewed every 3 years</a:t>
            </a:r>
          </a:p>
          <a:p>
            <a:pPr lvl="1">
              <a:defRPr>
                <a:latin typeface="Graphik"/>
                <a:ea typeface="Graphik"/>
                <a:cs typeface="Graphik"/>
                <a:sym typeface="Graphik"/>
              </a:defRPr>
            </a:pPr>
            <a:r>
              <a:t>Visual requirement of 20m</a:t>
            </a:r>
          </a:p>
          <a:p>
            <a:pPr>
              <a:defRPr b="1">
                <a:latin typeface="Graphik"/>
                <a:ea typeface="Graphik"/>
                <a:cs typeface="Graphik"/>
                <a:sym typeface="Graphik"/>
              </a:defRPr>
            </a:pPr>
            <a:r>
              <a:t>Group 2</a:t>
            </a:r>
          </a:p>
          <a:p>
            <a:pPr lvl="1">
              <a:defRPr>
                <a:latin typeface="Graphik"/>
                <a:ea typeface="Graphik"/>
                <a:cs typeface="Graphik"/>
                <a:sym typeface="Graphik"/>
              </a:defRPr>
            </a:pPr>
            <a:r>
              <a:t>Bus or lorry / HGV, some taxi’s</a:t>
            </a:r>
          </a:p>
          <a:p>
            <a:pPr lvl="1">
              <a:defRPr>
                <a:latin typeface="Graphik"/>
                <a:ea typeface="Graphik"/>
                <a:cs typeface="Graphik"/>
                <a:sym typeface="Graphik"/>
              </a:defRPr>
            </a:pPr>
            <a:r>
              <a:t>Visual requirement 6/9</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Alcohol &amp; Drug Misus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Alcohol &amp; Drug Misuse</a:t>
            </a:r>
          </a:p>
        </p:txBody>
      </p:sp>
      <p:sp>
        <p:nvSpPr>
          <p:cNvPr id="354" name="License withheld until patient free of problems for:…"/>
          <p:cNvSpPr txBox="1">
            <a:spLocks noGrp="1"/>
          </p:cNvSpPr>
          <p:nvPr>
            <p:ph type="body" idx="1"/>
          </p:nvPr>
        </p:nvSpPr>
        <p:spPr>
          <a:prstGeom prst="rect">
            <a:avLst/>
          </a:prstGeom>
        </p:spPr>
        <p:txBody>
          <a:bodyPr/>
          <a:lstStyle/>
          <a:p>
            <a:pPr>
              <a:defRPr>
                <a:latin typeface="Graphik"/>
                <a:ea typeface="Graphik"/>
                <a:cs typeface="Graphik"/>
                <a:sym typeface="Graphik"/>
              </a:defRPr>
            </a:pPr>
            <a:r>
              <a:t>License withheld until patient free of problems for:</a:t>
            </a:r>
          </a:p>
          <a:p>
            <a:pPr lvl="1">
              <a:defRPr>
                <a:latin typeface="Graphik"/>
                <a:ea typeface="Graphik"/>
                <a:cs typeface="Graphik"/>
                <a:sym typeface="Graphik"/>
              </a:defRPr>
            </a:pPr>
            <a:r>
              <a:t>&gt;=6/12 (persistent alcohol misuse; misuse of cannabis, amphetamines other than metamphetamine, ecstasy, psychoactive drugs)</a:t>
            </a:r>
          </a:p>
          <a:p>
            <a:pPr lvl="1">
              <a:defRPr>
                <a:latin typeface="Graphik"/>
                <a:ea typeface="Graphik"/>
                <a:cs typeface="Graphik"/>
                <a:sym typeface="Graphik"/>
              </a:defRPr>
            </a:pPr>
            <a:r>
              <a:t>&gt;=1y (alcohol dependency; misuse of heroin, morphine, methadone, cocaine, metamphetamine, benzodiazepines)</a:t>
            </a:r>
          </a:p>
          <a:p>
            <a:pPr>
              <a:defRPr>
                <a:latin typeface="Graphik"/>
                <a:ea typeface="Graphik"/>
                <a:cs typeface="Graphik"/>
                <a:sym typeface="Graphik"/>
              </a:defRPr>
            </a:pPr>
            <a:r>
              <a:t>Notify DVLA</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ardiovascular Diseas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Cardiovascular Disease</a:t>
            </a:r>
          </a:p>
        </p:txBody>
      </p:sp>
      <p:sp>
        <p:nvSpPr>
          <p:cNvPr id="357" name="Coronary angioplasty: &gt;=1/52 if procedure successful, &gt;=4/52 if unsuccessful. Do not need to notify DVLA…"/>
          <p:cNvSpPr txBox="1">
            <a:spLocks noGrp="1"/>
          </p:cNvSpPr>
          <p:nvPr>
            <p:ph type="body" idx="1"/>
          </p:nvPr>
        </p:nvSpPr>
        <p:spPr>
          <a:prstGeom prst="rect">
            <a:avLst/>
          </a:prstGeom>
        </p:spPr>
        <p:txBody>
          <a:bodyPr/>
          <a:lstStyle/>
          <a:p>
            <a:pPr marL="431419" indent="-431419" defTabSz="1926287">
              <a:spcBef>
                <a:spcPts val="1800"/>
              </a:spcBef>
              <a:defRPr sz="3476">
                <a:latin typeface="Graphik"/>
                <a:ea typeface="Graphik"/>
                <a:cs typeface="Graphik"/>
                <a:sym typeface="Graphik"/>
              </a:defRPr>
            </a:pPr>
            <a:r>
              <a:rPr b="1"/>
              <a:t>Coronary angioplasty</a:t>
            </a:r>
            <a:r>
              <a:t>: &gt;=1/52 if procedure successful, &gt;=4/52 if unsuccessful. Do not need to notify DVLA</a:t>
            </a:r>
          </a:p>
          <a:p>
            <a:pPr marL="431419" indent="-431419" defTabSz="1926287">
              <a:spcBef>
                <a:spcPts val="1800"/>
              </a:spcBef>
              <a:defRPr sz="3476">
                <a:latin typeface="Graphik"/>
                <a:ea typeface="Graphik"/>
                <a:cs typeface="Graphik"/>
                <a:sym typeface="Graphik"/>
              </a:defRPr>
            </a:pPr>
            <a:r>
              <a:rPr b="1"/>
              <a:t>PCI</a:t>
            </a:r>
            <a:r>
              <a:t>: Cease driving for &gt;= 1/52. No need to inform DVLA</a:t>
            </a:r>
          </a:p>
          <a:p>
            <a:pPr marL="431419" indent="-431419" defTabSz="1926287">
              <a:spcBef>
                <a:spcPts val="1800"/>
              </a:spcBef>
              <a:defRPr sz="3476">
                <a:latin typeface="Graphik"/>
                <a:ea typeface="Graphik"/>
                <a:cs typeface="Graphik"/>
                <a:sym typeface="Graphik"/>
              </a:defRPr>
            </a:pPr>
            <a:r>
              <a:rPr b="1"/>
              <a:t>CABG</a:t>
            </a:r>
            <a:r>
              <a:t>: Cease driving for &gt;=4/52. No need to inform DVLA</a:t>
            </a:r>
          </a:p>
          <a:p>
            <a:pPr marL="431419" indent="-431419" defTabSz="1926287">
              <a:spcBef>
                <a:spcPts val="1800"/>
              </a:spcBef>
              <a:defRPr sz="3476">
                <a:latin typeface="Graphik"/>
                <a:ea typeface="Graphik"/>
                <a:cs typeface="Graphik"/>
                <a:sym typeface="Graphik"/>
              </a:defRPr>
            </a:pPr>
            <a:r>
              <a:rPr b="1"/>
              <a:t>Angina</a:t>
            </a:r>
            <a:r>
              <a:t>: Cease driving if symptoms occur at rest, with emotion or at the wheel. No need to inform DVLA </a:t>
            </a:r>
          </a:p>
          <a:p>
            <a:pPr marL="431419" indent="-431419" defTabSz="1926287">
              <a:spcBef>
                <a:spcPts val="1800"/>
              </a:spcBef>
              <a:defRPr sz="3476">
                <a:latin typeface="Graphik"/>
                <a:ea typeface="Graphik"/>
                <a:cs typeface="Graphik"/>
                <a:sym typeface="Graphik"/>
              </a:defRPr>
            </a:pPr>
            <a:r>
              <a:rPr b="1"/>
              <a:t>Heart failure</a:t>
            </a:r>
            <a:r>
              <a:t>: Can continue driving unless NYHA class IV or symptoms distracting </a:t>
            </a:r>
          </a:p>
          <a:p>
            <a:pPr marL="431419" indent="-431419" defTabSz="1926287">
              <a:spcBef>
                <a:spcPts val="1800"/>
              </a:spcBef>
              <a:defRPr sz="3476">
                <a:latin typeface="Graphik"/>
                <a:ea typeface="Graphik"/>
                <a:cs typeface="Graphik"/>
                <a:sym typeface="Graphik"/>
              </a:defRPr>
            </a:pPr>
            <a:r>
              <a:rPr b="1"/>
              <a:t>Arrhythmia</a:t>
            </a:r>
            <a:r>
              <a:t>: cease if causing incapacity. Can resume when underlying cause controlled for &gt;=4/52. Cease driving &gt;=2 days after successful catheter ablation. Unless distracting / disabling symptoms no need to inform DVLA </a:t>
            </a:r>
          </a:p>
          <a:p>
            <a:pPr marL="431419" indent="-431419" defTabSz="1926287">
              <a:spcBef>
                <a:spcPts val="1800"/>
              </a:spcBef>
              <a:defRPr sz="3476">
                <a:latin typeface="Graphik"/>
                <a:ea typeface="Graphik"/>
                <a:cs typeface="Graphik"/>
                <a:sym typeface="Graphik"/>
              </a:defRPr>
            </a:pPr>
            <a:r>
              <a:rPr b="1"/>
              <a:t>Pacemakers</a:t>
            </a:r>
            <a:r>
              <a:t>: Cease driving for &gt;=1/52. Must inform DVLA </a:t>
            </a:r>
          </a:p>
          <a:p>
            <a:pPr marL="431419" indent="-431419" defTabSz="1926287">
              <a:spcBef>
                <a:spcPts val="1800"/>
              </a:spcBef>
              <a:defRPr sz="3476">
                <a:latin typeface="Graphik"/>
                <a:ea typeface="Graphik"/>
                <a:cs typeface="Graphik"/>
                <a:sym typeface="Graphik"/>
              </a:defRPr>
            </a:pPr>
            <a:r>
              <a:rPr b="1"/>
              <a:t>Stroke / TIA</a:t>
            </a:r>
            <a:r>
              <a:t>: Cease driving for &gt;=1/12. No need to inform DVLA unless neurological deficit persists after 1/12</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ardiovascular Disease"/>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Cardiovascular Disease </a:t>
            </a:r>
          </a:p>
        </p:txBody>
      </p:sp>
      <p:sp>
        <p:nvSpPr>
          <p:cNvPr id="360"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graphicFrame>
        <p:nvGraphicFramePr>
          <p:cNvPr id="361" name="Table"/>
          <p:cNvGraphicFramePr/>
          <p:nvPr/>
        </p:nvGraphicFramePr>
        <p:xfrm>
          <a:off x="1151711" y="3927822"/>
          <a:ext cx="22093278" cy="8487148"/>
        </p:xfrm>
        <a:graphic>
          <a:graphicData uri="http://schemas.openxmlformats.org/drawingml/2006/table">
            <a:tbl>
              <a:tblPr>
                <a:tableStyleId>{4C3C2611-4C71-4FC5-86AE-919BDF0F9419}</a:tableStyleId>
              </a:tblPr>
              <a:tblGrid>
                <a:gridCol w="5520144"/>
                <a:gridCol w="5520144"/>
                <a:gridCol w="5520144"/>
                <a:gridCol w="5520144"/>
              </a:tblGrid>
              <a:tr h="2118611">
                <a:tc gridSpan="2">
                  <a:txBody>
                    <a:bodyPr/>
                    <a:lstStyle/>
                    <a:p>
                      <a:pPr defTabSz="914400">
                        <a:tabLst>
                          <a:tab pos="1663700" algn="l"/>
                        </a:tabLst>
                        <a:defRPr sz="1800"/>
                      </a:pPr>
                      <a:r>
                        <a:rPr sz="5500"/>
                        <a:t>1 week</a:t>
                      </a:r>
                    </a:p>
                  </a:txBody>
                  <a:tcPr marL="50800" marR="50800" marT="50800" marB="50800" anchor="ctr" horzOverflow="overflow"/>
                </a:tc>
                <a:tc hMerge="1">
                  <a:txBody>
                    <a:bodyPr/>
                    <a:lstStyle/>
                    <a:p>
                      <a:endParaRPr lang="en-US"/>
                    </a:p>
                  </a:txBody>
                  <a:tcPr/>
                </a:tc>
                <a:tc gridSpan="2">
                  <a:txBody>
                    <a:bodyPr/>
                    <a:lstStyle/>
                    <a:p>
                      <a:pPr defTabSz="914400">
                        <a:tabLst>
                          <a:tab pos="1663700" algn="l"/>
                        </a:tabLst>
                        <a:defRPr sz="1800"/>
                      </a:pPr>
                      <a:r>
                        <a:rPr sz="5500"/>
                        <a:t>4 weeks</a:t>
                      </a:r>
                    </a:p>
                  </a:txBody>
                  <a:tcPr marL="50800" marR="50800" marT="50800" marB="50800" anchor="ctr" horzOverflow="overflow"/>
                </a:tc>
                <a:tc hMerge="1">
                  <a:txBody>
                    <a:bodyPr/>
                    <a:lstStyle/>
                    <a:p>
                      <a:endParaRPr lang="en-US"/>
                    </a:p>
                  </a:txBody>
                  <a:tcPr/>
                </a:tc>
              </a:tr>
              <a:tr h="2118611">
                <a:tc gridSpan="2">
                  <a:txBody>
                    <a:bodyPr/>
                    <a:lstStyle/>
                    <a:p>
                      <a:pPr defTabSz="914400">
                        <a:tabLst>
                          <a:tab pos="1663700" algn="l"/>
                        </a:tabLst>
                        <a:defRPr sz="1800"/>
                      </a:pPr>
                      <a:r>
                        <a:rPr sz="5500"/>
                        <a:t>Successful angiography</a:t>
                      </a:r>
                    </a:p>
                  </a:txBody>
                  <a:tcPr marL="50800" marR="50800" marT="50800" marB="50800" anchor="ctr" horzOverflow="overflow"/>
                </a:tc>
                <a:tc hMerge="1">
                  <a:txBody>
                    <a:bodyPr/>
                    <a:lstStyle/>
                    <a:p>
                      <a:endParaRPr lang="en-US"/>
                    </a:p>
                  </a:txBody>
                  <a:tcPr/>
                </a:tc>
                <a:tc gridSpan="2">
                  <a:txBody>
                    <a:bodyPr/>
                    <a:lstStyle/>
                    <a:p>
                      <a:pPr defTabSz="914400">
                        <a:tabLst>
                          <a:tab pos="1663700" algn="l"/>
                        </a:tabLst>
                        <a:defRPr sz="1800"/>
                      </a:pPr>
                      <a:r>
                        <a:rPr sz="5500"/>
                        <a:t>Unstable angina / NSTEMI / unsuccessful angioplasty</a:t>
                      </a:r>
                    </a:p>
                  </a:txBody>
                  <a:tcPr marL="50800" marR="50800" marT="50800" marB="50800" anchor="ctr" horzOverflow="overflow"/>
                </a:tc>
                <a:tc hMerge="1">
                  <a:txBody>
                    <a:bodyPr/>
                    <a:lstStyle/>
                    <a:p>
                      <a:endParaRPr lang="en-US"/>
                    </a:p>
                  </a:txBody>
                  <a:tcPr/>
                </a:tc>
              </a:tr>
              <a:tr h="2118611">
                <a:tc gridSpan="2">
                  <a:txBody>
                    <a:bodyPr/>
                    <a:lstStyle/>
                    <a:p>
                      <a:pPr defTabSz="914400">
                        <a:tabLst>
                          <a:tab pos="1663700" algn="l"/>
                        </a:tabLst>
                        <a:defRPr sz="1800"/>
                      </a:pPr>
                      <a:r>
                        <a:rPr sz="5500"/>
                        <a:t>PCI</a:t>
                      </a:r>
                    </a:p>
                  </a:txBody>
                  <a:tcPr marL="50800" marR="50800" marT="50800" marB="50800" anchor="ctr" horzOverflow="overflow"/>
                </a:tc>
                <a:tc hMerge="1">
                  <a:txBody>
                    <a:bodyPr/>
                    <a:lstStyle/>
                    <a:p>
                      <a:endParaRPr lang="en-US"/>
                    </a:p>
                  </a:txBody>
                  <a:tcPr/>
                </a:tc>
                <a:tc gridSpan="2">
                  <a:txBody>
                    <a:bodyPr/>
                    <a:lstStyle/>
                    <a:p>
                      <a:pPr defTabSz="914400">
                        <a:tabLst>
                          <a:tab pos="1663700" algn="l"/>
                        </a:tabLst>
                        <a:defRPr sz="1800"/>
                      </a:pPr>
                      <a:r>
                        <a:rPr sz="5500"/>
                        <a:t>CABG</a:t>
                      </a:r>
                    </a:p>
                  </a:txBody>
                  <a:tcPr marL="50800" marR="50800" marT="50800" marB="50800" anchor="ctr" horzOverflow="overflow"/>
                </a:tc>
                <a:tc hMerge="1">
                  <a:txBody>
                    <a:bodyPr/>
                    <a:lstStyle/>
                    <a:p>
                      <a:endParaRPr lang="en-US"/>
                    </a:p>
                  </a:txBody>
                  <a:tcPr/>
                </a:tc>
              </a:tr>
              <a:tr h="2118611">
                <a:tc gridSpan="2">
                  <a:txBody>
                    <a:bodyPr/>
                    <a:lstStyle/>
                    <a:p>
                      <a:pPr defTabSz="914400">
                        <a:tabLst>
                          <a:tab pos="1663700" algn="l"/>
                        </a:tabLst>
                        <a:defRPr sz="1800"/>
                      </a:pPr>
                      <a:r>
                        <a:rPr sz="5500"/>
                        <a:t>Pacemaker</a:t>
                      </a:r>
                    </a:p>
                  </a:txBody>
                  <a:tcPr marL="50800" marR="50800" marT="50800" marB="50800" anchor="ctr" horzOverflow="overflow"/>
                </a:tc>
                <a:tc hMerge="1">
                  <a:txBody>
                    <a:bodyPr/>
                    <a:lstStyle/>
                    <a:p>
                      <a:endParaRPr lang="en-US"/>
                    </a:p>
                  </a:txBody>
                  <a:tcPr/>
                </a:tc>
                <a:tc gridSpan="2">
                  <a:txBody>
                    <a:bodyPr/>
                    <a:lstStyle/>
                    <a:p>
                      <a:pPr defTabSz="914400">
                        <a:tabLst>
                          <a:tab pos="1663700" algn="l"/>
                        </a:tabLst>
                        <a:defRPr sz="1800"/>
                      </a:pPr>
                      <a:r>
                        <a:rPr sz="5500"/>
                        <a:t>Heart valve surgery</a:t>
                      </a:r>
                    </a:p>
                  </a:txBody>
                  <a:tcPr marL="50800" marR="50800" marT="50800" marB="50800" anchor="ctr" horzOverflow="overflow"/>
                </a:tc>
                <a:tc hMerge="1">
                  <a:txBody>
                    <a:bodyPr/>
                    <a:lstStyle/>
                    <a:p>
                      <a:endParaRPr lang="en-US"/>
                    </a:p>
                  </a:txBody>
                  <a:tcPr/>
                </a:tc>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valid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Revalidation</a:t>
            </a:r>
          </a:p>
        </p:txBody>
      </p:sp>
      <p:sp>
        <p:nvSpPr>
          <p:cNvPr id="172" name="Revalidation introduced a change in the way doctors are licensed and certificated. Previously UK doctors automatically received their licence to practise if they have paid their annual fee and have no limitations on their registration (e.g. Following a G"/>
          <p:cNvSpPr txBox="1">
            <a:spLocks noGrp="1"/>
          </p:cNvSpPr>
          <p:nvPr>
            <p:ph type="body" idx="1"/>
          </p:nvPr>
        </p:nvSpPr>
        <p:spPr>
          <a:prstGeom prst="rect">
            <a:avLst/>
          </a:prstGeom>
        </p:spPr>
        <p:txBody>
          <a:bodyPr/>
          <a:lstStyle/>
          <a:p>
            <a:pPr>
              <a:defRPr>
                <a:latin typeface="Graphik"/>
                <a:ea typeface="Graphik"/>
                <a:cs typeface="Graphik"/>
                <a:sym typeface="Graphik"/>
              </a:defRPr>
            </a:pPr>
            <a:r>
              <a:t>Revalidation introduced a change in the way doctors are licensed and certificated. Previously UK doctors automatically received their licence to practise if they have paid their annual fee and have no limitations on their registration (e.g. Following a GMC ruling). To practise as a GP doctors must also be on the GP Register - a process known as certification</a:t>
            </a:r>
          </a:p>
          <a:p>
            <a:pPr>
              <a:defRPr>
                <a:latin typeface="Graphik"/>
                <a:ea typeface="Graphik"/>
                <a:cs typeface="Graphik"/>
                <a:sym typeface="Graphik"/>
              </a:defRPr>
            </a:pPr>
            <a:r>
              <a:t>Following the introduction of revalidation in 2012 doctors are now required to prove their fitness to practise to allow them to continue to work as a doctor. Revalidation will occur every 5 years and in one process combine relicensing and recertification. Annual appraisals will continue as before but there will be a focus on whether the doctor is making sufficient progress towards their revalidation portfolio</a:t>
            </a:r>
          </a:p>
        </p:txBody>
      </p:sp>
      <p:sp>
        <p:nvSpPr>
          <p:cNvPr id="173" name="www.gmc-uk.org"/>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www.gmc-uk.org</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3" name="Table"/>
          <p:cNvGraphicFramePr/>
          <p:nvPr/>
        </p:nvGraphicFramePr>
        <p:xfrm>
          <a:off x="1783337" y="936363"/>
          <a:ext cx="20830026" cy="11855974"/>
        </p:xfrm>
        <a:graphic>
          <a:graphicData uri="http://schemas.openxmlformats.org/drawingml/2006/table">
            <a:tbl>
              <a:tblPr>
                <a:tableStyleId>{4C3C2611-4C71-4FC5-86AE-919BDF0F9419}</a:tableStyleId>
              </a:tblPr>
              <a:tblGrid>
                <a:gridCol w="6939108"/>
                <a:gridCol w="6939108"/>
                <a:gridCol w="6939108"/>
              </a:tblGrid>
              <a:tr h="1184327">
                <a:tc>
                  <a:txBody>
                    <a:bodyPr/>
                    <a:lstStyle/>
                    <a:p>
                      <a:pPr defTabSz="914400">
                        <a:tabLst>
                          <a:tab pos="1663700" algn="l"/>
                        </a:tabLst>
                        <a:defRPr sz="1800"/>
                      </a:pPr>
                      <a:r>
                        <a:rPr sz="3200">
                          <a:latin typeface="Graphik Semibold"/>
                          <a:ea typeface="Graphik Semibold"/>
                          <a:cs typeface="Graphik Semibold"/>
                          <a:sym typeface="Graphik Semibold"/>
                        </a:rPr>
                        <a:t>CARDIOVASCULAR </a:t>
                      </a:r>
                    </a:p>
                  </a:txBody>
                  <a:tcPr marL="50800" marR="50800" marT="50800" marB="50800" anchor="ctr" horzOverflow="overflow"/>
                </a:tc>
                <a:tc>
                  <a:txBody>
                    <a:bodyPr/>
                    <a:lstStyle/>
                    <a:p>
                      <a:pPr defTabSz="914400">
                        <a:tabLst>
                          <a:tab pos="1663700" algn="l"/>
                        </a:tabLst>
                        <a:defRPr sz="1800"/>
                      </a:pPr>
                      <a:r>
                        <a:rPr sz="3200"/>
                        <a:t>Group 1</a:t>
                      </a:r>
                    </a:p>
                  </a:txBody>
                  <a:tcPr marL="50800" marR="50800" marT="50800" marB="50800" anchor="ctr" horzOverflow="overflow"/>
                </a:tc>
                <a:tc>
                  <a:txBody>
                    <a:bodyPr/>
                    <a:lstStyle/>
                    <a:p>
                      <a:pPr defTabSz="914400">
                        <a:tabLst>
                          <a:tab pos="1663700" algn="l"/>
                        </a:tabLst>
                        <a:defRPr sz="1800"/>
                      </a:pPr>
                      <a:r>
                        <a:rPr sz="3200"/>
                        <a:t>Group 2</a:t>
                      </a:r>
                    </a:p>
                  </a:txBody>
                  <a:tcPr marL="50800" marR="50800" marT="50800" marB="50800" anchor="ctr" horzOverflow="overflow"/>
                </a:tc>
              </a:tr>
              <a:tr h="1184327">
                <a:tc>
                  <a:txBody>
                    <a:bodyPr/>
                    <a:lstStyle/>
                    <a:p>
                      <a:pPr defTabSz="914400">
                        <a:tabLst>
                          <a:tab pos="1663700" algn="l"/>
                        </a:tabLst>
                        <a:defRPr sz="1800"/>
                      </a:pPr>
                      <a:r>
                        <a:rPr sz="3200"/>
                        <a:t>Hypertension - asymptomatic
Hypertension - symptomatic</a:t>
                      </a:r>
                    </a:p>
                  </a:txBody>
                  <a:tcPr marL="50800" marR="50800" marT="50800" marB="50800" anchor="ctr" horzOverflow="overflow"/>
                </a:tc>
                <a:tc>
                  <a:txBody>
                    <a:bodyPr/>
                    <a:lstStyle/>
                    <a:p>
                      <a:pPr defTabSz="914400">
                        <a:tabLst>
                          <a:tab pos="1663700" algn="l"/>
                        </a:tabLst>
                        <a:defRPr sz="1800"/>
                      </a:pPr>
                      <a:r>
                        <a:rPr sz="3200"/>
                        <a:t>No restriction
Stop until controlled</a:t>
                      </a:r>
                    </a:p>
                  </a:txBody>
                  <a:tcPr marL="50800" marR="50800" marT="50800" marB="50800" anchor="ctr" horzOverflow="overflow"/>
                </a:tc>
                <a:tc>
                  <a:txBody>
                    <a:bodyPr/>
                    <a:lstStyle/>
                    <a:p>
                      <a:pPr defTabSz="914400">
                        <a:tabLst>
                          <a:tab pos="1663700" algn="l"/>
                        </a:tabLst>
                        <a:defRPr sz="1800"/>
                      </a:pPr>
                      <a:r>
                        <a:rPr sz="3200"/>
                        <a:t>Stop if &gt;180/100
Stop until controlled</a:t>
                      </a:r>
                    </a:p>
                  </a:txBody>
                  <a:tcPr marL="50800" marR="50800" marT="50800" marB="50800" anchor="ctr" horzOverflow="overflow"/>
                </a:tc>
              </a:tr>
              <a:tr h="1184327">
                <a:tc>
                  <a:txBody>
                    <a:bodyPr/>
                    <a:lstStyle/>
                    <a:p>
                      <a:pPr defTabSz="914400">
                        <a:tabLst>
                          <a:tab pos="1663700" algn="l"/>
                        </a:tabLst>
                        <a:defRPr sz="1800"/>
                      </a:pPr>
                      <a:r>
                        <a:rPr sz="3200"/>
                        <a:t>Arrhythmia </a:t>
                      </a:r>
                    </a:p>
                  </a:txBody>
                  <a:tcPr marL="50800" marR="50800" marT="50800" marB="50800" anchor="ctr" horzOverflow="overflow"/>
                </a:tc>
                <a:tc>
                  <a:txBody>
                    <a:bodyPr/>
                    <a:lstStyle/>
                    <a:p>
                      <a:pPr defTabSz="914400">
                        <a:tabLst>
                          <a:tab pos="1663700" algn="l"/>
                        </a:tabLst>
                        <a:defRPr sz="1800"/>
                      </a:pPr>
                      <a:r>
                        <a:rPr sz="3200"/>
                        <a:t>Stop if causes symptoms
Can restart if controlled 4/52</a:t>
                      </a:r>
                    </a:p>
                  </a:txBody>
                  <a:tcPr marL="50800" marR="50800" marT="50800" marB="50800" anchor="ctr" horzOverflow="overflow"/>
                </a:tc>
                <a:tc>
                  <a:txBody>
                    <a:bodyPr/>
                    <a:lstStyle/>
                    <a:p>
                      <a:pPr defTabSz="914400">
                        <a:tabLst>
                          <a:tab pos="1663700" algn="l"/>
                        </a:tabLst>
                        <a:defRPr sz="1800"/>
                      </a:pPr>
                      <a:r>
                        <a:rPr sz="3200"/>
                        <a:t>3/12 off
Can restart when controlled 3/12</a:t>
                      </a:r>
                    </a:p>
                  </a:txBody>
                  <a:tcPr marL="50800" marR="50800" marT="50800" marB="50800" anchor="ctr" horzOverflow="overflow"/>
                </a:tc>
              </a:tr>
              <a:tr h="1184327">
                <a:tc>
                  <a:txBody>
                    <a:bodyPr/>
                    <a:lstStyle/>
                    <a:p>
                      <a:pPr defTabSz="914400">
                        <a:tabLst>
                          <a:tab pos="1663700" algn="l"/>
                        </a:tabLst>
                        <a:defRPr sz="1800"/>
                      </a:pPr>
                      <a:r>
                        <a:rPr sz="3200"/>
                        <a:t>PPM insertion / box change</a:t>
                      </a:r>
                    </a:p>
                  </a:txBody>
                  <a:tcPr marL="50800" marR="50800" marT="50800" marB="50800" anchor="ctr" horzOverflow="overflow"/>
                </a:tc>
                <a:tc>
                  <a:txBody>
                    <a:bodyPr/>
                    <a:lstStyle/>
                    <a:p>
                      <a:pPr defTabSz="914400">
                        <a:tabLst>
                          <a:tab pos="1663700" algn="l"/>
                        </a:tabLst>
                        <a:defRPr sz="1800"/>
                      </a:pPr>
                      <a:r>
                        <a:rPr sz="3200"/>
                        <a:t>1/52 off</a:t>
                      </a:r>
                    </a:p>
                  </a:txBody>
                  <a:tcPr marL="50800" marR="50800" marT="50800" marB="50800" anchor="ctr" horzOverflow="overflow"/>
                </a:tc>
                <a:tc>
                  <a:txBody>
                    <a:bodyPr/>
                    <a:lstStyle/>
                    <a:p>
                      <a:pPr defTabSz="914400">
                        <a:tabLst>
                          <a:tab pos="1663700" algn="l"/>
                        </a:tabLst>
                        <a:defRPr sz="1800"/>
                      </a:pPr>
                      <a:r>
                        <a:rPr sz="3200"/>
                        <a:t>6/52 off</a:t>
                      </a:r>
                    </a:p>
                  </a:txBody>
                  <a:tcPr marL="50800" marR="50800" marT="50800" marB="50800" anchor="ctr" horzOverflow="overflow"/>
                </a:tc>
              </a:tr>
              <a:tr h="1184327">
                <a:tc>
                  <a:txBody>
                    <a:bodyPr/>
                    <a:lstStyle/>
                    <a:p>
                      <a:pPr defTabSz="914400">
                        <a:tabLst>
                          <a:tab pos="1663700" algn="l"/>
                        </a:tabLst>
                        <a:defRPr sz="1800"/>
                      </a:pPr>
                      <a:r>
                        <a:rPr sz="3200"/>
                        <a:t>ICD for symptomatic VT</a:t>
                      </a:r>
                    </a:p>
                  </a:txBody>
                  <a:tcPr marL="50800" marR="50800" marT="50800" marB="50800" anchor="ctr" horzOverflow="overflow"/>
                </a:tc>
                <a:tc>
                  <a:txBody>
                    <a:bodyPr/>
                    <a:lstStyle/>
                    <a:p>
                      <a:pPr defTabSz="914400">
                        <a:tabLst>
                          <a:tab pos="1663700" algn="l"/>
                        </a:tabLst>
                        <a:defRPr sz="1800"/>
                      </a:pPr>
                      <a:r>
                        <a:rPr sz="3200"/>
                        <a:t>6/12 off</a:t>
                      </a:r>
                    </a:p>
                  </a:txBody>
                  <a:tcPr marL="50800" marR="50800" marT="50800" marB="50800" anchor="ctr" horzOverflow="overflow"/>
                </a:tc>
                <a:tc>
                  <a:txBody>
                    <a:bodyPr/>
                    <a:lstStyle/>
                    <a:p>
                      <a:pPr defTabSz="914400">
                        <a:tabLst>
                          <a:tab pos="1663700" algn="l"/>
                        </a:tabLst>
                        <a:defRPr sz="1800"/>
                      </a:pPr>
                      <a:r>
                        <a:rPr sz="3200"/>
                        <a:t>Permanent disqualification </a:t>
                      </a:r>
                    </a:p>
                  </a:txBody>
                  <a:tcPr marL="50800" marR="50800" marT="50800" marB="50800" anchor="ctr" horzOverflow="overflow"/>
                </a:tc>
              </a:tr>
              <a:tr h="1184327">
                <a:tc>
                  <a:txBody>
                    <a:bodyPr/>
                    <a:lstStyle/>
                    <a:p>
                      <a:pPr defTabSz="914400">
                        <a:tabLst>
                          <a:tab pos="1663700" algn="l"/>
                        </a:tabLst>
                        <a:defRPr sz="1800"/>
                      </a:pPr>
                      <a:r>
                        <a:rPr sz="3200"/>
                        <a:t>ICD prophylaxis</a:t>
                      </a:r>
                    </a:p>
                  </a:txBody>
                  <a:tcPr marL="50800" marR="50800" marT="50800" marB="50800" anchor="ctr" horzOverflow="overflow"/>
                </a:tc>
                <a:tc>
                  <a:txBody>
                    <a:bodyPr/>
                    <a:lstStyle/>
                    <a:p>
                      <a:pPr defTabSz="914400">
                        <a:tabLst>
                          <a:tab pos="1663700" algn="l"/>
                        </a:tabLst>
                        <a:defRPr sz="1800"/>
                      </a:pPr>
                      <a:r>
                        <a:rPr sz="3200"/>
                        <a:t>4/52 off</a:t>
                      </a:r>
                    </a:p>
                  </a:txBody>
                  <a:tcPr marL="50800" marR="50800" marT="50800" marB="50800" anchor="ctr" horzOverflow="overflow"/>
                </a:tc>
                <a:tc>
                  <a:txBody>
                    <a:bodyPr/>
                    <a:lstStyle/>
                    <a:p>
                      <a:pPr defTabSz="914400">
                        <a:tabLst>
                          <a:tab pos="1663700" algn="l"/>
                        </a:tabLst>
                        <a:defRPr sz="1800"/>
                      </a:pPr>
                      <a:r>
                        <a:rPr sz="3200"/>
                        <a:t>Permanent disqualification </a:t>
                      </a:r>
                    </a:p>
                  </a:txBody>
                  <a:tcPr marL="50800" marR="50800" marT="50800" marB="50800" anchor="ctr" horzOverflow="overflow"/>
                </a:tc>
              </a:tr>
              <a:tr h="1184327">
                <a:tc>
                  <a:txBody>
                    <a:bodyPr/>
                    <a:lstStyle/>
                    <a:p>
                      <a:pPr defTabSz="914400">
                        <a:tabLst>
                          <a:tab pos="1663700" algn="l"/>
                        </a:tabLst>
                        <a:defRPr sz="1800"/>
                      </a:pPr>
                      <a:r>
                        <a:rPr sz="3200"/>
                        <a:t>Stable angina</a:t>
                      </a:r>
                    </a:p>
                  </a:txBody>
                  <a:tcPr marL="50800" marR="50800" marT="50800" marB="50800" anchor="ctr" horzOverflow="overflow"/>
                </a:tc>
                <a:tc>
                  <a:txBody>
                    <a:bodyPr/>
                    <a:lstStyle/>
                    <a:p>
                      <a:pPr defTabSz="914400">
                        <a:tabLst>
                          <a:tab pos="1663700" algn="l"/>
                        </a:tabLst>
                        <a:defRPr sz="1800"/>
                      </a:pPr>
                      <a:r>
                        <a:rPr sz="3200"/>
                        <a:t>No restriction</a:t>
                      </a:r>
                    </a:p>
                  </a:txBody>
                  <a:tcPr marL="50800" marR="50800" marT="50800" marB="50800" anchor="ctr" horzOverflow="overflow"/>
                </a:tc>
                <a:tc>
                  <a:txBody>
                    <a:bodyPr/>
                    <a:lstStyle/>
                    <a:p>
                      <a:pPr defTabSz="914400">
                        <a:tabLst>
                          <a:tab pos="1663700" algn="l"/>
                        </a:tabLst>
                        <a:defRPr sz="1800"/>
                      </a:pPr>
                      <a:r>
                        <a:rPr sz="3200"/>
                        <a:t>6/52 off</a:t>
                      </a:r>
                    </a:p>
                  </a:txBody>
                  <a:tcPr marL="50800" marR="50800" marT="50800" marB="50800" anchor="ctr" horzOverflow="overflow"/>
                </a:tc>
              </a:tr>
              <a:tr h="1184327">
                <a:tc>
                  <a:txBody>
                    <a:bodyPr/>
                    <a:lstStyle/>
                    <a:p>
                      <a:pPr defTabSz="914400">
                        <a:tabLst>
                          <a:tab pos="1663700" algn="l"/>
                        </a:tabLst>
                        <a:defRPr sz="1800"/>
                      </a:pPr>
                      <a:r>
                        <a:rPr sz="3200"/>
                        <a:t>CABG</a:t>
                      </a:r>
                    </a:p>
                  </a:txBody>
                  <a:tcPr marL="50800" marR="50800" marT="50800" marB="50800" anchor="ctr" horzOverflow="overflow"/>
                </a:tc>
                <a:tc>
                  <a:txBody>
                    <a:bodyPr/>
                    <a:lstStyle/>
                    <a:p>
                      <a:pPr defTabSz="914400">
                        <a:tabLst>
                          <a:tab pos="1663700" algn="l"/>
                        </a:tabLst>
                        <a:defRPr sz="1800"/>
                      </a:pPr>
                      <a:r>
                        <a:rPr sz="3200"/>
                        <a:t>If angio - 1/52 off
</a:t>
                      </a:r>
                    </a:p>
                  </a:txBody>
                  <a:tcPr marL="50800" marR="50800" marT="50800" marB="50800" anchor="ctr" horzOverflow="overflow"/>
                </a:tc>
                <a:tc>
                  <a:txBody>
                    <a:bodyPr/>
                    <a:lstStyle/>
                    <a:p>
                      <a:pPr defTabSz="914400">
                        <a:tabLst>
                          <a:tab pos="1663700" algn="l"/>
                        </a:tabLst>
                        <a:defRPr sz="1800"/>
                      </a:pPr>
                      <a:r>
                        <a:rPr sz="3200"/>
                        <a:t>6/52 off</a:t>
                      </a:r>
                    </a:p>
                  </a:txBody>
                  <a:tcPr marL="50800" marR="50800" marT="50800" marB="50800" anchor="ctr" horzOverflow="overflow"/>
                </a:tc>
              </a:tr>
              <a:tr h="1184327">
                <a:tc rowSpan="2">
                  <a:txBody>
                    <a:bodyPr/>
                    <a:lstStyle/>
                    <a:p>
                      <a:pPr defTabSz="914400">
                        <a:tabLst>
                          <a:tab pos="1663700" algn="l"/>
                        </a:tabLst>
                        <a:defRPr sz="1800"/>
                      </a:pPr>
                      <a:r>
                        <a:rPr sz="3200"/>
                        <a:t>Thoracic / abdominal aneurysm</a:t>
                      </a:r>
                    </a:p>
                  </a:txBody>
                  <a:tcPr marL="50800" marR="50800" marT="50800" marB="50800" anchor="ctr" horzOverflow="overflow"/>
                </a:tc>
                <a:tc rowSpan="2">
                  <a:txBody>
                    <a:bodyPr/>
                    <a:lstStyle/>
                    <a:p>
                      <a:pPr defTabSz="914400">
                        <a:tabLst>
                          <a:tab pos="1663700" algn="l"/>
                        </a:tabLst>
                        <a:defRPr sz="1800"/>
                      </a:pPr>
                      <a:r>
                        <a:rPr sz="3200"/>
                        <a:t>&gt;6cm inform DVLA
6-6.5cm annual review
&gt;6.5cm - disqualified</a:t>
                      </a:r>
                    </a:p>
                  </a:txBody>
                  <a:tcPr marL="50800" marR="50800" marT="50800" marB="50800" anchor="ctr" horzOverflow="overflow"/>
                </a:tc>
                <a:tc>
                  <a:txBody>
                    <a:bodyPr/>
                    <a:lstStyle/>
                    <a:p>
                      <a:pPr defTabSz="914400">
                        <a:tabLst>
                          <a:tab pos="1663700" algn="l"/>
                        </a:tabLst>
                        <a:defRPr sz="1800"/>
                      </a:pPr>
                      <a:r>
                        <a:rPr sz="3200"/>
                        <a:t>3/12 off</a:t>
                      </a:r>
                    </a:p>
                  </a:txBody>
                  <a:tcPr marL="50800" marR="50800" marT="50800" marB="50800" anchor="ctr" horzOverflow="overflow"/>
                </a:tc>
              </a:tr>
              <a:tr h="1184327">
                <a:tc vMerge="1">
                  <a:txBody>
                    <a:bodyPr/>
                    <a:lstStyle/>
                    <a:p>
                      <a:endParaRPr lang="en-US"/>
                    </a:p>
                  </a:txBody>
                  <a:tcPr/>
                </a:tc>
                <a:tc vMerge="1">
                  <a:txBody>
                    <a:bodyPr/>
                    <a:lstStyle/>
                    <a:p>
                      <a:endParaRPr lang="en-US"/>
                    </a:p>
                  </a:txBody>
                  <a:tcPr/>
                </a:tc>
                <a:tc>
                  <a:txBody>
                    <a:bodyPr/>
                    <a:lstStyle/>
                    <a:p>
                      <a:pPr defTabSz="914400">
                        <a:tabLst>
                          <a:tab pos="1663700" algn="l"/>
                        </a:tabLst>
                        <a:defRPr sz="1800"/>
                      </a:pPr>
                      <a:r>
                        <a:rPr sz="3200"/>
                        <a:t>&gt;5.5cm disqualified</a:t>
                      </a:r>
                    </a:p>
                  </a:txBody>
                  <a:tcPr marL="50800" marR="50800" marT="50800" marB="50800" anchor="ctr" horzOverflow="overflow"/>
                </a:tc>
              </a:tr>
            </a:tbl>
          </a:graphicData>
        </a:graphic>
      </p:graphicFrame>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Diabet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Diabetes</a:t>
            </a:r>
          </a:p>
        </p:txBody>
      </p:sp>
      <p:sp>
        <p:nvSpPr>
          <p:cNvPr id="366" name="T2DM - (diet / metformin)…"/>
          <p:cNvSpPr txBox="1">
            <a:spLocks noGrp="1"/>
          </p:cNvSpPr>
          <p:nvPr>
            <p:ph type="body" idx="1"/>
          </p:nvPr>
        </p:nvSpPr>
        <p:spPr>
          <a:prstGeom prst="rect">
            <a:avLst/>
          </a:prstGeom>
        </p:spPr>
        <p:txBody>
          <a:bodyPr/>
          <a:lstStyle/>
          <a:p>
            <a:pPr marL="475106" indent="-475106" defTabSz="2121354">
              <a:spcBef>
                <a:spcPts val="2000"/>
              </a:spcBef>
              <a:defRPr sz="3828">
                <a:latin typeface="Graphik"/>
                <a:ea typeface="Graphik"/>
                <a:cs typeface="Graphik"/>
                <a:sym typeface="Graphik"/>
              </a:defRPr>
            </a:pPr>
            <a:r>
              <a:rPr b="1"/>
              <a:t>T2DM - (diet / metformin)</a:t>
            </a:r>
            <a:r>
              <a:t> </a:t>
            </a:r>
          </a:p>
          <a:p>
            <a:pPr marL="950213" lvl="1" indent="-475106" defTabSz="2121354">
              <a:spcBef>
                <a:spcPts val="2000"/>
              </a:spcBef>
              <a:defRPr sz="3828">
                <a:latin typeface="Graphik"/>
                <a:ea typeface="Graphik"/>
                <a:cs typeface="Graphik"/>
                <a:sym typeface="Graphik"/>
              </a:defRPr>
            </a:pPr>
            <a:r>
              <a:t>No restriction group 1 &amp; 2 if good control &amp; complication</a:t>
            </a:r>
          </a:p>
          <a:p>
            <a:pPr marL="475106" indent="-475106" defTabSz="2121354">
              <a:spcBef>
                <a:spcPts val="2000"/>
              </a:spcBef>
              <a:defRPr sz="3828">
                <a:latin typeface="Graphik"/>
                <a:ea typeface="Graphik"/>
                <a:cs typeface="Graphik"/>
                <a:sym typeface="Graphik"/>
              </a:defRPr>
            </a:pPr>
            <a:r>
              <a:rPr b="1"/>
              <a:t>T2DM other antihyperglycaemics</a:t>
            </a:r>
            <a:r>
              <a:t> </a:t>
            </a:r>
          </a:p>
          <a:p>
            <a:pPr marL="950213" lvl="1" indent="-475106" defTabSz="2121354">
              <a:spcBef>
                <a:spcPts val="2000"/>
              </a:spcBef>
              <a:defRPr sz="3828">
                <a:latin typeface="Graphik"/>
                <a:ea typeface="Graphik"/>
                <a:cs typeface="Graphik"/>
                <a:sym typeface="Graphik"/>
              </a:defRPr>
            </a:pPr>
            <a:r>
              <a:t>No restriction provided that no more than one hypo in 12m that requested assistance of another person </a:t>
            </a:r>
          </a:p>
          <a:p>
            <a:pPr marL="950213" lvl="1" indent="-475106" defTabSz="2121354">
              <a:spcBef>
                <a:spcPts val="2000"/>
              </a:spcBef>
              <a:defRPr sz="3828">
                <a:latin typeface="Graphik"/>
                <a:ea typeface="Graphik"/>
                <a:cs typeface="Graphik"/>
                <a:sym typeface="Graphik"/>
              </a:defRPr>
            </a:pPr>
            <a:r>
              <a:t>Group 2 - all above + monitor BMs 2x daily, full hypo awareness, aware of hypo risks</a:t>
            </a:r>
          </a:p>
          <a:p>
            <a:pPr marL="475106" indent="-475106" defTabSz="2121354">
              <a:spcBef>
                <a:spcPts val="2000"/>
              </a:spcBef>
              <a:defRPr sz="3828" b="1">
                <a:latin typeface="Graphik"/>
                <a:ea typeface="Graphik"/>
                <a:cs typeface="Graphik"/>
                <a:sym typeface="Graphik"/>
              </a:defRPr>
            </a:pPr>
            <a:r>
              <a:t>IDDM</a:t>
            </a:r>
          </a:p>
          <a:p>
            <a:pPr marL="950213" lvl="1" indent="-475106" defTabSz="2121354">
              <a:spcBef>
                <a:spcPts val="2000"/>
              </a:spcBef>
              <a:defRPr sz="3828">
                <a:latin typeface="Graphik"/>
                <a:ea typeface="Graphik"/>
                <a:cs typeface="Graphik"/>
                <a:sym typeface="Graphik"/>
              </a:defRPr>
            </a:pPr>
            <a:r>
              <a:t>No restriction and 1-3y license if no more than one hypo in 12m, full hypo awareness, BM monitoring 2h before driving and every 2h while driving</a:t>
            </a:r>
          </a:p>
          <a:p>
            <a:pPr marL="950213" lvl="1" indent="-475106" defTabSz="2121354">
              <a:spcBef>
                <a:spcPts val="2000"/>
              </a:spcBef>
              <a:defRPr sz="3828">
                <a:latin typeface="Graphik"/>
                <a:ea typeface="Graphik"/>
                <a:cs typeface="Graphik"/>
                <a:sym typeface="Graphik"/>
              </a:defRPr>
            </a:pPr>
            <a:r>
              <a:t>Group 2 - above + annual review by diabetes consultant with 3/12 BM readings, need to complete D2 form and May need to produce D4 medical examination form</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 name="Table"/>
          <p:cNvGraphicFramePr/>
          <p:nvPr/>
        </p:nvGraphicFramePr>
        <p:xfrm>
          <a:off x="1491632" y="1276350"/>
          <a:ext cx="21413436" cy="11176000"/>
        </p:xfrm>
        <a:graphic>
          <a:graphicData uri="http://schemas.openxmlformats.org/drawingml/2006/table">
            <a:tbl>
              <a:tblPr>
                <a:tableStyleId>{4C3C2611-4C71-4FC5-86AE-919BDF0F9419}</a:tableStyleId>
              </a:tblPr>
              <a:tblGrid>
                <a:gridCol w="7133578"/>
                <a:gridCol w="7133578"/>
                <a:gridCol w="7133578"/>
              </a:tblGrid>
              <a:tr h="2232660">
                <a:tc>
                  <a:txBody>
                    <a:bodyPr/>
                    <a:lstStyle/>
                    <a:p>
                      <a:pPr defTabSz="914400">
                        <a:tabLst>
                          <a:tab pos="1663700" algn="l"/>
                        </a:tabLst>
                        <a:defRPr sz="1800"/>
                      </a:pPr>
                      <a:r>
                        <a:rPr sz="2400">
                          <a:latin typeface="Graphik Semibold"/>
                          <a:ea typeface="Graphik Semibold"/>
                          <a:cs typeface="Graphik Semibold"/>
                          <a:sym typeface="Graphik Semibold"/>
                        </a:rPr>
                        <a:t>DIABETES</a:t>
                      </a:r>
                    </a:p>
                  </a:txBody>
                  <a:tcPr marL="50800" marR="50800" marT="50800" marB="50800" anchor="ctr" horzOverflow="overflow"/>
                </a:tc>
                <a:tc>
                  <a:txBody>
                    <a:bodyPr/>
                    <a:lstStyle/>
                    <a:p>
                      <a:pPr defTabSz="914400">
                        <a:tabLst>
                          <a:tab pos="1663700" algn="l"/>
                        </a:tabLst>
                        <a:defRPr sz="1800"/>
                      </a:pPr>
                      <a:r>
                        <a:rPr sz="2400">
                          <a:latin typeface="Graphik Semibold"/>
                          <a:ea typeface="Graphik Semibold"/>
                          <a:cs typeface="Graphik Semibold"/>
                          <a:sym typeface="Graphik Semibold"/>
                        </a:rPr>
                        <a:t>Group 1</a:t>
                      </a:r>
                    </a:p>
                  </a:txBody>
                  <a:tcPr marL="50800" marR="50800" marT="50800" marB="50800" anchor="ctr" horzOverflow="overflow"/>
                </a:tc>
                <a:tc>
                  <a:txBody>
                    <a:bodyPr/>
                    <a:lstStyle/>
                    <a:p>
                      <a:pPr defTabSz="914400">
                        <a:tabLst>
                          <a:tab pos="1663700" algn="l"/>
                        </a:tabLst>
                        <a:defRPr sz="1800"/>
                      </a:pPr>
                      <a:r>
                        <a:rPr sz="2400">
                          <a:latin typeface="Graphik Semibold"/>
                          <a:ea typeface="Graphik Semibold"/>
                          <a:cs typeface="Graphik Semibold"/>
                          <a:sym typeface="Graphik Semibold"/>
                        </a:rPr>
                        <a:t>Group 2</a:t>
                      </a:r>
                    </a:p>
                  </a:txBody>
                  <a:tcPr marL="50800" marR="50800" marT="50800" marB="50800" anchor="ctr" horzOverflow="overflow"/>
                </a:tc>
              </a:tr>
              <a:tr h="2232660">
                <a:tc>
                  <a:txBody>
                    <a:bodyPr/>
                    <a:lstStyle/>
                    <a:p>
                      <a:pPr defTabSz="914400">
                        <a:tabLst>
                          <a:tab pos="1663700" algn="l"/>
                        </a:tabLst>
                        <a:defRPr sz="1800"/>
                      </a:pPr>
                      <a:r>
                        <a:rPr sz="2400"/>
                        <a:t>Diabetes - diet / metformin</a:t>
                      </a:r>
                    </a:p>
                  </a:txBody>
                  <a:tcPr marL="50800" marR="50800" marT="50800" marB="50800" anchor="ctr" horzOverflow="overflow"/>
                </a:tc>
                <a:tc>
                  <a:txBody>
                    <a:bodyPr/>
                    <a:lstStyle/>
                    <a:p>
                      <a:pPr defTabSz="914400">
                        <a:tabLst>
                          <a:tab pos="1663700" algn="l"/>
                        </a:tabLst>
                        <a:defRPr sz="1800"/>
                      </a:pPr>
                      <a:r>
                        <a:rPr sz="2400"/>
                        <a:t>No restriction if well controlled and no complications</a:t>
                      </a:r>
                    </a:p>
                  </a:txBody>
                  <a:tcPr marL="50800" marR="50800" marT="50800" marB="50800" anchor="ctr" horzOverflow="overflow"/>
                </a:tc>
                <a:tc>
                  <a:txBody>
                    <a:bodyPr/>
                    <a:lstStyle/>
                    <a:p>
                      <a:pPr defTabSz="914400">
                        <a:tabLst>
                          <a:tab pos="1663700" algn="l"/>
                        </a:tabLst>
                        <a:defRPr sz="1800"/>
                      </a:pPr>
                      <a:r>
                        <a:rPr sz="2400"/>
                        <a:t>No restriction if well controlled and no complications</a:t>
                      </a:r>
                    </a:p>
                  </a:txBody>
                  <a:tcPr marL="50800" marR="50800" marT="50800" marB="50800" anchor="ctr" horzOverflow="overflow"/>
                </a:tc>
              </a:tr>
              <a:tr h="2232660">
                <a:tc>
                  <a:txBody>
                    <a:bodyPr/>
                    <a:lstStyle/>
                    <a:p>
                      <a:pPr defTabSz="914400">
                        <a:tabLst>
                          <a:tab pos="1663700" algn="l"/>
                        </a:tabLst>
                        <a:defRPr sz="1800"/>
                      </a:pPr>
                      <a:r>
                        <a:rPr sz="2400"/>
                        <a:t>Diabetes - gliclazide / GLP-1 or episodes of hypoglycaemia </a:t>
                      </a:r>
                    </a:p>
                  </a:txBody>
                  <a:tcPr marL="50800" marR="50800" marT="50800" marB="50800" anchor="ctr" horzOverflow="overflow"/>
                </a:tc>
                <a:tc>
                  <a:txBody>
                    <a:bodyPr/>
                    <a:lstStyle/>
                    <a:p>
                      <a:pPr defTabSz="914400">
                        <a:tabLst>
                          <a:tab pos="1663700" algn="l"/>
                        </a:tabLst>
                        <a:defRPr sz="1800"/>
                      </a:pPr>
                      <a:r>
                        <a:rPr sz="2400"/>
                        <a:t>No restriction of no more than 1 hypo in 12m requiring assistance</a:t>
                      </a:r>
                    </a:p>
                  </a:txBody>
                  <a:tcPr marL="50800" marR="50800" marT="50800" marB="50800" anchor="ctr" horzOverflow="overflow"/>
                </a:tc>
                <a:tc>
                  <a:txBody>
                    <a:bodyPr/>
                    <a:lstStyle/>
                    <a:p>
                      <a:pPr defTabSz="914400">
                        <a:tabLst>
                          <a:tab pos="1663700" algn="l"/>
                        </a:tabLst>
                        <a:defRPr sz="1800"/>
                      </a:pPr>
                      <a:r>
                        <a:rPr sz="2400"/>
                        <a:t>No restriction if:
No more than 1 hypo 12m
Full hypo awareness
BD BM monitoring
Aware of risk of hypo</a:t>
                      </a:r>
                    </a:p>
                  </a:txBody>
                  <a:tcPr marL="50800" marR="50800" marT="50800" marB="50800" anchor="ctr" horzOverflow="overflow"/>
                </a:tc>
              </a:tr>
              <a:tr h="2232660">
                <a:tc rowSpan="2">
                  <a:txBody>
                    <a:bodyPr/>
                    <a:lstStyle/>
                    <a:p>
                      <a:pPr defTabSz="914400">
                        <a:tabLst>
                          <a:tab pos="1663700" algn="l"/>
                        </a:tabLst>
                        <a:defRPr sz="1800"/>
                      </a:pPr>
                      <a:r>
                        <a:rPr sz="2400"/>
                        <a:t>Diabetes - insulin</a:t>
                      </a:r>
                    </a:p>
                  </a:txBody>
                  <a:tcPr marL="50800" marR="50800" marT="50800" marB="50800" anchor="ctr" horzOverflow="overflow"/>
                </a:tc>
                <a:tc rowSpan="2">
                  <a:txBody>
                    <a:bodyPr/>
                    <a:lstStyle/>
                    <a:p>
                      <a:pPr defTabSz="914400">
                        <a:tabLst>
                          <a:tab pos="1663700" algn="l"/>
                        </a:tabLst>
                        <a:defRPr sz="2400">
                          <a:latin typeface="Graphik Semibold"/>
                          <a:ea typeface="Graphik Semibold"/>
                          <a:cs typeface="Graphik Semibold"/>
                          <a:sym typeface="Graphik Semibold"/>
                        </a:defRPr>
                      </a:pPr>
                      <a:r>
                        <a:t>Inform DVLA </a:t>
                      </a:r>
                    </a:p>
                    <a:p>
                      <a:pPr defTabSz="914400">
                        <a:tabLst>
                          <a:tab pos="1663700" algn="l"/>
                        </a:tabLst>
                        <a:defRPr sz="2400">
                          <a:latin typeface="Graphik Semibold"/>
                          <a:ea typeface="Graphik Semibold"/>
                          <a:cs typeface="Graphik Semibold"/>
                          <a:sym typeface="Graphik Semibold"/>
                        </a:defRPr>
                      </a:pPr>
                      <a:r>
                        <a:t>No restriction and 1-3y license if:</a:t>
                      </a:r>
                    </a:p>
                    <a:p>
                      <a:pPr defTabSz="914400">
                        <a:tabLst>
                          <a:tab pos="1663700" algn="l"/>
                        </a:tabLst>
                        <a:defRPr sz="2400"/>
                      </a:pPr>
                      <a:r>
                        <a:t>Adequate hypo awareness</a:t>
                      </a:r>
                    </a:p>
                    <a:p>
                      <a:pPr defTabSz="914400">
                        <a:tabLst>
                          <a:tab pos="1663700" algn="l"/>
                        </a:tabLst>
                        <a:defRPr sz="2400"/>
                      </a:pPr>
                      <a:r>
                        <a:t>No more than 1 hypo 12m</a:t>
                      </a:r>
                    </a:p>
                    <a:p>
                      <a:pPr defTabSz="914400">
                        <a:tabLst>
                          <a:tab pos="1663700" algn="l"/>
                        </a:tabLst>
                        <a:defRPr sz="2400"/>
                      </a:pPr>
                      <a:r>
                        <a:t>BM monitoring 2h prior to travel and every 2h driving</a:t>
                      </a:r>
                    </a:p>
                  </a:txBody>
                  <a:tcPr marL="50800" marR="50800" marT="50800" marB="50800" anchor="ctr" horzOverflow="overflow"/>
                </a:tc>
                <a:tc rowSpan="2">
                  <a:txBody>
                    <a:bodyPr/>
                    <a:lstStyle/>
                    <a:p>
                      <a:pPr defTabSz="914400">
                        <a:tabLst>
                          <a:tab pos="1663700" algn="l"/>
                        </a:tabLst>
                        <a:defRPr sz="2400">
                          <a:latin typeface="Graphik Semibold"/>
                          <a:ea typeface="Graphik Semibold"/>
                          <a:cs typeface="Graphik Semibold"/>
                          <a:sym typeface="Graphik Semibold"/>
                        </a:defRPr>
                      </a:pPr>
                      <a:r>
                        <a:t>Inform DVLA </a:t>
                      </a:r>
                    </a:p>
                    <a:p>
                      <a:pPr defTabSz="914400">
                        <a:tabLst>
                          <a:tab pos="1663700" algn="l"/>
                        </a:tabLst>
                        <a:defRPr sz="2400">
                          <a:latin typeface="Graphik Semibold"/>
                          <a:ea typeface="Graphik Semibold"/>
                          <a:cs typeface="Graphik Semibold"/>
                          <a:sym typeface="Graphik Semibold"/>
                        </a:defRPr>
                      </a:pPr>
                      <a:r>
                        <a:t>No restriction and 1y license if:</a:t>
                      </a:r>
                    </a:p>
                    <a:p>
                      <a:pPr defTabSz="914400">
                        <a:tabLst>
                          <a:tab pos="1663700" algn="l"/>
                        </a:tabLst>
                        <a:defRPr sz="2400"/>
                      </a:pPr>
                      <a:r>
                        <a:t>No more than 1 hypo 12m</a:t>
                      </a:r>
                    </a:p>
                    <a:p>
                      <a:pPr defTabSz="914400">
                        <a:tabLst>
                          <a:tab pos="1663700" algn="l"/>
                        </a:tabLst>
                        <a:defRPr sz="2400"/>
                      </a:pPr>
                      <a:r>
                        <a:t>Full hypo awareness</a:t>
                      </a:r>
                    </a:p>
                    <a:p>
                      <a:pPr defTabSz="914400">
                        <a:tabLst>
                          <a:tab pos="1663700" algn="l"/>
                        </a:tabLst>
                        <a:defRPr sz="2400"/>
                      </a:pPr>
                      <a:r>
                        <a:t>BD BM monitoring and 2h while driving</a:t>
                      </a:r>
                    </a:p>
                    <a:p>
                      <a:pPr defTabSz="914400">
                        <a:tabLst>
                          <a:tab pos="1663700" algn="l"/>
                        </a:tabLst>
                        <a:defRPr sz="2400"/>
                      </a:pPr>
                      <a:r>
                        <a:t>Aware of risk of hypo</a:t>
                      </a:r>
                    </a:p>
                    <a:p>
                      <a:pPr defTabSz="914400">
                        <a:tabLst>
                          <a:tab pos="1663700" algn="l"/>
                        </a:tabLst>
                        <a:defRPr sz="2400"/>
                      </a:pPr>
                      <a:r>
                        <a:t>Annual review by diabetes consultant with 3/12 BM readings</a:t>
                      </a:r>
                    </a:p>
                    <a:p>
                      <a:pPr defTabSz="914400">
                        <a:tabLst>
                          <a:tab pos="1663700" algn="l"/>
                        </a:tabLst>
                        <a:defRPr sz="2400"/>
                      </a:pPr>
                      <a:r>
                        <a:t>Need to complete D2 form and May need to produce D4 medical examination form</a:t>
                      </a:r>
                    </a:p>
                  </a:txBody>
                  <a:tcPr marL="50800" marR="50800" marT="50800" marB="50800" anchor="ctr" horzOverflow="overflow"/>
                </a:tc>
              </a:tr>
              <a:tr h="2232660">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arkinson’s / MS / Chronic condition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Parkinson’s / MS / Chronic conditions</a:t>
            </a:r>
          </a:p>
        </p:txBody>
      </p:sp>
      <p:sp>
        <p:nvSpPr>
          <p:cNvPr id="371" name="Can be licensed if medical assessment confirms that driving performance is not impaired"/>
          <p:cNvSpPr txBox="1">
            <a:spLocks noGrp="1"/>
          </p:cNvSpPr>
          <p:nvPr>
            <p:ph type="body" idx="1"/>
          </p:nvPr>
        </p:nvSpPr>
        <p:spPr>
          <a:prstGeom prst="rect">
            <a:avLst/>
          </a:prstGeom>
        </p:spPr>
        <p:txBody>
          <a:bodyPr/>
          <a:lstStyle>
            <a:lvl1pPr>
              <a:defRPr>
                <a:latin typeface="Graphik"/>
                <a:ea typeface="Graphik"/>
                <a:cs typeface="Graphik"/>
                <a:sym typeface="Graphik"/>
              </a:defRPr>
            </a:lvl1pPr>
          </a:lstStyle>
          <a:p>
            <a:r>
              <a:t>Can be licensed if medical assessment confirms that driving performance is not impaired</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Epileps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Epilepsy</a:t>
            </a:r>
          </a:p>
        </p:txBody>
      </p:sp>
      <p:sp>
        <p:nvSpPr>
          <p:cNvPr id="374" name="From a licensing perspective, epilepsy means 2 or more unprovoked seizures over a period which exceeds 24h…"/>
          <p:cNvSpPr txBox="1">
            <a:spLocks noGrp="1"/>
          </p:cNvSpPr>
          <p:nvPr>
            <p:ph type="body" idx="1"/>
          </p:nvPr>
        </p:nvSpPr>
        <p:spPr>
          <a:prstGeom prst="rect">
            <a:avLst/>
          </a:prstGeom>
        </p:spPr>
        <p:txBody>
          <a:bodyPr/>
          <a:lstStyle/>
          <a:p>
            <a:pPr marL="464184" indent="-464184" defTabSz="2072588">
              <a:spcBef>
                <a:spcPts val="2000"/>
              </a:spcBef>
              <a:defRPr sz="3740">
                <a:latin typeface="Graphik"/>
                <a:ea typeface="Graphik"/>
                <a:cs typeface="Graphik"/>
                <a:sym typeface="Graphik"/>
              </a:defRPr>
            </a:pPr>
            <a:r>
              <a:t>From a licensing perspective, epilepsy means 2 or more unprovoked seizures over a period which exceeds 24h</a:t>
            </a:r>
          </a:p>
          <a:p>
            <a:pPr marL="464184" indent="-464184" defTabSz="2072588">
              <a:spcBef>
                <a:spcPts val="2000"/>
              </a:spcBef>
              <a:defRPr sz="3740">
                <a:latin typeface="Graphik"/>
                <a:ea typeface="Graphik"/>
                <a:cs typeface="Graphik"/>
                <a:sym typeface="Graphik"/>
              </a:defRPr>
            </a:pPr>
            <a:r>
              <a:t>Withdrawing medication</a:t>
            </a:r>
          </a:p>
          <a:p>
            <a:pPr marL="928369" lvl="1" indent="-464184" defTabSz="2072588">
              <a:spcBef>
                <a:spcPts val="2000"/>
              </a:spcBef>
              <a:defRPr sz="3740">
                <a:latin typeface="Graphik"/>
                <a:ea typeface="Graphik"/>
                <a:cs typeface="Graphik"/>
                <a:sym typeface="Graphik"/>
              </a:defRPr>
            </a:pPr>
            <a:r>
              <a:t>Should not drive for 6m after stopping</a:t>
            </a:r>
          </a:p>
          <a:p>
            <a:pPr marL="928369" lvl="1" indent="-464184" defTabSz="2072588">
              <a:spcBef>
                <a:spcPts val="2000"/>
              </a:spcBef>
              <a:defRPr sz="3740">
                <a:latin typeface="Graphik"/>
                <a:ea typeface="Graphik"/>
                <a:cs typeface="Graphik"/>
                <a:sym typeface="Graphik"/>
              </a:defRPr>
            </a:pPr>
            <a:r>
              <a:t>If have a seizure, one year minimum period without driving</a:t>
            </a:r>
          </a:p>
          <a:p>
            <a:pPr marL="464184" indent="-464184" defTabSz="2072588">
              <a:spcBef>
                <a:spcPts val="2000"/>
              </a:spcBef>
              <a:defRPr sz="3740">
                <a:latin typeface="Graphik"/>
                <a:ea typeface="Graphik"/>
                <a:cs typeface="Graphik"/>
                <a:sym typeface="Graphik"/>
              </a:defRPr>
            </a:pPr>
            <a:r>
              <a:t>The following indicate a good prognosis following a first unprovoked or isolated epileptic seizure</a:t>
            </a:r>
          </a:p>
          <a:p>
            <a:pPr marL="928369" lvl="1" indent="-464184" defTabSz="2072588">
              <a:spcBef>
                <a:spcPts val="2000"/>
              </a:spcBef>
              <a:defRPr sz="3740">
                <a:latin typeface="Graphik"/>
                <a:ea typeface="Graphik"/>
                <a:cs typeface="Graphik"/>
                <a:sym typeface="Graphik"/>
              </a:defRPr>
            </a:pPr>
            <a:r>
              <a:t>No relevant structural abnormalities on brain imaging</a:t>
            </a:r>
          </a:p>
          <a:p>
            <a:pPr marL="928369" lvl="1" indent="-464184" defTabSz="2072588">
              <a:spcBef>
                <a:spcPts val="2000"/>
              </a:spcBef>
              <a:defRPr sz="3740">
                <a:latin typeface="Graphik"/>
                <a:ea typeface="Graphik"/>
                <a:cs typeface="Graphik"/>
                <a:sym typeface="Graphik"/>
              </a:defRPr>
            </a:pPr>
            <a:r>
              <a:t>No definite epileptiform activity on EEG</a:t>
            </a:r>
          </a:p>
          <a:p>
            <a:pPr marL="928369" lvl="1" indent="-464184" defTabSz="2072588">
              <a:spcBef>
                <a:spcPts val="2000"/>
              </a:spcBef>
              <a:defRPr sz="3740">
                <a:latin typeface="Graphik"/>
                <a:ea typeface="Graphik"/>
                <a:cs typeface="Graphik"/>
                <a:sym typeface="Graphik"/>
              </a:defRPr>
            </a:pPr>
            <a:r>
              <a:t>Support of a neurologist</a:t>
            </a:r>
          </a:p>
          <a:p>
            <a:pPr marL="928369" lvl="1" indent="-464184" defTabSz="2072588">
              <a:spcBef>
                <a:spcPts val="2000"/>
              </a:spcBef>
              <a:defRPr sz="3740">
                <a:latin typeface="Graphik"/>
                <a:ea typeface="Graphik"/>
                <a:cs typeface="Graphik"/>
                <a:sym typeface="Graphik"/>
              </a:defRPr>
            </a:pPr>
            <a:r>
              <a:t>Annual risk of seizure considered to be 2% of lower for bus and lorry drivers</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Epileps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Epilepsy</a:t>
            </a:r>
          </a:p>
        </p:txBody>
      </p:sp>
      <p:sp>
        <p:nvSpPr>
          <p:cNvPr id="377" name="Seizure whilst awake…"/>
          <p:cNvSpPr txBox="1">
            <a:spLocks noGrp="1"/>
          </p:cNvSpPr>
          <p:nvPr>
            <p:ph type="body" idx="1"/>
          </p:nvPr>
        </p:nvSpPr>
        <p:spPr>
          <a:prstGeom prst="rect">
            <a:avLst/>
          </a:prstGeom>
        </p:spPr>
        <p:txBody>
          <a:bodyPr/>
          <a:lstStyle/>
          <a:p>
            <a:pPr>
              <a:defRPr b="1">
                <a:latin typeface="Graphik"/>
                <a:ea typeface="Graphik"/>
                <a:cs typeface="Graphik"/>
                <a:sym typeface="Graphik"/>
              </a:defRPr>
            </a:pPr>
            <a:r>
              <a:t>Seizure whilst awake</a:t>
            </a:r>
          </a:p>
          <a:p>
            <a:pPr lvl="1">
              <a:defRPr>
                <a:latin typeface="Graphik"/>
                <a:ea typeface="Graphik"/>
                <a:cs typeface="Graphik"/>
                <a:sym typeface="Graphik"/>
              </a:defRPr>
            </a:pPr>
            <a:r>
              <a:t>First attack / solitary fit &amp; specialist assessment completed with no abnormality detected: 6/12 no driving</a:t>
            </a:r>
          </a:p>
          <a:p>
            <a:pPr lvl="1">
              <a:defRPr>
                <a:latin typeface="Graphik"/>
                <a:ea typeface="Graphik"/>
                <a:cs typeface="Graphik"/>
                <a:sym typeface="Graphik"/>
              </a:defRPr>
            </a:pPr>
            <a:r>
              <a:t>Otherwise: cease driving 1y</a:t>
            </a:r>
          </a:p>
          <a:p>
            <a:pPr>
              <a:defRPr b="1">
                <a:latin typeface="Graphik"/>
                <a:ea typeface="Graphik"/>
                <a:cs typeface="Graphik"/>
                <a:sym typeface="Graphik"/>
              </a:defRPr>
            </a:pPr>
            <a:r>
              <a:t>Seizure whilst asleep</a:t>
            </a:r>
          </a:p>
          <a:p>
            <a:pPr lvl="1">
              <a:defRPr>
                <a:latin typeface="Graphik"/>
                <a:ea typeface="Graphik"/>
                <a:cs typeface="Graphik"/>
                <a:sym typeface="Graphik"/>
              </a:defRPr>
            </a:pPr>
            <a:r>
              <a:t>Cease driving for 1y</a:t>
            </a:r>
          </a:p>
          <a:p>
            <a:pPr lvl="1">
              <a:defRPr>
                <a:latin typeface="Graphik"/>
                <a:ea typeface="Graphik"/>
                <a:cs typeface="Graphik"/>
                <a:sym typeface="Graphik"/>
              </a:defRPr>
            </a:pPr>
            <a:r>
              <a:t>Can be licensed if original attack occurred over 3y ago and no awake attacks occurred since</a:t>
            </a:r>
          </a:p>
          <a:p>
            <a:pPr>
              <a:defRPr b="1">
                <a:latin typeface="Graphik"/>
                <a:ea typeface="Graphik"/>
                <a:cs typeface="Graphik"/>
                <a:sym typeface="Graphik"/>
              </a:defRPr>
            </a:pPr>
            <a:r>
              <a:t>Seizure whilst treatment withdrawn / changed</a:t>
            </a:r>
          </a:p>
        </p:txBody>
      </p:sp>
      <p:sp>
        <p:nvSpPr>
          <p:cNvPr id="378"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DVLA"/>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DVLA</a:t>
            </a:r>
          </a:p>
        </p:txBody>
      </p:sp>
      <p:sp>
        <p:nvSpPr>
          <p:cNvPr id="381" name="Severe anxiety or depression with any of the following: significant memory problems, significant concentration problems, agitation, behavioural disturbance or suicidal thoughts: must not drive and must notify the DVLA…"/>
          <p:cNvSpPr txBox="1">
            <a:spLocks noGrp="1"/>
          </p:cNvSpPr>
          <p:nvPr>
            <p:ph type="body" idx="1"/>
          </p:nvPr>
        </p:nvSpPr>
        <p:spPr>
          <a:prstGeom prst="rect">
            <a:avLst/>
          </a:prstGeom>
        </p:spPr>
        <p:txBody>
          <a:bodyPr/>
          <a:lstStyle/>
          <a:p>
            <a:pPr marL="404113" indent="-404113" defTabSz="1804370">
              <a:spcBef>
                <a:spcPts val="1700"/>
              </a:spcBef>
              <a:defRPr sz="3256"/>
            </a:pPr>
            <a:r>
              <a:t>Severe anxiety or depression with any of the following: significant memory problems, significant concentration problems, agitation, behavioural disturbance or suicidal thoughts: must not drive and must notify the DVLA</a:t>
            </a:r>
          </a:p>
          <a:p>
            <a:pPr marL="404113" indent="-404113" defTabSz="1804370">
              <a:spcBef>
                <a:spcPts val="1700"/>
              </a:spcBef>
              <a:defRPr sz="3256"/>
            </a:pPr>
            <a:r>
              <a:t>Acute psychotic disorder: must not drive during acute illness and must notify the DVLA</a:t>
            </a:r>
          </a:p>
          <a:p>
            <a:pPr marL="404113" indent="-404113" defTabSz="1804370">
              <a:spcBef>
                <a:spcPts val="1700"/>
              </a:spcBef>
              <a:defRPr sz="3256"/>
            </a:pPr>
            <a:r>
              <a:t>Hypomania or mania: must not drive during acute illness and must notify the DVLA</a:t>
            </a:r>
          </a:p>
          <a:p>
            <a:pPr marL="404113" indent="-404113" defTabSz="1804370">
              <a:spcBef>
                <a:spcPts val="1700"/>
              </a:spcBef>
              <a:defRPr sz="3256"/>
            </a:pPr>
            <a:r>
              <a:t>Schizophrenia: must not drive during acute illness and must notify the DVLA</a:t>
            </a:r>
          </a:p>
          <a:p>
            <a:pPr marL="404113" indent="-404113" defTabSz="1804370">
              <a:spcBef>
                <a:spcPts val="1700"/>
              </a:spcBef>
              <a:defRPr sz="3256"/>
            </a:pPr>
            <a:r>
              <a:t>Pervasive developmental disorders and ADHD: may be able to drive but must inform the DVLA</a:t>
            </a:r>
          </a:p>
          <a:p>
            <a:pPr marL="404113" indent="-404113" defTabSz="1804370">
              <a:spcBef>
                <a:spcPts val="1700"/>
              </a:spcBef>
              <a:defRPr sz="3256"/>
            </a:pPr>
            <a:r>
              <a:t>Mild cognitive impairment: may drive and need not inform the DVLA</a:t>
            </a:r>
          </a:p>
          <a:p>
            <a:pPr marL="404113" indent="-404113" defTabSz="1804370">
              <a:spcBef>
                <a:spcPts val="1700"/>
              </a:spcBef>
              <a:defRPr sz="3256"/>
            </a:pPr>
            <a:r>
              <a:t>Dementia: may be able to drive but must inform the DVLA</a:t>
            </a:r>
          </a:p>
          <a:p>
            <a:pPr marL="404113" indent="-404113" defTabSz="1804370">
              <a:spcBef>
                <a:spcPts val="1700"/>
              </a:spcBef>
              <a:defRPr sz="3256"/>
            </a:pPr>
            <a:r>
              <a:t>Mild learning disability: may be able to drive but must inform the DVLA</a:t>
            </a:r>
          </a:p>
          <a:p>
            <a:pPr marL="404113" indent="-404113" defTabSz="1804370">
              <a:spcBef>
                <a:spcPts val="1700"/>
              </a:spcBef>
              <a:defRPr sz="3256"/>
            </a:pPr>
            <a:r>
              <a:t>Severe disability: must not drive and must notify the DVLA</a:t>
            </a:r>
          </a:p>
          <a:p>
            <a:pPr marL="404113" indent="-404113" defTabSz="1804370">
              <a:spcBef>
                <a:spcPts val="1700"/>
              </a:spcBef>
              <a:defRPr sz="3256"/>
            </a:pPr>
            <a:r>
              <a:t>Personality disorders: may be able to drive but must inform the DVLA</a:t>
            </a:r>
          </a:p>
        </p:txBody>
      </p:sp>
      <p:sp>
        <p:nvSpPr>
          <p:cNvPr id="382" name="Psychiatric Disorders - Group 1 only"/>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Psychiatric Disorders - Group 1 only</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Visual Disorder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Visual Disorders</a:t>
            </a:r>
          </a:p>
        </p:txBody>
      </p:sp>
      <p:sp>
        <p:nvSpPr>
          <p:cNvPr id="385" name="Visual field defects…"/>
          <p:cNvSpPr txBox="1">
            <a:spLocks noGrp="1"/>
          </p:cNvSpPr>
          <p:nvPr>
            <p:ph type="body" idx="1"/>
          </p:nvPr>
        </p:nvSpPr>
        <p:spPr>
          <a:prstGeom prst="rect">
            <a:avLst/>
          </a:prstGeom>
        </p:spPr>
        <p:txBody>
          <a:bodyPr/>
          <a:lstStyle/>
          <a:p>
            <a:pPr>
              <a:defRPr b="1">
                <a:latin typeface="Graphik"/>
                <a:ea typeface="Graphik"/>
                <a:cs typeface="Graphik"/>
                <a:sym typeface="Graphik"/>
              </a:defRPr>
            </a:pPr>
            <a:r>
              <a:t>Visual field defects</a:t>
            </a:r>
          </a:p>
          <a:p>
            <a:pPr lvl="1">
              <a:defRPr>
                <a:latin typeface="Graphik"/>
                <a:ea typeface="Graphik"/>
                <a:cs typeface="Graphik"/>
                <a:sym typeface="Graphik"/>
              </a:defRPr>
            </a:pPr>
            <a:r>
              <a:t>Driving must cease unless confirmed able to meet recommended national guidelines for visual field</a:t>
            </a:r>
          </a:p>
          <a:p>
            <a:pPr>
              <a:defRPr b="1">
                <a:latin typeface="Graphik"/>
                <a:ea typeface="Graphik"/>
                <a:cs typeface="Graphik"/>
                <a:sym typeface="Graphik"/>
              </a:defRPr>
            </a:pPr>
            <a:r>
              <a:t>Monocular vision</a:t>
            </a:r>
          </a:p>
          <a:p>
            <a:pPr lvl="1">
              <a:defRPr>
                <a:latin typeface="Graphik"/>
                <a:ea typeface="Graphik"/>
                <a:cs typeface="Graphik"/>
                <a:sym typeface="Graphik"/>
              </a:defRPr>
            </a:pPr>
            <a:r>
              <a:t>Must notify DVLA</a:t>
            </a:r>
          </a:p>
          <a:p>
            <a:pPr lvl="1">
              <a:defRPr>
                <a:latin typeface="Graphik"/>
                <a:ea typeface="Graphik"/>
                <a:cs typeface="Graphik"/>
                <a:sym typeface="Graphik"/>
              </a:defRPr>
            </a:pPr>
            <a:r>
              <a:t>May drive if acuity and visual field is normal in remaining eye</a:t>
            </a:r>
          </a:p>
          <a:p>
            <a:pPr>
              <a:defRPr b="1">
                <a:latin typeface="Graphik"/>
                <a:ea typeface="Graphik"/>
                <a:cs typeface="Graphik"/>
                <a:sym typeface="Graphik"/>
              </a:defRPr>
            </a:pPr>
            <a:r>
              <a:t>Blepharospasm</a:t>
            </a:r>
          </a:p>
          <a:p>
            <a:pPr lvl="1">
              <a:defRPr>
                <a:latin typeface="Graphik"/>
                <a:ea typeface="Graphik"/>
                <a:cs typeface="Graphik"/>
                <a:sym typeface="Graphik"/>
              </a:defRPr>
            </a:pPr>
            <a:r>
              <a:t>Consultant opinion required</a:t>
            </a:r>
          </a:p>
        </p:txBody>
      </p:sp>
      <p:sp>
        <p:nvSpPr>
          <p:cNvPr id="386" name="Group 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Group 1</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Fitness to Fl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Fitness to Fly</a:t>
            </a:r>
          </a:p>
        </p:txBody>
      </p:sp>
      <p:sp>
        <p:nvSpPr>
          <p:cNvPr id="389" name="Unstable angina, uncontrolled hypertension, uncontrolled cardiac arrhythmia, decompensated heart failure, severe symptomatic valvular disease: Should not fly…"/>
          <p:cNvSpPr txBox="1">
            <a:spLocks noGrp="1"/>
          </p:cNvSpPr>
          <p:nvPr>
            <p:ph type="body" idx="1"/>
          </p:nvPr>
        </p:nvSpPr>
        <p:spPr>
          <a:prstGeom prst="rect">
            <a:avLst/>
          </a:prstGeom>
        </p:spPr>
        <p:txBody>
          <a:bodyPr/>
          <a:lstStyle/>
          <a:p>
            <a:pPr marL="513333" indent="-513333" defTabSz="2292038">
              <a:spcBef>
                <a:spcPts val="2200"/>
              </a:spcBef>
              <a:defRPr sz="4136">
                <a:latin typeface="Graphik"/>
                <a:ea typeface="Graphik"/>
                <a:cs typeface="Graphik"/>
                <a:sym typeface="Graphik"/>
              </a:defRPr>
            </a:pPr>
            <a:r>
              <a:rPr b="1"/>
              <a:t>Unstable angina, uncontrolled hypertension, uncontrolled cardiac arrhythmia, decompensated heart failure, severe symptomatic valvular disease</a:t>
            </a:r>
            <a:r>
              <a:t>: Should not fly</a:t>
            </a:r>
          </a:p>
          <a:p>
            <a:pPr marL="513333" indent="-513333" defTabSz="2292038">
              <a:spcBef>
                <a:spcPts val="2200"/>
              </a:spcBef>
              <a:defRPr sz="4136">
                <a:latin typeface="Graphik"/>
                <a:ea typeface="Graphik"/>
                <a:cs typeface="Graphik"/>
                <a:sym typeface="Graphik"/>
              </a:defRPr>
            </a:pPr>
            <a:r>
              <a:rPr b="1"/>
              <a:t>Uncomplicated MI</a:t>
            </a:r>
            <a:r>
              <a:t>: 7-10 days</a:t>
            </a:r>
          </a:p>
          <a:p>
            <a:pPr marL="513333" indent="-513333" defTabSz="2292038">
              <a:spcBef>
                <a:spcPts val="2200"/>
              </a:spcBef>
              <a:defRPr sz="4136">
                <a:latin typeface="Graphik"/>
                <a:ea typeface="Graphik"/>
                <a:cs typeface="Graphik"/>
                <a:sym typeface="Graphik"/>
              </a:defRPr>
            </a:pPr>
            <a:r>
              <a:rPr b="1"/>
              <a:t>Complicated MI</a:t>
            </a:r>
            <a:r>
              <a:t>: 4-6 weeks</a:t>
            </a:r>
          </a:p>
          <a:p>
            <a:pPr marL="513333" indent="-513333" defTabSz="2292038">
              <a:spcBef>
                <a:spcPts val="2200"/>
              </a:spcBef>
              <a:defRPr sz="4136">
                <a:latin typeface="Graphik"/>
                <a:ea typeface="Graphik"/>
                <a:cs typeface="Graphik"/>
                <a:sym typeface="Graphik"/>
              </a:defRPr>
            </a:pPr>
            <a:r>
              <a:rPr b="1"/>
              <a:t>CABG</a:t>
            </a:r>
            <a:r>
              <a:t>: 10-14 days</a:t>
            </a:r>
          </a:p>
          <a:p>
            <a:pPr marL="513333" indent="-513333" defTabSz="2292038">
              <a:spcBef>
                <a:spcPts val="2200"/>
              </a:spcBef>
              <a:defRPr sz="4136">
                <a:latin typeface="Graphik"/>
                <a:ea typeface="Graphik"/>
                <a:cs typeface="Graphik"/>
                <a:sym typeface="Graphik"/>
              </a:defRPr>
            </a:pPr>
            <a:r>
              <a:rPr b="1"/>
              <a:t>Percutaneous coronary intervention</a:t>
            </a:r>
            <a:r>
              <a:t>: 5 days</a:t>
            </a:r>
          </a:p>
          <a:p>
            <a:pPr marL="513333" indent="-513333" defTabSz="2292038">
              <a:spcBef>
                <a:spcPts val="2200"/>
              </a:spcBef>
              <a:defRPr sz="4136">
                <a:latin typeface="Graphik"/>
                <a:ea typeface="Graphik"/>
                <a:cs typeface="Graphik"/>
                <a:sym typeface="Graphik"/>
              </a:defRPr>
            </a:pPr>
            <a:r>
              <a:rPr b="1"/>
              <a:t>Stroke</a:t>
            </a:r>
            <a:r>
              <a:t>: Patients are advised to wait 10 days following an event, although if stable may be carried within 3 days of the event. The CAA guidance does not give any definition for what they consider 'stable', and therefore it would be appropriate to seek advice from secondary care if a patient wanted to fly before 10 days following a cerebrovascular accident</a:t>
            </a:r>
          </a:p>
        </p:txBody>
      </p:sp>
      <p:sp>
        <p:nvSpPr>
          <p:cNvPr id="390" name="Cardiovascular Disease - www.caa.co.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Cardiovascular Disease - </a:t>
            </a:r>
            <a:r>
              <a:rPr u="sng">
                <a:hlinkClick r:id="rId2"/>
              </a:rPr>
              <a:t>www.caa.co.uk</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itness to Fl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Fitness to Fly </a:t>
            </a:r>
          </a:p>
        </p:txBody>
      </p:sp>
      <p:sp>
        <p:nvSpPr>
          <p:cNvPr id="393" name="Pneumonia: should be 'clinically improved with no residual infection'…"/>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Pneumonia</a:t>
            </a:r>
            <a:r>
              <a:t>: should be 'clinically improved with no residual infection'</a:t>
            </a:r>
          </a:p>
          <a:p>
            <a:pPr>
              <a:defRPr>
                <a:latin typeface="Graphik"/>
                <a:ea typeface="Graphik"/>
                <a:cs typeface="Graphik"/>
                <a:sym typeface="Graphik"/>
              </a:defRPr>
            </a:pPr>
            <a:r>
              <a:rPr b="1"/>
              <a:t>Pneumothorax</a:t>
            </a:r>
            <a:r>
              <a:t>: absolute contraindication, the CAA suggest patients may travel 2 weeks after successful drainage if there is no residual air. The British Thoracic Society used to recommend not travelling by air for a period of 6 weeks but this has now been changed to 1 week post check x-ray</a:t>
            </a:r>
          </a:p>
        </p:txBody>
      </p:sp>
      <p:sp>
        <p:nvSpPr>
          <p:cNvPr id="394" name="Respiratory Disease - www.caa.co.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Respiratory Disease - </a:t>
            </a:r>
            <a:r>
              <a:rPr u="sng">
                <a:hlinkClick r:id="rId2"/>
              </a:rPr>
              <a:t>www.caa.co.uk</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valid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Revalidation </a:t>
            </a:r>
          </a:p>
        </p:txBody>
      </p:sp>
      <p:sp>
        <p:nvSpPr>
          <p:cNvPr id="176" name="The RCGP is creating an ePortfolio for the process and proposes that it should contain the following:…"/>
          <p:cNvSpPr txBox="1">
            <a:spLocks noGrp="1"/>
          </p:cNvSpPr>
          <p:nvPr>
            <p:ph type="body" idx="1"/>
          </p:nvPr>
        </p:nvSpPr>
        <p:spPr>
          <a:prstGeom prst="rect">
            <a:avLst/>
          </a:prstGeom>
        </p:spPr>
        <p:txBody>
          <a:bodyPr/>
          <a:lstStyle/>
          <a:p>
            <a:pPr marL="365887" indent="-365887" defTabSz="1633687">
              <a:spcBef>
                <a:spcPts val="1600"/>
              </a:spcBef>
              <a:defRPr sz="2948">
                <a:latin typeface="Graphik"/>
                <a:ea typeface="Graphik"/>
                <a:cs typeface="Graphik"/>
                <a:sym typeface="Graphik"/>
              </a:defRPr>
            </a:pPr>
            <a:r>
              <a:t>The RCGP is creating an ePortfolio for the process and proposes that it should contain the following:</a:t>
            </a:r>
          </a:p>
          <a:p>
            <a:pPr marL="731774" lvl="1" indent="-365887" defTabSz="1633687">
              <a:spcBef>
                <a:spcPts val="1600"/>
              </a:spcBef>
              <a:defRPr sz="2948">
                <a:latin typeface="Graphik"/>
                <a:ea typeface="Graphik"/>
                <a:cs typeface="Graphik"/>
                <a:sym typeface="Graphik"/>
              </a:defRPr>
            </a:pPr>
            <a:r>
              <a:t>Description of your work</a:t>
            </a:r>
          </a:p>
          <a:p>
            <a:pPr marL="731774" lvl="1" indent="-365887" defTabSz="1633687">
              <a:spcBef>
                <a:spcPts val="1600"/>
              </a:spcBef>
              <a:defRPr sz="2948">
                <a:latin typeface="Graphik"/>
                <a:ea typeface="Graphik"/>
                <a:cs typeface="Graphik"/>
                <a:sym typeface="Graphik"/>
              </a:defRPr>
            </a:pPr>
            <a:r>
              <a:t>Description of any special circumstances (e.g. Prolonged illness)</a:t>
            </a:r>
          </a:p>
          <a:p>
            <a:pPr marL="731774" lvl="1" indent="-365887" defTabSz="1633687">
              <a:spcBef>
                <a:spcPts val="1600"/>
              </a:spcBef>
              <a:defRPr sz="2948">
                <a:latin typeface="Graphik"/>
                <a:ea typeface="Graphik"/>
                <a:cs typeface="Graphik"/>
                <a:sym typeface="Graphik"/>
              </a:defRPr>
            </a:pPr>
            <a:r>
              <a:t>Details of previous appraisals</a:t>
            </a:r>
          </a:p>
          <a:p>
            <a:pPr marL="731774" lvl="1" indent="-365887" defTabSz="1633687">
              <a:spcBef>
                <a:spcPts val="1600"/>
              </a:spcBef>
              <a:defRPr sz="2948">
                <a:latin typeface="Graphik"/>
                <a:ea typeface="Graphik"/>
                <a:cs typeface="Graphik"/>
                <a:sym typeface="Graphik"/>
              </a:defRPr>
            </a:pPr>
            <a:r>
              <a:t>Current PDP</a:t>
            </a:r>
          </a:p>
          <a:p>
            <a:pPr marL="731774" lvl="1" indent="-365887" defTabSz="1633687">
              <a:spcBef>
                <a:spcPts val="1600"/>
              </a:spcBef>
              <a:defRPr sz="2948">
                <a:latin typeface="Graphik"/>
                <a:ea typeface="Graphik"/>
                <a:cs typeface="Graphik"/>
                <a:sym typeface="Graphik"/>
              </a:defRPr>
            </a:pPr>
            <a:r>
              <a:t>Review of previous PDPs</a:t>
            </a:r>
          </a:p>
          <a:p>
            <a:pPr marL="731774" lvl="1" indent="-365887" defTabSz="1633687">
              <a:spcBef>
                <a:spcPts val="1600"/>
              </a:spcBef>
              <a:defRPr sz="2948">
                <a:latin typeface="Graphik"/>
                <a:ea typeface="Graphik"/>
                <a:cs typeface="Graphik"/>
                <a:sym typeface="Graphik"/>
              </a:defRPr>
            </a:pPr>
            <a:r>
              <a:t>Evidence of CPD - at least 50 'learning credits' are required per year</a:t>
            </a:r>
          </a:p>
          <a:p>
            <a:pPr marL="731774" lvl="1" indent="-365887" defTabSz="1633687">
              <a:spcBef>
                <a:spcPts val="1600"/>
              </a:spcBef>
              <a:defRPr sz="2948">
                <a:latin typeface="Graphik"/>
                <a:ea typeface="Graphik"/>
                <a:cs typeface="Graphik"/>
                <a:sym typeface="Graphik"/>
              </a:defRPr>
            </a:pPr>
            <a:r>
              <a:t>Significant event audits</a:t>
            </a:r>
          </a:p>
          <a:p>
            <a:pPr marL="731774" lvl="1" indent="-365887" defTabSz="1633687">
              <a:spcBef>
                <a:spcPts val="1600"/>
              </a:spcBef>
              <a:defRPr sz="2948">
                <a:latin typeface="Graphik"/>
                <a:ea typeface="Graphik"/>
                <a:cs typeface="Graphik"/>
                <a:sym typeface="Graphik"/>
              </a:defRPr>
            </a:pPr>
            <a:r>
              <a:t>Review of any formal complaints</a:t>
            </a:r>
          </a:p>
          <a:p>
            <a:pPr marL="731774" lvl="1" indent="-365887" defTabSz="1633687">
              <a:spcBef>
                <a:spcPts val="1600"/>
              </a:spcBef>
              <a:defRPr sz="2948">
                <a:latin typeface="Graphik"/>
                <a:ea typeface="Graphik"/>
                <a:cs typeface="Graphik"/>
                <a:sym typeface="Graphik"/>
              </a:defRPr>
            </a:pPr>
            <a:r>
              <a:t>Probity/health statements</a:t>
            </a:r>
          </a:p>
          <a:p>
            <a:pPr marL="731774" lvl="1" indent="-365887" defTabSz="1633687">
              <a:spcBef>
                <a:spcPts val="1600"/>
              </a:spcBef>
              <a:defRPr sz="2948">
                <a:latin typeface="Graphik"/>
                <a:ea typeface="Graphik"/>
                <a:cs typeface="Graphik"/>
                <a:sym typeface="Graphik"/>
              </a:defRPr>
            </a:pPr>
            <a:r>
              <a:t>Multi-source/colleague feedback: this is required once every revalidation cycle</a:t>
            </a:r>
          </a:p>
          <a:p>
            <a:pPr marL="731774" lvl="1" indent="-365887" defTabSz="1633687">
              <a:spcBef>
                <a:spcPts val="1600"/>
              </a:spcBef>
              <a:defRPr sz="2948">
                <a:latin typeface="Graphik"/>
                <a:ea typeface="Graphik"/>
                <a:cs typeface="Graphik"/>
                <a:sym typeface="Graphik"/>
              </a:defRPr>
            </a:pPr>
            <a:r>
              <a:t>Patient questionnaire surveys: this is required once every revalidation cycle</a:t>
            </a:r>
          </a:p>
          <a:p>
            <a:pPr marL="731774" lvl="1" indent="-365887" defTabSz="1633687">
              <a:spcBef>
                <a:spcPts val="1600"/>
              </a:spcBef>
              <a:defRPr sz="2948">
                <a:latin typeface="Graphik"/>
                <a:ea typeface="Graphik"/>
                <a:cs typeface="Graphik"/>
                <a:sym typeface="Graphik"/>
              </a:defRPr>
            </a:pPr>
            <a:r>
              <a:t>Clinical audit/quality improvement project: this is required once every revalidation cycle</a:t>
            </a:r>
          </a:p>
        </p:txBody>
      </p:sp>
      <p:sp>
        <p:nvSpPr>
          <p:cNvPr id="177"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 </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Fitness to Fl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Fitness to Fly </a:t>
            </a:r>
          </a:p>
        </p:txBody>
      </p:sp>
      <p:sp>
        <p:nvSpPr>
          <p:cNvPr id="397" name="Most airlines do not allow travel after 36 weeks for a single pregnancy and after 32 weeks for a multiple pregnancy…"/>
          <p:cNvSpPr txBox="1">
            <a:spLocks noGrp="1"/>
          </p:cNvSpPr>
          <p:nvPr>
            <p:ph type="body" idx="1"/>
          </p:nvPr>
        </p:nvSpPr>
        <p:spPr>
          <a:prstGeom prst="rect">
            <a:avLst/>
          </a:prstGeom>
        </p:spPr>
        <p:txBody>
          <a:bodyPr/>
          <a:lstStyle/>
          <a:p>
            <a:pPr>
              <a:defRPr>
                <a:latin typeface="Graphik"/>
                <a:ea typeface="Graphik"/>
                <a:cs typeface="Graphik"/>
                <a:sym typeface="Graphik"/>
              </a:defRPr>
            </a:pPr>
            <a:r>
              <a:t>Most airlines do not allow travel after 36 weeks for a single pregnancy and after 32 weeks for a multiple pregnancy</a:t>
            </a:r>
          </a:p>
          <a:p>
            <a:pPr>
              <a:defRPr>
                <a:latin typeface="Graphik"/>
                <a:ea typeface="Graphik"/>
                <a:cs typeface="Graphik"/>
                <a:sym typeface="Graphik"/>
              </a:defRPr>
            </a:pPr>
            <a:r>
              <a:t>Most airlines require a certificate after 28 weeks confirming that the pregnancy is progressing normally</a:t>
            </a:r>
          </a:p>
        </p:txBody>
      </p:sp>
      <p:sp>
        <p:nvSpPr>
          <p:cNvPr id="398" name="Pregnancy - www.caa.co.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Pregnancy - </a:t>
            </a:r>
            <a:r>
              <a:rPr u="sng">
                <a:hlinkClick r:id="rId2"/>
              </a:rPr>
              <a:t>www.caa.co.uk</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Fitness to Fl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Fitness to Fly </a:t>
            </a:r>
          </a:p>
        </p:txBody>
      </p:sp>
      <p:sp>
        <p:nvSpPr>
          <p:cNvPr id="401" name="Abdominal surgery - avoided for 10 days following…"/>
          <p:cNvSpPr txBox="1">
            <a:spLocks noGrp="1"/>
          </p:cNvSpPr>
          <p:nvPr>
            <p:ph type="body" idx="1"/>
          </p:nvPr>
        </p:nvSpPr>
        <p:spPr>
          <a:prstGeom prst="rect">
            <a:avLst/>
          </a:prstGeom>
        </p:spPr>
        <p:txBody>
          <a:bodyPr/>
          <a:lstStyle/>
          <a:p>
            <a:pPr>
              <a:defRPr>
                <a:latin typeface="Graphik"/>
                <a:ea typeface="Graphik"/>
                <a:cs typeface="Graphik"/>
                <a:sym typeface="Graphik"/>
              </a:defRPr>
            </a:pPr>
            <a:r>
              <a:rPr b="1"/>
              <a:t>Abdominal surgery</a:t>
            </a:r>
            <a:r>
              <a:t> - avoided for 10 days following</a:t>
            </a:r>
          </a:p>
          <a:p>
            <a:pPr>
              <a:defRPr>
                <a:latin typeface="Graphik"/>
                <a:ea typeface="Graphik"/>
                <a:cs typeface="Graphik"/>
                <a:sym typeface="Graphik"/>
              </a:defRPr>
            </a:pPr>
            <a:r>
              <a:rPr b="1"/>
              <a:t>Laparoscopic surgery</a:t>
            </a:r>
            <a:r>
              <a:t>: after 24 hours</a:t>
            </a:r>
          </a:p>
          <a:p>
            <a:pPr>
              <a:defRPr>
                <a:latin typeface="Graphik"/>
                <a:ea typeface="Graphik"/>
                <a:cs typeface="Graphik"/>
                <a:sym typeface="Graphik"/>
              </a:defRPr>
            </a:pPr>
            <a:r>
              <a:rPr b="1"/>
              <a:t>Colonoscopy</a:t>
            </a:r>
            <a:r>
              <a:t>: after 24 hours</a:t>
            </a:r>
          </a:p>
          <a:p>
            <a:pPr>
              <a:defRPr>
                <a:latin typeface="Graphik"/>
                <a:ea typeface="Graphik"/>
                <a:cs typeface="Graphik"/>
                <a:sym typeface="Graphik"/>
              </a:defRPr>
            </a:pPr>
            <a:r>
              <a:rPr b="1"/>
              <a:t>Plaster casts</a:t>
            </a:r>
            <a:r>
              <a:t> - Following the application of a plaster cast, the majority of airlines restrict flying for 24h on flights of &lt;2h or 48h for longer flights. IATA guidelines advise patients that after application of a cast they should not fly for 24h for short haul flights (&lt;2 hours) or 48h if the flight is longer. An exception is made if the patient has a bivalved cast fitted. Consult the IATA medical manual and refer to a physician with aviation medicine experience if needed</a:t>
            </a:r>
          </a:p>
        </p:txBody>
      </p:sp>
      <p:sp>
        <p:nvSpPr>
          <p:cNvPr id="402" name="Procedures - www.caa.co.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Procedures - </a:t>
            </a:r>
            <a:r>
              <a:rPr u="sng">
                <a:hlinkClick r:id="rId2"/>
              </a:rPr>
              <a:t>www.caa.co.uk</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Fitness to Fly"/>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Fitness to Fly </a:t>
            </a:r>
          </a:p>
        </p:txBody>
      </p:sp>
      <p:sp>
        <p:nvSpPr>
          <p:cNvPr id="405" name="Patients with a Hb of &gt;8g/dl may travel without problems (assuming there is no coexisting condition such as cardiovascular or respiratory disease)"/>
          <p:cNvSpPr txBox="1">
            <a:spLocks noGrp="1"/>
          </p:cNvSpPr>
          <p:nvPr>
            <p:ph type="body" idx="1"/>
          </p:nvPr>
        </p:nvSpPr>
        <p:spPr>
          <a:prstGeom prst="rect">
            <a:avLst/>
          </a:prstGeom>
        </p:spPr>
        <p:txBody>
          <a:bodyPr/>
          <a:lstStyle>
            <a:lvl1pPr>
              <a:defRPr>
                <a:latin typeface="Graphik"/>
                <a:ea typeface="Graphik"/>
                <a:cs typeface="Graphik"/>
                <a:sym typeface="Graphik"/>
              </a:defRPr>
            </a:lvl1pPr>
          </a:lstStyle>
          <a:p>
            <a:r>
              <a:t>Patients with a Hb of &gt;8g/dl may travel without problems (assuming there is no coexisting condition such as cardiovascular or respiratory disease)</a:t>
            </a:r>
          </a:p>
        </p:txBody>
      </p:sp>
      <p:sp>
        <p:nvSpPr>
          <p:cNvPr id="406" name="Haematological Disorders - www.caa.co.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Haematological Disorders - </a:t>
            </a:r>
            <a:r>
              <a:rPr u="sng">
                <a:hlinkClick r:id="rId2"/>
              </a:rPr>
              <a:t>www.caa.co.uk</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408" name="Medicine Management and Prescribing"/>
          <p:cNvSpPr txBox="1">
            <a:spLocks noGrp="1"/>
          </p:cNvSpPr>
          <p:nvPr>
            <p:ph type="title"/>
          </p:nvPr>
        </p:nvSpPr>
        <p:spPr>
          <a:prstGeom prst="rect">
            <a:avLst/>
          </a:prstGeom>
        </p:spPr>
        <p:txBody>
          <a:bodyPr/>
          <a:lstStyle>
            <a:lvl1pPr>
              <a:defRPr sz="9300">
                <a:latin typeface="Graphik"/>
                <a:ea typeface="Graphik"/>
                <a:cs typeface="Graphik"/>
                <a:sym typeface="Graphik"/>
              </a:defRPr>
            </a:lvl1pPr>
          </a:lstStyle>
          <a:p>
            <a:r>
              <a:t>Medicine Management and Prescribing</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ontrolled Drug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Controlled Drugs</a:t>
            </a:r>
          </a:p>
        </p:txBody>
      </p:sp>
      <p:sp>
        <p:nvSpPr>
          <p:cNvPr id="411" name="Schedule 1 - Cannabis, lysergide…"/>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Schedule 1 - Cannabis, lysergide</a:t>
            </a:r>
          </a:p>
          <a:p>
            <a:pPr marL="535177" indent="-535177" defTabSz="2389572">
              <a:spcBef>
                <a:spcPts val="2300"/>
              </a:spcBef>
              <a:defRPr sz="4312">
                <a:latin typeface="Graphik"/>
                <a:ea typeface="Graphik"/>
                <a:cs typeface="Graphik"/>
                <a:sym typeface="Graphik"/>
              </a:defRPr>
            </a:pPr>
            <a:r>
              <a:t>Schedule 2 - Diamorphine, morphine, pethidine, amphetamine, cocaine</a:t>
            </a:r>
          </a:p>
          <a:p>
            <a:pPr marL="535177" indent="-535177" defTabSz="2389572">
              <a:spcBef>
                <a:spcPts val="2300"/>
              </a:spcBef>
              <a:defRPr sz="4312">
                <a:latin typeface="Graphik"/>
                <a:ea typeface="Graphik"/>
                <a:cs typeface="Graphik"/>
                <a:sym typeface="Graphik"/>
              </a:defRPr>
            </a:pPr>
            <a:r>
              <a:t>Schedule 3 - Barbiturates, buprenorphine, midazolam, temazepam, tramado, gabapentin, pregabalin</a:t>
            </a:r>
          </a:p>
          <a:p>
            <a:pPr marL="535177" indent="-535177" defTabSz="2389572">
              <a:spcBef>
                <a:spcPts val="2300"/>
              </a:spcBef>
              <a:defRPr sz="4312">
                <a:latin typeface="Graphik"/>
                <a:ea typeface="Graphik"/>
                <a:cs typeface="Graphik"/>
                <a:sym typeface="Graphik"/>
              </a:defRPr>
            </a:pPr>
            <a:r>
              <a:t>Schedule 4 - Part 1: Benzodiazepines (except midazolam and temazepam) and zolpidem, zopiclone. Part 2: Androgenic and anabolic steroids, hCG, somatropin. Controlled drug prescription requirements do not apply and Schedule 4 controlled drugs are not subject to safe custody requirements</a:t>
            </a:r>
          </a:p>
          <a:p>
            <a:pPr marL="535177" indent="-535177" defTabSz="2389572">
              <a:spcBef>
                <a:spcPts val="2300"/>
              </a:spcBef>
              <a:defRPr sz="4312">
                <a:latin typeface="Graphik"/>
                <a:ea typeface="Graphik"/>
                <a:cs typeface="Graphik"/>
                <a:sym typeface="Graphik"/>
              </a:defRPr>
            </a:pPr>
            <a:r>
              <a:t>Schedule 5 - Includes preparations which because of their strength are exempt from the vast majority of Controlled Drug requirements other than retention of invoices (e.g. codeine, pholcodine, Oramorph 10mg/5ml)</a:t>
            </a:r>
          </a:p>
        </p:txBody>
      </p:sp>
      <p:sp>
        <p:nvSpPr>
          <p:cNvPr id="412" name="2001 Misuse of Drugs Regulation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2001 Misuse of Drugs Regulations</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ontrolled Drug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Controlled Drugs </a:t>
            </a:r>
          </a:p>
        </p:txBody>
      </p:sp>
      <p:sp>
        <p:nvSpPr>
          <p:cNvPr id="415" name="When prescribing a controlled drug the following must be present on the prescription:…"/>
          <p:cNvSpPr txBox="1">
            <a:spLocks noGrp="1"/>
          </p:cNvSpPr>
          <p:nvPr>
            <p:ph type="body" idx="1"/>
          </p:nvPr>
        </p:nvSpPr>
        <p:spPr>
          <a:prstGeom prst="rect">
            <a:avLst/>
          </a:prstGeom>
        </p:spPr>
        <p:txBody>
          <a:bodyPr/>
          <a:lstStyle/>
          <a:p>
            <a:pPr marL="409575" indent="-409575" defTabSz="1828754">
              <a:spcBef>
                <a:spcPts val="1800"/>
              </a:spcBef>
              <a:defRPr sz="3300">
                <a:latin typeface="Graphik"/>
                <a:ea typeface="Graphik"/>
                <a:cs typeface="Graphik"/>
                <a:sym typeface="Graphik"/>
              </a:defRPr>
            </a:pPr>
            <a:r>
              <a:t>When prescribing a controlled drug the following must be present on the prescription:</a:t>
            </a:r>
          </a:p>
          <a:p>
            <a:pPr marL="819150" lvl="1" indent="-409575" defTabSz="1828754">
              <a:spcBef>
                <a:spcPts val="1800"/>
              </a:spcBef>
              <a:defRPr sz="3300">
                <a:latin typeface="Graphik"/>
                <a:ea typeface="Graphik"/>
                <a:cs typeface="Graphik"/>
                <a:sym typeface="Graphik"/>
              </a:defRPr>
            </a:pPr>
            <a:r>
              <a:t>Name and address of the patient</a:t>
            </a:r>
          </a:p>
          <a:p>
            <a:pPr marL="819150" lvl="1" indent="-409575" defTabSz="1828754">
              <a:spcBef>
                <a:spcPts val="1800"/>
              </a:spcBef>
              <a:defRPr sz="3300">
                <a:latin typeface="Graphik"/>
                <a:ea typeface="Graphik"/>
                <a:cs typeface="Graphik"/>
                <a:sym typeface="Graphik"/>
              </a:defRPr>
            </a:pPr>
            <a:r>
              <a:t>The form, and where appropriate the strength, of the preparation</a:t>
            </a:r>
          </a:p>
          <a:p>
            <a:pPr marL="819150" lvl="1" indent="-409575" defTabSz="1828754">
              <a:spcBef>
                <a:spcPts val="1800"/>
              </a:spcBef>
              <a:defRPr sz="3300">
                <a:latin typeface="Graphik"/>
                <a:ea typeface="Graphik"/>
                <a:cs typeface="Graphik"/>
                <a:sym typeface="Graphik"/>
              </a:defRPr>
            </a:pPr>
            <a:r>
              <a:t>Either the total quantity (in both words and figures) of the preparation, or the number (in both words and figures) of dosage units to be supplied</a:t>
            </a:r>
          </a:p>
          <a:p>
            <a:pPr marL="819150" lvl="1" indent="-409575" defTabSz="1828754">
              <a:spcBef>
                <a:spcPts val="1800"/>
              </a:spcBef>
              <a:defRPr sz="3300">
                <a:latin typeface="Graphik"/>
                <a:ea typeface="Graphik"/>
                <a:cs typeface="Graphik"/>
                <a:sym typeface="Graphik"/>
              </a:defRPr>
            </a:pPr>
            <a:r>
              <a:t>The dose (cannot write 'as directed')</a:t>
            </a:r>
          </a:p>
          <a:p>
            <a:pPr marL="819150" lvl="1" indent="-409575" defTabSz="1828754">
              <a:spcBef>
                <a:spcPts val="1800"/>
              </a:spcBef>
              <a:defRPr sz="3300">
                <a:latin typeface="Graphik"/>
                <a:ea typeface="Graphik"/>
                <a:cs typeface="Graphik"/>
                <a:sym typeface="Graphik"/>
              </a:defRPr>
            </a:pPr>
            <a:r>
              <a:t>Prescribers name, signature, address and current date</a:t>
            </a:r>
          </a:p>
          <a:p>
            <a:pPr marL="409575" indent="-409575" defTabSz="1828754">
              <a:spcBef>
                <a:spcPts val="1800"/>
              </a:spcBef>
              <a:defRPr sz="3300">
                <a:latin typeface="Graphik"/>
                <a:ea typeface="Graphik"/>
                <a:cs typeface="Graphik"/>
                <a:sym typeface="Graphik"/>
              </a:defRPr>
            </a:pPr>
            <a:r>
              <a:t>Schedule 2 and 3 drugs are marked 'CD' in the BNF</a:t>
            </a:r>
          </a:p>
          <a:p>
            <a:pPr marL="409575" indent="-409575" defTabSz="1828754">
              <a:spcBef>
                <a:spcPts val="1800"/>
              </a:spcBef>
              <a:defRPr sz="3300">
                <a:latin typeface="Graphik"/>
                <a:ea typeface="Graphik"/>
                <a:cs typeface="Graphik"/>
                <a:sym typeface="Graphik"/>
              </a:defRPr>
            </a:pPr>
            <a:r>
              <a:t>A prescription for controlled drugs in Schedules 2,3 &amp; 4 is valid for 28 days</a:t>
            </a:r>
          </a:p>
          <a:p>
            <a:pPr marL="409575" indent="-409575" defTabSz="1828754">
              <a:spcBef>
                <a:spcPts val="1800"/>
              </a:spcBef>
              <a:defRPr sz="3300">
                <a:latin typeface="Graphik"/>
                <a:ea typeface="Graphik"/>
                <a:cs typeface="Graphik"/>
                <a:sym typeface="Graphik"/>
              </a:defRPr>
            </a:pPr>
            <a:r>
              <a:t>A pharmacist is generally not allowed to dispense unless all the information required by law is given. With Schedule 2 and 3 drugs a pharmacist is allowed to amend the prescription if 'it specifies the total quantity only in words or in figures or if it contains minor typographical errors, provided that such amendments are indelible and clearly attributable to the pharmacist making them'</a:t>
            </a:r>
          </a:p>
        </p:txBody>
      </p:sp>
      <p:sp>
        <p:nvSpPr>
          <p:cNvPr id="416"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ontrolled Drug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Controlled Drugs </a:t>
            </a:r>
          </a:p>
        </p:txBody>
      </p:sp>
      <p:sp>
        <p:nvSpPr>
          <p:cNvPr id="419" name="In the surgery controlled drugs (CDs) should be stored in a locked cabinet…"/>
          <p:cNvSpPr txBox="1">
            <a:spLocks noGrp="1"/>
          </p:cNvSpPr>
          <p:nvPr>
            <p:ph type="body" idx="1"/>
          </p:nvPr>
        </p:nvSpPr>
        <p:spPr>
          <a:prstGeom prst="rect">
            <a:avLst/>
          </a:prstGeom>
        </p:spPr>
        <p:txBody>
          <a:bodyPr/>
          <a:lstStyle/>
          <a:p>
            <a:pPr>
              <a:defRPr>
                <a:latin typeface="Graphik"/>
                <a:ea typeface="Graphik"/>
                <a:cs typeface="Graphik"/>
                <a:sym typeface="Graphik"/>
              </a:defRPr>
            </a:pPr>
            <a:r>
              <a:t>In the surgery controlled drugs (CDs) should be stored in a locked cabinet</a:t>
            </a:r>
          </a:p>
          <a:p>
            <a:pPr>
              <a:defRPr>
                <a:latin typeface="Graphik"/>
                <a:ea typeface="Graphik"/>
                <a:cs typeface="Graphik"/>
                <a:sym typeface="Graphik"/>
              </a:defRPr>
            </a:pPr>
            <a:r>
              <a:t>Controlled drugs outside of the surgery must be stored in a locked receptacle (combination lock or key)</a:t>
            </a:r>
          </a:p>
          <a:p>
            <a:pPr>
              <a:defRPr>
                <a:latin typeface="Graphik"/>
                <a:ea typeface="Graphik"/>
                <a:cs typeface="Graphik"/>
                <a:sym typeface="Graphik"/>
              </a:defRPr>
            </a:pPr>
            <a:r>
              <a:t>A doctor's bag with a lock is acceptable</a:t>
            </a:r>
          </a:p>
          <a:p>
            <a:pPr>
              <a:defRPr>
                <a:latin typeface="Graphik"/>
                <a:ea typeface="Graphik"/>
                <a:cs typeface="Graphik"/>
                <a:sym typeface="Graphik"/>
              </a:defRPr>
            </a:pPr>
            <a:r>
              <a:t>Storing a controlled drug in a locked car boot is not acceptable</a:t>
            </a:r>
          </a:p>
        </p:txBody>
      </p:sp>
      <p:sp>
        <p:nvSpPr>
          <p:cNvPr id="420" name="Storag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Storage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ontrolled Drugs"/>
          <p:cNvSpPr txBox="1">
            <a:spLocks noGrp="1"/>
          </p:cNvSpPr>
          <p:nvPr>
            <p:ph type="title"/>
          </p:nvPr>
        </p:nvSpPr>
        <p:spPr>
          <a:xfrm>
            <a:off x="1219200" y="770025"/>
            <a:ext cx="21945600" cy="1727201"/>
          </a:xfrm>
          <a:prstGeom prst="rect">
            <a:avLst/>
          </a:prstGeom>
        </p:spPr>
        <p:txBody>
          <a:bodyPr/>
          <a:lstStyle>
            <a:lvl1pPr>
              <a:defRPr>
                <a:latin typeface="Graphik"/>
                <a:ea typeface="Graphik"/>
                <a:cs typeface="Graphik"/>
                <a:sym typeface="Graphik"/>
              </a:defRPr>
            </a:lvl1pPr>
          </a:lstStyle>
          <a:p>
            <a:r>
              <a:t>Controlled Drugs </a:t>
            </a:r>
          </a:p>
        </p:txBody>
      </p:sp>
      <p:sp>
        <p:nvSpPr>
          <p:cNvPr id="423" name="A register must be kept for the supply of Schedule 2 drugs…"/>
          <p:cNvSpPr txBox="1">
            <a:spLocks noGrp="1"/>
          </p:cNvSpPr>
          <p:nvPr>
            <p:ph type="body" idx="1"/>
          </p:nvPr>
        </p:nvSpPr>
        <p:spPr>
          <a:prstGeom prst="rect">
            <a:avLst/>
          </a:prstGeom>
        </p:spPr>
        <p:txBody>
          <a:bodyPr/>
          <a:lstStyle/>
          <a:p>
            <a:pPr marL="415036" indent="-415036" defTabSz="1853137">
              <a:spcBef>
                <a:spcPts val="1800"/>
              </a:spcBef>
              <a:defRPr sz="3343">
                <a:latin typeface="Graphik"/>
                <a:ea typeface="Graphik"/>
                <a:cs typeface="Graphik"/>
                <a:sym typeface="Graphik"/>
              </a:defRPr>
            </a:pPr>
            <a:r>
              <a:t>A register must be kept for the supply of Schedule 2 drugs</a:t>
            </a:r>
          </a:p>
          <a:p>
            <a:pPr marL="415036" indent="-415036" defTabSz="1853137">
              <a:spcBef>
                <a:spcPts val="1800"/>
              </a:spcBef>
              <a:defRPr sz="3343">
                <a:latin typeface="Graphik"/>
                <a:ea typeface="Graphik"/>
                <a:cs typeface="Graphik"/>
                <a:sym typeface="Graphik"/>
              </a:defRPr>
            </a:pPr>
            <a:r>
              <a:t>Specific requirements:</a:t>
            </a:r>
          </a:p>
          <a:p>
            <a:pPr marL="830072" lvl="1" indent="-415036" defTabSz="1853137">
              <a:spcBef>
                <a:spcPts val="1800"/>
              </a:spcBef>
              <a:defRPr sz="3343">
                <a:latin typeface="Graphik"/>
                <a:ea typeface="Graphik"/>
                <a:cs typeface="Graphik"/>
                <a:sym typeface="Graphik"/>
              </a:defRPr>
            </a:pPr>
            <a:r>
              <a:t>Must be bound. Computerised records are acceptable as long as they are secure and auditable</a:t>
            </a:r>
          </a:p>
          <a:p>
            <a:pPr marL="830072" lvl="1" indent="-415036" defTabSz="1853137">
              <a:spcBef>
                <a:spcPts val="1800"/>
              </a:spcBef>
              <a:defRPr sz="3343">
                <a:latin typeface="Graphik"/>
                <a:ea typeface="Graphik"/>
                <a:cs typeface="Graphik"/>
                <a:sym typeface="Graphik"/>
              </a:defRPr>
            </a:pPr>
            <a:r>
              <a:t>Each drug should have its own individual section</a:t>
            </a:r>
          </a:p>
          <a:p>
            <a:pPr marL="830072" lvl="1" indent="-415036" defTabSz="1853137">
              <a:spcBef>
                <a:spcPts val="1800"/>
              </a:spcBef>
              <a:defRPr sz="3343">
                <a:latin typeface="Graphik"/>
                <a:ea typeface="Graphik"/>
                <a:cs typeface="Graphik"/>
                <a:sym typeface="Graphik"/>
              </a:defRPr>
            </a:pPr>
            <a:r>
              <a:t>Entries should be chronological and made in indelible ink</a:t>
            </a:r>
          </a:p>
          <a:p>
            <a:pPr marL="830072" lvl="1" indent="-415036" defTabSz="1853137">
              <a:spcBef>
                <a:spcPts val="1800"/>
              </a:spcBef>
              <a:defRPr sz="3343">
                <a:latin typeface="Graphik"/>
                <a:ea typeface="Graphik"/>
                <a:cs typeface="Graphik"/>
                <a:sym typeface="Graphik"/>
              </a:defRPr>
            </a:pPr>
            <a:r>
              <a:t>When receiving CDs record: Date, name and address of the supplier, quantity received, name, form and strength</a:t>
            </a:r>
          </a:p>
          <a:p>
            <a:pPr marL="830072" lvl="1" indent="-415036" defTabSz="1853137">
              <a:spcBef>
                <a:spcPts val="1800"/>
              </a:spcBef>
              <a:defRPr sz="3343">
                <a:latin typeface="Graphik"/>
                <a:ea typeface="Graphik"/>
                <a:cs typeface="Graphik"/>
                <a:sym typeface="Graphik"/>
              </a:defRPr>
            </a:pPr>
            <a:r>
              <a:t>When supplying CDs (either to patients or practitioners) record: Date, name and address of the person receiving the CD, person who prescribed or ordered the CD, quantity supplied, name, form and strength</a:t>
            </a:r>
          </a:p>
          <a:p>
            <a:pPr marL="830072" lvl="1" indent="-415036" defTabSz="1853137">
              <a:spcBef>
                <a:spcPts val="1800"/>
              </a:spcBef>
              <a:defRPr sz="3343">
                <a:latin typeface="Graphik"/>
                <a:ea typeface="Graphik"/>
                <a:cs typeface="Graphik"/>
                <a:sym typeface="Graphik"/>
              </a:defRPr>
            </a:pPr>
            <a:r>
              <a:t>Must be kept for a minimum of 2y after the date of the last entry</a:t>
            </a:r>
          </a:p>
          <a:p>
            <a:pPr marL="415036" indent="-415036" defTabSz="1853137">
              <a:spcBef>
                <a:spcPts val="1800"/>
              </a:spcBef>
              <a:defRPr sz="3343">
                <a:latin typeface="Graphik"/>
                <a:ea typeface="Graphik"/>
                <a:cs typeface="Graphik"/>
                <a:sym typeface="Graphik"/>
              </a:defRPr>
            </a:pPr>
            <a:r>
              <a:t>For doctor's bags a separate CD register should be kept for the CD stock held within that bag. The individual doctor is responsible for the receipt and supply of CDs from their own bag</a:t>
            </a:r>
          </a:p>
        </p:txBody>
      </p:sp>
      <p:sp>
        <p:nvSpPr>
          <p:cNvPr id="424" name="The regist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register</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ontrolled Drug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Controlled Drugs</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Drug Calculation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Drug Calculations</a:t>
            </a:r>
          </a:p>
        </p:txBody>
      </p:sp>
      <p:sp>
        <p:nvSpPr>
          <p:cNvPr id="429" name="Opioids in palliative care…"/>
          <p:cNvSpPr txBox="1">
            <a:spLocks noGrp="1"/>
          </p:cNvSpPr>
          <p:nvPr>
            <p:ph type="body" idx="1"/>
          </p:nvPr>
        </p:nvSpPr>
        <p:spPr>
          <a:prstGeom prst="rect">
            <a:avLst/>
          </a:prstGeom>
        </p:spPr>
        <p:txBody>
          <a:bodyPr/>
          <a:lstStyle/>
          <a:p>
            <a:pPr>
              <a:defRPr>
                <a:latin typeface="Graphik"/>
                <a:ea typeface="Graphik"/>
                <a:cs typeface="Graphik"/>
                <a:sym typeface="Graphik"/>
              </a:defRPr>
            </a:pPr>
            <a:r>
              <a:t>Opioids in palliative care</a:t>
            </a:r>
          </a:p>
          <a:p>
            <a:pPr lvl="1">
              <a:defRPr>
                <a:latin typeface="Graphik"/>
                <a:ea typeface="Graphik"/>
                <a:cs typeface="Graphik"/>
                <a:sym typeface="Graphik"/>
              </a:defRPr>
            </a:pPr>
            <a:r>
              <a:t>S/C dose of morphine is half oral dose</a:t>
            </a:r>
          </a:p>
          <a:p>
            <a:pPr lvl="1">
              <a:defRPr>
                <a:latin typeface="Graphik"/>
                <a:ea typeface="Graphik"/>
                <a:cs typeface="Graphik"/>
                <a:sym typeface="Graphik"/>
              </a:defRPr>
            </a:pPr>
            <a:r>
              <a:t>S/C diamorphine is 1/3 of the oral dose of morphine</a:t>
            </a:r>
          </a:p>
          <a:p>
            <a:pPr lvl="1">
              <a:defRPr>
                <a:latin typeface="Graphik"/>
                <a:ea typeface="Graphik"/>
                <a:cs typeface="Graphik"/>
                <a:sym typeface="Graphik"/>
              </a:defRPr>
            </a:pPr>
            <a:r>
              <a:t>Breakthrough dose of opioids is 1/6 of the 24h intake of MR opioid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valid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Revalidation </a:t>
            </a:r>
          </a:p>
        </p:txBody>
      </p:sp>
      <p:sp>
        <p:nvSpPr>
          <p:cNvPr id="180" name="Learning credits…"/>
          <p:cNvSpPr txBox="1">
            <a:spLocks noGrp="1"/>
          </p:cNvSpPr>
          <p:nvPr>
            <p:ph type="body" idx="1"/>
          </p:nvPr>
        </p:nvSpPr>
        <p:spPr>
          <a:prstGeom prst="rect">
            <a:avLst/>
          </a:prstGeom>
        </p:spPr>
        <p:txBody>
          <a:bodyPr/>
          <a:lstStyle/>
          <a:p>
            <a:pPr marL="507873" indent="-507873" defTabSz="2267655">
              <a:spcBef>
                <a:spcPts val="2200"/>
              </a:spcBef>
              <a:defRPr sz="4092">
                <a:latin typeface="Graphik"/>
                <a:ea typeface="Graphik"/>
                <a:cs typeface="Graphik"/>
                <a:sym typeface="Graphik"/>
              </a:defRPr>
            </a:pPr>
            <a:r>
              <a:t>Learning credits</a:t>
            </a:r>
          </a:p>
          <a:p>
            <a:pPr marL="1015746" lvl="1" indent="-507873" defTabSz="2267655">
              <a:spcBef>
                <a:spcPts val="2200"/>
              </a:spcBef>
              <a:defRPr sz="4092">
                <a:latin typeface="Graphik"/>
                <a:ea typeface="Graphik"/>
                <a:cs typeface="Graphik"/>
                <a:sym typeface="Graphik"/>
              </a:defRPr>
            </a:pPr>
            <a:r>
              <a:t>Minimum of 1 credit for each hour of education but if the hour of education can be shown to lead to improvements in patient care then it will count as 2 credits</a:t>
            </a:r>
          </a:p>
          <a:p>
            <a:pPr marL="507873" indent="-507873" defTabSz="2267655">
              <a:spcBef>
                <a:spcPts val="2200"/>
              </a:spcBef>
              <a:defRPr sz="4092">
                <a:latin typeface="Graphik"/>
                <a:ea typeface="Graphik"/>
                <a:cs typeface="Graphik"/>
                <a:sym typeface="Graphik"/>
              </a:defRPr>
            </a:pPr>
            <a:r>
              <a:t>Submitting the evidence for revalidation</a:t>
            </a:r>
          </a:p>
          <a:p>
            <a:pPr marL="1015746" lvl="1" indent="-507873" defTabSz="2267655">
              <a:spcBef>
                <a:spcPts val="2200"/>
              </a:spcBef>
              <a:defRPr sz="4092">
                <a:latin typeface="Graphik"/>
                <a:ea typeface="Graphik"/>
                <a:cs typeface="Graphik"/>
                <a:sym typeface="Graphik"/>
              </a:defRPr>
            </a:pPr>
            <a:r>
              <a:t>The ePortfolio will be submitted electronically for review</a:t>
            </a:r>
          </a:p>
          <a:p>
            <a:pPr marL="1015746" lvl="1" indent="-507873" defTabSz="2267655">
              <a:spcBef>
                <a:spcPts val="2200"/>
              </a:spcBef>
              <a:defRPr sz="4092">
                <a:latin typeface="Graphik"/>
                <a:ea typeface="Graphik"/>
                <a:cs typeface="Graphik"/>
                <a:sym typeface="Graphik"/>
              </a:defRPr>
            </a:pPr>
            <a:r>
              <a:t>The review will be done by a 'Responsible Officer', based in one of the 27 Area Teams</a:t>
            </a:r>
          </a:p>
          <a:p>
            <a:pPr marL="1015746" lvl="1" indent="-507873" defTabSz="2267655">
              <a:spcBef>
                <a:spcPts val="2200"/>
              </a:spcBef>
              <a:defRPr sz="4092">
                <a:latin typeface="Graphik"/>
                <a:ea typeface="Graphik"/>
                <a:cs typeface="Graphik"/>
                <a:sym typeface="Graphik"/>
              </a:defRPr>
            </a:pPr>
            <a:r>
              <a:t>The Responsible Officer is likely to be advised by a GP assessor and a trained lay person</a:t>
            </a:r>
          </a:p>
          <a:p>
            <a:pPr marL="1015746" lvl="1" indent="-507873" defTabSz="2267655">
              <a:spcBef>
                <a:spcPts val="2200"/>
              </a:spcBef>
              <a:defRPr sz="4092">
                <a:latin typeface="Graphik"/>
                <a:ea typeface="Graphik"/>
                <a:cs typeface="Graphik"/>
                <a:sym typeface="Graphik"/>
              </a:defRPr>
            </a:pPr>
            <a:r>
              <a:t>If the submitted evidence is considered sufficient the Responsible Officer will recommend to the GMC that the doctor is both relicensed and recertificated</a:t>
            </a:r>
          </a:p>
        </p:txBody>
      </p:sp>
      <p:sp>
        <p:nvSpPr>
          <p:cNvPr id="181" name="Learning credits and submitting informatio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Learning credits and submitting information </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Drug Monitoring"/>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Drug Monitoring</a:t>
            </a:r>
          </a:p>
        </p:txBody>
      </p:sp>
      <p:sp>
        <p:nvSpPr>
          <p:cNvPr id="432" name="DMARDS…"/>
          <p:cNvSpPr txBox="1">
            <a:spLocks noGrp="1"/>
          </p:cNvSpPr>
          <p:nvPr>
            <p:ph type="body" idx="1"/>
          </p:nvPr>
        </p:nvSpPr>
        <p:spPr>
          <a:prstGeom prst="rect">
            <a:avLst/>
          </a:prstGeom>
        </p:spPr>
        <p:txBody>
          <a:bodyPr lIns="63500" tIns="63500" rIns="63500" bIns="63500"/>
          <a:lstStyle/>
          <a:p>
            <a:pPr marL="475106" indent="-475106" defTabSz="2121354">
              <a:spcBef>
                <a:spcPts val="2000"/>
              </a:spcBef>
              <a:defRPr sz="3828" b="1">
                <a:latin typeface="Graphik"/>
                <a:ea typeface="Graphik"/>
                <a:cs typeface="Graphik"/>
                <a:sym typeface="Graphik"/>
              </a:defRPr>
            </a:pPr>
            <a:r>
              <a:t>DMARDS</a:t>
            </a:r>
          </a:p>
          <a:p>
            <a:pPr marL="950213" lvl="1" indent="-475106" defTabSz="2121354">
              <a:spcBef>
                <a:spcPts val="2000"/>
              </a:spcBef>
              <a:defRPr sz="3828">
                <a:latin typeface="Graphik"/>
                <a:ea typeface="Graphik"/>
                <a:cs typeface="Graphik"/>
                <a:sym typeface="Graphik"/>
              </a:defRPr>
            </a:pPr>
            <a:r>
              <a:t>Methotrexate - FBC, LFTs, U&amp;Es - 1-2/52 when initiating then 2-3/12</a:t>
            </a:r>
          </a:p>
          <a:p>
            <a:pPr marL="950213" lvl="1" indent="-475106" defTabSz="2121354">
              <a:spcBef>
                <a:spcPts val="2000"/>
              </a:spcBef>
              <a:defRPr sz="3828">
                <a:latin typeface="Graphik"/>
                <a:ea typeface="Graphik"/>
                <a:cs typeface="Graphik"/>
                <a:sym typeface="Graphik"/>
              </a:defRPr>
            </a:pPr>
            <a:r>
              <a:t>Azathioprine - FBC, LFT before Rx, FBC weekly for 1st 4 weeks</a:t>
            </a:r>
          </a:p>
          <a:p>
            <a:pPr marL="475106" indent="-475106" defTabSz="2121354">
              <a:spcBef>
                <a:spcPts val="2000"/>
              </a:spcBef>
              <a:defRPr sz="3828" b="1">
                <a:latin typeface="Graphik"/>
                <a:ea typeface="Graphik"/>
                <a:cs typeface="Graphik"/>
                <a:sym typeface="Graphik"/>
              </a:defRPr>
            </a:pPr>
            <a:r>
              <a:t>Levothyroxine</a:t>
            </a:r>
          </a:p>
          <a:p>
            <a:pPr marL="950213" lvl="1" indent="-475106" defTabSz="2121354">
              <a:spcBef>
                <a:spcPts val="2000"/>
              </a:spcBef>
              <a:defRPr sz="3828">
                <a:latin typeface="Graphik"/>
                <a:ea typeface="Graphik"/>
                <a:cs typeface="Graphik"/>
                <a:sym typeface="Graphik"/>
              </a:defRPr>
            </a:pPr>
            <a:r>
              <a:t>Annual TSH</a:t>
            </a:r>
          </a:p>
          <a:p>
            <a:pPr marL="475106" indent="-475106" defTabSz="2121354">
              <a:spcBef>
                <a:spcPts val="2000"/>
              </a:spcBef>
              <a:defRPr sz="3828" b="1">
                <a:latin typeface="Graphik"/>
                <a:ea typeface="Graphik"/>
                <a:cs typeface="Graphik"/>
                <a:sym typeface="Graphik"/>
              </a:defRPr>
            </a:pPr>
            <a:r>
              <a:t>Statins</a:t>
            </a:r>
          </a:p>
          <a:p>
            <a:pPr marL="950213" lvl="1" indent="-475106" defTabSz="2121354">
              <a:spcBef>
                <a:spcPts val="2000"/>
              </a:spcBef>
              <a:defRPr sz="3828">
                <a:latin typeface="Graphik"/>
                <a:ea typeface="Graphik"/>
                <a:cs typeface="Graphik"/>
                <a:sym typeface="Graphik"/>
              </a:defRPr>
            </a:pPr>
            <a:r>
              <a:t>LFTs at baseline, 3/12 and 12/12</a:t>
            </a:r>
          </a:p>
          <a:p>
            <a:pPr marL="475106" indent="-475106" defTabSz="2121354">
              <a:spcBef>
                <a:spcPts val="2000"/>
              </a:spcBef>
              <a:defRPr sz="3828">
                <a:latin typeface="Graphik"/>
                <a:ea typeface="Graphik"/>
                <a:cs typeface="Graphik"/>
                <a:sym typeface="Graphik"/>
              </a:defRPr>
            </a:pPr>
            <a:r>
              <a:rPr b="1"/>
              <a:t>Lithium</a:t>
            </a:r>
            <a:r>
              <a:t> </a:t>
            </a:r>
          </a:p>
          <a:p>
            <a:pPr marL="950213" lvl="1" indent="-475106" defTabSz="2121354">
              <a:spcBef>
                <a:spcPts val="2000"/>
              </a:spcBef>
              <a:defRPr sz="3828">
                <a:latin typeface="Graphik"/>
                <a:ea typeface="Graphik"/>
                <a:cs typeface="Graphik"/>
                <a:sym typeface="Graphik"/>
              </a:defRPr>
            </a:pPr>
            <a:r>
              <a:t>Level 3/12 if stable</a:t>
            </a:r>
          </a:p>
          <a:p>
            <a:pPr marL="950213" lvl="1" indent="-475106" defTabSz="2121354">
              <a:spcBef>
                <a:spcPts val="2000"/>
              </a:spcBef>
              <a:defRPr sz="3828">
                <a:latin typeface="Graphik"/>
                <a:ea typeface="Graphik"/>
                <a:cs typeface="Graphik"/>
                <a:sym typeface="Graphik"/>
              </a:defRPr>
            </a:pPr>
            <a:r>
              <a:t>Aim for level 0.6 - 1.0 (beware &gt;0.8 in elderly) and U+Es / TFTs every 6/12</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Drug monitoring"/>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Drug monitoring </a:t>
            </a:r>
          </a:p>
        </p:txBody>
      </p:sp>
      <p:sp>
        <p:nvSpPr>
          <p:cNvPr id="435" name="ACE Inhibitors…"/>
          <p:cNvSpPr txBox="1">
            <a:spLocks noGrp="1"/>
          </p:cNvSpPr>
          <p:nvPr>
            <p:ph type="body" idx="1"/>
          </p:nvPr>
        </p:nvSpPr>
        <p:spPr>
          <a:prstGeom prst="rect">
            <a:avLst/>
          </a:prstGeom>
        </p:spPr>
        <p:txBody>
          <a:bodyPr/>
          <a:lstStyle/>
          <a:p>
            <a:pPr>
              <a:defRPr b="1">
                <a:latin typeface="Graphik"/>
                <a:ea typeface="Graphik"/>
                <a:cs typeface="Graphik"/>
                <a:sym typeface="Graphik"/>
              </a:defRPr>
            </a:pPr>
            <a:r>
              <a:t>ACE Inhibitors </a:t>
            </a:r>
          </a:p>
          <a:p>
            <a:pPr lvl="1">
              <a:defRPr>
                <a:latin typeface="Graphik"/>
                <a:ea typeface="Graphik"/>
                <a:cs typeface="Graphik"/>
                <a:sym typeface="Graphik"/>
              </a:defRPr>
            </a:pPr>
            <a:r>
              <a:t>U+Es prior to Rx</a:t>
            </a:r>
          </a:p>
          <a:p>
            <a:pPr lvl="1">
              <a:defRPr>
                <a:latin typeface="Graphik"/>
                <a:ea typeface="Graphik"/>
                <a:cs typeface="Graphik"/>
                <a:sym typeface="Graphik"/>
              </a:defRPr>
            </a:pPr>
            <a:r>
              <a:t>1-2/52 after starting and after each dose increase</a:t>
            </a:r>
          </a:p>
          <a:p>
            <a:pPr lvl="1">
              <a:defRPr>
                <a:latin typeface="Graphik"/>
                <a:ea typeface="Graphik"/>
                <a:cs typeface="Graphik"/>
                <a:sym typeface="Graphik"/>
              </a:defRPr>
            </a:pPr>
            <a:r>
              <a:t>U+Es at least annually</a:t>
            </a:r>
          </a:p>
          <a:p>
            <a:pPr>
              <a:defRPr b="1">
                <a:latin typeface="Graphik"/>
                <a:ea typeface="Graphik"/>
                <a:cs typeface="Graphik"/>
                <a:sym typeface="Graphik"/>
              </a:defRPr>
            </a:pPr>
            <a:r>
              <a:t>Amiodarone</a:t>
            </a:r>
          </a:p>
          <a:p>
            <a:pPr lvl="1">
              <a:defRPr>
                <a:latin typeface="Graphik"/>
                <a:ea typeface="Graphik"/>
                <a:cs typeface="Graphik"/>
                <a:sym typeface="Graphik"/>
              </a:defRPr>
            </a:pPr>
            <a:r>
              <a:t>LFTs / TFTs, U+Es, CXR before starting</a:t>
            </a:r>
          </a:p>
          <a:p>
            <a:pPr lvl="1">
              <a:defRPr>
                <a:latin typeface="Graphik"/>
                <a:ea typeface="Graphik"/>
                <a:cs typeface="Graphik"/>
                <a:sym typeface="Graphik"/>
              </a:defRPr>
            </a:pPr>
            <a:r>
              <a:t>TFTs, LFT every 6/12. CXR annually</a:t>
            </a:r>
          </a:p>
          <a:p>
            <a:pPr lvl="1">
              <a:defRPr>
                <a:latin typeface="Graphik"/>
                <a:ea typeface="Graphik"/>
                <a:cs typeface="Graphik"/>
                <a:sym typeface="Graphik"/>
              </a:defRPr>
            </a:pPr>
            <a:r>
              <a:t>Also think about blurred vision (optic neuritis)</a:t>
            </a:r>
          </a:p>
        </p:txBody>
      </p:sp>
      <p:sp>
        <p:nvSpPr>
          <p:cNvPr id="436" name="... continue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continued </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Emergency Supply of Medic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Emergency Supply of Medication</a:t>
            </a:r>
          </a:p>
        </p:txBody>
      </p:sp>
      <p:sp>
        <p:nvSpPr>
          <p:cNvPr id="439" name="Pharmacist usually needs to see face-to-face, needs to agree immediate treatment necessary, requires evidence of previous prescribing and must be satisfied dose is appropriate…"/>
          <p:cNvSpPr txBox="1">
            <a:spLocks noGrp="1"/>
          </p:cNvSpPr>
          <p:nvPr>
            <p:ph type="body" idx="1"/>
          </p:nvPr>
        </p:nvSpPr>
        <p:spPr>
          <a:prstGeom prst="rect">
            <a:avLst/>
          </a:prstGeom>
        </p:spPr>
        <p:txBody>
          <a:bodyPr/>
          <a:lstStyle/>
          <a:p>
            <a:pPr>
              <a:defRPr>
                <a:latin typeface="Graphik"/>
                <a:ea typeface="Graphik"/>
                <a:cs typeface="Graphik"/>
                <a:sym typeface="Graphik"/>
              </a:defRPr>
            </a:pPr>
            <a:r>
              <a:t>Pharmacist usually needs to see face-to-face, needs to agree immediate treatment necessary, requires evidence of previous prescribing and must be satisfied dose is appropriate  </a:t>
            </a:r>
          </a:p>
          <a:p>
            <a:pPr>
              <a:defRPr>
                <a:latin typeface="Graphik"/>
                <a:ea typeface="Graphik"/>
                <a:cs typeface="Graphik"/>
                <a:sym typeface="Graphik"/>
              </a:defRPr>
            </a:pPr>
            <a:r>
              <a:t>May supply up to 30 days with the following exceptions:</a:t>
            </a:r>
          </a:p>
          <a:p>
            <a:pPr lvl="1">
              <a:defRPr>
                <a:latin typeface="Graphik"/>
                <a:ea typeface="Graphik"/>
                <a:cs typeface="Graphik"/>
                <a:sym typeface="Graphik"/>
              </a:defRPr>
            </a:pPr>
            <a:r>
              <a:t>Insulin, an ointment or cream, or an asthma inhaler - only smallest pack size can be supplied</a:t>
            </a:r>
          </a:p>
          <a:p>
            <a:pPr lvl="1">
              <a:defRPr>
                <a:latin typeface="Graphik"/>
                <a:ea typeface="Graphik"/>
                <a:cs typeface="Graphik"/>
                <a:sym typeface="Graphik"/>
              </a:defRPr>
            </a:pPr>
            <a:r>
              <a:t>An oral contraceptive when a full cycle may be supplied</a:t>
            </a:r>
          </a:p>
          <a:p>
            <a:pPr lvl="1">
              <a:defRPr>
                <a:latin typeface="Graphik"/>
                <a:ea typeface="Graphik"/>
                <a:cs typeface="Graphik"/>
                <a:sym typeface="Graphik"/>
              </a:defRPr>
            </a:pPr>
            <a:r>
              <a:t>An antibiotic in liquid form for oral administration when the smallest quantity that will provide a full course of treatment can be supplied</a:t>
            </a:r>
          </a:p>
        </p:txBody>
      </p:sp>
      <p:sp>
        <p:nvSpPr>
          <p:cNvPr id="440" name="www.nhs.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www.nhs.uk</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rescription charg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Prescription charges</a:t>
            </a:r>
          </a:p>
        </p:txBody>
      </p:sp>
      <p:sp>
        <p:nvSpPr>
          <p:cNvPr id="443" name="England charges. Wales and Scotland don’t…"/>
          <p:cNvSpPr txBox="1">
            <a:spLocks noGrp="1"/>
          </p:cNvSpPr>
          <p:nvPr>
            <p:ph type="body" idx="1"/>
          </p:nvPr>
        </p:nvSpPr>
        <p:spPr>
          <a:prstGeom prst="rect">
            <a:avLst/>
          </a:prstGeom>
        </p:spPr>
        <p:txBody>
          <a:bodyPr/>
          <a:lstStyle/>
          <a:p>
            <a:pPr>
              <a:defRPr>
                <a:latin typeface="Graphik"/>
                <a:ea typeface="Graphik"/>
                <a:cs typeface="Graphik"/>
                <a:sym typeface="Graphik"/>
              </a:defRPr>
            </a:pPr>
            <a:r>
              <a:t>England charges. Wales and Scotland don’t </a:t>
            </a:r>
          </a:p>
          <a:p>
            <a:pPr>
              <a:defRPr>
                <a:latin typeface="Graphik"/>
                <a:ea typeface="Graphik"/>
                <a:cs typeface="Graphik"/>
                <a:sym typeface="Graphik"/>
              </a:defRPr>
            </a:pPr>
            <a:r>
              <a:t>In England, there is no prescription charge applied to:</a:t>
            </a:r>
          </a:p>
          <a:p>
            <a:pPr lvl="1">
              <a:defRPr>
                <a:latin typeface="Graphik"/>
                <a:ea typeface="Graphik"/>
                <a:cs typeface="Graphik"/>
                <a:sym typeface="Graphik"/>
              </a:defRPr>
            </a:pPr>
            <a:r>
              <a:t>Contraceptives</a:t>
            </a:r>
          </a:p>
          <a:p>
            <a:pPr lvl="1">
              <a:defRPr>
                <a:latin typeface="Graphik"/>
                <a:ea typeface="Graphik"/>
                <a:cs typeface="Graphik"/>
                <a:sym typeface="Graphik"/>
              </a:defRPr>
            </a:pPr>
            <a:r>
              <a:t>STI treatments</a:t>
            </a:r>
          </a:p>
          <a:p>
            <a:pPr lvl="1">
              <a:defRPr>
                <a:latin typeface="Graphik"/>
                <a:ea typeface="Graphik"/>
                <a:cs typeface="Graphik"/>
                <a:sym typeface="Graphik"/>
              </a:defRPr>
            </a:pPr>
            <a:r>
              <a:t>Hospital prescriptions</a:t>
            </a:r>
          </a:p>
          <a:p>
            <a:pPr lvl="1">
              <a:defRPr>
                <a:latin typeface="Graphik"/>
                <a:ea typeface="Graphik"/>
                <a:cs typeface="Graphik"/>
                <a:sym typeface="Graphik"/>
              </a:defRPr>
            </a:pPr>
            <a:r>
              <a:t>GP administered medications </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rescription charg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Prescription charges </a:t>
            </a:r>
          </a:p>
        </p:txBody>
      </p:sp>
      <p:sp>
        <p:nvSpPr>
          <p:cNvPr id="446" name="Permanent fistula requiring continuous surgical dressing or requiring an appliance…"/>
          <p:cNvSpPr txBox="1">
            <a:spLocks noGrp="1"/>
          </p:cNvSpPr>
          <p:nvPr>
            <p:ph type="body" idx="1"/>
          </p:nvPr>
        </p:nvSpPr>
        <p:spPr>
          <a:prstGeom prst="rect">
            <a:avLst/>
          </a:prstGeom>
        </p:spPr>
        <p:txBody>
          <a:bodyPr/>
          <a:lstStyle/>
          <a:p>
            <a:pPr marL="453262" indent="-453262" defTabSz="2023821">
              <a:spcBef>
                <a:spcPts val="1900"/>
              </a:spcBef>
              <a:defRPr sz="3652">
                <a:latin typeface="Graphik"/>
                <a:ea typeface="Graphik"/>
                <a:cs typeface="Graphik"/>
                <a:sym typeface="Graphik"/>
              </a:defRPr>
            </a:pPr>
            <a:r>
              <a:t>Permanent fistula requiring continuous surgical dressing or requiring an appliance</a:t>
            </a:r>
          </a:p>
          <a:p>
            <a:pPr marL="453262" indent="-453262" defTabSz="2023821">
              <a:spcBef>
                <a:spcPts val="1900"/>
              </a:spcBef>
              <a:defRPr sz="3652">
                <a:latin typeface="Graphik"/>
                <a:ea typeface="Graphik"/>
                <a:cs typeface="Graphik"/>
                <a:sym typeface="Graphik"/>
              </a:defRPr>
            </a:pPr>
            <a:r>
              <a:t>Epilepsy requiring continuous anti-convulsive therapy</a:t>
            </a:r>
          </a:p>
          <a:p>
            <a:pPr marL="453262" indent="-453262" defTabSz="2023821">
              <a:spcBef>
                <a:spcPts val="1900"/>
              </a:spcBef>
              <a:defRPr sz="3652">
                <a:latin typeface="Graphik"/>
                <a:ea typeface="Graphik"/>
                <a:cs typeface="Graphik"/>
                <a:sym typeface="Graphik"/>
              </a:defRPr>
            </a:pPr>
            <a:r>
              <a:t>Diabetes mellitus except where treatment is by diet alone</a:t>
            </a:r>
          </a:p>
          <a:p>
            <a:pPr marL="453262" indent="-453262" defTabSz="2023821">
              <a:spcBef>
                <a:spcPts val="1900"/>
              </a:spcBef>
              <a:defRPr sz="3652">
                <a:latin typeface="Graphik"/>
                <a:ea typeface="Graphik"/>
                <a:cs typeface="Graphik"/>
                <a:sym typeface="Graphik"/>
              </a:defRPr>
            </a:pPr>
            <a:r>
              <a:t>Hypothyroidism requiring thyroid hormone replacement</a:t>
            </a:r>
          </a:p>
          <a:p>
            <a:pPr marL="453262" indent="-453262" defTabSz="2023821">
              <a:spcBef>
                <a:spcPts val="1900"/>
              </a:spcBef>
              <a:defRPr sz="3652">
                <a:latin typeface="Graphik"/>
                <a:ea typeface="Graphik"/>
                <a:cs typeface="Graphik"/>
                <a:sym typeface="Graphik"/>
              </a:defRPr>
            </a:pPr>
            <a:r>
              <a:t>Hypoparathyroidism</a:t>
            </a:r>
          </a:p>
          <a:p>
            <a:pPr marL="453262" indent="-453262" defTabSz="2023821">
              <a:spcBef>
                <a:spcPts val="1900"/>
              </a:spcBef>
              <a:defRPr sz="3652">
                <a:latin typeface="Graphik"/>
                <a:ea typeface="Graphik"/>
                <a:cs typeface="Graphik"/>
                <a:sym typeface="Graphik"/>
              </a:defRPr>
            </a:pPr>
            <a:r>
              <a:t>Diabetes insipidus and other forms of hypopituitarism</a:t>
            </a:r>
          </a:p>
          <a:p>
            <a:pPr marL="453262" indent="-453262" defTabSz="2023821">
              <a:spcBef>
                <a:spcPts val="1900"/>
              </a:spcBef>
              <a:defRPr sz="3652">
                <a:latin typeface="Graphik"/>
                <a:ea typeface="Graphik"/>
                <a:cs typeface="Graphik"/>
                <a:sym typeface="Graphik"/>
              </a:defRPr>
            </a:pPr>
            <a:r>
              <a:t>Hypoadrenalism for which specific substitution therapy is essential (e.g. Addison's Disease)</a:t>
            </a:r>
          </a:p>
          <a:p>
            <a:pPr marL="453262" indent="-453262" defTabSz="2023821">
              <a:spcBef>
                <a:spcPts val="1900"/>
              </a:spcBef>
              <a:defRPr sz="3652">
                <a:latin typeface="Graphik"/>
                <a:ea typeface="Graphik"/>
                <a:cs typeface="Graphik"/>
                <a:sym typeface="Graphik"/>
              </a:defRPr>
            </a:pPr>
            <a:r>
              <a:t>Myasthenia gravis</a:t>
            </a:r>
          </a:p>
          <a:p>
            <a:pPr marL="453262" indent="-453262" defTabSz="2023821">
              <a:spcBef>
                <a:spcPts val="1900"/>
              </a:spcBef>
              <a:defRPr sz="3652">
                <a:latin typeface="Graphik"/>
                <a:ea typeface="Graphik"/>
                <a:cs typeface="Graphik"/>
                <a:sym typeface="Graphik"/>
              </a:defRPr>
            </a:pPr>
            <a:r>
              <a:t>A continuing physical disability requiring help to go out from someone else</a:t>
            </a:r>
          </a:p>
          <a:p>
            <a:pPr marL="453262" indent="-453262" defTabSz="2023821">
              <a:spcBef>
                <a:spcPts val="1900"/>
              </a:spcBef>
              <a:defRPr sz="3652">
                <a:latin typeface="Graphik"/>
                <a:ea typeface="Graphik"/>
                <a:cs typeface="Graphik"/>
                <a:sym typeface="Graphik"/>
              </a:defRPr>
            </a:pPr>
            <a:r>
              <a:t>Undergoing cancer treatment. This includes treatment for the effects of cancer or for the effects of cancer treatments</a:t>
            </a:r>
          </a:p>
        </p:txBody>
      </p:sp>
      <p:sp>
        <p:nvSpPr>
          <p:cNvPr id="447" name="Prescription exemption certificate (FP92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Prescription exemption certificate (FP92A)</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rescription charg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Prescription charges</a:t>
            </a:r>
          </a:p>
        </p:txBody>
      </p:sp>
      <p:sp>
        <p:nvSpPr>
          <p:cNvPr id="450" name="Under 16y…"/>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Under 16y</a:t>
            </a:r>
          </a:p>
          <a:p>
            <a:pPr marL="535177" indent="-535177" defTabSz="2389572">
              <a:spcBef>
                <a:spcPts val="2300"/>
              </a:spcBef>
              <a:defRPr sz="4312">
                <a:latin typeface="Graphik"/>
                <a:ea typeface="Graphik"/>
                <a:cs typeface="Graphik"/>
                <a:sym typeface="Graphik"/>
              </a:defRPr>
            </a:pPr>
            <a:r>
              <a:t>16-18y in full-time education</a:t>
            </a:r>
          </a:p>
          <a:p>
            <a:pPr marL="535177" indent="-535177" defTabSz="2389572">
              <a:spcBef>
                <a:spcPts val="2300"/>
              </a:spcBef>
              <a:defRPr sz="4312">
                <a:latin typeface="Graphik"/>
                <a:ea typeface="Graphik"/>
                <a:cs typeface="Graphik"/>
                <a:sym typeface="Graphik"/>
              </a:defRPr>
            </a:pPr>
            <a:r>
              <a:t>60y or over</a:t>
            </a:r>
          </a:p>
          <a:p>
            <a:pPr marL="535177" indent="-535177" defTabSz="2389572">
              <a:spcBef>
                <a:spcPts val="2300"/>
              </a:spcBef>
              <a:defRPr sz="4312">
                <a:latin typeface="Graphik"/>
                <a:ea typeface="Graphik"/>
                <a:cs typeface="Graphik"/>
                <a:sym typeface="Graphik"/>
              </a:defRPr>
            </a:pPr>
            <a:r>
              <a:t>Valid maternity exemption certificate</a:t>
            </a:r>
          </a:p>
          <a:p>
            <a:pPr marL="535177" indent="-535177" defTabSz="2389572">
              <a:spcBef>
                <a:spcPts val="2300"/>
              </a:spcBef>
              <a:defRPr sz="4312">
                <a:latin typeface="Graphik"/>
                <a:ea typeface="Graphik"/>
                <a:cs typeface="Graphik"/>
                <a:sym typeface="Graphik"/>
              </a:defRPr>
            </a:pPr>
            <a:r>
              <a:t>Valid prescription pre-payment certificate </a:t>
            </a:r>
          </a:p>
          <a:p>
            <a:pPr marL="535177" indent="-535177" defTabSz="2389572">
              <a:spcBef>
                <a:spcPts val="2300"/>
              </a:spcBef>
              <a:defRPr sz="4312">
                <a:latin typeface="Graphik"/>
                <a:ea typeface="Graphik"/>
                <a:cs typeface="Graphik"/>
                <a:sym typeface="Graphik"/>
              </a:defRPr>
            </a:pPr>
            <a:r>
              <a:t>Valid war pension exemption certificate </a:t>
            </a:r>
          </a:p>
          <a:p>
            <a:pPr marL="535177" indent="-535177" defTabSz="2389572">
              <a:spcBef>
                <a:spcPts val="2300"/>
              </a:spcBef>
              <a:defRPr sz="4312">
                <a:latin typeface="Graphik"/>
                <a:ea typeface="Graphik"/>
                <a:cs typeface="Graphik"/>
                <a:sym typeface="Graphik"/>
              </a:defRPr>
            </a:pPr>
            <a:r>
              <a:t>Named on a current HC2 charges certificate</a:t>
            </a:r>
          </a:p>
          <a:p>
            <a:pPr marL="535177" indent="-535177" defTabSz="2389572">
              <a:spcBef>
                <a:spcPts val="2300"/>
              </a:spcBef>
              <a:defRPr sz="4312">
                <a:latin typeface="Graphik"/>
                <a:ea typeface="Graphik"/>
                <a:cs typeface="Graphik"/>
                <a:sym typeface="Graphik"/>
              </a:defRPr>
            </a:pPr>
            <a:r>
              <a:t>Prescribed free of charge contraceptives</a:t>
            </a:r>
          </a:p>
          <a:p>
            <a:pPr marL="535177" indent="-535177" defTabSz="2389572">
              <a:spcBef>
                <a:spcPts val="2300"/>
              </a:spcBef>
              <a:defRPr sz="4312">
                <a:latin typeface="Graphik"/>
                <a:ea typeface="Graphik"/>
                <a:cs typeface="Graphik"/>
                <a:sym typeface="Graphik"/>
              </a:defRPr>
            </a:pPr>
            <a:r>
              <a:t>Certain benefits - Income support, income related ESA, income based JSA</a:t>
            </a:r>
          </a:p>
        </p:txBody>
      </p:sp>
      <p:sp>
        <p:nvSpPr>
          <p:cNvPr id="451" name="Exemption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Exemptions</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AC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PACT</a:t>
            </a:r>
          </a:p>
        </p:txBody>
      </p:sp>
      <p:sp>
        <p:nvSpPr>
          <p:cNvPr id="454" name="Prescribing Analysis and Cost Tabulation or Prescribing Analysis and CosT . It is a document issued to each GP practice giving a summary of prescribing patterns…"/>
          <p:cNvSpPr txBox="1">
            <a:spLocks noGrp="1"/>
          </p:cNvSpPr>
          <p:nvPr>
            <p:ph type="body" idx="1"/>
          </p:nvPr>
        </p:nvSpPr>
        <p:spPr>
          <a:prstGeom prst="rect">
            <a:avLst/>
          </a:prstGeom>
        </p:spPr>
        <p:txBody>
          <a:bodyPr/>
          <a:lstStyle/>
          <a:p>
            <a:pPr>
              <a:defRPr>
                <a:latin typeface="Graphik"/>
                <a:ea typeface="Graphik"/>
                <a:cs typeface="Graphik"/>
                <a:sym typeface="Graphik"/>
              </a:defRPr>
            </a:pPr>
            <a:r>
              <a:t>Prescribing Analysis and Cost Tabulation or Prescribing Analysis and CosT . It is a document issued to each GP practice giving a summary of prescribing patterns</a:t>
            </a:r>
          </a:p>
          <a:p>
            <a:pPr>
              <a:defRPr>
                <a:latin typeface="Graphik"/>
                <a:ea typeface="Graphik"/>
                <a:cs typeface="Graphik"/>
                <a:sym typeface="Graphik"/>
              </a:defRPr>
            </a:pPr>
            <a:r>
              <a:t>Generic vs. brand prescribing</a:t>
            </a:r>
          </a:p>
          <a:p>
            <a:pPr>
              <a:defRPr>
                <a:latin typeface="Graphik"/>
                <a:ea typeface="Graphik"/>
                <a:cs typeface="Graphik"/>
                <a:sym typeface="Graphik"/>
              </a:defRPr>
            </a:pPr>
            <a:r>
              <a:t>Number of items dispensed (categorised as per BNF)</a:t>
            </a:r>
          </a:p>
          <a:p>
            <a:pPr>
              <a:defRPr>
                <a:latin typeface="Graphik"/>
                <a:ea typeface="Graphik"/>
                <a:cs typeface="Graphik"/>
                <a:sym typeface="Graphik"/>
              </a:defRPr>
            </a:pPr>
            <a:r>
              <a:t>Information available at individual practice level, health authority level, and national level, allowing different analyses</a:t>
            </a:r>
          </a:p>
          <a:p>
            <a:pPr>
              <a:defRPr>
                <a:latin typeface="Graphik"/>
                <a:ea typeface="Graphik"/>
                <a:cs typeface="Graphik"/>
                <a:sym typeface="Graphik"/>
              </a:defRPr>
            </a:pPr>
            <a:r>
              <a:t>Generated by the Prescription Pricing Authority (PPA)</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art XVIIIA of the Drug Tariff - The Blacklis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Part XVIIIA of the Drug Tariff - The Blacklist</a:t>
            </a:r>
          </a:p>
        </p:txBody>
      </p:sp>
      <p:sp>
        <p:nvSpPr>
          <p:cNvPr id="457" name="Theoretically any food, drug, toiletry or cosmetic may be prescribed on an NHS prescription unless the product is listed in Part XVIIIA of the Drug Tariff ('the blacklist')…"/>
          <p:cNvSpPr txBox="1">
            <a:spLocks noGrp="1"/>
          </p:cNvSpPr>
          <p:nvPr>
            <p:ph type="body" idx="1"/>
          </p:nvPr>
        </p:nvSpPr>
        <p:spPr>
          <a:prstGeom prst="rect">
            <a:avLst/>
          </a:prstGeom>
        </p:spPr>
        <p:txBody>
          <a:bodyPr/>
          <a:lstStyle/>
          <a:p>
            <a:pPr marL="491490" indent="-491490" defTabSz="2194505">
              <a:spcBef>
                <a:spcPts val="2100"/>
              </a:spcBef>
              <a:defRPr sz="3959">
                <a:latin typeface="Graphik"/>
                <a:ea typeface="Graphik"/>
                <a:cs typeface="Graphik"/>
                <a:sym typeface="Graphik"/>
              </a:defRPr>
            </a:pPr>
            <a:r>
              <a:t>Theoretically any food, drug, toiletry or cosmetic may be prescribed on an NHS prescription unless the product is listed in Part XVIIIA of the Drug Tariff ('the blacklist')</a:t>
            </a:r>
          </a:p>
          <a:p>
            <a:pPr marL="491490" indent="-491490" defTabSz="2194505">
              <a:spcBef>
                <a:spcPts val="2100"/>
              </a:spcBef>
              <a:defRPr sz="3959">
                <a:latin typeface="Graphik"/>
                <a:ea typeface="Graphik"/>
                <a:cs typeface="Graphik"/>
                <a:sym typeface="Graphik"/>
              </a:defRPr>
            </a:pPr>
            <a:r>
              <a:t>Medical devices (appliances) can only be prescribed on NHS prescriptions if the product is listed in Part IX of the Drug Tariff.</a:t>
            </a:r>
          </a:p>
          <a:p>
            <a:pPr marL="491490" indent="-491490" defTabSz="2194505">
              <a:spcBef>
                <a:spcPts val="2100"/>
              </a:spcBef>
              <a:defRPr sz="3959">
                <a:latin typeface="Graphik"/>
                <a:ea typeface="Graphik"/>
                <a:cs typeface="Graphik"/>
                <a:sym typeface="Graphik"/>
              </a:defRPr>
            </a:pPr>
            <a:r>
              <a:t>If a proprietary product is listed in 'the blacklist', it cannot be dispensed on the NHS. The only exception to this is if the prescription is issued using a generic name and the generic name is not itself included in the blacklist</a:t>
            </a:r>
          </a:p>
          <a:p>
            <a:pPr marL="491490" indent="-491490" defTabSz="2194505">
              <a:spcBef>
                <a:spcPts val="2100"/>
              </a:spcBef>
              <a:defRPr sz="3959">
                <a:latin typeface="Graphik"/>
                <a:ea typeface="Graphik"/>
                <a:cs typeface="Graphik"/>
                <a:sym typeface="Graphik"/>
              </a:defRPr>
            </a:pPr>
            <a:r>
              <a:t>Some examples of 'blacklisted' products:</a:t>
            </a:r>
          </a:p>
          <a:p>
            <a:pPr marL="982980" lvl="1" indent="-491490" defTabSz="2194505">
              <a:spcBef>
                <a:spcPts val="2100"/>
              </a:spcBef>
              <a:defRPr sz="3959">
                <a:latin typeface="Graphik"/>
                <a:ea typeface="Graphik"/>
                <a:cs typeface="Graphik"/>
                <a:sym typeface="Graphik"/>
              </a:defRPr>
            </a:pPr>
            <a:r>
              <a:t>Propecia (finasteride for male-pattern alopecia)</a:t>
            </a:r>
          </a:p>
          <a:p>
            <a:pPr marL="982980" lvl="1" indent="-491490" defTabSz="2194505">
              <a:spcBef>
                <a:spcPts val="2100"/>
              </a:spcBef>
              <a:defRPr sz="3959">
                <a:latin typeface="Graphik"/>
                <a:ea typeface="Graphik"/>
                <a:cs typeface="Graphik"/>
                <a:sym typeface="Graphik"/>
              </a:defRPr>
            </a:pPr>
            <a:r>
              <a:t>Regaine (topical minoxidil for male-pattern alopecia)</a:t>
            </a:r>
          </a:p>
          <a:p>
            <a:pPr marL="982980" lvl="1" indent="-491490" defTabSz="2194505">
              <a:spcBef>
                <a:spcPts val="2100"/>
              </a:spcBef>
              <a:defRPr sz="3959">
                <a:latin typeface="Graphik"/>
                <a:ea typeface="Graphik"/>
                <a:cs typeface="Graphik"/>
                <a:sym typeface="Graphik"/>
              </a:defRPr>
            </a:pPr>
            <a:r>
              <a:t>Calpol (see above, paracetamol suspension may be prescribed)</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art XVIIIB of the Drug Tariff lists items that may only be prescribed for the patient groups and for the purpose listed in the Drug Tariff. Prescribers must endorse prescriptions for these products 'SLS'. Please note that sildenafil was taken off the li"/>
          <p:cNvSpPr txBox="1">
            <a:spLocks noGrp="1"/>
          </p:cNvSpPr>
          <p:nvPr>
            <p:ph type="body" idx="1"/>
          </p:nvPr>
        </p:nvSpPr>
        <p:spPr>
          <a:prstGeom prst="rect">
            <a:avLst/>
          </a:prstGeom>
        </p:spPr>
        <p:txBody>
          <a:bodyPr/>
          <a:lstStyle/>
          <a:p>
            <a:pPr>
              <a:defRPr>
                <a:latin typeface="Graphik"/>
                <a:ea typeface="Graphik"/>
                <a:cs typeface="Graphik"/>
                <a:sym typeface="Graphik"/>
              </a:defRPr>
            </a:pPr>
            <a:r>
              <a:t>Part XVIIIB of the Drug Tariff lists items that may only be prescribed for the patient groups and for the purpose listed in the Drug Tariff. Prescribers must endorse prescriptions for these products 'SLS'. Please note that sildenafil was taken off the list in 2014 and can now be prescribed freely</a:t>
            </a:r>
          </a:p>
          <a:p>
            <a:pPr>
              <a:defRPr>
                <a:latin typeface="Graphik"/>
                <a:ea typeface="Graphik"/>
                <a:cs typeface="Graphik"/>
                <a:sym typeface="Graphik"/>
              </a:defRPr>
            </a:pPr>
            <a:r>
              <a:t>For example:</a:t>
            </a:r>
          </a:p>
          <a:p>
            <a:pPr lvl="1">
              <a:defRPr>
                <a:latin typeface="Graphik"/>
                <a:ea typeface="Graphik"/>
                <a:cs typeface="Graphik"/>
                <a:sym typeface="Graphik"/>
              </a:defRPr>
            </a:pPr>
            <a:r>
              <a:t>Niferex Elixir 30ml Paediatric Dropper Bottle - infants born prematurely - prophylaxis in treatment of iron deficiency</a:t>
            </a:r>
          </a:p>
        </p:txBody>
      </p:sp>
      <p:sp>
        <p:nvSpPr>
          <p:cNvPr id="460" name="The Selected List"/>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The Selected List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Balint Group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Balint Groups</a:t>
            </a:r>
          </a:p>
        </p:txBody>
      </p:sp>
      <p:sp>
        <p:nvSpPr>
          <p:cNvPr id="184" name="Michael Balint (1896-1970) was a Hungarian psychoanalyst and psychiatrist who shaped many of the modern views on patient centred healthcare. He was primarily interested in the psychological and emotional problems that underlie many presenting complaints."/>
          <p:cNvSpPr txBox="1">
            <a:spLocks noGrp="1"/>
          </p:cNvSpPr>
          <p:nvPr>
            <p:ph type="body" idx="1"/>
          </p:nvPr>
        </p:nvSpPr>
        <p:spPr>
          <a:prstGeom prst="rect">
            <a:avLst/>
          </a:prstGeom>
        </p:spPr>
        <p:txBody>
          <a:bodyPr/>
          <a:lstStyle/>
          <a:p>
            <a:pPr>
              <a:defRPr>
                <a:latin typeface="Graphik"/>
                <a:ea typeface="Graphik"/>
                <a:cs typeface="Graphik"/>
                <a:sym typeface="Graphik"/>
              </a:defRPr>
            </a:pPr>
            <a:r>
              <a:t>Michael Balint (1896-1970) was a Hungarian psychoanalyst and psychiatrist who shaped many of the modern views on patient centred healthcare. He was primarily interested in the psychological and emotional problems that underlie many presenting complaints. His work encouraged GPs to explore these areas to understand their patients better. Balint coined the phrase 'the doctor as a drug'</a:t>
            </a:r>
          </a:p>
          <a:p>
            <a:pPr>
              <a:defRPr>
                <a:latin typeface="Graphik"/>
                <a:ea typeface="Graphik"/>
                <a:cs typeface="Graphik"/>
                <a:sym typeface="Graphik"/>
              </a:defRPr>
            </a:pPr>
            <a:r>
              <a:t>During the 1950's he established small, groups ('Balint Groups') which allowed GPs to discuss their patients on an informal basis. These are not dissimilar to discussions held amongst GP Registrars during their half-day release</a:t>
            </a:r>
          </a:p>
          <a:p>
            <a:pPr>
              <a:defRPr>
                <a:latin typeface="Graphik"/>
                <a:ea typeface="Graphik"/>
                <a:cs typeface="Graphik"/>
                <a:sym typeface="Graphik"/>
              </a:defRPr>
            </a:pPr>
            <a:r>
              <a:t>Balint's ideas were published in the book 'The doctor, his patient and the illness'</a:t>
            </a:r>
          </a:p>
        </p:txBody>
      </p:sp>
      <p:sp>
        <p:nvSpPr>
          <p:cNvPr id="185" name="www.balint.co.uk"/>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u="sng">
                <a:hlinkClick r:id="rId2"/>
              </a:defRPr>
            </a:lvl1pPr>
          </a:lstStyle>
          <a:p>
            <a:pPr>
              <a:defRPr u="none"/>
            </a:pPr>
            <a:r>
              <a:rPr u="sng">
                <a:hlinkClick r:id="rId2"/>
              </a:rPr>
              <a:t>www.balint.co.uk</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8258</Words>
  <Application>Microsoft Office PowerPoint</Application>
  <PresentationFormat>Custom</PresentationFormat>
  <Paragraphs>662</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23_ClassicWhite</vt:lpstr>
      <vt:lpstr>AKT</vt:lpstr>
      <vt:lpstr>Access to Medical Records</vt:lpstr>
      <vt:lpstr>Data Protection Act</vt:lpstr>
      <vt:lpstr>GP Appraisal</vt:lpstr>
      <vt:lpstr>Appraisal</vt:lpstr>
      <vt:lpstr>Revalidation</vt:lpstr>
      <vt:lpstr>Revalidation </vt:lpstr>
      <vt:lpstr>Revalidation </vt:lpstr>
      <vt:lpstr>Balint Groups</vt:lpstr>
      <vt:lpstr>Caldicott Guardians</vt:lpstr>
      <vt:lpstr>Consent in children</vt:lpstr>
      <vt:lpstr>Consent in children</vt:lpstr>
      <vt:lpstr>Delphi Process</vt:lpstr>
      <vt:lpstr>Delphi Process</vt:lpstr>
      <vt:lpstr>Deprivation of Liberty Safeguards</vt:lpstr>
      <vt:lpstr>Duties of a Doctor</vt:lpstr>
      <vt:lpstr>Duties of a Doctor</vt:lpstr>
      <vt:lpstr>Foster Care</vt:lpstr>
      <vt:lpstr>Gifts from Patients</vt:lpstr>
      <vt:lpstr>Gifts from Patients</vt:lpstr>
      <vt:lpstr>Insurance Reports</vt:lpstr>
      <vt:lpstr>Insurance Reports</vt:lpstr>
      <vt:lpstr>Insurance Reports</vt:lpstr>
      <vt:lpstr>Health Promotion, Surveillance and Protection</vt:lpstr>
      <vt:lpstr>Local Medical Committee (LMC)</vt:lpstr>
      <vt:lpstr>NHS Treatment Eligibility</vt:lpstr>
      <vt:lpstr>NHS Treatment Eligibility</vt:lpstr>
      <vt:lpstr>Quality and Outcomes Framework (QOF)</vt:lpstr>
      <vt:lpstr>Quality and Outcomes Framework (QOF)</vt:lpstr>
      <vt:lpstr>Quality and Outcomes Framework (QOF)</vt:lpstr>
      <vt:lpstr>Quality and Outcomes Framework (QOF)</vt:lpstr>
      <vt:lpstr>Visual Impairment</vt:lpstr>
      <vt:lpstr>Certification </vt:lpstr>
      <vt:lpstr>Sick Leave</vt:lpstr>
      <vt:lpstr>PowerPoint Presentation</vt:lpstr>
      <vt:lpstr>Statutory Sick Pay (SSP)</vt:lpstr>
      <vt:lpstr>Universal Credit</vt:lpstr>
      <vt:lpstr>Universal Credit</vt:lpstr>
      <vt:lpstr>Universal Credit </vt:lpstr>
      <vt:lpstr>Universal Credit </vt:lpstr>
      <vt:lpstr>Personal Independence Payment (PIP)</vt:lpstr>
      <vt:lpstr>Personal Independence Payment (PIP)</vt:lpstr>
      <vt:lpstr>Personal Independence Payment (PIP)</vt:lpstr>
      <vt:lpstr>Attendance Allowance</vt:lpstr>
      <vt:lpstr>Terminally Ill Patients</vt:lpstr>
      <vt:lpstr>Bereavement Benefits</vt:lpstr>
      <vt:lpstr>Carer’s Credit</vt:lpstr>
      <vt:lpstr>Carer’s Credit</vt:lpstr>
      <vt:lpstr>Child Tax Credits</vt:lpstr>
      <vt:lpstr>State Pension Age</vt:lpstr>
      <vt:lpstr>Death Certification </vt:lpstr>
      <vt:lpstr>PowerPoint Presentation</vt:lpstr>
      <vt:lpstr>PowerPoint Presentation</vt:lpstr>
      <vt:lpstr>Electronic Fit Note</vt:lpstr>
      <vt:lpstr>DVLA</vt:lpstr>
      <vt:lpstr>License Types</vt:lpstr>
      <vt:lpstr>Alcohol &amp; Drug Misuse</vt:lpstr>
      <vt:lpstr>Cardiovascular Disease</vt:lpstr>
      <vt:lpstr>Cardiovascular Disease </vt:lpstr>
      <vt:lpstr>PowerPoint Presentation</vt:lpstr>
      <vt:lpstr>Diabetes</vt:lpstr>
      <vt:lpstr>PowerPoint Presentation</vt:lpstr>
      <vt:lpstr>Parkinson’s / MS / Chronic conditions</vt:lpstr>
      <vt:lpstr>Epilepsy</vt:lpstr>
      <vt:lpstr>Epilepsy</vt:lpstr>
      <vt:lpstr>DVLA</vt:lpstr>
      <vt:lpstr>Visual Disorders</vt:lpstr>
      <vt:lpstr>Fitness to Fly</vt:lpstr>
      <vt:lpstr>Fitness to Fly </vt:lpstr>
      <vt:lpstr>Fitness to Fly </vt:lpstr>
      <vt:lpstr>Fitness to Fly </vt:lpstr>
      <vt:lpstr>Fitness to Fly </vt:lpstr>
      <vt:lpstr>Medicine Management and Prescribing</vt:lpstr>
      <vt:lpstr>Controlled Drugs</vt:lpstr>
      <vt:lpstr>Controlled Drugs </vt:lpstr>
      <vt:lpstr>Controlled Drugs </vt:lpstr>
      <vt:lpstr>Controlled Drugs </vt:lpstr>
      <vt:lpstr>PowerPoint Presentation</vt:lpstr>
      <vt:lpstr>Drug Calculations</vt:lpstr>
      <vt:lpstr>Drug Monitoring</vt:lpstr>
      <vt:lpstr>Drug monitoring </vt:lpstr>
      <vt:lpstr>Emergency Supply of Medication</vt:lpstr>
      <vt:lpstr>Prescription charges</vt:lpstr>
      <vt:lpstr>Prescription charges </vt:lpstr>
      <vt:lpstr>Prescription charges</vt:lpstr>
      <vt:lpstr>PACT</vt:lpstr>
      <vt:lpstr>Part XVIIIA of the Drug Tariff - The Blacklist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dc:title>
  <dc:creator>Chris Webb</dc:creator>
  <cp:lastModifiedBy>Chris Webb</cp:lastModifiedBy>
  <cp:revision>1</cp:revision>
  <dcterms:modified xsi:type="dcterms:W3CDTF">2021-02-14T15:06:42Z</dcterms:modified>
</cp:coreProperties>
</file>