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1pPr>
    <a:lvl2pPr marL="0" marR="0" indent="4572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2pPr>
    <a:lvl3pPr marL="0" marR="0" indent="9144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3pPr>
    <a:lvl4pPr marL="0" marR="0" indent="13716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4pPr>
    <a:lvl5pPr marL="0" marR="0" indent="18288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5pPr>
    <a:lvl6pPr marL="0" marR="0" indent="22860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6pPr>
    <a:lvl7pPr marL="0" marR="0" indent="27432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7pPr>
    <a:lvl8pPr marL="0" marR="0" indent="32004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8pPr>
    <a:lvl9pPr marL="0" marR="0" indent="365760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
          <a:latin typeface="Graphik"/>
          <a:ea typeface="Graphik"/>
          <a:cs typeface="Graphik"/>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
          <a:latin typeface="Graphik"/>
          <a:ea typeface="Graphik"/>
          <a:cs typeface="Graphik"/>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hueOff val="-217956"/>
              <a:satOff val="14368"/>
              <a:lumOff val="17764"/>
            </a:schemeClr>
          </a:solidFill>
        </a:fill>
      </a:tcStyle>
    </a:firstRow>
  </a:tblStyle>
  <a:tblStyle styleId="{EEE7283C-3CF3-47DC-8721-378D4A62B228}" styleName="">
    <a:tblBg/>
    <a:wholeTbl>
      <a:tcTxStyle b="off" i="off">
        <a:font>
          <a:latin typeface="Graphik"/>
          <a:ea typeface="Graphik"/>
          <a:cs typeface="Graphik"/>
        </a:font>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CEEEE"/>
          </a:solidFill>
        </a:fill>
      </a:tcStyle>
    </a:band2H>
    <a:firstCol>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chemeClr val="accent3">
              <a:hueOff val="571091"/>
              <a:satOff val="15926"/>
              <a:lumOff val="22314"/>
            </a:schemeClr>
          </a:solidFill>
        </a:fill>
      </a:tcStyle>
    </a:firstCol>
    <a:lastRow>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45B43B"/>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45B43B"/>
          </a:solidFill>
        </a:fill>
      </a:tcStyle>
    </a:firstRow>
  </a:tblStyle>
  <a:tblStyle styleId="{CF821DB8-F4EB-4A41-A1BA-3FCAFE7338EE}" styleName="">
    <a:tblBg/>
    <a:wholeTbl>
      <a:tcTxStyle b="off" i="off">
        <a:font>
          <a:latin typeface="Graphik"/>
          <a:ea typeface="Graphik"/>
          <a:cs typeface="Graphik"/>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9036"/>
              <a:lumOff val="17111"/>
            </a:schemeClr>
          </a:solidFill>
        </a:fill>
      </a:tcStyle>
    </a:band2H>
    <a:firstCol>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BD17"/>
          </a:solidFill>
        </a:fill>
      </a:tcStyle>
    </a:firstCol>
    <a:la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FBD17"/>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n" i="off">
        <a:font>
          <a:latin typeface="Graphik Semibold"/>
          <a:ea typeface="Graphik Semibold"/>
          <a:cs typeface="Graphik Semibold"/>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8A25"/>
          </a:solidFill>
        </a:fill>
      </a:tcStyle>
    </a:firstRow>
  </a:tblStyle>
  <a:tblStyle styleId="{33BA23B1-9221-436E-865A-0063620EA4FD}" styleName="">
    <a:tblBg/>
    <a:wholeTbl>
      <a:tcTxStyle b="off" i="off">
        <a:font>
          <a:latin typeface="Graphik"/>
          <a:ea typeface="Graphik"/>
          <a:cs typeface="Graphik"/>
        </a:font>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noFill/>
        </a:fill>
      </a:tcStyle>
    </a:wholeTbl>
    <a:band2H>
      <a:tcTxStyle/>
      <a:tcStyle>
        <a:tcBdr/>
        <a:fill>
          <a:solidFill>
            <a:srgbClr val="ECEEEF"/>
          </a:solidFill>
        </a:fill>
      </a:tcStyle>
    </a:band2H>
    <a:firstCol>
      <a:tcTxStyle b="on" i="off">
        <a:font>
          <a:latin typeface="Graphik Semibold"/>
          <a:ea typeface="Graphik Semibold"/>
          <a:cs typeface="Graphik Semibold"/>
        </a:font>
        <a:srgbClr val="FFFFFF"/>
      </a:tcTxStyle>
      <a:tcStyle>
        <a:tcBdr>
          <a:left>
            <a:ln w="12700" cap="flat">
              <a:solidFill>
                <a:srgbClr val="A6AAA9"/>
              </a:solidFill>
              <a:prstDash val="solid"/>
              <a:miter lim="400000"/>
            </a:ln>
          </a:left>
          <a:right>
            <a:ln w="12700" cap="flat">
              <a:solidFill>
                <a:srgbClr val="5E5E5E"/>
              </a:solidFill>
              <a:prstDash val="solid"/>
              <a:miter lim="400000"/>
            </a:ln>
          </a:right>
          <a:top>
            <a:ln w="12700" cap="flat">
              <a:solidFill>
                <a:srgbClr val="5E5E5E"/>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32C5B9"/>
          </a:solidFill>
        </a:fill>
      </a:tcStyle>
    </a:firstCol>
    <a:lastRow>
      <a:tcTxStyle b="on" i="off">
        <a:font>
          <a:latin typeface="Graphik Semibold"/>
          <a:ea typeface="Graphik Semibold"/>
          <a:cs typeface="Graphik Semibold"/>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38100" cap="flat">
              <a:solidFill>
                <a:schemeClr val="accent2">
                  <a:hueOff val="240640"/>
                  <a:satOff val="2542"/>
                  <a:lumOff val="-13198"/>
                </a:schemeClr>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FFFFFF"/>
      </a:tcTxStyle>
      <a:tcStyle>
        <a:tcBdr>
          <a:left>
            <a:ln w="12700" cap="flat">
              <a:solidFill>
                <a:srgbClr val="5E5E5E"/>
              </a:solidFill>
              <a:prstDash val="solid"/>
              <a:miter lim="400000"/>
            </a:ln>
          </a:left>
          <a:right>
            <a:ln w="12700" cap="flat">
              <a:solidFill>
                <a:srgbClr val="5E5E5E"/>
              </a:solidFill>
              <a:prstDash val="solid"/>
              <a:miter lim="400000"/>
            </a:ln>
          </a:right>
          <a:top>
            <a:ln w="12700" cap="flat">
              <a:solidFill>
                <a:srgbClr val="A6AAA9"/>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chemeClr val="accent2">
              <a:hueOff val="240640"/>
              <a:satOff val="2542"/>
              <a:lumOff val="-13198"/>
            </a:schemeClr>
          </a:solidFill>
        </a:fill>
      </a:tcStyle>
    </a:firstRow>
  </a:tblStyle>
  <a:tblStyle styleId="{2708684C-4D16-4618-839F-0558EEFCDFE6}"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F"/>
          </a:solidFill>
        </a:fill>
      </a:tcStyle>
    </a:band2H>
    <a:firstCol>
      <a:tcTxStyle b="on" i="off">
        <a:font>
          <a:latin typeface="Graphik Semibold"/>
          <a:ea typeface="Graphik Semibold"/>
          <a:cs typeface="Graphik Semibold"/>
        </a:font>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36" d="100"/>
          <a:sy n="36" d="100"/>
        </p:scale>
        <p:origin x="-404" y="32"/>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964020307"/>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19200" y="11986162"/>
            <a:ext cx="21945599" cy="605791"/>
          </a:xfrm>
          <a:prstGeom prst="rect">
            <a:avLst/>
          </a:prstGeom>
        </p:spPr>
        <p:txBody>
          <a:bodyPr/>
          <a:lstStyle>
            <a:lvl1pPr marL="0" indent="0" algn="ctr" defTabSz="825500">
              <a:lnSpc>
                <a:spcPct val="100000"/>
              </a:lnSpc>
              <a:spcBef>
                <a:spcPts val="0"/>
              </a:spcBef>
              <a:buSzTx/>
              <a:buNone/>
              <a:defRPr sz="3000" spc="-29">
                <a:latin typeface="Graphik Medium"/>
                <a:ea typeface="Graphik Medium"/>
                <a:cs typeface="Graphik Medium"/>
                <a:sym typeface="Graphik Medium"/>
              </a:defRPr>
            </a:lvl1pPr>
          </a:lstStyle>
          <a:p>
            <a:r>
              <a:t>Author and Date</a:t>
            </a:r>
          </a:p>
        </p:txBody>
      </p:sp>
      <p:sp>
        <p:nvSpPr>
          <p:cNvPr id="12" name="Presentation Title"/>
          <p:cNvSpPr txBox="1">
            <a:spLocks noGrp="1"/>
          </p:cNvSpPr>
          <p:nvPr>
            <p:ph type="title" hasCustomPrompt="1"/>
          </p:nvPr>
        </p:nvSpPr>
        <p:spPr>
          <a:xfrm>
            <a:off x="1219200" y="3543300"/>
            <a:ext cx="21945600" cy="4267200"/>
          </a:xfrm>
          <a:prstGeom prst="rect">
            <a:avLst/>
          </a:prstGeom>
        </p:spPr>
        <p:txBody>
          <a:bodyPr anchor="b"/>
          <a:lstStyle>
            <a:lvl1pPr>
              <a:defRPr sz="12800" spc="-128"/>
            </a:lvl1pPr>
          </a:lstStyle>
          <a:p>
            <a:r>
              <a:t>Presentation Title</a:t>
            </a:r>
          </a:p>
        </p:txBody>
      </p:sp>
      <p:sp>
        <p:nvSpPr>
          <p:cNvPr id="13" name="Body Level One…"/>
          <p:cNvSpPr txBox="1">
            <a:spLocks noGrp="1"/>
          </p:cNvSpPr>
          <p:nvPr>
            <p:ph type="body" sz="quarter" idx="1" hasCustomPrompt="1"/>
          </p:nvPr>
        </p:nvSpPr>
        <p:spPr>
          <a:xfrm>
            <a:off x="1219200" y="7567579"/>
            <a:ext cx="21945600" cy="2250593"/>
          </a:xfrm>
          <a:prstGeom prst="rect">
            <a:avLst/>
          </a:prstGeom>
        </p:spPr>
        <p:txBody>
          <a:bodyPr/>
          <a:lstStyle>
            <a:lvl1pPr marL="0" indent="0" algn="ctr" defTabSz="825500">
              <a:lnSpc>
                <a:spcPct val="100000"/>
              </a:lnSpc>
              <a:spcBef>
                <a:spcPts val="0"/>
              </a:spcBef>
              <a:buSzTx/>
              <a:buNone/>
              <a:defRPr sz="6000" spc="-59">
                <a:latin typeface="Graphik Semibold"/>
                <a:ea typeface="Graphik Semibold"/>
                <a:cs typeface="Graphik Semibold"/>
                <a:sym typeface="Graphik Semibold"/>
              </a:defRPr>
            </a:lvl1pPr>
            <a:lvl2pPr marL="0" indent="457200" algn="ctr" defTabSz="825500">
              <a:lnSpc>
                <a:spcPct val="100000"/>
              </a:lnSpc>
              <a:spcBef>
                <a:spcPts val="0"/>
              </a:spcBef>
              <a:buSzTx/>
              <a:buNone/>
              <a:defRPr sz="6000" spc="-59">
                <a:latin typeface="Graphik Semibold"/>
                <a:ea typeface="Graphik Semibold"/>
                <a:cs typeface="Graphik Semibold"/>
                <a:sym typeface="Graphik Semibold"/>
              </a:defRPr>
            </a:lvl2pPr>
            <a:lvl3pPr marL="0" indent="914400" algn="ctr" defTabSz="825500">
              <a:lnSpc>
                <a:spcPct val="100000"/>
              </a:lnSpc>
              <a:spcBef>
                <a:spcPts val="0"/>
              </a:spcBef>
              <a:buSzTx/>
              <a:buNone/>
              <a:defRPr sz="6000" spc="-59">
                <a:latin typeface="Graphik Semibold"/>
                <a:ea typeface="Graphik Semibold"/>
                <a:cs typeface="Graphik Semibold"/>
                <a:sym typeface="Graphik Semibold"/>
              </a:defRPr>
            </a:lvl3pPr>
            <a:lvl4pPr marL="0" indent="1371600" algn="ctr" defTabSz="825500">
              <a:lnSpc>
                <a:spcPct val="100000"/>
              </a:lnSpc>
              <a:spcBef>
                <a:spcPts val="0"/>
              </a:spcBef>
              <a:buSzTx/>
              <a:buNone/>
              <a:defRPr sz="6000" spc="-59">
                <a:latin typeface="Graphik Semibold"/>
                <a:ea typeface="Graphik Semibold"/>
                <a:cs typeface="Graphik Semibold"/>
                <a:sym typeface="Graphik Semibold"/>
              </a:defRPr>
            </a:lvl4pPr>
            <a:lvl5pPr marL="0" indent="1828800" algn="ctr" defTabSz="825500">
              <a:lnSpc>
                <a:spcPct val="100000"/>
              </a:lnSpc>
              <a:spcBef>
                <a:spcPts val="0"/>
              </a:spcBef>
              <a:buSzTx/>
              <a:buNone/>
              <a:defRPr sz="6000" spc="-59">
                <a:latin typeface="Graphik Semibold"/>
                <a:ea typeface="Graphik Semibold"/>
                <a:cs typeface="Graphik Semibold"/>
                <a:sym typeface="Graphik Semibold"/>
              </a:defRPr>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idx="1" hasCustomPrompt="1"/>
          </p:nvPr>
        </p:nvSpPr>
        <p:spPr>
          <a:xfrm>
            <a:off x="1219200" y="3251200"/>
            <a:ext cx="21945600" cy="6604000"/>
          </a:xfrm>
          <a:prstGeom prst="rect">
            <a:avLst/>
          </a:prstGeom>
        </p:spPr>
        <p:txBody>
          <a:bodyPr anchor="ctr"/>
          <a:lstStyle>
            <a:lvl1pPr marL="0" indent="0" algn="ctr" defTabSz="2438400">
              <a:lnSpc>
                <a:spcPct val="80000"/>
              </a:lnSpc>
              <a:spcBef>
                <a:spcPts val="0"/>
              </a:spcBef>
              <a:buSzTx/>
              <a:buNone/>
              <a:defRPr sz="12800">
                <a:latin typeface="Canela Regular"/>
                <a:ea typeface="Canela Regular"/>
                <a:cs typeface="Canela Regular"/>
                <a:sym typeface="Canela Regular"/>
              </a:defRPr>
            </a:lvl1pPr>
            <a:lvl2pPr marL="0" indent="457200" algn="ctr" defTabSz="2438400">
              <a:lnSpc>
                <a:spcPct val="80000"/>
              </a:lnSpc>
              <a:spcBef>
                <a:spcPts val="0"/>
              </a:spcBef>
              <a:buSzTx/>
              <a:buNone/>
              <a:defRPr sz="12800">
                <a:latin typeface="Canela Regular"/>
                <a:ea typeface="Canela Regular"/>
                <a:cs typeface="Canela Regular"/>
                <a:sym typeface="Canela Regular"/>
              </a:defRPr>
            </a:lvl2pPr>
            <a:lvl3pPr marL="0" indent="914400" algn="ctr" defTabSz="2438400">
              <a:lnSpc>
                <a:spcPct val="80000"/>
              </a:lnSpc>
              <a:spcBef>
                <a:spcPts val="0"/>
              </a:spcBef>
              <a:buSzTx/>
              <a:buNone/>
              <a:defRPr sz="12800">
                <a:latin typeface="Canela Regular"/>
                <a:ea typeface="Canela Regular"/>
                <a:cs typeface="Canela Regular"/>
                <a:sym typeface="Canela Regular"/>
              </a:defRPr>
            </a:lvl3pPr>
            <a:lvl4pPr marL="0" indent="1371600" algn="ctr" defTabSz="2438400">
              <a:lnSpc>
                <a:spcPct val="80000"/>
              </a:lnSpc>
              <a:spcBef>
                <a:spcPts val="0"/>
              </a:spcBef>
              <a:buSzTx/>
              <a:buNone/>
              <a:defRPr sz="12800">
                <a:latin typeface="Canela Regular"/>
                <a:ea typeface="Canela Regular"/>
                <a:cs typeface="Canela Regular"/>
                <a:sym typeface="Canela Regular"/>
              </a:defRPr>
            </a:lvl4pPr>
            <a:lvl5pPr marL="0" indent="1828800" algn="ctr" defTabSz="2438400">
              <a:lnSpc>
                <a:spcPct val="80000"/>
              </a:lnSpc>
              <a:spcBef>
                <a:spcPts val="0"/>
              </a:spcBef>
              <a:buSzTx/>
              <a:buNone/>
              <a:defRPr sz="12800">
                <a:latin typeface="Canela Regular"/>
                <a:ea typeface="Canela Regular"/>
                <a:cs typeface="Canela Regular"/>
                <a:sym typeface="Canela Regular"/>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Fact information"/>
          <p:cNvSpPr txBox="1">
            <a:spLocks noGrp="1"/>
          </p:cNvSpPr>
          <p:nvPr>
            <p:ph type="body" sz="quarter" idx="21" hasCustomPrompt="1"/>
          </p:nvPr>
        </p:nvSpPr>
        <p:spPr>
          <a:xfrm>
            <a:off x="1219200" y="8462239"/>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Fact information</a:t>
            </a:r>
          </a:p>
        </p:txBody>
      </p:sp>
      <p:sp>
        <p:nvSpPr>
          <p:cNvPr id="107" name="Body Level One…"/>
          <p:cNvSpPr txBox="1">
            <a:spLocks noGrp="1"/>
          </p:cNvSpPr>
          <p:nvPr>
            <p:ph type="body" sz="half" idx="1" hasCustomPrompt="1"/>
          </p:nvPr>
        </p:nvSpPr>
        <p:spPr>
          <a:xfrm>
            <a:off x="1219200" y="4214484"/>
            <a:ext cx="21945600" cy="4269708"/>
          </a:xfrm>
          <a:prstGeom prst="rect">
            <a:avLst/>
          </a:prstGeom>
        </p:spPr>
        <p:txBody>
          <a:bodyPr anchor="b"/>
          <a:lstStyle>
            <a:lvl1pPr marL="0" indent="0" algn="ctr" defTabSz="2438400">
              <a:lnSpc>
                <a:spcPct val="80000"/>
              </a:lnSpc>
              <a:spcBef>
                <a:spcPts val="0"/>
              </a:spcBef>
              <a:buSzTx/>
              <a:buNone/>
              <a:defRPr sz="22400">
                <a:latin typeface="+mn-lt"/>
                <a:ea typeface="+mn-ea"/>
                <a:cs typeface="+mn-cs"/>
                <a:sym typeface="Canela Bold"/>
              </a:defRPr>
            </a:lvl1pPr>
            <a:lvl2pPr marL="0" indent="457200" algn="ctr" defTabSz="2438400">
              <a:lnSpc>
                <a:spcPct val="80000"/>
              </a:lnSpc>
              <a:spcBef>
                <a:spcPts val="0"/>
              </a:spcBef>
              <a:buSzTx/>
              <a:buNone/>
              <a:defRPr sz="22400">
                <a:latin typeface="+mn-lt"/>
                <a:ea typeface="+mn-ea"/>
                <a:cs typeface="+mn-cs"/>
                <a:sym typeface="Canela Bold"/>
              </a:defRPr>
            </a:lvl2pPr>
            <a:lvl3pPr marL="0" indent="914400" algn="ctr" defTabSz="2438400">
              <a:lnSpc>
                <a:spcPct val="80000"/>
              </a:lnSpc>
              <a:spcBef>
                <a:spcPts val="0"/>
              </a:spcBef>
              <a:buSzTx/>
              <a:buNone/>
              <a:defRPr sz="22400">
                <a:latin typeface="+mn-lt"/>
                <a:ea typeface="+mn-ea"/>
                <a:cs typeface="+mn-cs"/>
                <a:sym typeface="Canela Bold"/>
              </a:defRPr>
            </a:lvl3pPr>
            <a:lvl4pPr marL="0" indent="1371600" algn="ctr" defTabSz="2438400">
              <a:lnSpc>
                <a:spcPct val="80000"/>
              </a:lnSpc>
              <a:spcBef>
                <a:spcPts val="0"/>
              </a:spcBef>
              <a:buSzTx/>
              <a:buNone/>
              <a:defRPr sz="22400">
                <a:latin typeface="+mn-lt"/>
                <a:ea typeface="+mn-ea"/>
                <a:cs typeface="+mn-cs"/>
                <a:sym typeface="Canela Bold"/>
              </a:defRPr>
            </a:lvl4pPr>
            <a:lvl5pPr marL="0" indent="1828800" algn="ctr" defTabSz="2438400">
              <a:lnSpc>
                <a:spcPct val="80000"/>
              </a:lnSpc>
              <a:spcBef>
                <a:spcPts val="0"/>
              </a:spcBef>
              <a:buSzTx/>
              <a:buNone/>
              <a:defRPr sz="22400">
                <a:latin typeface="+mn-lt"/>
                <a:ea typeface="+mn-ea"/>
                <a:cs typeface="+mn-cs"/>
                <a:sym typeface="Canela Bold"/>
              </a:defRPr>
            </a:lvl5pPr>
          </a:lstStyle>
          <a:p>
            <a:r>
              <a:t>100%</a:t>
            </a:r>
          </a:p>
          <a:p>
            <a:pPr lvl="1"/>
            <a:endParaRPr/>
          </a:p>
          <a:p>
            <a:pPr lvl="2"/>
            <a:endParaRPr/>
          </a:p>
          <a:p>
            <a:pPr lvl="3"/>
            <a:endParaRPr/>
          </a:p>
          <a:p>
            <a:pPr lvl="4"/>
            <a:endParaRP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1219200" y="11100053"/>
            <a:ext cx="21945602" cy="832613"/>
          </a:xfrm>
          <a:prstGeom prst="rect">
            <a:avLst/>
          </a:prstGeom>
        </p:spPr>
        <p:txBody>
          <a:bodyPr anchor="ct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Attribution</a:t>
            </a:r>
          </a:p>
        </p:txBody>
      </p:sp>
      <p:sp>
        <p:nvSpPr>
          <p:cNvPr id="116" name="Body Level One…"/>
          <p:cNvSpPr txBox="1">
            <a:spLocks noGrp="1"/>
          </p:cNvSpPr>
          <p:nvPr>
            <p:ph type="body" sz="half" idx="1" hasCustomPrompt="1"/>
          </p:nvPr>
        </p:nvSpPr>
        <p:spPr>
          <a:xfrm>
            <a:off x="1219200" y="4178300"/>
            <a:ext cx="21945600" cy="4416425"/>
          </a:xfrm>
          <a:prstGeom prst="rect">
            <a:avLst/>
          </a:prstGeom>
        </p:spPr>
        <p:txBody>
          <a:bodyPr anchor="ctr"/>
          <a:lstStyle>
            <a:lvl1pPr marL="0" indent="0" algn="ctr" defTabSz="2438400">
              <a:lnSpc>
                <a:spcPct val="80000"/>
              </a:lnSpc>
              <a:spcBef>
                <a:spcPts val="0"/>
              </a:spcBef>
              <a:buSzTx/>
              <a:buNone/>
              <a:defRPr sz="8400">
                <a:latin typeface="+mn-lt"/>
                <a:ea typeface="+mn-ea"/>
                <a:cs typeface="+mn-cs"/>
                <a:sym typeface="Canela Bold"/>
              </a:defRPr>
            </a:lvl1pPr>
            <a:lvl2pPr marL="0" indent="457200" algn="ctr" defTabSz="2438400">
              <a:lnSpc>
                <a:spcPct val="80000"/>
              </a:lnSpc>
              <a:spcBef>
                <a:spcPts val="0"/>
              </a:spcBef>
              <a:buSzTx/>
              <a:buNone/>
              <a:defRPr sz="8400">
                <a:latin typeface="+mn-lt"/>
                <a:ea typeface="+mn-ea"/>
                <a:cs typeface="+mn-cs"/>
                <a:sym typeface="Canela Bold"/>
              </a:defRPr>
            </a:lvl2pPr>
            <a:lvl3pPr marL="0" indent="914400" algn="ctr" defTabSz="2438400">
              <a:lnSpc>
                <a:spcPct val="80000"/>
              </a:lnSpc>
              <a:spcBef>
                <a:spcPts val="0"/>
              </a:spcBef>
              <a:buSzTx/>
              <a:buNone/>
              <a:defRPr sz="8400">
                <a:latin typeface="+mn-lt"/>
                <a:ea typeface="+mn-ea"/>
                <a:cs typeface="+mn-cs"/>
                <a:sym typeface="Canela Bold"/>
              </a:defRPr>
            </a:lvl3pPr>
            <a:lvl4pPr marL="0" indent="1371600" algn="ctr" defTabSz="2438400">
              <a:lnSpc>
                <a:spcPct val="80000"/>
              </a:lnSpc>
              <a:spcBef>
                <a:spcPts val="0"/>
              </a:spcBef>
              <a:buSzTx/>
              <a:buNone/>
              <a:defRPr sz="8400">
                <a:latin typeface="+mn-lt"/>
                <a:ea typeface="+mn-ea"/>
                <a:cs typeface="+mn-cs"/>
                <a:sym typeface="Canela Bold"/>
              </a:defRPr>
            </a:lvl4pPr>
            <a:lvl5pPr marL="0" indent="1828800" algn="ctr" defTabSz="2438400">
              <a:lnSpc>
                <a:spcPct val="80000"/>
              </a:lnSpc>
              <a:spcBef>
                <a:spcPts val="0"/>
              </a:spcBef>
              <a:buSzTx/>
              <a:buNone/>
              <a:defRPr sz="8400">
                <a:latin typeface="+mn-lt"/>
                <a:ea typeface="+mn-ea"/>
                <a:cs typeface="+mn-cs"/>
                <a:sym typeface="Canela Bold"/>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941297804_1296x1457.jpg"/>
          <p:cNvSpPr>
            <a:spLocks noGrp="1"/>
          </p:cNvSpPr>
          <p:nvPr>
            <p:ph type="pic" sz="quarter" idx="21"/>
          </p:nvPr>
        </p:nvSpPr>
        <p:spPr>
          <a:xfrm>
            <a:off x="15744825" y="5581752"/>
            <a:ext cx="7365408" cy="8280401"/>
          </a:xfrm>
          <a:prstGeom prst="rect">
            <a:avLst/>
          </a:prstGeom>
        </p:spPr>
        <p:txBody>
          <a:bodyPr lIns="91439" tIns="45719" rIns="91439" bIns="45719">
            <a:noAutofit/>
          </a:bodyPr>
          <a:lstStyle/>
          <a:p>
            <a:endParaRPr/>
          </a:p>
        </p:txBody>
      </p:sp>
      <p:sp>
        <p:nvSpPr>
          <p:cNvPr id="125" name="915009552_2264x1509.jpg"/>
          <p:cNvSpPr>
            <a:spLocks noGrp="1"/>
          </p:cNvSpPr>
          <p:nvPr>
            <p:ph type="pic" sz="quarter" idx="22"/>
          </p:nvPr>
        </p:nvSpPr>
        <p:spPr>
          <a:xfrm>
            <a:off x="15363825" y="1270000"/>
            <a:ext cx="8115300" cy="5409006"/>
          </a:xfrm>
          <a:prstGeom prst="rect">
            <a:avLst/>
          </a:prstGeom>
        </p:spPr>
        <p:txBody>
          <a:bodyPr lIns="91439" tIns="45719" rIns="91439" bIns="45719">
            <a:noAutofit/>
          </a:bodyPr>
          <a:lstStyle/>
          <a:p>
            <a:endParaRPr/>
          </a:p>
        </p:txBody>
      </p:sp>
      <p:sp>
        <p:nvSpPr>
          <p:cNvPr id="126" name="740519873_3318x2212.jpg"/>
          <p:cNvSpPr>
            <a:spLocks noGrp="1"/>
          </p:cNvSpPr>
          <p:nvPr>
            <p:ph type="pic" idx="23"/>
          </p:nvPr>
        </p:nvSpPr>
        <p:spPr>
          <a:xfrm>
            <a:off x="-63500" y="1270000"/>
            <a:ext cx="16764000" cy="111760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740519873_3318x2212.jpg"/>
          <p:cNvSpPr>
            <a:spLocks noGrp="1"/>
          </p:cNvSpPr>
          <p:nvPr>
            <p:ph type="pic" idx="21"/>
          </p:nvPr>
        </p:nvSpPr>
        <p:spPr>
          <a:xfrm>
            <a:off x="1270000" y="-423334"/>
            <a:ext cx="21844000" cy="14562668"/>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740519873_3318x2212.jpg"/>
          <p:cNvSpPr>
            <a:spLocks noGrp="1"/>
          </p:cNvSpPr>
          <p:nvPr>
            <p:ph type="pic" idx="21"/>
          </p:nvPr>
        </p:nvSpPr>
        <p:spPr>
          <a:xfrm>
            <a:off x="0" y="-1270000"/>
            <a:ext cx="24384000" cy="16256000"/>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19200" y="3543300"/>
            <a:ext cx="21945600" cy="4267200"/>
          </a:xfrm>
          <a:prstGeom prst="rect">
            <a:avLst/>
          </a:prstGeom>
        </p:spPr>
        <p:txBody>
          <a:bodyPr anchor="b"/>
          <a:lstStyle>
            <a:lvl1pPr>
              <a:defRPr sz="12800" spc="-128">
                <a:solidFill>
                  <a:srgbClr val="FFFFFF"/>
                </a:solidFill>
              </a:defRPr>
            </a:lvl1pPr>
          </a:lstStyle>
          <a:p>
            <a:r>
              <a:t>Presentation Title</a:t>
            </a:r>
          </a:p>
        </p:txBody>
      </p:sp>
      <p:sp>
        <p:nvSpPr>
          <p:cNvPr id="23" name="Body Level One…"/>
          <p:cNvSpPr txBox="1">
            <a:spLocks noGrp="1"/>
          </p:cNvSpPr>
          <p:nvPr>
            <p:ph type="body" sz="quarter" idx="1" hasCustomPrompt="1"/>
          </p:nvPr>
        </p:nvSpPr>
        <p:spPr>
          <a:xfrm>
            <a:off x="1219200" y="7569200"/>
            <a:ext cx="21945600" cy="2252112"/>
          </a:xfrm>
          <a:prstGeom prst="rect">
            <a:avLst/>
          </a:prstGeom>
        </p:spPr>
        <p:txBody>
          <a:bodyPr/>
          <a:lstStyle>
            <a:lvl1pPr marL="0" indent="0" algn="ctr" defTabSz="825500">
              <a:lnSpc>
                <a:spcPct val="100000"/>
              </a:lnSpc>
              <a:spcBef>
                <a:spcPts val="0"/>
              </a:spcBef>
              <a:buSzTx/>
              <a:buNone/>
              <a:defRPr sz="6000" spc="-59">
                <a:solidFill>
                  <a:srgbClr val="FFFFFF"/>
                </a:solidFill>
                <a:latin typeface="Graphik Semibold"/>
                <a:ea typeface="Graphik Semibold"/>
                <a:cs typeface="Graphik Semibold"/>
                <a:sym typeface="Graphik Semibold"/>
              </a:defRPr>
            </a:lvl1pPr>
            <a:lvl2pPr marL="0" indent="457200" algn="ctr" defTabSz="825500">
              <a:lnSpc>
                <a:spcPct val="100000"/>
              </a:lnSpc>
              <a:spcBef>
                <a:spcPts val="0"/>
              </a:spcBef>
              <a:buSzTx/>
              <a:buNone/>
              <a:defRPr sz="6000" spc="-59">
                <a:solidFill>
                  <a:srgbClr val="FFFFFF"/>
                </a:solidFill>
                <a:latin typeface="Graphik Semibold"/>
                <a:ea typeface="Graphik Semibold"/>
                <a:cs typeface="Graphik Semibold"/>
                <a:sym typeface="Graphik Semibold"/>
              </a:defRPr>
            </a:lvl2pPr>
            <a:lvl3pPr marL="0" indent="914400" algn="ctr" defTabSz="825500">
              <a:lnSpc>
                <a:spcPct val="100000"/>
              </a:lnSpc>
              <a:spcBef>
                <a:spcPts val="0"/>
              </a:spcBef>
              <a:buSzTx/>
              <a:buNone/>
              <a:defRPr sz="6000" spc="-59">
                <a:solidFill>
                  <a:srgbClr val="FFFFFF"/>
                </a:solidFill>
                <a:latin typeface="Graphik Semibold"/>
                <a:ea typeface="Graphik Semibold"/>
                <a:cs typeface="Graphik Semibold"/>
                <a:sym typeface="Graphik Semibold"/>
              </a:defRPr>
            </a:lvl3pPr>
            <a:lvl4pPr marL="0" indent="1371600" algn="ctr" defTabSz="825500">
              <a:lnSpc>
                <a:spcPct val="100000"/>
              </a:lnSpc>
              <a:spcBef>
                <a:spcPts val="0"/>
              </a:spcBef>
              <a:buSzTx/>
              <a:buNone/>
              <a:defRPr sz="6000" spc="-59">
                <a:solidFill>
                  <a:srgbClr val="FFFFFF"/>
                </a:solidFill>
                <a:latin typeface="Graphik Semibold"/>
                <a:ea typeface="Graphik Semibold"/>
                <a:cs typeface="Graphik Semibold"/>
                <a:sym typeface="Graphik Semibold"/>
              </a:defRPr>
            </a:lvl4pPr>
            <a:lvl5pPr marL="0" indent="1828800" algn="ctr" defTabSz="825500">
              <a:lnSpc>
                <a:spcPct val="100000"/>
              </a:lnSpc>
              <a:spcBef>
                <a:spcPts val="0"/>
              </a:spcBef>
              <a:buSzTx/>
              <a:buNone/>
              <a:defRPr sz="6000" spc="-59">
                <a:solidFill>
                  <a:srgbClr val="FFFFFF"/>
                </a:solidFill>
                <a:latin typeface="Graphik Semibold"/>
                <a:ea typeface="Graphik Semibold"/>
                <a:cs typeface="Graphik Semibold"/>
                <a:sym typeface="Graphik Semibold"/>
              </a:defRPr>
            </a:lvl5pPr>
          </a:lstStyle>
          <a:p>
            <a:r>
              <a:t>Presentation Subtitle</a:t>
            </a:r>
          </a:p>
          <a:p>
            <a:pPr lvl="1"/>
            <a:endParaRPr/>
          </a:p>
          <a:p>
            <a:pPr lvl="2"/>
            <a:endParaRPr/>
          </a:p>
          <a:p>
            <a:pPr lvl="3"/>
            <a:endParaRPr/>
          </a:p>
          <a:p>
            <a:pPr lvl="4"/>
            <a:endParaRPr/>
          </a:p>
        </p:txBody>
      </p:sp>
      <p:sp>
        <p:nvSpPr>
          <p:cNvPr id="24" name="Author and Date"/>
          <p:cNvSpPr txBox="1">
            <a:spLocks noGrp="1"/>
          </p:cNvSpPr>
          <p:nvPr>
            <p:ph type="body" sz="quarter" idx="22" hasCustomPrompt="1"/>
          </p:nvPr>
        </p:nvSpPr>
        <p:spPr>
          <a:xfrm>
            <a:off x="1219200" y="11988800"/>
            <a:ext cx="21945602" cy="605791"/>
          </a:xfrm>
          <a:prstGeom prst="rect">
            <a:avLst/>
          </a:prstGeom>
        </p:spPr>
        <p:txBody>
          <a:bodyPr/>
          <a:lstStyle>
            <a:lvl1pPr marL="0" indent="0" algn="ctr" defTabSz="825500">
              <a:lnSpc>
                <a:spcPct val="100000"/>
              </a:lnSpc>
              <a:spcBef>
                <a:spcPts val="0"/>
              </a:spcBef>
              <a:buSzTx/>
              <a:buNone/>
              <a:defRPr sz="3000" spc="-29">
                <a:solidFill>
                  <a:srgbClr val="FFFFFF"/>
                </a:solidFill>
                <a:latin typeface="Graphik Medium"/>
                <a:ea typeface="Graphik Medium"/>
                <a:cs typeface="Graphik Medium"/>
                <a:sym typeface="Graphik Medium"/>
              </a:defRPr>
            </a:lvl1pPr>
          </a:lstStyle>
          <a:p>
            <a:r>
              <a:t>Author and Date</a:t>
            </a:r>
          </a:p>
        </p:txBody>
      </p:sp>
      <p:sp>
        <p:nvSpPr>
          <p:cNvPr id="2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Slide Title"/>
          <p:cNvSpPr txBox="1">
            <a:spLocks noGrp="1"/>
          </p:cNvSpPr>
          <p:nvPr>
            <p:ph type="title" hasCustomPrompt="1"/>
          </p:nvPr>
        </p:nvSpPr>
        <p:spPr>
          <a:xfrm>
            <a:off x="1215495" y="4585102"/>
            <a:ext cx="9757338" cy="2540001"/>
          </a:xfrm>
          <a:prstGeom prst="rect">
            <a:avLst/>
          </a:prstGeom>
        </p:spPr>
        <p:txBody>
          <a:bodyPr anchor="b"/>
          <a:lstStyle/>
          <a:p>
            <a:r>
              <a:t>Slide Title</a:t>
            </a:r>
          </a:p>
        </p:txBody>
      </p:sp>
      <p:sp>
        <p:nvSpPr>
          <p:cNvPr id="33" name="Image"/>
          <p:cNvSpPr>
            <a:spLocks noGrp="1"/>
          </p:cNvSpPr>
          <p:nvPr>
            <p:ph type="pic" idx="21"/>
          </p:nvPr>
        </p:nvSpPr>
        <p:spPr>
          <a:xfrm>
            <a:off x="9283700" y="1270000"/>
            <a:ext cx="16751300" cy="11176000"/>
          </a:xfrm>
          <a:prstGeom prst="rect">
            <a:avLst/>
          </a:prstGeom>
        </p:spPr>
        <p:txBody>
          <a:bodyPr lIns="91439" tIns="45719" rIns="91439" bIns="45719">
            <a:noAutofit/>
          </a:bodyPr>
          <a:lstStyle/>
          <a:p>
            <a:endParaRPr/>
          </a:p>
        </p:txBody>
      </p:sp>
      <p:sp>
        <p:nvSpPr>
          <p:cNvPr id="34" name="Body Level One…"/>
          <p:cNvSpPr txBox="1">
            <a:spLocks noGrp="1"/>
          </p:cNvSpPr>
          <p:nvPr>
            <p:ph type="body" sz="quarter" idx="1" hasCustomPrompt="1"/>
          </p:nvPr>
        </p:nvSpPr>
        <p:spPr>
          <a:xfrm>
            <a:off x="1219200" y="7016750"/>
            <a:ext cx="9753600" cy="5416550"/>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vl2pPr marL="0" indent="457200" algn="ctr" defTabSz="825500">
              <a:lnSpc>
                <a:spcPct val="100000"/>
              </a:lnSpc>
              <a:spcBef>
                <a:spcPts val="0"/>
              </a:spcBef>
              <a:buSzTx/>
              <a:buNone/>
              <a:defRPr spc="-44">
                <a:latin typeface="Graphik Semibold"/>
                <a:ea typeface="Graphik Semibold"/>
                <a:cs typeface="Graphik Semibold"/>
                <a:sym typeface="Graphik Semibold"/>
              </a:defRPr>
            </a:lvl2pPr>
            <a:lvl3pPr marL="0" indent="914400" algn="ctr" defTabSz="825500">
              <a:lnSpc>
                <a:spcPct val="100000"/>
              </a:lnSpc>
              <a:spcBef>
                <a:spcPts val="0"/>
              </a:spcBef>
              <a:buSzTx/>
              <a:buNone/>
              <a:defRPr spc="-44">
                <a:latin typeface="Graphik Semibold"/>
                <a:ea typeface="Graphik Semibold"/>
                <a:cs typeface="Graphik Semibold"/>
                <a:sym typeface="Graphik Semibold"/>
              </a:defRPr>
            </a:lvl3pPr>
            <a:lvl4pPr marL="0" indent="1371600" algn="ctr" defTabSz="825500">
              <a:lnSpc>
                <a:spcPct val="100000"/>
              </a:lnSpc>
              <a:spcBef>
                <a:spcPts val="0"/>
              </a:spcBef>
              <a:buSzTx/>
              <a:buNone/>
              <a:defRPr spc="-44">
                <a:latin typeface="Graphik Semibold"/>
                <a:ea typeface="Graphik Semibold"/>
                <a:cs typeface="Graphik Semibold"/>
                <a:sym typeface="Graphik Semibold"/>
              </a:defRPr>
            </a:lvl4pPr>
            <a:lvl5pPr marL="0" indent="1828800" algn="ctr" defTabSz="825500">
              <a:lnSpc>
                <a:spcPct val="100000"/>
              </a:lnSpc>
              <a:spcBef>
                <a:spcPts val="0"/>
              </a:spcBef>
              <a:buSzTx/>
              <a:buNone/>
              <a:defRPr spc="-44">
                <a:latin typeface="Graphik Semibold"/>
                <a:ea typeface="Graphik Semibold"/>
                <a:cs typeface="Graphik Semibold"/>
                <a:sym typeface="Graphik Semibold"/>
              </a:defRPr>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4" name="Slide Subtitle"/>
          <p:cNvSpPr txBox="1">
            <a:spLocks noGrp="1"/>
          </p:cNvSpPr>
          <p:nvPr>
            <p:ph type="body" sz="quarter" idx="21" hasCustomPrompt="1"/>
          </p:nvPr>
        </p:nvSpPr>
        <p:spPr>
          <a:xfrm>
            <a:off x="1219200" y="2384648"/>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Slide Subtitle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xfrm>
            <a:off x="1219200" y="4013200"/>
            <a:ext cx="21945600" cy="8487148"/>
          </a:xfrm>
          <a:prstGeom prst="rect">
            <a:avLst/>
          </a:prstGeom>
        </p:spPr>
        <p:txBody>
          <a:bodyPr numCol="2" spcCol="2558384"/>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Title"/>
          <p:cNvSpPr txBox="1">
            <a:spLocks noGrp="1"/>
          </p:cNvSpPr>
          <p:nvPr>
            <p:ph type="title" hasCustomPrompt="1"/>
          </p:nvPr>
        </p:nvSpPr>
        <p:spPr>
          <a:xfrm>
            <a:off x="1219200" y="774700"/>
            <a:ext cx="9753600" cy="1600200"/>
          </a:xfrm>
          <a:prstGeom prst="rect">
            <a:avLst/>
          </a:prstGeom>
        </p:spPr>
        <p:txBody>
          <a:bodyPr/>
          <a:lstStyle/>
          <a:p>
            <a:r>
              <a:t>Slide Title</a:t>
            </a:r>
          </a:p>
        </p:txBody>
      </p:sp>
      <p:sp>
        <p:nvSpPr>
          <p:cNvPr id="61" name="Image"/>
          <p:cNvSpPr>
            <a:spLocks noGrp="1"/>
          </p:cNvSpPr>
          <p:nvPr>
            <p:ph type="pic" idx="21"/>
          </p:nvPr>
        </p:nvSpPr>
        <p:spPr>
          <a:xfrm>
            <a:off x="12192644" y="718588"/>
            <a:ext cx="10972801" cy="12329624"/>
          </a:xfrm>
          <a:prstGeom prst="rect">
            <a:avLst/>
          </a:prstGeom>
        </p:spPr>
        <p:txBody>
          <a:bodyPr lIns="91439" tIns="45719" rIns="91439" bIns="45719">
            <a:noAutofit/>
          </a:bodyPr>
          <a:lstStyle/>
          <a:p>
            <a:endParaRPr/>
          </a:p>
        </p:txBody>
      </p:sp>
      <p:sp>
        <p:nvSpPr>
          <p:cNvPr id="62" name="Slide Subtitle"/>
          <p:cNvSpPr txBox="1">
            <a:spLocks noGrp="1"/>
          </p:cNvSpPr>
          <p:nvPr>
            <p:ph type="body" sz="quarter" idx="22" hasCustomPrompt="1"/>
          </p:nvPr>
        </p:nvSpPr>
        <p:spPr>
          <a:xfrm>
            <a:off x="1219200" y="2387600"/>
            <a:ext cx="9757569" cy="832612"/>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Slide Subtitle</a:t>
            </a:r>
          </a:p>
        </p:txBody>
      </p:sp>
      <p:sp>
        <p:nvSpPr>
          <p:cNvPr id="63" name="Body Level One…"/>
          <p:cNvSpPr txBox="1">
            <a:spLocks noGrp="1"/>
          </p:cNvSpPr>
          <p:nvPr>
            <p:ph type="body" sz="half" idx="1" hasCustomPrompt="1"/>
          </p:nvPr>
        </p:nvSpPr>
        <p:spPr>
          <a:xfrm>
            <a:off x="1219200" y="4023221"/>
            <a:ext cx="9757569" cy="8384679"/>
          </a:xfrm>
          <a:prstGeom prst="rect">
            <a:avLst/>
          </a:prstGeom>
        </p:spPr>
        <p:txBody>
          <a:bodyPr/>
          <a:lstStyle/>
          <a:p>
            <a:r>
              <a:t>Slide bullet text</a:t>
            </a:r>
          </a:p>
          <a:p>
            <a:pPr lvl="1"/>
            <a:endParaRPr/>
          </a:p>
          <a:p>
            <a:pPr lvl="2"/>
            <a:endParaRPr/>
          </a:p>
          <a:p>
            <a:pPr lvl="3"/>
            <a:endParaRPr/>
          </a:p>
          <a:p>
            <a:pPr lvl="4"/>
            <a:endParaRPr/>
          </a:p>
        </p:txBody>
      </p:sp>
      <p:sp>
        <p:nvSpPr>
          <p:cNvPr id="64" name="Slide Number"/>
          <p:cNvSpPr txBox="1">
            <a:spLocks noGrp="1"/>
          </p:cNvSpPr>
          <p:nvPr>
            <p:ph type="sldNum" sz="quarter" idx="2"/>
          </p:nvPr>
        </p:nvSpPr>
        <p:spPr>
          <a:xfrm>
            <a:off x="1200403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19200" y="3242270"/>
            <a:ext cx="21945600" cy="6604001"/>
          </a:xfrm>
          <a:prstGeom prst="rect">
            <a:avLst/>
          </a:prstGeom>
        </p:spPr>
        <p:txBody>
          <a:bodyPr anchor="ctr"/>
          <a:lstStyle>
            <a:lvl1pPr>
              <a:defRPr sz="12800" spc="0"/>
            </a:lvl1pPr>
          </a:lstStyle>
          <a:p>
            <a:r>
              <a:t>Section Title</a:t>
            </a:r>
          </a:p>
        </p:txBody>
      </p:sp>
      <p:sp>
        <p:nvSpPr>
          <p:cNvPr id="72"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prstGeom prst="rect">
            <a:avLst/>
          </a:prstGeom>
        </p:spPr>
        <p:txBody>
          <a:bodyPr/>
          <a:lstStyle/>
          <a:p>
            <a:r>
              <a:t>Slide Title</a:t>
            </a:r>
          </a:p>
        </p:txBody>
      </p:sp>
      <p:sp>
        <p:nvSpPr>
          <p:cNvPr id="80" name="Slide Subtitle"/>
          <p:cNvSpPr txBox="1">
            <a:spLocks noGrp="1"/>
          </p:cNvSpPr>
          <p:nvPr>
            <p:ph type="body" sz="quarter" idx="21" hasCustomPrompt="1"/>
          </p:nvPr>
        </p:nvSpPr>
        <p:spPr>
          <a:xfrm>
            <a:off x="1219200" y="2384648"/>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Slide Subtitle</a:t>
            </a:r>
          </a:p>
        </p:txBody>
      </p:sp>
      <p:sp>
        <p:nvSpPr>
          <p:cNvPr id="81"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prstGeom prst="rect">
            <a:avLst/>
          </a:prstGeom>
        </p:spPr>
        <p:txBody>
          <a:bodyPr/>
          <a:lstStyle/>
          <a:p>
            <a:r>
              <a:t>Agenda Title</a:t>
            </a:r>
          </a:p>
        </p:txBody>
      </p:sp>
      <p:sp>
        <p:nvSpPr>
          <p:cNvPr id="89" name="Body Level One…"/>
          <p:cNvSpPr txBox="1">
            <a:spLocks noGrp="1"/>
          </p:cNvSpPr>
          <p:nvPr>
            <p:ph type="body" idx="1" hasCustomPrompt="1"/>
          </p:nvPr>
        </p:nvSpPr>
        <p:spPr>
          <a:xfrm>
            <a:off x="1219200" y="4013200"/>
            <a:ext cx="21945600" cy="8385548"/>
          </a:xfrm>
          <a:prstGeom prst="rect">
            <a:avLst/>
          </a:prstGeom>
        </p:spPr>
        <p:txBody>
          <a:bodyPr/>
          <a:lstStyle>
            <a:lvl1pPr marL="0" indent="0" defTabSz="825500">
              <a:lnSpc>
                <a:spcPct val="100000"/>
              </a:lnSpc>
              <a:buSzTx/>
              <a:buNone/>
              <a:defRPr sz="6800" spc="-136">
                <a:latin typeface="Canela Deck Regular"/>
                <a:ea typeface="Canela Deck Regular"/>
                <a:cs typeface="Canela Deck Regular"/>
                <a:sym typeface="Canela Deck Regular"/>
              </a:defRPr>
            </a:lvl1pPr>
            <a:lvl2pPr marL="0" indent="457200" defTabSz="825500">
              <a:lnSpc>
                <a:spcPct val="100000"/>
              </a:lnSpc>
              <a:buSzTx/>
              <a:buNone/>
              <a:defRPr sz="6800" spc="-136">
                <a:latin typeface="Canela Deck Regular"/>
                <a:ea typeface="Canela Deck Regular"/>
                <a:cs typeface="Canela Deck Regular"/>
                <a:sym typeface="Canela Deck Regular"/>
              </a:defRPr>
            </a:lvl2pPr>
            <a:lvl3pPr marL="0" indent="914400" defTabSz="825500">
              <a:lnSpc>
                <a:spcPct val="100000"/>
              </a:lnSpc>
              <a:buSzTx/>
              <a:buNone/>
              <a:defRPr sz="6800" spc="-136">
                <a:latin typeface="Canela Deck Regular"/>
                <a:ea typeface="Canela Deck Regular"/>
                <a:cs typeface="Canela Deck Regular"/>
                <a:sym typeface="Canela Deck Regular"/>
              </a:defRPr>
            </a:lvl3pPr>
            <a:lvl4pPr marL="0" indent="1371600" defTabSz="825500">
              <a:lnSpc>
                <a:spcPct val="100000"/>
              </a:lnSpc>
              <a:buSzTx/>
              <a:buNone/>
              <a:defRPr sz="6800" spc="-136">
                <a:latin typeface="Canela Deck Regular"/>
                <a:ea typeface="Canela Deck Regular"/>
                <a:cs typeface="Canela Deck Regular"/>
                <a:sym typeface="Canela Deck Regular"/>
              </a:defRPr>
            </a:lvl4pPr>
            <a:lvl5pPr marL="0" indent="1828800" defTabSz="825500">
              <a:lnSpc>
                <a:spcPct val="100000"/>
              </a:lnSpc>
              <a:buSzTx/>
              <a:buNone/>
              <a:defRPr sz="6800" spc="-136">
                <a:latin typeface="Canela Deck Regular"/>
                <a:ea typeface="Canela Deck Regular"/>
                <a:cs typeface="Canela Deck Regular"/>
                <a:sym typeface="Canela Deck Regular"/>
              </a:defRPr>
            </a:lvl5pPr>
          </a:lstStyle>
          <a:p>
            <a:r>
              <a:t>Agenda Topics</a:t>
            </a:r>
          </a:p>
          <a:p>
            <a:pPr lvl="1"/>
            <a:endParaRPr/>
          </a:p>
          <a:p>
            <a:pPr lvl="2"/>
            <a:endParaRPr/>
          </a:p>
          <a:p>
            <a:pPr lvl="3"/>
            <a:endParaRPr/>
          </a:p>
          <a:p>
            <a:pPr lvl="4"/>
            <a:endParaRPr/>
          </a:p>
        </p:txBody>
      </p:sp>
      <p:sp>
        <p:nvSpPr>
          <p:cNvPr id="90" name="Agenda Subtitle"/>
          <p:cNvSpPr txBox="1">
            <a:spLocks noGrp="1"/>
          </p:cNvSpPr>
          <p:nvPr>
            <p:ph type="body" sz="quarter" idx="21" hasCustomPrompt="1"/>
          </p:nvPr>
        </p:nvSpPr>
        <p:spPr>
          <a:xfrm>
            <a:off x="1219200" y="2387115"/>
            <a:ext cx="21945602" cy="832613"/>
          </a:xfrm>
          <a:prstGeom prst="rect">
            <a:avLst/>
          </a:prstGeom>
        </p:spPr>
        <p:txBody>
          <a:bodyPr/>
          <a:lstStyle>
            <a:lvl1pPr marL="0" indent="0" algn="ctr" defTabSz="825500">
              <a:lnSpc>
                <a:spcPct val="100000"/>
              </a:lnSpc>
              <a:spcBef>
                <a:spcPts val="0"/>
              </a:spcBef>
              <a:buSzTx/>
              <a:buNone/>
              <a:defRPr spc="-44">
                <a:latin typeface="Graphik Semibold"/>
                <a:ea typeface="Graphik Semibold"/>
                <a:cs typeface="Graphik Semibold"/>
                <a:sym typeface="Graphik Semibold"/>
              </a:defRPr>
            </a:lvl1pPr>
          </a:lstStyle>
          <a:p>
            <a:r>
              <a:t>Agenda Subtitle</a:t>
            </a:r>
          </a:p>
        </p:txBody>
      </p:sp>
      <p:sp>
        <p:nvSpPr>
          <p:cNvPr id="91" name="Slide Number"/>
          <p:cNvSpPr txBox="1">
            <a:spLocks noGrp="1"/>
          </p:cNvSpPr>
          <p:nvPr>
            <p:ph type="sldNum" sz="quarter" idx="2"/>
          </p:nvPr>
        </p:nvSpPr>
        <p:spPr>
          <a:xfrm>
            <a:off x="12001499" y="12700000"/>
            <a:ext cx="388621" cy="429261"/>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p:nvPr>
        </p:nvSpPr>
        <p:spPr>
          <a:xfrm>
            <a:off x="1219200" y="774700"/>
            <a:ext cx="21945600" cy="1727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Title</a:t>
            </a:r>
          </a:p>
        </p:txBody>
      </p:sp>
      <p:sp>
        <p:nvSpPr>
          <p:cNvPr id="3" name="Body Level One…"/>
          <p:cNvSpPr txBox="1">
            <a:spLocks noGrp="1"/>
          </p:cNvSpPr>
          <p:nvPr>
            <p:ph type="body" idx="1"/>
          </p:nvPr>
        </p:nvSpPr>
        <p:spPr>
          <a:xfrm>
            <a:off x="1219200" y="4013200"/>
            <a:ext cx="21948577" cy="8483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1997689" y="12700000"/>
            <a:ext cx="388621" cy="429261"/>
          </a:xfrm>
          <a:prstGeom prst="rect">
            <a:avLst/>
          </a:prstGeom>
          <a:ln w="12700">
            <a:miter lim="400000"/>
          </a:ln>
        </p:spPr>
        <p:txBody>
          <a:bodyPr wrap="none" lIns="50800" tIns="50800" rIns="50800" bIns="50800" anchor="b">
            <a:spAutoFit/>
          </a:bodyPr>
          <a:lstStyle>
            <a:lvl1pPr defTabSz="584200">
              <a:lnSpc>
                <a:spcPct val="100000"/>
              </a:lnSpc>
              <a:defRPr sz="2000">
                <a:solidFill>
                  <a:srgbClr val="5E5E5E"/>
                </a:solidFill>
                <a:latin typeface="Graphik"/>
                <a:ea typeface="Graphik"/>
                <a:cs typeface="Graphik"/>
                <a:sym typeface="Graphik"/>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1pPr>
      <a:lvl2pPr marL="0" marR="0" indent="4572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2pPr>
      <a:lvl3pPr marL="0" marR="0" indent="9144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3pPr>
      <a:lvl4pPr marL="0" marR="0" indent="13716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4pPr>
      <a:lvl5pPr marL="0" marR="0" indent="18288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5pPr>
      <a:lvl6pPr marL="0" marR="0" indent="22860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6pPr>
      <a:lvl7pPr marL="0" marR="0" indent="27432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7pPr>
      <a:lvl8pPr marL="0" marR="0" indent="32004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8pPr>
      <a:lvl9pPr marL="0" marR="0" indent="3657600" algn="ctr" defTabSz="2438400" rtl="0" latinLnBrk="0">
        <a:lnSpc>
          <a:spcPct val="80000"/>
        </a:lnSpc>
        <a:spcBef>
          <a:spcPts val="0"/>
        </a:spcBef>
        <a:spcAft>
          <a:spcPts val="0"/>
        </a:spcAft>
        <a:buClrTx/>
        <a:buSzTx/>
        <a:buFontTx/>
        <a:buNone/>
        <a:tabLst/>
        <a:defRPr sz="8400" b="0" i="0" u="none" strike="noStrike" cap="none" spc="-84" baseline="0">
          <a:solidFill>
            <a:srgbClr val="000000"/>
          </a:solidFill>
          <a:uFillTx/>
          <a:latin typeface="+mn-lt"/>
          <a:ea typeface="+mn-ea"/>
          <a:cs typeface="+mn-cs"/>
          <a:sym typeface="Canela Bold"/>
        </a:defRPr>
      </a:lvl9pPr>
    </p:titleStyle>
    <p:bodyStyle>
      <a:lvl1pPr marL="5461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1pPr>
      <a:lvl2pPr marL="10922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2pPr>
      <a:lvl3pPr marL="16383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3pPr>
      <a:lvl4pPr marL="21844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4pPr>
      <a:lvl5pPr marL="27305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5pPr>
      <a:lvl6pPr marL="32766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6pPr>
      <a:lvl7pPr marL="38227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7pPr>
      <a:lvl8pPr marL="43688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8pPr>
      <a:lvl9pPr marL="4914900" marR="0" indent="-546100" algn="l" defTabSz="2438338" rtl="0" latinLnBrk="0">
        <a:lnSpc>
          <a:spcPct val="90000"/>
        </a:lnSpc>
        <a:spcBef>
          <a:spcPts val="2400"/>
        </a:spcBef>
        <a:spcAft>
          <a:spcPts val="0"/>
        </a:spcAft>
        <a:buClrTx/>
        <a:buSzPct val="150000"/>
        <a:buFontTx/>
        <a:buChar char="•"/>
        <a:tabLst/>
        <a:defRPr sz="4400" b="0" i="0" u="none" strike="noStrike" cap="none" spc="0" baseline="0">
          <a:solidFill>
            <a:srgbClr val="000000"/>
          </a:solidFill>
          <a:uFillTx/>
          <a:latin typeface="Canela Text Regular"/>
          <a:ea typeface="Canela Text Regular"/>
          <a:cs typeface="Canela Text Regular"/>
          <a:sym typeface="Canela Text Regular"/>
        </a:defRPr>
      </a:lvl9pPr>
    </p:bodyStyle>
    <p:otherStyle>
      <a:lvl1pPr marL="0" marR="0" indent="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1pPr>
      <a:lvl2pPr marL="0" marR="0" indent="4572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2pPr>
      <a:lvl3pPr marL="0" marR="0" indent="9144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3pPr>
      <a:lvl4pPr marL="0" marR="0" indent="13716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4pPr>
      <a:lvl5pPr marL="0" marR="0" indent="18288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5pPr>
      <a:lvl6pPr marL="0" marR="0" indent="22860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6pPr>
      <a:lvl7pPr marL="0" marR="0" indent="27432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7pPr>
      <a:lvl8pPr marL="0" marR="0" indent="32004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8pPr>
      <a:lvl9pPr marL="0" marR="0" indent="3657600" algn="ctr" defTabSz="584200" rtl="0" latinLnBrk="0">
        <a:lnSpc>
          <a:spcPct val="100000"/>
        </a:lnSpc>
        <a:spcBef>
          <a:spcPts val="0"/>
        </a:spcBef>
        <a:spcAft>
          <a:spcPts val="0"/>
        </a:spcAft>
        <a:buClrTx/>
        <a:buSzTx/>
        <a:buFontTx/>
        <a:buNone/>
        <a:tabLst/>
        <a:defRPr sz="2000" b="0" i="0" u="none" strike="noStrike" cap="none" spc="0" baseline="0">
          <a:solidFill>
            <a:schemeClr val="tx1"/>
          </a:solidFill>
          <a:uFillTx/>
          <a:latin typeface="+mn-lt"/>
          <a:ea typeface="+mn-ea"/>
          <a:cs typeface="+mn-cs"/>
          <a:sym typeface="Graphik"/>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hyperlink" Target="http://www.gov.uk" TargetMode="Externa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 name="Enhanced AKT Course"/>
          <p:cNvSpPr txBox="1">
            <a:spLocks noGrp="1"/>
          </p:cNvSpPr>
          <p:nvPr>
            <p:ph type="ctrTitle"/>
          </p:nvPr>
        </p:nvSpPr>
        <p:spPr>
          <a:prstGeom prst="rect">
            <a:avLst/>
          </a:prstGeom>
        </p:spPr>
        <p:txBody>
          <a:bodyPr/>
          <a:lstStyle>
            <a:lvl1pPr>
              <a:defRPr b="1">
                <a:latin typeface="Calibri"/>
                <a:ea typeface="Calibri"/>
                <a:cs typeface="Calibri"/>
                <a:sym typeface="Calibri"/>
              </a:defRPr>
            </a:lvl1pPr>
          </a:lstStyle>
          <a:p>
            <a:r>
              <a:t>Enhanced AKT Course</a:t>
            </a:r>
          </a:p>
        </p:txBody>
      </p:sp>
      <p:sp>
        <p:nvSpPr>
          <p:cNvPr id="152" name="Dr Chris Webb…"/>
          <p:cNvSpPr txBox="1">
            <a:spLocks noGrp="1"/>
          </p:cNvSpPr>
          <p:nvPr>
            <p:ph type="subTitle" sz="quarter" idx="1"/>
          </p:nvPr>
        </p:nvSpPr>
        <p:spPr>
          <a:prstGeom prst="rect">
            <a:avLst/>
          </a:prstGeom>
        </p:spPr>
        <p:txBody>
          <a:bodyPr/>
          <a:lstStyle/>
          <a:p>
            <a:pPr defTabSz="668655">
              <a:defRPr sz="4860" spc="-48">
                <a:latin typeface="Calibri"/>
                <a:ea typeface="Calibri"/>
                <a:cs typeface="Calibri"/>
                <a:sym typeface="Calibri"/>
              </a:defRPr>
            </a:pPr>
            <a:r>
              <a:t>Dr Chris Webb </a:t>
            </a:r>
          </a:p>
          <a:p>
            <a:pPr defTabSz="668655">
              <a:defRPr sz="4860" spc="-48">
                <a:latin typeface="Calibri"/>
                <a:ea typeface="Calibri"/>
                <a:cs typeface="Calibri"/>
                <a:sym typeface="Calibri"/>
              </a:defRPr>
            </a:pPr>
            <a:r>
              <a:t>HEE Yorkshire &amp; Humber Exam Lead</a:t>
            </a:r>
          </a:p>
          <a:p>
            <a:pPr defTabSz="668655">
              <a:defRPr sz="4860" spc="-48">
                <a:latin typeface="Calibri"/>
                <a:ea typeface="Calibri"/>
                <a:cs typeface="Calibri"/>
                <a:sym typeface="Calibri"/>
              </a:defRPr>
            </a:pPr>
            <a:r>
              <a:t>RCGP Examiner</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172" name="Exam taking strategies"/>
          <p:cNvSpPr txBox="1">
            <a:spLocks noGrp="1"/>
          </p:cNvSpPr>
          <p:nvPr>
            <p:ph type="title"/>
          </p:nvPr>
        </p:nvSpPr>
        <p:spPr>
          <a:prstGeom prst="rect">
            <a:avLst/>
          </a:prstGeom>
        </p:spPr>
        <p:txBody>
          <a:bodyPr/>
          <a:lstStyle>
            <a:lvl1pPr>
              <a:defRPr>
                <a:latin typeface="Calibri"/>
                <a:ea typeface="Calibri"/>
                <a:cs typeface="Calibri"/>
                <a:sym typeface="Calibri"/>
              </a:defRPr>
            </a:lvl1pPr>
          </a:lstStyle>
          <a:p>
            <a:r>
              <a:t>Exam taking strategies</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Many factors need to be considered including confidence, learning style, preparation, organisational skills and personal situations…"/>
          <p:cNvSpPr txBox="1">
            <a:spLocks noGrp="1"/>
          </p:cNvSpPr>
          <p:nvPr>
            <p:ph type="body" idx="1"/>
          </p:nvPr>
        </p:nvSpPr>
        <p:spPr>
          <a:prstGeom prst="rect">
            <a:avLst/>
          </a:prstGeom>
        </p:spPr>
        <p:txBody>
          <a:bodyPr/>
          <a:lstStyle/>
          <a:p>
            <a:pPr marL="744681" indent="-744681">
              <a:defRPr sz="6000">
                <a:latin typeface="Calibri"/>
                <a:ea typeface="Calibri"/>
                <a:cs typeface="Calibri"/>
                <a:sym typeface="Calibri"/>
              </a:defRPr>
            </a:pPr>
            <a:r>
              <a:t>Many factors need to be considered including confidence, learning style, preparation, organisational skills and personal situations</a:t>
            </a:r>
          </a:p>
          <a:p>
            <a:pPr marL="744681" indent="-744681">
              <a:defRPr sz="6000">
                <a:latin typeface="Calibri"/>
                <a:ea typeface="Calibri"/>
                <a:cs typeface="Calibri"/>
                <a:sym typeface="Calibri"/>
              </a:defRPr>
            </a:pPr>
            <a:r>
              <a:t>Most examiners view the second half of the ST2 year as the optimum time, especially if you have completed a GP placement</a:t>
            </a:r>
          </a:p>
          <a:p>
            <a:pPr marL="744681" indent="-744681">
              <a:defRPr sz="6000">
                <a:latin typeface="Calibri"/>
                <a:ea typeface="Calibri"/>
                <a:cs typeface="Calibri"/>
                <a:sym typeface="Calibri"/>
              </a:defRPr>
            </a:pPr>
            <a:r>
              <a:t>The pass rates for first-time ST2 takers in the April sitting of the exam are as good as first- time ST3 takers in the October sitting, and a pass in ST2 means one large assessment “hoop” is removed from the busy ST3 year</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Many trainees who defer a sitting into ST3 find that the pressure of taking RCA and AKT and WPBA is distracting and detrimental when there is so much to learn about being a GP - apart from the exam!…"/>
          <p:cNvSpPr txBox="1">
            <a:spLocks noGrp="1"/>
          </p:cNvSpPr>
          <p:nvPr>
            <p:ph type="body" idx="1"/>
          </p:nvPr>
        </p:nvSpPr>
        <p:spPr>
          <a:prstGeom prst="rect">
            <a:avLst/>
          </a:prstGeom>
        </p:spPr>
        <p:txBody>
          <a:bodyPr/>
          <a:lstStyle/>
          <a:p>
            <a:pPr marL="744681" indent="-744681">
              <a:defRPr sz="6000">
                <a:latin typeface="Calibri"/>
                <a:ea typeface="Calibri"/>
                <a:cs typeface="Calibri"/>
                <a:sym typeface="Calibri"/>
              </a:defRPr>
            </a:pPr>
            <a:r>
              <a:t>Many trainees who defer a sitting into ST3 find that the pressure of taking RCA and AKT and WPBA is distracting and detrimental when there is so much to learn about being a GP - apart from the exam! </a:t>
            </a:r>
          </a:p>
          <a:p>
            <a:pPr marL="744681" indent="-744681">
              <a:defRPr sz="6000">
                <a:latin typeface="Calibri"/>
                <a:ea typeface="Calibri"/>
                <a:cs typeface="Calibri"/>
                <a:sym typeface="Calibri"/>
              </a:defRPr>
            </a:pPr>
            <a:r>
              <a:t>A prolonged gap between AKT preparation and taking RCA (which requires an up-to-date knowledge base) is best avoided so a balance needs to be struck</a:t>
            </a:r>
          </a:p>
          <a:p>
            <a:pPr marL="744681" indent="-744681">
              <a:defRPr sz="6000">
                <a:latin typeface="Calibri"/>
                <a:ea typeface="Calibri"/>
                <a:cs typeface="Calibri"/>
                <a:sym typeface="Calibri"/>
              </a:defRPr>
            </a:pPr>
            <a:r>
              <a:t>Following a failure you are often into ST3 and occasionally into extension</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Despite this, it is vital you get yourself ready to sit the exam…"/>
          <p:cNvSpPr txBox="1">
            <a:spLocks noGrp="1"/>
          </p:cNvSpPr>
          <p:nvPr>
            <p:ph type="body" idx="1"/>
          </p:nvPr>
        </p:nvSpPr>
        <p:spPr>
          <a:prstGeom prst="rect">
            <a:avLst/>
          </a:prstGeom>
        </p:spPr>
        <p:txBody>
          <a:bodyPr/>
          <a:lstStyle/>
          <a:p>
            <a:pPr marL="744681" indent="-744681">
              <a:defRPr sz="6000">
                <a:latin typeface="Calibri"/>
                <a:ea typeface="Calibri"/>
                <a:cs typeface="Calibri"/>
                <a:sym typeface="Calibri"/>
              </a:defRPr>
            </a:pPr>
            <a:r>
              <a:t>Despite this, it is vital you get yourself ready to sit the exam</a:t>
            </a:r>
          </a:p>
          <a:p>
            <a:pPr marL="744681" indent="-744681">
              <a:defRPr sz="6000">
                <a:latin typeface="Calibri"/>
                <a:ea typeface="Calibri"/>
                <a:cs typeface="Calibri"/>
                <a:sym typeface="Calibri"/>
              </a:defRPr>
            </a:pPr>
            <a:r>
              <a:t>Begin by looking carefully at the AKT sections of the RCGP website and allow at least 3/12 of efficient exam preparation</a:t>
            </a:r>
          </a:p>
          <a:p>
            <a:pPr marL="744681" indent="-744681">
              <a:defRPr sz="6000">
                <a:latin typeface="Calibri"/>
                <a:ea typeface="Calibri"/>
                <a:cs typeface="Calibri"/>
                <a:sym typeface="Calibri"/>
              </a:defRPr>
            </a:pPr>
            <a:r>
              <a:t>Know your own learning style and reflect on previous exam successes/problems</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If this is not your first AKT sitting, review with your ES / TPD how you prepared previously, what changes to preparation you intend to make and whether or not you need any additional support…"/>
          <p:cNvSpPr txBox="1">
            <a:spLocks noGrp="1"/>
          </p:cNvSpPr>
          <p:nvPr>
            <p:ph type="body" idx="1"/>
          </p:nvPr>
        </p:nvSpPr>
        <p:spPr>
          <a:prstGeom prst="rect">
            <a:avLst/>
          </a:prstGeom>
        </p:spPr>
        <p:txBody>
          <a:bodyPr/>
          <a:lstStyle/>
          <a:p>
            <a:pPr marL="744681" indent="-744681">
              <a:defRPr sz="6000">
                <a:latin typeface="Calibri"/>
                <a:ea typeface="Calibri"/>
                <a:cs typeface="Calibri"/>
                <a:sym typeface="Calibri"/>
              </a:defRPr>
            </a:pPr>
            <a:r>
              <a:t>If this is not your first AKT sitting, review with your ES / TPD how you prepared previously, what changes to preparation you intend to make and whether or not you need any additional support</a:t>
            </a:r>
          </a:p>
          <a:p>
            <a:pPr marL="744681" indent="-744681">
              <a:defRPr sz="6000">
                <a:latin typeface="Calibri"/>
                <a:ea typeface="Calibri"/>
                <a:cs typeface="Calibri"/>
                <a:sym typeface="Calibri"/>
              </a:defRPr>
            </a:pPr>
            <a:r>
              <a:t>Dyslexia Screening - </a:t>
            </a:r>
            <a:r>
              <a:rPr b="1"/>
              <a:t>IF POSITIVE ADAPTATIONS MAY BE VITAL FOR SUCCESS</a:t>
            </a:r>
          </a:p>
          <a:p>
            <a:pPr marL="744681" indent="-744681">
              <a:defRPr sz="6000">
                <a:latin typeface="Calibri"/>
                <a:ea typeface="Calibri"/>
                <a:cs typeface="Calibri"/>
                <a:sym typeface="Calibri"/>
              </a:defRPr>
            </a:pPr>
            <a:r>
              <a:t>Do you and your ES agree that you are ‘ready to sit’ the AKT?</a:t>
            </a:r>
          </a:p>
          <a:p>
            <a:pPr marL="744681" indent="-744681">
              <a:defRPr sz="6000">
                <a:latin typeface="Calibri"/>
                <a:ea typeface="Calibri"/>
                <a:cs typeface="Calibri"/>
                <a:sym typeface="Calibri"/>
              </a:defRPr>
            </a:pPr>
            <a:r>
              <a:t>Review, repeat or undertake a needs assessment(s) and concentrate on weaker areas as opposed to reinforcing strengths!</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These could include prioritising your personal development plan based on the results of any of:…"/>
          <p:cNvSpPr txBox="1">
            <a:spLocks noGrp="1"/>
          </p:cNvSpPr>
          <p:nvPr>
            <p:ph type="body" idx="1"/>
          </p:nvPr>
        </p:nvSpPr>
        <p:spPr>
          <a:prstGeom prst="rect">
            <a:avLst/>
          </a:prstGeom>
        </p:spPr>
        <p:txBody>
          <a:bodyPr/>
          <a:lstStyle/>
          <a:p>
            <a:pPr marL="714894" indent="-714894" defTabSz="2340805">
              <a:spcBef>
                <a:spcPts val="2300"/>
              </a:spcBef>
              <a:defRPr sz="5760">
                <a:latin typeface="Calibri"/>
                <a:ea typeface="Calibri"/>
                <a:cs typeface="Calibri"/>
                <a:sym typeface="Calibri"/>
              </a:defRPr>
            </a:pPr>
            <a:r>
              <a:t>These could include prioritising your personal development plan based on the results of any of:</a:t>
            </a:r>
          </a:p>
          <a:p>
            <a:pPr marL="1239150" lvl="1" indent="-714894" defTabSz="2340805">
              <a:spcBef>
                <a:spcPts val="2300"/>
              </a:spcBef>
              <a:defRPr sz="5760">
                <a:latin typeface="Calibri"/>
                <a:ea typeface="Calibri"/>
                <a:cs typeface="Calibri"/>
                <a:sym typeface="Calibri"/>
              </a:defRPr>
            </a:pPr>
            <a:r>
              <a:t>RCGP curriculum self-assessment excel spreadsheets</a:t>
            </a:r>
          </a:p>
          <a:p>
            <a:pPr marL="1239150" lvl="1" indent="-714894" defTabSz="2340805">
              <a:spcBef>
                <a:spcPts val="2300"/>
              </a:spcBef>
              <a:defRPr sz="5760">
                <a:latin typeface="Calibri"/>
                <a:ea typeface="Calibri"/>
                <a:cs typeface="Calibri"/>
                <a:sym typeface="Calibri"/>
              </a:defRPr>
            </a:pPr>
            <a:r>
              <a:t>RCGP Essential Knowledge Updates and Challenges</a:t>
            </a:r>
          </a:p>
          <a:p>
            <a:pPr marL="1239150" lvl="1" indent="-714894" defTabSz="2340805">
              <a:spcBef>
                <a:spcPts val="2300"/>
              </a:spcBef>
              <a:defRPr sz="5760">
                <a:latin typeface="Calibri"/>
                <a:ea typeface="Calibri"/>
                <a:cs typeface="Calibri"/>
                <a:sym typeface="Calibri"/>
              </a:defRPr>
            </a:pPr>
            <a:r>
              <a:t>Patient Unmet Needs + Doctor Educational Needs</a:t>
            </a:r>
          </a:p>
          <a:p>
            <a:pPr marL="1239150" lvl="1" indent="-714894" defTabSz="2340805">
              <a:spcBef>
                <a:spcPts val="2300"/>
              </a:spcBef>
              <a:defRPr sz="5760">
                <a:latin typeface="Calibri"/>
                <a:ea typeface="Calibri"/>
                <a:cs typeface="Calibri"/>
                <a:sym typeface="Calibri"/>
              </a:defRPr>
            </a:pPr>
            <a:r>
              <a:t>Trainer feedback</a:t>
            </a:r>
          </a:p>
          <a:p>
            <a:pPr marL="1239150" lvl="1" indent="-714894" defTabSz="2340805">
              <a:spcBef>
                <a:spcPts val="2300"/>
              </a:spcBef>
              <a:defRPr sz="5760">
                <a:latin typeface="Calibri"/>
                <a:ea typeface="Calibri"/>
                <a:cs typeface="Calibri"/>
                <a:sym typeface="Calibri"/>
              </a:defRPr>
            </a:pPr>
            <a:r>
              <a:t>RCGP Curriculum</a:t>
            </a:r>
          </a:p>
          <a:p>
            <a:pPr marL="1239150" lvl="1" indent="-714894" defTabSz="2340805">
              <a:spcBef>
                <a:spcPts val="2300"/>
              </a:spcBef>
              <a:defRPr sz="5760">
                <a:latin typeface="Calibri"/>
                <a:ea typeface="Calibri"/>
                <a:cs typeface="Calibri"/>
                <a:sym typeface="Calibri"/>
              </a:defRPr>
            </a:pPr>
            <a:r>
              <a:t>Results from on-line commercial exam preparation websites</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84" name="How has failure made you feel?"/>
          <p:cNvSpPr txBox="1">
            <a:spLocks noGrp="1"/>
          </p:cNvSpPr>
          <p:nvPr>
            <p:ph type="body" idx="1"/>
          </p:nvPr>
        </p:nvSpPr>
        <p:spPr>
          <a:prstGeom prst="rect">
            <a:avLst/>
          </a:prstGeom>
        </p:spPr>
        <p:txBody>
          <a:bodyPr/>
          <a:lstStyle>
            <a:lvl1pPr>
              <a:defRPr sz="13500">
                <a:latin typeface="Calibri"/>
                <a:ea typeface="Calibri"/>
                <a:cs typeface="Calibri"/>
                <a:sym typeface="Calibri"/>
              </a:defRPr>
            </a:lvl1pPr>
          </a:lstStyle>
          <a:p>
            <a:r>
              <a:t>How has failure made you feel? </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 name="IMG_0566.jpeg" descr="IMG_0566.jpeg"/>
          <p:cNvPicPr>
            <a:picLocks noGrp="1" noChangeAspect="1"/>
          </p:cNvPicPr>
          <p:nvPr>
            <p:ph type="pic" idx="21"/>
          </p:nvPr>
        </p:nvPicPr>
        <p:blipFill>
          <a:blip r:embed="rId2">
            <a:extLst/>
          </a:blip>
          <a:srcRect t="8076" b="8076"/>
          <a:stretch>
            <a:fillRect/>
          </a:stretch>
        </p:blipFill>
        <p:spPr>
          <a:xfrm>
            <a:off x="1270000" y="1270000"/>
            <a:ext cx="21844000" cy="11176000"/>
          </a:xfrm>
          <a:prstGeom prst="rect">
            <a:avLst/>
          </a:prstGeom>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188" name="Why do trainees fail?"/>
          <p:cNvSpPr txBox="1">
            <a:spLocks noGrp="1"/>
          </p:cNvSpPr>
          <p:nvPr>
            <p:ph type="title"/>
          </p:nvPr>
        </p:nvSpPr>
        <p:spPr>
          <a:prstGeom prst="rect">
            <a:avLst/>
          </a:prstGeom>
        </p:spPr>
        <p:txBody>
          <a:bodyPr/>
          <a:lstStyle>
            <a:lvl1pPr>
              <a:defRPr>
                <a:latin typeface="Calibri"/>
                <a:ea typeface="Calibri"/>
                <a:cs typeface="Calibri"/>
                <a:sym typeface="Calibri"/>
              </a:defRPr>
            </a:lvl1pPr>
          </a:lstStyle>
          <a:p>
            <a:r>
              <a:t>Why do trainees fail?</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Don’t bother with dyslexia screening after an unsuccessful attempt…"/>
          <p:cNvSpPr txBox="1">
            <a:spLocks noGrp="1"/>
          </p:cNvSpPr>
          <p:nvPr>
            <p:ph type="body" idx="1"/>
          </p:nvPr>
        </p:nvSpPr>
        <p:spPr>
          <a:prstGeom prst="rect">
            <a:avLst/>
          </a:prstGeom>
        </p:spPr>
        <p:txBody>
          <a:bodyPr numCol="2" spcCol="1097428"/>
          <a:lstStyle/>
          <a:p>
            <a:pPr marL="565958" indent="-565958" defTabSz="1853137">
              <a:spcBef>
                <a:spcPts val="1800"/>
              </a:spcBef>
              <a:defRPr sz="4560">
                <a:latin typeface="Calibri"/>
                <a:ea typeface="Calibri"/>
                <a:cs typeface="Calibri"/>
                <a:sym typeface="Calibri"/>
              </a:defRPr>
            </a:pPr>
            <a:r>
              <a:t>Don’t bother with dyslexia screening after an unsuccessful attempt</a:t>
            </a:r>
          </a:p>
          <a:p>
            <a:pPr marL="565958" indent="-565958" defTabSz="1853137">
              <a:spcBef>
                <a:spcPts val="1800"/>
              </a:spcBef>
              <a:defRPr sz="4560">
                <a:latin typeface="Calibri"/>
                <a:ea typeface="Calibri"/>
                <a:cs typeface="Calibri"/>
                <a:sym typeface="Calibri"/>
              </a:defRPr>
            </a:pPr>
            <a:r>
              <a:t>Failure to change revision tactics / exam technique</a:t>
            </a:r>
          </a:p>
          <a:p>
            <a:pPr marL="565958" indent="-565958" defTabSz="1853137">
              <a:spcBef>
                <a:spcPts val="1800"/>
              </a:spcBef>
              <a:defRPr sz="4560">
                <a:latin typeface="Calibri"/>
                <a:ea typeface="Calibri"/>
                <a:cs typeface="Calibri"/>
                <a:sym typeface="Calibri"/>
              </a:defRPr>
            </a:pPr>
            <a:r>
              <a:t>Failure to answer all 200 questions </a:t>
            </a:r>
          </a:p>
          <a:p>
            <a:pPr marL="565958" indent="-565958" defTabSz="1853137">
              <a:spcBef>
                <a:spcPts val="1800"/>
              </a:spcBef>
              <a:defRPr sz="4560">
                <a:latin typeface="Calibri"/>
                <a:ea typeface="Calibri"/>
                <a:cs typeface="Calibri"/>
                <a:sym typeface="Calibri"/>
              </a:defRPr>
            </a:pPr>
            <a:r>
              <a:t>The exam itself - turn up late, pacing, don’t take the right stuff </a:t>
            </a:r>
          </a:p>
          <a:p>
            <a:pPr marL="565958" indent="-565958" defTabSz="1853137">
              <a:spcBef>
                <a:spcPts val="1800"/>
              </a:spcBef>
              <a:defRPr sz="4560">
                <a:latin typeface="Calibri"/>
                <a:ea typeface="Calibri"/>
                <a:cs typeface="Calibri"/>
                <a:sym typeface="Calibri"/>
              </a:defRPr>
            </a:pPr>
            <a:r>
              <a:t>Ignore findings of any learning needs assessment</a:t>
            </a:r>
          </a:p>
          <a:p>
            <a:pPr marL="565958" indent="-565958" defTabSz="1853137">
              <a:spcBef>
                <a:spcPts val="1800"/>
              </a:spcBef>
              <a:defRPr sz="4560">
                <a:latin typeface="Calibri"/>
                <a:ea typeface="Calibri"/>
                <a:cs typeface="Calibri"/>
                <a:sym typeface="Calibri"/>
              </a:defRPr>
            </a:pPr>
            <a:r>
              <a:t>Revise too much for stats / practice administration (only 10%)</a:t>
            </a:r>
          </a:p>
          <a:p>
            <a:pPr marL="565958" indent="-565958" defTabSz="1853137">
              <a:spcBef>
                <a:spcPts val="1800"/>
              </a:spcBef>
              <a:defRPr sz="4560">
                <a:latin typeface="Calibri"/>
                <a:ea typeface="Calibri"/>
                <a:cs typeface="Calibri"/>
                <a:sym typeface="Calibri"/>
              </a:defRPr>
            </a:pPr>
            <a:r>
              <a:t>Ignore stats altogether because many questions are simple data interpretation and not complex calculations</a:t>
            </a:r>
          </a:p>
          <a:p>
            <a:pPr marL="565958" indent="-565958" defTabSz="1853137">
              <a:spcBef>
                <a:spcPts val="1800"/>
              </a:spcBef>
              <a:defRPr sz="4560">
                <a:latin typeface="Calibri"/>
                <a:ea typeface="Calibri"/>
                <a:cs typeface="Calibri"/>
                <a:sym typeface="Calibri"/>
              </a:defRPr>
            </a:pPr>
            <a:r>
              <a:t>Don’t look at the AKT Exam website</a:t>
            </a:r>
          </a:p>
          <a:p>
            <a:pPr marL="565958" indent="-565958" defTabSz="1853137">
              <a:spcBef>
                <a:spcPts val="1800"/>
              </a:spcBef>
              <a:defRPr sz="4560">
                <a:latin typeface="Calibri"/>
                <a:ea typeface="Calibri"/>
                <a:cs typeface="Calibri"/>
                <a:sym typeface="Calibri"/>
              </a:defRPr>
            </a:pPr>
            <a:r>
              <a:t>Lack of curriculum coverage</a:t>
            </a:r>
          </a:p>
          <a:p>
            <a:pPr marL="565958" indent="-565958" defTabSz="1853137">
              <a:spcBef>
                <a:spcPts val="1800"/>
              </a:spcBef>
              <a:defRPr sz="4560">
                <a:latin typeface="Calibri"/>
                <a:ea typeface="Calibri"/>
                <a:cs typeface="Calibri"/>
                <a:sym typeface="Calibri"/>
              </a:defRPr>
            </a:pPr>
            <a:r>
              <a:t>Lack of experience in UK medicine</a:t>
            </a:r>
          </a:p>
          <a:p>
            <a:pPr marL="565958" indent="-565958" defTabSz="1853137">
              <a:spcBef>
                <a:spcPts val="1800"/>
              </a:spcBef>
              <a:defRPr sz="4560">
                <a:latin typeface="Calibri"/>
                <a:ea typeface="Calibri"/>
                <a:cs typeface="Calibri"/>
                <a:sym typeface="Calibri"/>
              </a:defRPr>
            </a:pPr>
            <a:r>
              <a:t>Exam taken too early in training</a:t>
            </a:r>
          </a:p>
          <a:p>
            <a:pPr marL="565958" indent="-565958" defTabSz="1853137">
              <a:spcBef>
                <a:spcPts val="1800"/>
              </a:spcBef>
              <a:defRPr sz="4560">
                <a:latin typeface="Calibri"/>
                <a:ea typeface="Calibri"/>
                <a:cs typeface="Calibri"/>
                <a:sym typeface="Calibri"/>
              </a:defRPr>
            </a:pPr>
            <a:r>
              <a:t>Lack of time to study</a:t>
            </a:r>
          </a:p>
          <a:p>
            <a:pPr marL="565958" indent="-565958" defTabSz="1853137">
              <a:spcBef>
                <a:spcPts val="1800"/>
              </a:spcBef>
              <a:defRPr sz="4560">
                <a:latin typeface="Calibri"/>
                <a:ea typeface="Calibri"/>
                <a:cs typeface="Calibri"/>
                <a:sym typeface="Calibri"/>
              </a:defRPr>
            </a:pPr>
            <a:r>
              <a:t>Doing endless practice questions without using them to direct study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IMG_0612.jpeg" descr="IMG_0612.jpeg"/>
          <p:cNvPicPr>
            <a:picLocks noGrp="1" noChangeAspect="1"/>
          </p:cNvPicPr>
          <p:nvPr>
            <p:ph type="pic" idx="21"/>
          </p:nvPr>
        </p:nvPicPr>
        <p:blipFill>
          <a:blip r:embed="rId2">
            <a:extLst/>
          </a:blip>
          <a:srcRect t="12283" b="12283"/>
          <a:stretch>
            <a:fillRect/>
          </a:stretch>
        </p:blipFill>
        <p:spPr>
          <a:xfrm>
            <a:off x="0" y="0"/>
            <a:ext cx="24384000" cy="13716000"/>
          </a:xfrm>
          <a:prstGeom prst="rect">
            <a:avLst/>
          </a:prstGeom>
        </p:spPr>
      </p:pic>
      <p:sp>
        <p:nvSpPr>
          <p:cNvPr id="155" name="Group Introductions"/>
          <p:cNvSpPr txBox="1">
            <a:spLocks noGrp="1"/>
          </p:cNvSpPr>
          <p:nvPr>
            <p:ph type="title"/>
          </p:nvPr>
        </p:nvSpPr>
        <p:spPr>
          <a:prstGeom prst="rect">
            <a:avLst/>
          </a:prstGeom>
        </p:spPr>
        <p:txBody>
          <a:bodyPr/>
          <a:lstStyle>
            <a:lvl1pPr>
              <a:defRPr b="1">
                <a:solidFill>
                  <a:srgbClr val="000000"/>
                </a:solidFill>
                <a:latin typeface="Calibri"/>
                <a:ea typeface="Calibri"/>
                <a:cs typeface="Calibri"/>
                <a:sym typeface="Calibri"/>
              </a:defRPr>
            </a:lvl1pPr>
          </a:lstStyle>
          <a:p>
            <a:r>
              <a:t>Group Introductions </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 name="IMG_0614.jpeg" descr="IMG_0614.jpeg"/>
          <p:cNvPicPr>
            <a:picLocks noGrp="1" noChangeAspect="1"/>
          </p:cNvPicPr>
          <p:nvPr>
            <p:ph type="pic" idx="21"/>
          </p:nvPr>
        </p:nvPicPr>
        <p:blipFill>
          <a:blip r:embed="rId2">
            <a:extLst/>
          </a:blip>
          <a:srcRect/>
          <a:stretch>
            <a:fillRect/>
          </a:stretch>
        </p:blipFill>
        <p:spPr>
          <a:xfrm>
            <a:off x="5372163" y="1270000"/>
            <a:ext cx="13639675" cy="11176001"/>
          </a:xfrm>
          <a:prstGeom prst="rect">
            <a:avLst/>
          </a:prstGeom>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 name="Cumulative pass rate after four attempts for all those who take AKT is around 92%"/>
          <p:cNvSpPr txBox="1">
            <a:spLocks noGrp="1"/>
          </p:cNvSpPr>
          <p:nvPr>
            <p:ph type="body" idx="1"/>
          </p:nvPr>
        </p:nvSpPr>
        <p:spPr>
          <a:prstGeom prst="rect">
            <a:avLst/>
          </a:prstGeom>
        </p:spPr>
        <p:txBody>
          <a:bodyPr/>
          <a:lstStyle>
            <a:lvl1pPr>
              <a:defRPr sz="10400">
                <a:latin typeface="Calibri"/>
                <a:ea typeface="Calibri"/>
                <a:cs typeface="Calibri"/>
                <a:sym typeface="Calibri"/>
              </a:defRPr>
            </a:lvl1pPr>
          </a:lstStyle>
          <a:p>
            <a:r>
              <a:t>Cumulative pass rate after four attempts for all those who take AKT is around 92%</a:t>
            </a: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AKT 40 - October 2020"/>
          <p:cNvSpPr txBox="1">
            <a:spLocks noGrp="1"/>
          </p:cNvSpPr>
          <p:nvPr>
            <p:ph type="title"/>
          </p:nvPr>
        </p:nvSpPr>
        <p:spPr>
          <a:prstGeom prst="rect">
            <a:avLst/>
          </a:prstGeom>
        </p:spPr>
        <p:txBody>
          <a:bodyPr/>
          <a:lstStyle>
            <a:lvl1pPr defTabSz="825500">
              <a:lnSpc>
                <a:spcPct val="100000"/>
              </a:lnSpc>
              <a:defRPr sz="10000" spc="-100">
                <a:latin typeface="Calibri"/>
                <a:ea typeface="Calibri"/>
                <a:cs typeface="Calibri"/>
                <a:sym typeface="Calibri"/>
              </a:defRPr>
            </a:lvl1pPr>
          </a:lstStyle>
          <a:p>
            <a:r>
              <a:t>AKT 40 - October 2020</a:t>
            </a:r>
          </a:p>
        </p:txBody>
      </p:sp>
      <p:sp>
        <p:nvSpPr>
          <p:cNvPr id="197" name="1594 candidates…"/>
          <p:cNvSpPr txBox="1">
            <a:spLocks noGrp="1"/>
          </p:cNvSpPr>
          <p:nvPr>
            <p:ph type="body" idx="1"/>
          </p:nvPr>
        </p:nvSpPr>
        <p:spPr>
          <a:prstGeom prst="rect">
            <a:avLst/>
          </a:prstGeom>
        </p:spPr>
        <p:txBody>
          <a:bodyPr numCol="2" spcCol="1097428"/>
          <a:lstStyle/>
          <a:p>
            <a:pPr marL="744681" indent="-744681">
              <a:defRPr sz="6000">
                <a:latin typeface="Calibri"/>
                <a:ea typeface="Calibri"/>
                <a:cs typeface="Calibri"/>
                <a:sym typeface="Calibri"/>
              </a:defRPr>
            </a:pPr>
            <a:r>
              <a:t>1594 candidates</a:t>
            </a:r>
          </a:p>
          <a:p>
            <a:pPr marL="744681" indent="-744681">
              <a:defRPr sz="6000">
                <a:latin typeface="Calibri"/>
                <a:ea typeface="Calibri"/>
                <a:cs typeface="Calibri"/>
                <a:sym typeface="Calibri"/>
              </a:defRPr>
            </a:pPr>
            <a:r>
              <a:t>Scores 72-195/199 questions</a:t>
            </a:r>
          </a:p>
          <a:p>
            <a:pPr marL="744681" indent="-744681">
              <a:defRPr sz="6000">
                <a:latin typeface="Calibri"/>
                <a:ea typeface="Calibri"/>
                <a:cs typeface="Calibri"/>
                <a:sym typeface="Calibri"/>
              </a:defRPr>
            </a:pPr>
            <a:r>
              <a:t>Mean 74.72% </a:t>
            </a:r>
          </a:p>
          <a:p>
            <a:pPr marL="657802" indent="-657802">
              <a:defRPr sz="5300">
                <a:latin typeface="Calibri"/>
                <a:ea typeface="Calibri"/>
                <a:cs typeface="Calibri"/>
                <a:sym typeface="Calibri"/>
              </a:defRPr>
            </a:pPr>
            <a:r>
              <a:t>Clinical knowledge 74.82% </a:t>
            </a:r>
          </a:p>
          <a:p>
            <a:pPr marL="657802" indent="-657802">
              <a:defRPr sz="5300">
                <a:latin typeface="Calibri"/>
                <a:ea typeface="Calibri"/>
                <a:cs typeface="Calibri"/>
                <a:sym typeface="Calibri"/>
              </a:defRPr>
            </a:pPr>
            <a:r>
              <a:t>Evidence-based practice 72.84%</a:t>
            </a:r>
          </a:p>
          <a:p>
            <a:pPr marL="657802" indent="-657802">
              <a:defRPr sz="5300">
                <a:latin typeface="Calibri"/>
                <a:ea typeface="Calibri"/>
                <a:cs typeface="Calibri"/>
                <a:sym typeface="Calibri"/>
              </a:defRPr>
            </a:pPr>
            <a:r>
              <a:t>Organisation &amp; management 75.8%</a:t>
            </a:r>
          </a:p>
          <a:p>
            <a:pPr marL="744681" indent="-744681">
              <a:defRPr sz="6000">
                <a:latin typeface="Calibri"/>
                <a:ea typeface="Calibri"/>
                <a:cs typeface="Calibri"/>
                <a:sym typeface="Calibri"/>
              </a:defRPr>
            </a:pPr>
            <a:endParaRPr/>
          </a:p>
          <a:p>
            <a:pPr marL="744681" indent="-744681">
              <a:defRPr sz="6000">
                <a:latin typeface="Calibri"/>
                <a:ea typeface="Calibri"/>
                <a:cs typeface="Calibri"/>
                <a:sym typeface="Calibri"/>
              </a:defRPr>
            </a:pPr>
            <a:r>
              <a:t>Pass mark 139/199 = 69.84%</a:t>
            </a:r>
          </a:p>
          <a:p>
            <a:pPr marL="744681" indent="-744681">
              <a:defRPr sz="6000">
                <a:latin typeface="Calibri"/>
                <a:ea typeface="Calibri"/>
                <a:cs typeface="Calibri"/>
                <a:sym typeface="Calibri"/>
              </a:defRPr>
            </a:pPr>
            <a:r>
              <a:t>Pass rate = 70.14%</a:t>
            </a: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AKT 39 - August 2020"/>
          <p:cNvSpPr txBox="1">
            <a:spLocks noGrp="1"/>
          </p:cNvSpPr>
          <p:nvPr>
            <p:ph type="title"/>
          </p:nvPr>
        </p:nvSpPr>
        <p:spPr>
          <a:prstGeom prst="rect">
            <a:avLst/>
          </a:prstGeom>
        </p:spPr>
        <p:txBody>
          <a:bodyPr/>
          <a:lstStyle>
            <a:lvl1pPr>
              <a:defRPr sz="10000" spc="-100">
                <a:latin typeface="Calibri"/>
                <a:ea typeface="Calibri"/>
                <a:cs typeface="Calibri"/>
                <a:sym typeface="Calibri"/>
              </a:defRPr>
            </a:lvl1pPr>
          </a:lstStyle>
          <a:p>
            <a:r>
              <a:t>AKT 39 - August 2020</a:t>
            </a:r>
          </a:p>
        </p:txBody>
      </p:sp>
      <p:sp>
        <p:nvSpPr>
          <p:cNvPr id="200" name="1207 candidates…"/>
          <p:cNvSpPr txBox="1">
            <a:spLocks noGrp="1"/>
          </p:cNvSpPr>
          <p:nvPr>
            <p:ph type="body" idx="1"/>
          </p:nvPr>
        </p:nvSpPr>
        <p:spPr>
          <a:prstGeom prst="rect">
            <a:avLst/>
          </a:prstGeom>
        </p:spPr>
        <p:txBody>
          <a:bodyPr numCol="2" spcCol="1097428"/>
          <a:lstStyle/>
          <a:p>
            <a:pPr marL="744681" indent="-744681">
              <a:defRPr sz="6000">
                <a:latin typeface="Calibri"/>
                <a:ea typeface="Calibri"/>
                <a:cs typeface="Calibri"/>
                <a:sym typeface="Calibri"/>
              </a:defRPr>
            </a:pPr>
            <a:r>
              <a:t>1207 candidates</a:t>
            </a:r>
          </a:p>
          <a:p>
            <a:pPr marL="744681" indent="-744681">
              <a:defRPr sz="6000">
                <a:latin typeface="Calibri"/>
                <a:ea typeface="Calibri"/>
                <a:cs typeface="Calibri"/>
                <a:sym typeface="Calibri"/>
              </a:defRPr>
            </a:pPr>
            <a:r>
              <a:t>Scores 65-189/200 questions </a:t>
            </a:r>
          </a:p>
          <a:p>
            <a:pPr marL="744681" indent="-744681">
              <a:defRPr sz="6000">
                <a:latin typeface="Calibri"/>
                <a:ea typeface="Calibri"/>
                <a:cs typeface="Calibri"/>
                <a:sym typeface="Calibri"/>
              </a:defRPr>
            </a:pPr>
            <a:r>
              <a:t>Mean 143.42 (71.71%) </a:t>
            </a:r>
          </a:p>
          <a:p>
            <a:pPr marL="632979" indent="-632979">
              <a:defRPr sz="5100">
                <a:latin typeface="Calibri"/>
                <a:ea typeface="Calibri"/>
                <a:cs typeface="Calibri"/>
                <a:sym typeface="Calibri"/>
              </a:defRPr>
            </a:pPr>
            <a:r>
              <a:t>Clinical knowledge 72.34%</a:t>
            </a:r>
          </a:p>
          <a:p>
            <a:pPr marL="632979" indent="-632979">
              <a:defRPr sz="5100">
                <a:latin typeface="Calibri"/>
                <a:ea typeface="Calibri"/>
                <a:cs typeface="Calibri"/>
                <a:sym typeface="Calibri"/>
              </a:defRPr>
            </a:pPr>
            <a:r>
              <a:t>Evidence-based practice 67.25%</a:t>
            </a:r>
          </a:p>
          <a:p>
            <a:pPr marL="632979" indent="-632979">
              <a:defRPr sz="5100">
                <a:latin typeface="Calibri"/>
                <a:ea typeface="Calibri"/>
                <a:cs typeface="Calibri"/>
                <a:sym typeface="Calibri"/>
              </a:defRPr>
            </a:pPr>
            <a:r>
              <a:t>Organisation &amp; management 71.20%</a:t>
            </a:r>
          </a:p>
          <a:p>
            <a:pPr marL="744681" indent="-744681">
              <a:defRPr sz="6000">
                <a:latin typeface="Calibri"/>
                <a:ea typeface="Calibri"/>
                <a:cs typeface="Calibri"/>
                <a:sym typeface="Calibri"/>
              </a:defRPr>
            </a:pPr>
            <a:endParaRPr/>
          </a:p>
          <a:p>
            <a:pPr marL="744681" indent="-744681">
              <a:defRPr sz="6000">
                <a:latin typeface="Calibri"/>
                <a:ea typeface="Calibri"/>
                <a:cs typeface="Calibri"/>
                <a:sym typeface="Calibri"/>
              </a:defRPr>
            </a:pPr>
            <a:endParaRPr/>
          </a:p>
          <a:p>
            <a:pPr marL="744681" indent="-744681">
              <a:defRPr sz="6000">
                <a:latin typeface="Calibri"/>
                <a:ea typeface="Calibri"/>
                <a:cs typeface="Calibri"/>
                <a:sym typeface="Calibri"/>
              </a:defRPr>
            </a:pPr>
            <a:r>
              <a:t>Pass mark 135/200 = 67.5%</a:t>
            </a:r>
          </a:p>
          <a:p>
            <a:pPr marL="744681" indent="-744681">
              <a:defRPr sz="6000">
                <a:latin typeface="Calibri"/>
                <a:ea typeface="Calibri"/>
                <a:cs typeface="Calibri"/>
                <a:sym typeface="Calibri"/>
              </a:defRPr>
            </a:pPr>
            <a:r>
              <a:t>Pass rate 66.8%</a:t>
            </a: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AKT 38 - July 2020"/>
          <p:cNvSpPr txBox="1">
            <a:spLocks noGrp="1"/>
          </p:cNvSpPr>
          <p:nvPr>
            <p:ph type="title"/>
          </p:nvPr>
        </p:nvSpPr>
        <p:spPr>
          <a:prstGeom prst="rect">
            <a:avLst/>
          </a:prstGeom>
        </p:spPr>
        <p:txBody>
          <a:bodyPr/>
          <a:lstStyle>
            <a:lvl1pPr>
              <a:defRPr sz="10000" spc="-100">
                <a:latin typeface="Calibri"/>
                <a:ea typeface="Calibri"/>
                <a:cs typeface="Calibri"/>
                <a:sym typeface="Calibri"/>
              </a:defRPr>
            </a:lvl1pPr>
          </a:lstStyle>
          <a:p>
            <a:r>
              <a:t>AKT 38 - July 2020</a:t>
            </a:r>
          </a:p>
        </p:txBody>
      </p:sp>
      <p:sp>
        <p:nvSpPr>
          <p:cNvPr id="203" name="221 candidates…"/>
          <p:cNvSpPr txBox="1">
            <a:spLocks noGrp="1"/>
          </p:cNvSpPr>
          <p:nvPr>
            <p:ph type="body" idx="1"/>
          </p:nvPr>
        </p:nvSpPr>
        <p:spPr>
          <a:prstGeom prst="rect">
            <a:avLst/>
          </a:prstGeom>
        </p:spPr>
        <p:txBody>
          <a:bodyPr numCol="2" spcCol="1097428"/>
          <a:lstStyle/>
          <a:p>
            <a:pPr marL="744681" indent="-744681">
              <a:defRPr sz="6000">
                <a:latin typeface="Calibri"/>
                <a:ea typeface="Calibri"/>
                <a:cs typeface="Calibri"/>
                <a:sym typeface="Calibri"/>
              </a:defRPr>
            </a:pPr>
            <a:r>
              <a:t>221 candidates</a:t>
            </a:r>
          </a:p>
          <a:p>
            <a:pPr marL="744681" indent="-744681">
              <a:defRPr sz="6000">
                <a:latin typeface="Calibri"/>
                <a:ea typeface="Calibri"/>
                <a:cs typeface="Calibri"/>
                <a:sym typeface="Calibri"/>
              </a:defRPr>
            </a:pPr>
            <a:r>
              <a:t>Scores 84 to 178 / 200</a:t>
            </a:r>
          </a:p>
          <a:p>
            <a:pPr marL="744681" indent="-744681">
              <a:defRPr sz="6000">
                <a:latin typeface="Calibri"/>
                <a:ea typeface="Calibri"/>
                <a:cs typeface="Calibri"/>
                <a:sym typeface="Calibri"/>
              </a:defRPr>
            </a:pPr>
            <a:r>
              <a:t>Mean 139.48 (69.61%)</a:t>
            </a:r>
          </a:p>
          <a:p>
            <a:pPr marL="632979" indent="-632979">
              <a:defRPr sz="5100">
                <a:latin typeface="Calibri"/>
                <a:ea typeface="Calibri"/>
                <a:cs typeface="Calibri"/>
                <a:sym typeface="Calibri"/>
              </a:defRPr>
            </a:pPr>
            <a:r>
              <a:t>Clinical medicine 69.61%</a:t>
            </a:r>
          </a:p>
          <a:p>
            <a:pPr marL="632979" indent="-632979">
              <a:defRPr sz="5100">
                <a:latin typeface="Calibri"/>
                <a:ea typeface="Calibri"/>
                <a:cs typeface="Calibri"/>
                <a:sym typeface="Calibri"/>
              </a:defRPr>
            </a:pPr>
            <a:r>
              <a:t>Evidence interpretation 69.03%</a:t>
            </a:r>
          </a:p>
          <a:p>
            <a:pPr marL="632979" indent="-632979">
              <a:defRPr sz="5100">
                <a:latin typeface="Calibri"/>
                <a:ea typeface="Calibri"/>
                <a:cs typeface="Calibri"/>
                <a:sym typeface="Calibri"/>
              </a:defRPr>
            </a:pPr>
            <a:r>
              <a:t>Organisation &amp; management 71.47%</a:t>
            </a:r>
          </a:p>
          <a:p>
            <a:pPr marL="744681" indent="-744681">
              <a:defRPr sz="6000">
                <a:latin typeface="Calibri"/>
                <a:ea typeface="Calibri"/>
                <a:cs typeface="Calibri"/>
                <a:sym typeface="Calibri"/>
              </a:defRPr>
            </a:pPr>
            <a:endParaRPr/>
          </a:p>
          <a:p>
            <a:pPr marL="744681" indent="-744681">
              <a:defRPr sz="6000">
                <a:latin typeface="Calibri"/>
                <a:ea typeface="Calibri"/>
                <a:cs typeface="Calibri"/>
                <a:sym typeface="Calibri"/>
              </a:defRPr>
            </a:pPr>
            <a:endParaRPr/>
          </a:p>
          <a:p>
            <a:pPr marL="744681" indent="-744681">
              <a:defRPr sz="6000">
                <a:latin typeface="Calibri"/>
                <a:ea typeface="Calibri"/>
                <a:cs typeface="Calibri"/>
                <a:sym typeface="Calibri"/>
              </a:defRPr>
            </a:pPr>
            <a:r>
              <a:t>Pass mark 135 = 67.5%</a:t>
            </a:r>
          </a:p>
          <a:p>
            <a:pPr marL="744681" indent="-744681">
              <a:defRPr sz="6000">
                <a:latin typeface="Calibri"/>
                <a:ea typeface="Calibri"/>
                <a:cs typeface="Calibri"/>
                <a:sym typeface="Calibri"/>
              </a:defRPr>
            </a:pPr>
            <a:r>
              <a:t>Pass rate 66.06%</a:t>
            </a: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05" name="Topics causing most difficulty"/>
          <p:cNvSpPr txBox="1">
            <a:spLocks noGrp="1"/>
          </p:cNvSpPr>
          <p:nvPr>
            <p:ph type="title"/>
          </p:nvPr>
        </p:nvSpPr>
        <p:spPr>
          <a:prstGeom prst="rect">
            <a:avLst/>
          </a:prstGeom>
        </p:spPr>
        <p:txBody>
          <a:bodyPr/>
          <a:lstStyle>
            <a:lvl1pPr>
              <a:defRPr>
                <a:latin typeface="Calibri"/>
                <a:ea typeface="Calibri"/>
                <a:cs typeface="Calibri"/>
                <a:sym typeface="Calibri"/>
              </a:defRPr>
            </a:lvl1pPr>
          </a:lstStyle>
          <a:p>
            <a:r>
              <a:t>Topics causing most difficulty </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Professional Topics"/>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Professional Topics</a:t>
            </a:r>
          </a:p>
        </p:txBody>
      </p:sp>
      <p:sp>
        <p:nvSpPr>
          <p:cNvPr id="208" name="Consulting in General Practice…"/>
          <p:cNvSpPr txBox="1">
            <a:spLocks noGrp="1"/>
          </p:cNvSpPr>
          <p:nvPr>
            <p:ph type="body" idx="1"/>
          </p:nvPr>
        </p:nvSpPr>
        <p:spPr>
          <a:prstGeom prst="rect">
            <a:avLst/>
          </a:prstGeom>
        </p:spPr>
        <p:txBody>
          <a:bodyPr numCol="2" spcCol="1097428"/>
          <a:lstStyle/>
          <a:p>
            <a:pPr marL="0" indent="0" defTabSz="1682453">
              <a:spcBef>
                <a:spcPts val="1600"/>
              </a:spcBef>
              <a:buSzTx/>
              <a:buNone/>
              <a:defRPr sz="4140" b="1">
                <a:latin typeface="Calibri"/>
                <a:ea typeface="Calibri"/>
                <a:cs typeface="Calibri"/>
                <a:sym typeface="Calibri"/>
              </a:defRPr>
            </a:pPr>
            <a:r>
              <a:t>Consulting in General Practice</a:t>
            </a:r>
          </a:p>
          <a:p>
            <a:pPr marL="513830" indent="-513830" defTabSz="1682453">
              <a:spcBef>
                <a:spcPts val="1600"/>
              </a:spcBef>
              <a:defRPr sz="4140">
                <a:latin typeface="Calibri"/>
                <a:ea typeface="Calibri"/>
                <a:cs typeface="Calibri"/>
                <a:sym typeface="Calibri"/>
              </a:defRPr>
            </a:pPr>
            <a:r>
              <a:t>Communication of risk and the use of risk tools</a:t>
            </a:r>
          </a:p>
          <a:p>
            <a:pPr marL="0" indent="0" defTabSz="1682453">
              <a:spcBef>
                <a:spcPts val="1600"/>
              </a:spcBef>
              <a:buSzTx/>
              <a:buNone/>
              <a:defRPr sz="4140" b="1">
                <a:latin typeface="Calibri"/>
                <a:ea typeface="Calibri"/>
                <a:cs typeface="Calibri"/>
                <a:sym typeface="Calibri"/>
              </a:defRPr>
            </a:pPr>
            <a:r>
              <a:t>Evidence-based practice, Research and Sharing Knowledge</a:t>
            </a:r>
          </a:p>
          <a:p>
            <a:pPr marL="513830" indent="-513830" defTabSz="1682453">
              <a:spcBef>
                <a:spcPts val="1600"/>
              </a:spcBef>
              <a:defRPr sz="4140">
                <a:latin typeface="Calibri"/>
                <a:ea typeface="Calibri"/>
                <a:cs typeface="Calibri"/>
                <a:sym typeface="Calibri"/>
              </a:defRPr>
            </a:pPr>
            <a:r>
              <a:t>Basic understanding of concepts and terms in research (absolute and relative risk)</a:t>
            </a:r>
          </a:p>
          <a:p>
            <a:pPr marL="513830" indent="-513830" defTabSz="1682453">
              <a:spcBef>
                <a:spcPts val="1600"/>
              </a:spcBef>
              <a:defRPr sz="4140">
                <a:latin typeface="Calibri"/>
                <a:ea typeface="Calibri"/>
                <a:cs typeface="Calibri"/>
                <a:sym typeface="Calibri"/>
              </a:defRPr>
            </a:pPr>
            <a:r>
              <a:t>Data interpretation (both research and other data sources)</a:t>
            </a:r>
          </a:p>
          <a:p>
            <a:pPr marL="513830" indent="-513830" defTabSz="1682453">
              <a:spcBef>
                <a:spcPts val="1600"/>
              </a:spcBef>
              <a:defRPr sz="4140">
                <a:latin typeface="Calibri"/>
                <a:ea typeface="Calibri"/>
                <a:cs typeface="Calibri"/>
                <a:sym typeface="Calibri"/>
              </a:defRPr>
            </a:pPr>
            <a:r>
              <a:t>Research methodology</a:t>
            </a:r>
          </a:p>
          <a:p>
            <a:pPr marL="513830" indent="-513830" defTabSz="1682453">
              <a:spcBef>
                <a:spcPts val="1600"/>
              </a:spcBef>
              <a:defRPr sz="4140" b="1">
                <a:latin typeface="Calibri"/>
                <a:ea typeface="Calibri"/>
                <a:cs typeface="Calibri"/>
                <a:sym typeface="Calibri"/>
              </a:defRPr>
            </a:pPr>
            <a:endParaRPr/>
          </a:p>
          <a:p>
            <a:pPr marL="0" indent="0" defTabSz="1682453">
              <a:spcBef>
                <a:spcPts val="1600"/>
              </a:spcBef>
              <a:buSzTx/>
              <a:buNone/>
              <a:defRPr sz="4140" b="1">
                <a:latin typeface="Calibri"/>
                <a:ea typeface="Calibri"/>
                <a:cs typeface="Calibri"/>
                <a:sym typeface="Calibri"/>
              </a:defRPr>
            </a:pPr>
            <a:r>
              <a:t>Improving Quality, Safety and Prescribing</a:t>
            </a:r>
          </a:p>
          <a:p>
            <a:pPr marL="513830" indent="-513830" defTabSz="1682453">
              <a:spcBef>
                <a:spcPts val="1600"/>
              </a:spcBef>
              <a:defRPr sz="4140">
                <a:latin typeface="Calibri"/>
                <a:ea typeface="Calibri"/>
                <a:cs typeface="Calibri"/>
                <a:sym typeface="Calibri"/>
              </a:defRPr>
            </a:pPr>
            <a:r>
              <a:t>Antibiotic indications and resistance </a:t>
            </a:r>
          </a:p>
          <a:p>
            <a:pPr marL="513830" indent="-513830" defTabSz="1682453">
              <a:spcBef>
                <a:spcPts val="1600"/>
              </a:spcBef>
              <a:defRPr sz="4140">
                <a:latin typeface="Calibri"/>
                <a:ea typeface="Calibri"/>
                <a:cs typeface="Calibri"/>
                <a:sym typeface="Calibri"/>
              </a:defRPr>
            </a:pPr>
            <a:r>
              <a:t>Drugs: monitoring; adverse reactions; interactions; dose calculations; end of life care</a:t>
            </a:r>
          </a:p>
          <a:p>
            <a:pPr marL="513830" indent="-513830" defTabSz="1682453">
              <a:spcBef>
                <a:spcPts val="1600"/>
              </a:spcBef>
              <a:defRPr sz="4140">
                <a:latin typeface="Calibri"/>
                <a:ea typeface="Calibri"/>
                <a:cs typeface="Calibri"/>
                <a:sym typeface="Calibri"/>
              </a:defRPr>
            </a:pPr>
            <a:r>
              <a:t>Safe prescribing and medicines management (including MHRA alerts)</a:t>
            </a:r>
          </a:p>
          <a:p>
            <a:pPr marL="0" indent="0" defTabSz="1682453">
              <a:spcBef>
                <a:spcPts val="1600"/>
              </a:spcBef>
              <a:buSzTx/>
              <a:buNone/>
              <a:defRPr sz="4140" b="1">
                <a:latin typeface="Calibri"/>
                <a:ea typeface="Calibri"/>
                <a:cs typeface="Calibri"/>
                <a:sym typeface="Calibri"/>
              </a:defRPr>
            </a:pPr>
            <a:r>
              <a:t>Leadership and management</a:t>
            </a:r>
          </a:p>
          <a:p>
            <a:pPr marL="513830" indent="-513830" defTabSz="1682453">
              <a:spcBef>
                <a:spcPts val="1600"/>
              </a:spcBef>
              <a:defRPr sz="4140">
                <a:latin typeface="Calibri"/>
                <a:ea typeface="Calibri"/>
                <a:cs typeface="Calibri"/>
                <a:sym typeface="Calibri"/>
              </a:defRPr>
            </a:pPr>
            <a:r>
              <a:t>Death certifications and notifications to Coroner / Procurator fiscal</a:t>
            </a:r>
          </a:p>
          <a:p>
            <a:pPr marL="513830" indent="-513830" defTabSz="1682453">
              <a:spcBef>
                <a:spcPts val="1600"/>
              </a:spcBef>
              <a:defRPr sz="4140">
                <a:latin typeface="Calibri"/>
                <a:ea typeface="Calibri"/>
                <a:cs typeface="Calibri"/>
                <a:sym typeface="Calibri"/>
              </a:defRPr>
            </a:pPr>
            <a:r>
              <a:t>Staff health and health and safety in the workplace</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Life Stages Topics"/>
          <p:cNvSpPr txBox="1">
            <a:spLocks noGrp="1"/>
          </p:cNvSpPr>
          <p:nvPr>
            <p:ph type="title"/>
          </p:nvPr>
        </p:nvSpPr>
        <p:spPr>
          <a:prstGeom prst="rect">
            <a:avLst/>
          </a:prstGeom>
        </p:spPr>
        <p:txBody>
          <a:bodyPr/>
          <a:lstStyle>
            <a:lvl1pPr>
              <a:defRPr>
                <a:latin typeface="Graphik"/>
                <a:ea typeface="Graphik"/>
                <a:cs typeface="Graphik"/>
                <a:sym typeface="Graphik"/>
              </a:defRPr>
            </a:lvl1pPr>
          </a:lstStyle>
          <a:p>
            <a:r>
              <a:t>Life Stages Topics</a:t>
            </a:r>
          </a:p>
        </p:txBody>
      </p:sp>
      <p:sp>
        <p:nvSpPr>
          <p:cNvPr id="211" name="Children and Young People…"/>
          <p:cNvSpPr txBox="1">
            <a:spLocks noGrp="1"/>
          </p:cNvSpPr>
          <p:nvPr>
            <p:ph type="body" idx="1"/>
          </p:nvPr>
        </p:nvSpPr>
        <p:spPr>
          <a:prstGeom prst="rect">
            <a:avLst/>
          </a:prstGeom>
        </p:spPr>
        <p:txBody>
          <a:bodyPr/>
          <a:lstStyle/>
          <a:p>
            <a:pPr marL="744681" indent="-744681">
              <a:defRPr sz="6000">
                <a:latin typeface="Calibri"/>
                <a:ea typeface="Calibri"/>
                <a:cs typeface="Calibri"/>
                <a:sym typeface="Calibri"/>
              </a:defRPr>
            </a:pPr>
            <a:r>
              <a:t>Children and Young People</a:t>
            </a:r>
          </a:p>
          <a:p>
            <a:pPr marL="744681" indent="-744681">
              <a:defRPr sz="6000">
                <a:latin typeface="Calibri"/>
                <a:ea typeface="Calibri"/>
                <a:cs typeface="Calibri"/>
                <a:sym typeface="Calibri"/>
              </a:defRPr>
            </a:pPr>
            <a:r>
              <a:t>People at the End-of-Life</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Clinical Topics"/>
          <p:cNvSpPr txBox="1">
            <a:spLocks noGrp="1"/>
          </p:cNvSpPr>
          <p:nvPr>
            <p:ph type="title"/>
          </p:nvPr>
        </p:nvSpPr>
        <p:spPr>
          <a:prstGeom prst="rect">
            <a:avLst/>
          </a:prstGeom>
        </p:spPr>
        <p:txBody>
          <a:bodyPr/>
          <a:lstStyle>
            <a:lvl1pPr>
              <a:defRPr sz="10000" spc="-100">
                <a:latin typeface="Calibri"/>
                <a:ea typeface="Calibri"/>
                <a:cs typeface="Calibri"/>
                <a:sym typeface="Calibri"/>
              </a:defRPr>
            </a:lvl1pPr>
          </a:lstStyle>
          <a:p>
            <a:r>
              <a:t>Clinical Topics</a:t>
            </a:r>
          </a:p>
        </p:txBody>
      </p:sp>
      <p:sp>
        <p:nvSpPr>
          <p:cNvPr id="214" name="Diagnosis of common oral conditions…"/>
          <p:cNvSpPr txBox="1">
            <a:spLocks noGrp="1"/>
          </p:cNvSpPr>
          <p:nvPr>
            <p:ph type="body" idx="1"/>
          </p:nvPr>
        </p:nvSpPr>
        <p:spPr>
          <a:prstGeom prst="rect">
            <a:avLst/>
          </a:prstGeom>
        </p:spPr>
        <p:txBody>
          <a:bodyPr numCol="2" spcCol="1097428"/>
          <a:lstStyle/>
          <a:p>
            <a:pPr marL="603192" indent="-603192" defTabSz="1975054">
              <a:spcBef>
                <a:spcPts val="1900"/>
              </a:spcBef>
              <a:defRPr sz="4860">
                <a:latin typeface="Calibri"/>
                <a:ea typeface="Calibri"/>
                <a:cs typeface="Calibri"/>
                <a:sym typeface="Calibri"/>
              </a:defRPr>
            </a:pPr>
            <a:r>
              <a:t>Diagnosis of common oral conditions</a:t>
            </a:r>
          </a:p>
          <a:p>
            <a:pPr marL="603192" indent="-603192" defTabSz="1975054">
              <a:spcBef>
                <a:spcPts val="1900"/>
              </a:spcBef>
              <a:defRPr sz="4860">
                <a:latin typeface="Calibri"/>
                <a:ea typeface="Calibri"/>
                <a:cs typeface="Calibri"/>
                <a:sym typeface="Calibri"/>
              </a:defRPr>
            </a:pPr>
            <a:r>
              <a:t>Different presentations of multi-system disease</a:t>
            </a:r>
          </a:p>
          <a:p>
            <a:pPr marL="603192" indent="-603192" defTabSz="1975054">
              <a:spcBef>
                <a:spcPts val="1900"/>
              </a:spcBef>
              <a:defRPr sz="4860">
                <a:latin typeface="Calibri"/>
                <a:ea typeface="Calibri"/>
                <a:cs typeface="Calibri"/>
                <a:sym typeface="Calibri"/>
              </a:defRPr>
            </a:pPr>
            <a:r>
              <a:t>Eye problems</a:t>
            </a:r>
          </a:p>
          <a:p>
            <a:pPr marL="603192" indent="-603192" defTabSz="1975054">
              <a:spcBef>
                <a:spcPts val="1900"/>
              </a:spcBef>
              <a:defRPr sz="4860">
                <a:latin typeface="Calibri"/>
                <a:ea typeface="Calibri"/>
                <a:cs typeface="Calibri"/>
                <a:sym typeface="Calibri"/>
              </a:defRPr>
            </a:pPr>
            <a:r>
              <a:t>Immunisation schedules</a:t>
            </a:r>
          </a:p>
          <a:p>
            <a:pPr marL="603192" indent="-603192" defTabSz="1975054">
              <a:spcBef>
                <a:spcPts val="1900"/>
              </a:spcBef>
              <a:defRPr sz="4860">
                <a:latin typeface="Calibri"/>
                <a:ea typeface="Calibri"/>
                <a:cs typeface="Calibri"/>
                <a:sym typeface="Calibri"/>
              </a:defRPr>
            </a:pPr>
            <a:r>
              <a:t>Recognising presentations of mental ill health (including physical symptoms)</a:t>
            </a:r>
          </a:p>
          <a:p>
            <a:pPr marL="603192" indent="-603192" defTabSz="1975054">
              <a:spcBef>
                <a:spcPts val="1900"/>
              </a:spcBef>
              <a:defRPr sz="4860">
                <a:latin typeface="Calibri"/>
                <a:ea typeface="Calibri"/>
                <a:cs typeface="Calibri"/>
                <a:sym typeface="Calibri"/>
              </a:defRPr>
            </a:pPr>
            <a:r>
              <a:t>Management of hearing loss</a:t>
            </a:r>
          </a:p>
          <a:p>
            <a:pPr marL="603192" indent="-603192" defTabSz="1975054">
              <a:spcBef>
                <a:spcPts val="1900"/>
              </a:spcBef>
              <a:defRPr sz="4860">
                <a:latin typeface="Calibri"/>
                <a:ea typeface="Calibri"/>
                <a:cs typeface="Calibri"/>
                <a:sym typeface="Calibri"/>
              </a:defRPr>
            </a:pPr>
            <a:r>
              <a:t>Normal findings, minor illness, and infections in childhood</a:t>
            </a:r>
          </a:p>
          <a:p>
            <a:pPr marL="603192" indent="-603192" defTabSz="1975054">
              <a:spcBef>
                <a:spcPts val="1900"/>
              </a:spcBef>
              <a:defRPr sz="4860">
                <a:latin typeface="Calibri"/>
                <a:ea typeface="Calibri"/>
                <a:cs typeface="Calibri"/>
                <a:sym typeface="Calibri"/>
              </a:defRPr>
            </a:pPr>
            <a:r>
              <a:t>Respiratory medicine - including asthma, COPD and rarer diagnoses</a:t>
            </a:r>
          </a:p>
          <a:p>
            <a:pPr marL="603192" indent="-603192" defTabSz="1975054">
              <a:spcBef>
                <a:spcPts val="1900"/>
              </a:spcBef>
              <a:defRPr sz="4860">
                <a:latin typeface="Calibri"/>
                <a:ea typeface="Calibri"/>
                <a:cs typeface="Calibri"/>
                <a:sym typeface="Calibri"/>
              </a:defRPr>
            </a:pPr>
            <a:r>
              <a:t>Suspected cancer: diagnosis and investigation (including less common presentations)</a:t>
            </a:r>
          </a:p>
          <a:p>
            <a:pPr marL="603192" indent="-603192" defTabSz="1975054">
              <a:spcBef>
                <a:spcPts val="1900"/>
              </a:spcBef>
              <a:defRPr sz="4860">
                <a:latin typeface="Calibri"/>
                <a:ea typeface="Calibri"/>
                <a:cs typeface="Calibri"/>
                <a:sym typeface="Calibri"/>
              </a:defRPr>
            </a:pPr>
            <a:r>
              <a:t>Timely but appropriate referral (including emergencies and when to do nothing)</a:t>
            </a:r>
          </a:p>
          <a:p>
            <a:pPr marL="603192" indent="-603192" defTabSz="1975054">
              <a:spcBef>
                <a:spcPts val="1900"/>
              </a:spcBef>
              <a:defRPr sz="4860">
                <a:latin typeface="Calibri"/>
                <a:ea typeface="Calibri"/>
                <a:cs typeface="Calibri"/>
                <a:sym typeface="Calibri"/>
              </a:defRPr>
            </a:pPr>
            <a:r>
              <a:t>Prescribing in diabetes, including insulin</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IMG_0560.jpeg" descr="IMG_0560.jpeg"/>
          <p:cNvPicPr>
            <a:picLocks noGrp="1" noChangeAspect="1"/>
          </p:cNvPicPr>
          <p:nvPr>
            <p:ph type="pic" idx="21"/>
          </p:nvPr>
        </p:nvPicPr>
        <p:blipFill>
          <a:blip r:embed="rId2">
            <a:extLst/>
          </a:blip>
          <a:srcRect t="8978" b="8978"/>
          <a:stretch>
            <a:fillRect/>
          </a:stretch>
        </p:blipFill>
        <p:spPr>
          <a:xfrm>
            <a:off x="1270000" y="1270000"/>
            <a:ext cx="21844000" cy="11176000"/>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 name="IMG_0611.jpeg" descr="IMG_0611.jpeg"/>
          <p:cNvPicPr>
            <a:picLocks noGrp="1" noChangeAspect="1"/>
          </p:cNvPicPr>
          <p:nvPr>
            <p:ph type="pic" idx="21"/>
          </p:nvPr>
        </p:nvPicPr>
        <p:blipFill>
          <a:blip r:embed="rId2">
            <a:extLst/>
          </a:blip>
          <a:srcRect l="7843" r="7843"/>
          <a:stretch>
            <a:fillRect/>
          </a:stretch>
        </p:blipFill>
        <p:spPr>
          <a:xfrm>
            <a:off x="1270000" y="1270000"/>
            <a:ext cx="21844000" cy="11176000"/>
          </a:xfrm>
          <a:prstGeom prst="rect">
            <a:avLst/>
          </a:prstGeom>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Questions in the AKT sample across the breadth of the curriculum…"/>
          <p:cNvSpPr txBox="1">
            <a:spLocks noGrp="1"/>
          </p:cNvSpPr>
          <p:nvPr>
            <p:ph type="body" idx="1"/>
          </p:nvPr>
        </p:nvSpPr>
        <p:spPr>
          <a:prstGeom prst="rect">
            <a:avLst/>
          </a:prstGeom>
        </p:spPr>
        <p:txBody>
          <a:bodyPr/>
          <a:lstStyle/>
          <a:p>
            <a:pPr marL="744681" indent="-744681">
              <a:defRPr sz="6000">
                <a:latin typeface="Calibri"/>
                <a:ea typeface="Calibri"/>
                <a:cs typeface="Calibri"/>
                <a:sym typeface="Calibri"/>
              </a:defRPr>
            </a:pPr>
            <a:r>
              <a:t>Questions in the AKT sample across the breadth of the curriculum</a:t>
            </a:r>
          </a:p>
          <a:p>
            <a:pPr marL="744681" indent="-744681">
              <a:defRPr sz="6000">
                <a:latin typeface="Calibri"/>
                <a:ea typeface="Calibri"/>
                <a:cs typeface="Calibri"/>
                <a:sym typeface="Calibri"/>
              </a:defRPr>
            </a:pPr>
            <a:r>
              <a:t>The previous ‘AKT Content Guide’ has been subsumed within the GP Curriculum and can be found in the Knowledge and Skills subsections of each Topic Guide</a:t>
            </a:r>
          </a:p>
          <a:p>
            <a:pPr marL="744681" indent="-744681">
              <a:defRPr sz="6000">
                <a:latin typeface="Calibri"/>
                <a:ea typeface="Calibri"/>
                <a:cs typeface="Calibri"/>
                <a:sym typeface="Calibri"/>
              </a:defRPr>
            </a:pPr>
            <a:r>
              <a:t>Don’t be put off by the lengthy list of topics!</a:t>
            </a: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Use the topic guides as needs assessment tools…"/>
          <p:cNvSpPr txBox="1">
            <a:spLocks noGrp="1"/>
          </p:cNvSpPr>
          <p:nvPr>
            <p:ph type="body" idx="1"/>
          </p:nvPr>
        </p:nvSpPr>
        <p:spPr>
          <a:prstGeom prst="rect">
            <a:avLst/>
          </a:prstGeom>
        </p:spPr>
        <p:txBody>
          <a:bodyPr/>
          <a:lstStyle/>
          <a:p>
            <a:pPr marL="744681" indent="-744681">
              <a:defRPr sz="6000">
                <a:latin typeface="Calibri"/>
                <a:ea typeface="Calibri"/>
                <a:cs typeface="Calibri"/>
                <a:sym typeface="Calibri"/>
              </a:defRPr>
            </a:pPr>
            <a:r>
              <a:t>Use the topic guides as needs assessment tools</a:t>
            </a:r>
          </a:p>
          <a:p>
            <a:pPr marL="744681" indent="-744681">
              <a:defRPr sz="6000">
                <a:latin typeface="Calibri"/>
                <a:ea typeface="Calibri"/>
                <a:cs typeface="Calibri"/>
                <a:sym typeface="Calibri"/>
              </a:defRPr>
            </a:pPr>
            <a:r>
              <a:t>Carefully review the sections relevant to:</a:t>
            </a:r>
          </a:p>
          <a:p>
            <a:pPr marL="1290781" lvl="1" indent="-744681">
              <a:defRPr sz="6000">
                <a:latin typeface="Calibri"/>
                <a:ea typeface="Calibri"/>
                <a:cs typeface="Calibri"/>
                <a:sym typeface="Calibri"/>
              </a:defRPr>
            </a:pPr>
            <a:r>
              <a:t>Organisation and management - including administrative, statutory, ethical and regulatory frameworks</a:t>
            </a:r>
          </a:p>
          <a:p>
            <a:pPr marL="1290781" lvl="1" indent="-744681">
              <a:defRPr sz="6000">
                <a:latin typeface="Calibri"/>
                <a:ea typeface="Calibri"/>
                <a:cs typeface="Calibri"/>
                <a:sym typeface="Calibri"/>
              </a:defRPr>
            </a:pPr>
            <a:r>
              <a:t>Evidence-based practice - including research, statistics and epidemiology</a:t>
            </a: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22" name="MRCGP AKT Exam website"/>
          <p:cNvSpPr txBox="1">
            <a:spLocks noGrp="1"/>
          </p:cNvSpPr>
          <p:nvPr>
            <p:ph type="title"/>
          </p:nvPr>
        </p:nvSpPr>
        <p:spPr>
          <a:prstGeom prst="rect">
            <a:avLst/>
          </a:prstGeom>
        </p:spPr>
        <p:txBody>
          <a:bodyPr/>
          <a:lstStyle>
            <a:lvl1pPr>
              <a:defRPr spc="-128">
                <a:latin typeface="Calibri"/>
                <a:ea typeface="Calibri"/>
                <a:cs typeface="Calibri"/>
                <a:sym typeface="Calibri"/>
              </a:defRPr>
            </a:lvl1pPr>
          </a:lstStyle>
          <a:p>
            <a:r>
              <a:t>MRCGP AKT Exam website</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Look carefully at the website…"/>
          <p:cNvSpPr txBox="1">
            <a:spLocks noGrp="1"/>
          </p:cNvSpPr>
          <p:nvPr>
            <p:ph type="body" idx="1"/>
          </p:nvPr>
        </p:nvSpPr>
        <p:spPr>
          <a:prstGeom prst="rect">
            <a:avLst/>
          </a:prstGeom>
        </p:spPr>
        <p:txBody>
          <a:bodyPr/>
          <a:lstStyle/>
          <a:p>
            <a:pPr marL="640426" indent="-640426" defTabSz="2096971">
              <a:spcBef>
                <a:spcPts val="2000"/>
              </a:spcBef>
              <a:defRPr sz="5160">
                <a:latin typeface="Calibri"/>
                <a:ea typeface="Calibri"/>
                <a:cs typeface="Calibri"/>
                <a:sym typeface="Calibri"/>
              </a:defRPr>
            </a:pPr>
            <a:r>
              <a:t>Look carefully at the website</a:t>
            </a:r>
          </a:p>
          <a:p>
            <a:pPr marL="640426" indent="-640426" defTabSz="2096971">
              <a:spcBef>
                <a:spcPts val="2000"/>
              </a:spcBef>
              <a:defRPr sz="5160">
                <a:latin typeface="Calibri"/>
                <a:ea typeface="Calibri"/>
                <a:cs typeface="Calibri"/>
                <a:sym typeface="Calibri"/>
              </a:defRPr>
            </a:pPr>
            <a:r>
              <a:t>The ‘How to prepare for the AKT’ section contains helpful resources including:</a:t>
            </a:r>
          </a:p>
          <a:p>
            <a:pPr marL="1110072" lvl="1" indent="-640426" defTabSz="2096971">
              <a:spcBef>
                <a:spcPts val="2000"/>
              </a:spcBef>
              <a:defRPr sz="5160">
                <a:latin typeface="Calibri"/>
                <a:ea typeface="Calibri"/>
                <a:cs typeface="Calibri"/>
                <a:sym typeface="Calibri"/>
              </a:defRPr>
            </a:pPr>
            <a:r>
              <a:t>‘Preparing to take the AKT’ pdf</a:t>
            </a:r>
          </a:p>
          <a:p>
            <a:pPr marL="1110072" lvl="1" indent="-640426" defTabSz="2096971">
              <a:spcBef>
                <a:spcPts val="2000"/>
              </a:spcBef>
              <a:defRPr sz="5160">
                <a:latin typeface="Calibri"/>
                <a:ea typeface="Calibri"/>
                <a:cs typeface="Calibri"/>
                <a:sym typeface="Calibri"/>
              </a:defRPr>
            </a:pPr>
            <a:r>
              <a:t>50 AKT Sample questions with answers</a:t>
            </a:r>
          </a:p>
          <a:p>
            <a:pPr marL="1110072" lvl="1" indent="-640426" defTabSz="2096971">
              <a:spcBef>
                <a:spcPts val="2000"/>
              </a:spcBef>
              <a:defRPr sz="5160">
                <a:latin typeface="Calibri"/>
                <a:ea typeface="Calibri"/>
                <a:cs typeface="Calibri"/>
                <a:sym typeface="Calibri"/>
              </a:defRPr>
            </a:pPr>
            <a:r>
              <a:t>How trainers can help with AKT preparation</a:t>
            </a:r>
          </a:p>
          <a:p>
            <a:pPr marL="1110072" lvl="1" indent="-640426" defTabSz="2096971">
              <a:spcBef>
                <a:spcPts val="2000"/>
              </a:spcBef>
              <a:defRPr sz="5160">
                <a:latin typeface="Calibri"/>
                <a:ea typeface="Calibri"/>
                <a:cs typeface="Calibri"/>
                <a:sym typeface="Calibri"/>
              </a:defRPr>
            </a:pPr>
            <a:r>
              <a:t>Evidence and data interpretation in the AKT</a:t>
            </a:r>
          </a:p>
          <a:p>
            <a:pPr marL="1110072" lvl="1" indent="-640426" defTabSz="2096971">
              <a:spcBef>
                <a:spcPts val="2000"/>
              </a:spcBef>
              <a:defRPr sz="5160">
                <a:latin typeface="Calibri"/>
                <a:ea typeface="Calibri"/>
                <a:cs typeface="Calibri"/>
                <a:sym typeface="Calibri"/>
              </a:defRPr>
            </a:pPr>
            <a:r>
              <a:t>AKT FAQs</a:t>
            </a:r>
          </a:p>
          <a:p>
            <a:pPr marL="640426" indent="-640426" defTabSz="2096971">
              <a:spcBef>
                <a:spcPts val="2000"/>
              </a:spcBef>
              <a:defRPr sz="5160">
                <a:latin typeface="Calibri"/>
                <a:ea typeface="Calibri"/>
                <a:cs typeface="Calibri"/>
                <a:sym typeface="Calibri"/>
              </a:defRPr>
            </a:pPr>
            <a:r>
              <a:t>‘AKT Summary Reports’ dating back to October 2007 should help to guide revision plans</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26" name="Exam construction"/>
          <p:cNvSpPr txBox="1">
            <a:spLocks noGrp="1"/>
          </p:cNvSpPr>
          <p:nvPr>
            <p:ph type="title"/>
          </p:nvPr>
        </p:nvSpPr>
        <p:spPr>
          <a:prstGeom prst="rect">
            <a:avLst/>
          </a:prstGeom>
        </p:spPr>
        <p:txBody>
          <a:bodyPr/>
          <a:lstStyle>
            <a:lvl1pPr>
              <a:defRPr>
                <a:latin typeface="Calibri"/>
                <a:ea typeface="Calibri"/>
                <a:cs typeface="Calibri"/>
                <a:sym typeface="Calibri"/>
              </a:defRPr>
            </a:lvl1pPr>
          </a:lstStyle>
          <a:p>
            <a:r>
              <a:t>Exam construction</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Ensures"/>
          <p:cNvSpPr txBox="1">
            <a:spLocks noGrp="1"/>
          </p:cNvSpPr>
          <p:nvPr>
            <p:ph type="title"/>
          </p:nvPr>
        </p:nvSpPr>
        <p:spPr>
          <a:prstGeom prst="rect">
            <a:avLst/>
          </a:prstGeom>
        </p:spPr>
        <p:txBody>
          <a:bodyPr/>
          <a:lstStyle>
            <a:lvl1pPr>
              <a:defRPr sz="10000" spc="-100">
                <a:latin typeface="Calibri"/>
                <a:ea typeface="Calibri"/>
                <a:cs typeface="Calibri"/>
                <a:sym typeface="Calibri"/>
              </a:defRPr>
            </a:lvl1pPr>
          </a:lstStyle>
          <a:p>
            <a:r>
              <a:t>Ensures</a:t>
            </a:r>
          </a:p>
        </p:txBody>
      </p:sp>
      <p:sp>
        <p:nvSpPr>
          <p:cNvPr id="229" name="Reliability, validity and fairness…"/>
          <p:cNvSpPr txBox="1">
            <a:spLocks noGrp="1"/>
          </p:cNvSpPr>
          <p:nvPr>
            <p:ph type="body" idx="1"/>
          </p:nvPr>
        </p:nvSpPr>
        <p:spPr>
          <a:prstGeom prst="rect">
            <a:avLst/>
          </a:prstGeom>
        </p:spPr>
        <p:txBody>
          <a:bodyPr/>
          <a:lstStyle/>
          <a:p>
            <a:pPr marL="744681" indent="-744681">
              <a:defRPr sz="6000">
                <a:latin typeface="Calibri"/>
                <a:ea typeface="Calibri"/>
                <a:cs typeface="Calibri"/>
                <a:sym typeface="Calibri"/>
              </a:defRPr>
            </a:pPr>
            <a:r>
              <a:t>Reliability, validity and fairness</a:t>
            </a:r>
          </a:p>
          <a:p>
            <a:pPr marL="744681" indent="-744681">
              <a:defRPr sz="6000">
                <a:latin typeface="Calibri"/>
                <a:ea typeface="Calibri"/>
                <a:cs typeface="Calibri"/>
                <a:sym typeface="Calibri"/>
              </a:defRPr>
            </a:pPr>
            <a:r>
              <a:t>Adequate coverage of the topics that appear in the blueprint</a:t>
            </a:r>
          </a:p>
          <a:p>
            <a:pPr marL="744681" indent="-744681">
              <a:defRPr sz="6000">
                <a:latin typeface="Calibri"/>
                <a:ea typeface="Calibri"/>
                <a:cs typeface="Calibri"/>
                <a:sym typeface="Calibri"/>
              </a:defRPr>
            </a:pPr>
            <a:r>
              <a:t>The correct balance of question formats</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Principles"/>
          <p:cNvSpPr txBox="1">
            <a:spLocks noGrp="1"/>
          </p:cNvSpPr>
          <p:nvPr>
            <p:ph type="title"/>
          </p:nvPr>
        </p:nvSpPr>
        <p:spPr>
          <a:prstGeom prst="rect">
            <a:avLst/>
          </a:prstGeom>
        </p:spPr>
        <p:txBody>
          <a:bodyPr/>
          <a:lstStyle>
            <a:lvl1pPr>
              <a:defRPr sz="10000" spc="-100">
                <a:latin typeface="Calibri"/>
                <a:ea typeface="Calibri"/>
                <a:cs typeface="Calibri"/>
                <a:sym typeface="Calibri"/>
              </a:defRPr>
            </a:lvl1pPr>
          </a:lstStyle>
          <a:p>
            <a:r>
              <a:t>Principles </a:t>
            </a:r>
          </a:p>
        </p:txBody>
      </p:sp>
      <p:sp>
        <p:nvSpPr>
          <p:cNvPr id="232" name="Relevance…"/>
          <p:cNvSpPr txBox="1">
            <a:spLocks noGrp="1"/>
          </p:cNvSpPr>
          <p:nvPr>
            <p:ph type="body" idx="1"/>
          </p:nvPr>
        </p:nvSpPr>
        <p:spPr>
          <a:prstGeom prst="rect">
            <a:avLst/>
          </a:prstGeom>
        </p:spPr>
        <p:txBody>
          <a:bodyPr/>
          <a:lstStyle/>
          <a:p>
            <a:pPr marL="0" indent="0">
              <a:buSzTx/>
              <a:buNone/>
              <a:defRPr sz="6000">
                <a:latin typeface="Calibri"/>
                <a:ea typeface="Calibri"/>
                <a:cs typeface="Calibri"/>
                <a:sym typeface="Calibri"/>
              </a:defRPr>
            </a:pPr>
            <a:r>
              <a:rPr b="1"/>
              <a:t>Relevance</a:t>
            </a:r>
          </a:p>
          <a:p>
            <a:pPr marL="744681" indent="-744681">
              <a:defRPr sz="6000">
                <a:latin typeface="Calibri"/>
                <a:ea typeface="Calibri"/>
                <a:cs typeface="Calibri"/>
                <a:sym typeface="Calibri"/>
              </a:defRPr>
            </a:pPr>
            <a:r>
              <a:t>The AKT should be relevant to general practice</a:t>
            </a:r>
          </a:p>
          <a:p>
            <a:pPr marL="0" indent="0">
              <a:buSzTx/>
              <a:buNone/>
              <a:defRPr sz="6000">
                <a:latin typeface="Calibri"/>
                <a:ea typeface="Calibri"/>
                <a:cs typeface="Calibri"/>
                <a:sym typeface="Calibri"/>
              </a:defRPr>
            </a:pPr>
            <a:r>
              <a:rPr b="1"/>
              <a:t>High prevalence</a:t>
            </a:r>
            <a:r>
              <a:t> </a:t>
            </a:r>
          </a:p>
          <a:p>
            <a:pPr marL="744681" indent="-744681">
              <a:defRPr sz="6000">
                <a:latin typeface="Calibri"/>
                <a:ea typeface="Calibri"/>
                <a:cs typeface="Calibri"/>
                <a:sym typeface="Calibri"/>
              </a:defRPr>
            </a:pPr>
            <a:r>
              <a:t>Any topic covered can be one which occurs commonly</a:t>
            </a:r>
          </a:p>
          <a:p>
            <a:pPr marL="0" indent="0">
              <a:buSzTx/>
              <a:buNone/>
              <a:defRPr sz="6000">
                <a:latin typeface="Calibri"/>
                <a:ea typeface="Calibri"/>
                <a:cs typeface="Calibri"/>
                <a:sym typeface="Calibri"/>
              </a:defRPr>
            </a:pPr>
            <a:r>
              <a:rPr b="1"/>
              <a:t>High impact</a:t>
            </a:r>
          </a:p>
          <a:p>
            <a:pPr marL="744681" indent="-744681">
              <a:defRPr sz="6000">
                <a:latin typeface="Calibri"/>
                <a:ea typeface="Calibri"/>
                <a:cs typeface="Calibri"/>
                <a:sym typeface="Calibri"/>
              </a:defRPr>
            </a:pPr>
            <a:r>
              <a:t>Any</a:t>
            </a:r>
            <a:r>
              <a:rPr b="1"/>
              <a:t> </a:t>
            </a:r>
            <a:r>
              <a:t>topic covered can be one that is significant but less common</a:t>
            </a: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Content"/>
          <p:cNvSpPr txBox="1">
            <a:spLocks noGrp="1"/>
          </p:cNvSpPr>
          <p:nvPr>
            <p:ph type="title"/>
          </p:nvPr>
        </p:nvSpPr>
        <p:spPr>
          <a:prstGeom prst="rect">
            <a:avLst/>
          </a:prstGeom>
        </p:spPr>
        <p:txBody>
          <a:bodyPr/>
          <a:lstStyle>
            <a:lvl1pPr>
              <a:defRPr sz="10000" spc="-100">
                <a:latin typeface="Calibri"/>
                <a:ea typeface="Calibri"/>
                <a:cs typeface="Calibri"/>
                <a:sym typeface="Calibri"/>
              </a:defRPr>
            </a:lvl1pPr>
          </a:lstStyle>
          <a:p>
            <a:r>
              <a:t>Content</a:t>
            </a:r>
          </a:p>
        </p:txBody>
      </p:sp>
      <p:sp>
        <p:nvSpPr>
          <p:cNvPr id="235" name="80% of questions…"/>
          <p:cNvSpPr txBox="1">
            <a:spLocks noGrp="1"/>
          </p:cNvSpPr>
          <p:nvPr>
            <p:ph type="body" idx="1"/>
          </p:nvPr>
        </p:nvSpPr>
        <p:spPr>
          <a:prstGeom prst="rect">
            <a:avLst/>
          </a:prstGeom>
        </p:spPr>
        <p:txBody>
          <a:bodyPr/>
          <a:lstStyle/>
          <a:p>
            <a:pPr marL="0" indent="0" defTabSz="2267655">
              <a:spcBef>
                <a:spcPts val="2200"/>
              </a:spcBef>
              <a:buSzTx/>
              <a:buNone/>
              <a:defRPr sz="5580" b="1">
                <a:latin typeface="Calibri"/>
                <a:ea typeface="Calibri"/>
                <a:cs typeface="Calibri"/>
                <a:sym typeface="Calibri"/>
              </a:defRPr>
            </a:pPr>
            <a:r>
              <a:t>80% of questions</a:t>
            </a:r>
          </a:p>
          <a:p>
            <a:pPr marL="692554" indent="-692554" defTabSz="2267655">
              <a:spcBef>
                <a:spcPts val="2200"/>
              </a:spcBef>
              <a:defRPr sz="5580">
                <a:latin typeface="Calibri"/>
                <a:ea typeface="Calibri"/>
                <a:cs typeface="Calibri"/>
                <a:sym typeface="Calibri"/>
              </a:defRPr>
            </a:pPr>
            <a:r>
              <a:t>Core clinical medicine and its application to problem solving in a general practice context</a:t>
            </a:r>
          </a:p>
          <a:p>
            <a:pPr marL="0" indent="0" defTabSz="2267655">
              <a:spcBef>
                <a:spcPts val="2200"/>
              </a:spcBef>
              <a:buSzTx/>
              <a:buNone/>
              <a:defRPr sz="5580" b="1">
                <a:latin typeface="Calibri"/>
                <a:ea typeface="Calibri"/>
                <a:cs typeface="Calibri"/>
                <a:sym typeface="Calibri"/>
              </a:defRPr>
            </a:pPr>
            <a:r>
              <a:t>10% of questions </a:t>
            </a:r>
          </a:p>
          <a:p>
            <a:pPr marL="692554" indent="-692554" defTabSz="2267655">
              <a:spcBef>
                <a:spcPts val="2200"/>
              </a:spcBef>
              <a:defRPr sz="5580">
                <a:latin typeface="Calibri"/>
                <a:ea typeface="Calibri"/>
                <a:cs typeface="Calibri"/>
                <a:sym typeface="Calibri"/>
              </a:defRPr>
            </a:pPr>
            <a:r>
              <a:t>Data interpretation, critical appraisal, and evidence based clinical practice</a:t>
            </a:r>
          </a:p>
          <a:p>
            <a:pPr marL="0" indent="0" defTabSz="2267655">
              <a:spcBef>
                <a:spcPts val="2200"/>
              </a:spcBef>
              <a:buSzTx/>
              <a:buNone/>
              <a:defRPr sz="5580" b="1">
                <a:latin typeface="Calibri"/>
                <a:ea typeface="Calibri"/>
                <a:cs typeface="Calibri"/>
                <a:sym typeface="Calibri"/>
              </a:defRPr>
            </a:pPr>
            <a:r>
              <a:t>10% of questions</a:t>
            </a:r>
          </a:p>
          <a:p>
            <a:pPr marL="692554" indent="-692554" defTabSz="2267655">
              <a:spcBef>
                <a:spcPts val="2200"/>
              </a:spcBef>
              <a:defRPr sz="5580">
                <a:latin typeface="Calibri"/>
                <a:ea typeface="Calibri"/>
                <a:cs typeface="Calibri"/>
                <a:sym typeface="Calibri"/>
              </a:defRPr>
            </a:pPr>
            <a:r>
              <a:t>Ethical and legal issues as well as the organisational structures that support UK general practice</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Clinical Medicine"/>
          <p:cNvSpPr txBox="1">
            <a:spLocks noGrp="1"/>
          </p:cNvSpPr>
          <p:nvPr>
            <p:ph type="title"/>
          </p:nvPr>
        </p:nvSpPr>
        <p:spPr>
          <a:prstGeom prst="rect">
            <a:avLst/>
          </a:prstGeom>
        </p:spPr>
        <p:txBody>
          <a:bodyPr/>
          <a:lstStyle>
            <a:lvl1pPr>
              <a:defRPr sz="10000" spc="-100">
                <a:latin typeface="Calibri"/>
                <a:ea typeface="Calibri"/>
                <a:cs typeface="Calibri"/>
                <a:sym typeface="Calibri"/>
              </a:defRPr>
            </a:lvl1pPr>
          </a:lstStyle>
          <a:p>
            <a:r>
              <a:t>Clinical Medicine</a:t>
            </a:r>
          </a:p>
        </p:txBody>
      </p:sp>
      <p:sp>
        <p:nvSpPr>
          <p:cNvPr id="238" name="The broad topic of clinical medicine is subdivided into groups of body systems, in approximately equal numbers…"/>
          <p:cNvSpPr txBox="1">
            <a:spLocks noGrp="1"/>
          </p:cNvSpPr>
          <p:nvPr>
            <p:ph type="body" idx="1"/>
          </p:nvPr>
        </p:nvSpPr>
        <p:spPr>
          <a:xfrm>
            <a:off x="1217711" y="4009348"/>
            <a:ext cx="21948578" cy="8483601"/>
          </a:xfrm>
          <a:prstGeom prst="rect">
            <a:avLst/>
          </a:prstGeom>
        </p:spPr>
        <p:txBody>
          <a:bodyPr/>
          <a:lstStyle/>
          <a:p>
            <a:pPr marL="744681" indent="-744681">
              <a:defRPr sz="6000">
                <a:latin typeface="Calibri"/>
                <a:ea typeface="Calibri"/>
                <a:cs typeface="Calibri"/>
                <a:sym typeface="Calibri"/>
              </a:defRPr>
            </a:pPr>
            <a:r>
              <a:t>The broad topic of clinical medicine is subdivided into groups of body systems, in approximately equal numbers</a:t>
            </a:r>
          </a:p>
          <a:p>
            <a:pPr marL="744681" indent="-744681">
              <a:defRPr sz="6000">
                <a:latin typeface="Calibri"/>
                <a:ea typeface="Calibri"/>
                <a:cs typeface="Calibri"/>
                <a:sym typeface="Calibri"/>
              </a:defRPr>
            </a:pPr>
            <a:r>
              <a:t>Each group will comprise questions on:</a:t>
            </a:r>
          </a:p>
          <a:p>
            <a:pPr marL="1290781" lvl="1" indent="-744681">
              <a:defRPr sz="6000">
                <a:latin typeface="Calibri"/>
                <a:ea typeface="Calibri"/>
                <a:cs typeface="Calibri"/>
                <a:sym typeface="Calibri"/>
              </a:defRPr>
            </a:pPr>
            <a:r>
              <a:t>Disease factors </a:t>
            </a:r>
          </a:p>
          <a:p>
            <a:pPr marL="1290781" lvl="1" indent="-744681">
              <a:defRPr sz="6000">
                <a:latin typeface="Calibri"/>
                <a:ea typeface="Calibri"/>
                <a:cs typeface="Calibri"/>
                <a:sym typeface="Calibri"/>
              </a:defRPr>
            </a:pPr>
            <a:r>
              <a:t>Symptoms</a:t>
            </a:r>
          </a:p>
          <a:p>
            <a:pPr marL="1290781" lvl="1" indent="-744681">
              <a:defRPr sz="6000">
                <a:latin typeface="Calibri"/>
                <a:ea typeface="Calibri"/>
                <a:cs typeface="Calibri"/>
                <a:sym typeface="Calibri"/>
              </a:defRPr>
            </a:pPr>
            <a:r>
              <a:t>Investigation</a:t>
            </a:r>
          </a:p>
          <a:p>
            <a:pPr marL="1290781" lvl="1" indent="-744681">
              <a:defRPr sz="6000">
                <a:latin typeface="Calibri"/>
                <a:ea typeface="Calibri"/>
                <a:cs typeface="Calibri"/>
                <a:sym typeface="Calibri"/>
              </a:defRPr>
            </a:pPr>
            <a:r>
              <a:t>Management</a:t>
            </a: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Cardiovascular…"/>
          <p:cNvSpPr txBox="1">
            <a:spLocks noGrp="1"/>
          </p:cNvSpPr>
          <p:nvPr>
            <p:ph type="body" idx="1"/>
          </p:nvPr>
        </p:nvSpPr>
        <p:spPr>
          <a:prstGeom prst="rect">
            <a:avLst/>
          </a:prstGeom>
        </p:spPr>
        <p:txBody>
          <a:bodyPr numCol="2" spcCol="1097428"/>
          <a:lstStyle/>
          <a:p>
            <a:pPr marL="618085" indent="-618085" defTabSz="2023821">
              <a:spcBef>
                <a:spcPts val="1900"/>
              </a:spcBef>
              <a:defRPr sz="4980">
                <a:latin typeface="Calibri"/>
                <a:ea typeface="Calibri"/>
                <a:cs typeface="Calibri"/>
                <a:sym typeface="Calibri"/>
              </a:defRPr>
            </a:pPr>
            <a:r>
              <a:t>Cardiovascular </a:t>
            </a:r>
          </a:p>
          <a:p>
            <a:pPr marL="618085" indent="-618085" defTabSz="2023821">
              <a:spcBef>
                <a:spcPts val="1900"/>
              </a:spcBef>
              <a:defRPr sz="4980">
                <a:latin typeface="Calibri"/>
                <a:ea typeface="Calibri"/>
                <a:cs typeface="Calibri"/>
                <a:sym typeface="Calibri"/>
              </a:defRPr>
            </a:pPr>
            <a:r>
              <a:t>Dermatology</a:t>
            </a:r>
          </a:p>
          <a:p>
            <a:pPr marL="618085" indent="-618085" defTabSz="2023821">
              <a:spcBef>
                <a:spcPts val="1900"/>
              </a:spcBef>
              <a:defRPr sz="4980">
                <a:latin typeface="Calibri"/>
                <a:ea typeface="Calibri"/>
                <a:cs typeface="Calibri"/>
                <a:sym typeface="Calibri"/>
              </a:defRPr>
            </a:pPr>
            <a:r>
              <a:t>Endocrinology</a:t>
            </a:r>
          </a:p>
          <a:p>
            <a:pPr marL="618085" indent="-618085" defTabSz="2023821">
              <a:spcBef>
                <a:spcPts val="1900"/>
              </a:spcBef>
              <a:defRPr sz="4980">
                <a:latin typeface="Calibri"/>
                <a:ea typeface="Calibri"/>
                <a:cs typeface="Calibri"/>
                <a:sym typeface="Calibri"/>
              </a:defRPr>
            </a:pPr>
            <a:r>
              <a:t>ENT</a:t>
            </a:r>
          </a:p>
          <a:p>
            <a:pPr marL="618085" indent="-618085" defTabSz="2023821">
              <a:spcBef>
                <a:spcPts val="1900"/>
              </a:spcBef>
              <a:defRPr sz="4980">
                <a:latin typeface="Calibri"/>
                <a:ea typeface="Calibri"/>
                <a:cs typeface="Calibri"/>
                <a:sym typeface="Calibri"/>
              </a:defRPr>
            </a:pPr>
            <a:r>
              <a:t>Gastroenterology </a:t>
            </a:r>
          </a:p>
          <a:p>
            <a:pPr marL="618085" indent="-618085" defTabSz="2023821">
              <a:spcBef>
                <a:spcPts val="1900"/>
              </a:spcBef>
              <a:defRPr sz="4980">
                <a:latin typeface="Calibri"/>
                <a:ea typeface="Calibri"/>
                <a:cs typeface="Calibri"/>
                <a:sym typeface="Calibri"/>
              </a:defRPr>
            </a:pPr>
            <a:r>
              <a:t>Genetics</a:t>
            </a:r>
          </a:p>
          <a:p>
            <a:pPr marL="618085" indent="-618085" defTabSz="2023821">
              <a:spcBef>
                <a:spcPts val="1900"/>
              </a:spcBef>
              <a:defRPr sz="4980">
                <a:latin typeface="Calibri"/>
                <a:ea typeface="Calibri"/>
                <a:cs typeface="Calibri"/>
                <a:sym typeface="Calibri"/>
              </a:defRPr>
            </a:pPr>
            <a:r>
              <a:t>Haematology</a:t>
            </a:r>
          </a:p>
          <a:p>
            <a:pPr marL="618085" indent="-618085" defTabSz="2023821">
              <a:spcBef>
                <a:spcPts val="1900"/>
              </a:spcBef>
              <a:defRPr sz="4980">
                <a:latin typeface="Calibri"/>
                <a:ea typeface="Calibri"/>
                <a:cs typeface="Calibri"/>
                <a:sym typeface="Calibri"/>
              </a:defRPr>
            </a:pPr>
            <a:r>
              <a:t>Immunology</a:t>
            </a:r>
          </a:p>
          <a:p>
            <a:pPr marL="618085" indent="-618085" defTabSz="2023821">
              <a:spcBef>
                <a:spcPts val="1900"/>
              </a:spcBef>
              <a:defRPr sz="4980">
                <a:latin typeface="Calibri"/>
                <a:ea typeface="Calibri"/>
                <a:cs typeface="Calibri"/>
                <a:sym typeface="Calibri"/>
              </a:defRPr>
            </a:pPr>
            <a:r>
              <a:t>Infection</a:t>
            </a:r>
          </a:p>
          <a:p>
            <a:pPr marL="618085" indent="-618085" defTabSz="2023821">
              <a:spcBef>
                <a:spcPts val="1900"/>
              </a:spcBef>
              <a:defRPr sz="4980">
                <a:latin typeface="Calibri"/>
                <a:ea typeface="Calibri"/>
                <a:cs typeface="Calibri"/>
                <a:sym typeface="Calibri"/>
              </a:defRPr>
            </a:pPr>
            <a:r>
              <a:t>Mental health and learning disability </a:t>
            </a:r>
          </a:p>
          <a:p>
            <a:pPr marL="618085" indent="-618085" defTabSz="2023821">
              <a:spcBef>
                <a:spcPts val="1900"/>
              </a:spcBef>
              <a:defRPr sz="4980">
                <a:latin typeface="Calibri"/>
                <a:ea typeface="Calibri"/>
                <a:cs typeface="Calibri"/>
                <a:sym typeface="Calibri"/>
              </a:defRPr>
            </a:pPr>
            <a:r>
              <a:t>Musculoskeletal </a:t>
            </a:r>
          </a:p>
          <a:p>
            <a:pPr marL="618085" indent="-618085" defTabSz="2023821">
              <a:spcBef>
                <a:spcPts val="1900"/>
              </a:spcBef>
              <a:defRPr sz="4980">
                <a:latin typeface="Calibri"/>
                <a:ea typeface="Calibri"/>
                <a:cs typeface="Calibri"/>
                <a:sym typeface="Calibri"/>
              </a:defRPr>
            </a:pPr>
            <a:r>
              <a:t>Ophthalmology</a:t>
            </a:r>
          </a:p>
          <a:p>
            <a:pPr marL="618085" indent="-618085" defTabSz="2023821">
              <a:spcBef>
                <a:spcPts val="1900"/>
              </a:spcBef>
              <a:defRPr sz="4980">
                <a:latin typeface="Calibri"/>
                <a:ea typeface="Calibri"/>
                <a:cs typeface="Calibri"/>
                <a:sym typeface="Calibri"/>
              </a:defRPr>
            </a:pPr>
            <a:r>
              <a:t>Paediatrics </a:t>
            </a:r>
          </a:p>
          <a:p>
            <a:pPr marL="618085" indent="-618085" defTabSz="2023821">
              <a:spcBef>
                <a:spcPts val="1900"/>
              </a:spcBef>
              <a:defRPr sz="4980">
                <a:latin typeface="Calibri"/>
                <a:ea typeface="Calibri"/>
                <a:cs typeface="Calibri"/>
                <a:sym typeface="Calibri"/>
              </a:defRPr>
            </a:pPr>
            <a:r>
              <a:t>Renal</a:t>
            </a:r>
          </a:p>
          <a:p>
            <a:pPr marL="618085" indent="-618085" defTabSz="2023821">
              <a:spcBef>
                <a:spcPts val="1900"/>
              </a:spcBef>
              <a:defRPr sz="4980">
                <a:latin typeface="Calibri"/>
                <a:ea typeface="Calibri"/>
                <a:cs typeface="Calibri"/>
                <a:sym typeface="Calibri"/>
              </a:defRPr>
            </a:pPr>
            <a:r>
              <a:t>Reproductive - male ‘ female</a:t>
            </a:r>
          </a:p>
          <a:p>
            <a:pPr marL="618085" indent="-618085" defTabSz="2023821">
              <a:spcBef>
                <a:spcPts val="1900"/>
              </a:spcBef>
              <a:defRPr sz="4980">
                <a:latin typeface="Calibri"/>
                <a:ea typeface="Calibri"/>
                <a:cs typeface="Calibri"/>
                <a:sym typeface="Calibri"/>
              </a:defRPr>
            </a:pPr>
            <a:r>
              <a:t>Respiratory</a:t>
            </a:r>
          </a:p>
          <a:p>
            <a:pPr marL="618085" indent="-618085" defTabSz="2023821">
              <a:spcBef>
                <a:spcPts val="1900"/>
              </a:spcBef>
              <a:defRPr sz="4980">
                <a:latin typeface="Calibri"/>
                <a:ea typeface="Calibri"/>
                <a:cs typeface="Calibri"/>
                <a:sym typeface="Calibri"/>
              </a:defRPr>
            </a:pPr>
            <a:r>
              <a:t>Therapeutic indications and adverse reactions</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59" name="Background"/>
          <p:cNvSpPr txBox="1">
            <a:spLocks noGrp="1"/>
          </p:cNvSpPr>
          <p:nvPr>
            <p:ph type="title"/>
          </p:nvPr>
        </p:nvSpPr>
        <p:spPr>
          <a:prstGeom prst="rect">
            <a:avLst/>
          </a:prstGeom>
        </p:spPr>
        <p:txBody>
          <a:bodyPr/>
          <a:lstStyle>
            <a:lvl1pPr>
              <a:defRPr>
                <a:latin typeface="Calibri"/>
                <a:ea typeface="Calibri"/>
                <a:cs typeface="Calibri"/>
                <a:sym typeface="Calibri"/>
              </a:defRPr>
            </a:lvl1pPr>
          </a:lstStyle>
          <a:p>
            <a:r>
              <a:t>Background </a:t>
            </a: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Common, (mostly) low impact - eg sore throat, contraception, IBS…"/>
          <p:cNvSpPr txBox="1">
            <a:spLocks noGrp="1"/>
          </p:cNvSpPr>
          <p:nvPr>
            <p:ph type="body" idx="1"/>
          </p:nvPr>
        </p:nvSpPr>
        <p:spPr>
          <a:prstGeom prst="rect">
            <a:avLst/>
          </a:prstGeom>
        </p:spPr>
        <p:txBody>
          <a:bodyPr/>
          <a:lstStyle/>
          <a:p>
            <a:pPr marL="744681" indent="-744681">
              <a:defRPr sz="6000">
                <a:latin typeface="Calibri"/>
                <a:ea typeface="Calibri"/>
                <a:cs typeface="Calibri"/>
                <a:sym typeface="Calibri"/>
              </a:defRPr>
            </a:pPr>
            <a:r>
              <a:rPr b="1"/>
              <a:t>Common, (mostly) low impact</a:t>
            </a:r>
            <a:r>
              <a:t> - eg sore throat, contraception, IBS</a:t>
            </a:r>
          </a:p>
          <a:p>
            <a:pPr marL="744681" indent="-744681">
              <a:defRPr sz="6000">
                <a:latin typeface="Calibri"/>
                <a:ea typeface="Calibri"/>
                <a:cs typeface="Calibri"/>
                <a:sym typeface="Calibri"/>
              </a:defRPr>
            </a:pPr>
            <a:r>
              <a:rPr b="1"/>
              <a:t>Rare, high impact </a:t>
            </a:r>
            <a:r>
              <a:t>- eg child abuse, meningitis, phaeochromocytoma</a:t>
            </a:r>
          </a:p>
          <a:p>
            <a:pPr marL="744681" indent="-744681">
              <a:defRPr sz="6000">
                <a:latin typeface="Calibri"/>
                <a:ea typeface="Calibri"/>
                <a:cs typeface="Calibri"/>
                <a:sym typeface="Calibri"/>
              </a:defRPr>
            </a:pPr>
            <a:r>
              <a:rPr b="1"/>
              <a:t>Topical</a:t>
            </a:r>
            <a:r>
              <a:t> - eg guidance, COVID-19, optimum use of antibiotics </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 name="Evidence-based practice"/>
          <p:cNvSpPr txBox="1">
            <a:spLocks noGrp="1"/>
          </p:cNvSpPr>
          <p:nvPr>
            <p:ph type="title"/>
          </p:nvPr>
        </p:nvSpPr>
        <p:spPr>
          <a:prstGeom prst="rect">
            <a:avLst/>
          </a:prstGeom>
        </p:spPr>
        <p:txBody>
          <a:bodyPr/>
          <a:lstStyle>
            <a:lvl1pPr>
              <a:defRPr sz="10000" spc="-100">
                <a:latin typeface="Calibri"/>
                <a:ea typeface="Calibri"/>
                <a:cs typeface="Calibri"/>
                <a:sym typeface="Calibri"/>
              </a:defRPr>
            </a:lvl1pPr>
          </a:lstStyle>
          <a:p>
            <a:r>
              <a:t>Evidence-based practice</a:t>
            </a:r>
          </a:p>
        </p:txBody>
      </p:sp>
      <p:sp>
        <p:nvSpPr>
          <p:cNvPr id="245" name="A range of resources are used to test data interpretation, including the types of graphs and tables regularly sent to practices from CCGs and local health boards"/>
          <p:cNvSpPr txBox="1">
            <a:spLocks noGrp="1"/>
          </p:cNvSpPr>
          <p:nvPr>
            <p:ph type="body" idx="1"/>
          </p:nvPr>
        </p:nvSpPr>
        <p:spPr>
          <a:prstGeom prst="rect">
            <a:avLst/>
          </a:prstGeom>
        </p:spPr>
        <p:txBody>
          <a:bodyPr/>
          <a:lstStyle>
            <a:lvl1pPr marL="744681" indent="-744681">
              <a:defRPr sz="6000">
                <a:latin typeface="Calibri"/>
                <a:ea typeface="Calibri"/>
                <a:cs typeface="Calibri"/>
                <a:sym typeface="Calibri"/>
              </a:defRPr>
            </a:lvl1pPr>
          </a:lstStyle>
          <a:p>
            <a:r>
              <a:t>A range of resources are used to test data interpretation, including the types of graphs and tables regularly sent to practices from CCGs and local health boards</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Organisation and management"/>
          <p:cNvSpPr txBox="1">
            <a:spLocks noGrp="1"/>
          </p:cNvSpPr>
          <p:nvPr>
            <p:ph type="title"/>
          </p:nvPr>
        </p:nvSpPr>
        <p:spPr>
          <a:prstGeom prst="rect">
            <a:avLst/>
          </a:prstGeom>
        </p:spPr>
        <p:txBody>
          <a:bodyPr/>
          <a:lstStyle>
            <a:lvl1pPr>
              <a:defRPr sz="10000" spc="-100">
                <a:latin typeface="Calibri"/>
                <a:ea typeface="Calibri"/>
                <a:cs typeface="Calibri"/>
                <a:sym typeface="Calibri"/>
              </a:defRPr>
            </a:lvl1pPr>
          </a:lstStyle>
          <a:p>
            <a:r>
              <a:t>Organisation and management</a:t>
            </a:r>
          </a:p>
        </p:txBody>
      </p:sp>
      <p:sp>
        <p:nvSpPr>
          <p:cNvPr id="248" name="NHS organisations…"/>
          <p:cNvSpPr txBox="1">
            <a:spLocks noGrp="1"/>
          </p:cNvSpPr>
          <p:nvPr>
            <p:ph type="body" idx="1"/>
          </p:nvPr>
        </p:nvSpPr>
        <p:spPr>
          <a:prstGeom prst="rect">
            <a:avLst/>
          </a:prstGeom>
        </p:spPr>
        <p:txBody>
          <a:bodyPr numCol="2" spcCol="1097428"/>
          <a:lstStyle/>
          <a:p>
            <a:pPr marL="744681" indent="-744681">
              <a:defRPr sz="6000">
                <a:latin typeface="Calibri"/>
                <a:ea typeface="Calibri"/>
                <a:cs typeface="Calibri"/>
                <a:sym typeface="Calibri"/>
              </a:defRPr>
            </a:pPr>
            <a:r>
              <a:t>NHS organisations</a:t>
            </a:r>
          </a:p>
          <a:p>
            <a:pPr marL="744681" indent="-744681">
              <a:defRPr sz="6000">
                <a:latin typeface="Calibri"/>
                <a:ea typeface="Calibri"/>
                <a:cs typeface="Calibri"/>
                <a:sym typeface="Calibri"/>
              </a:defRPr>
            </a:pPr>
            <a:r>
              <a:t>Legal aspects eg DVLA</a:t>
            </a:r>
          </a:p>
          <a:p>
            <a:pPr marL="744681" indent="-744681">
              <a:defRPr sz="6000">
                <a:latin typeface="Calibri"/>
                <a:ea typeface="Calibri"/>
                <a:cs typeface="Calibri"/>
                <a:sym typeface="Calibri"/>
              </a:defRPr>
            </a:pPr>
            <a:r>
              <a:t>Medical certification eg death certificates</a:t>
            </a:r>
          </a:p>
          <a:p>
            <a:pPr marL="744681" indent="-744681">
              <a:defRPr sz="6000">
                <a:latin typeface="Calibri"/>
                <a:ea typeface="Calibri"/>
                <a:cs typeface="Calibri"/>
                <a:sym typeface="Calibri"/>
              </a:defRPr>
            </a:pPr>
            <a:r>
              <a:t>Professional regulation eg GMC</a:t>
            </a:r>
          </a:p>
          <a:p>
            <a:pPr marL="744681" indent="-744681">
              <a:defRPr sz="6000">
                <a:latin typeface="Calibri"/>
                <a:ea typeface="Calibri"/>
                <a:cs typeface="Calibri"/>
                <a:sym typeface="Calibri"/>
              </a:defRPr>
            </a:pPr>
            <a:r>
              <a:t>Business aspects eg GP contract</a:t>
            </a:r>
          </a:p>
          <a:p>
            <a:pPr marL="744681" indent="-744681">
              <a:defRPr sz="6000">
                <a:latin typeface="Calibri"/>
                <a:ea typeface="Calibri"/>
                <a:cs typeface="Calibri"/>
                <a:sym typeface="Calibri"/>
              </a:defRPr>
            </a:pPr>
            <a:r>
              <a:t>Prescribing eg controlled drugs</a:t>
            </a:r>
          </a:p>
          <a:p>
            <a:pPr marL="744681" indent="-744681">
              <a:defRPr sz="6000">
                <a:latin typeface="Calibri"/>
                <a:ea typeface="Calibri"/>
                <a:cs typeface="Calibri"/>
                <a:sym typeface="Calibri"/>
              </a:defRPr>
            </a:pPr>
            <a:r>
              <a:t>Appropriate use of resources eg drugs</a:t>
            </a:r>
          </a:p>
          <a:p>
            <a:pPr marL="744681" indent="-744681">
              <a:defRPr sz="6000">
                <a:latin typeface="Calibri"/>
                <a:ea typeface="Calibri"/>
                <a:cs typeface="Calibri"/>
                <a:sym typeface="Calibri"/>
              </a:defRPr>
            </a:pPr>
            <a:r>
              <a:t>Health and Safety eg needle stick injury</a:t>
            </a:r>
          </a:p>
          <a:p>
            <a:pPr marL="744681" indent="-744681">
              <a:defRPr sz="6000">
                <a:latin typeface="Calibri"/>
                <a:ea typeface="Calibri"/>
                <a:cs typeface="Calibri"/>
                <a:sym typeface="Calibri"/>
              </a:defRPr>
            </a:pPr>
            <a:r>
              <a:t>Social services eg safeguarding</a:t>
            </a:r>
          </a:p>
          <a:p>
            <a:pPr marL="744681" indent="-744681">
              <a:defRPr sz="6000">
                <a:latin typeface="Calibri"/>
                <a:ea typeface="Calibri"/>
                <a:cs typeface="Calibri"/>
                <a:sym typeface="Calibri"/>
              </a:defRPr>
            </a:pPr>
            <a:r>
              <a:t>Ethical eg mental capacity, consent</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0" name="IMG_0567.jpeg" descr="IMG_0567.jpeg"/>
          <p:cNvPicPr>
            <a:picLocks noGrp="1" noChangeAspect="1"/>
          </p:cNvPicPr>
          <p:nvPr>
            <p:ph type="pic" idx="21"/>
          </p:nvPr>
        </p:nvPicPr>
        <p:blipFill>
          <a:blip r:embed="rId2">
            <a:extLst/>
          </a:blip>
          <a:srcRect/>
          <a:stretch>
            <a:fillRect/>
          </a:stretch>
        </p:blipFill>
        <p:spPr>
          <a:xfrm>
            <a:off x="3036038" y="1270000"/>
            <a:ext cx="18311925" cy="11176000"/>
          </a:xfrm>
          <a:prstGeom prst="rect">
            <a:avLst/>
          </a:prstGeom>
        </p:spPr>
      </p:pic>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How do the questions get written?"/>
          <p:cNvSpPr txBox="1">
            <a:spLocks noGrp="1"/>
          </p:cNvSpPr>
          <p:nvPr>
            <p:ph type="title"/>
          </p:nvPr>
        </p:nvSpPr>
        <p:spPr>
          <a:prstGeom prst="rect">
            <a:avLst/>
          </a:prstGeom>
        </p:spPr>
        <p:txBody>
          <a:bodyPr/>
          <a:lstStyle>
            <a:lvl1pPr>
              <a:defRPr sz="10000" spc="-100">
                <a:latin typeface="Calibri"/>
                <a:ea typeface="Calibri"/>
                <a:cs typeface="Calibri"/>
                <a:sym typeface="Calibri"/>
              </a:defRPr>
            </a:lvl1pPr>
          </a:lstStyle>
          <a:p>
            <a:r>
              <a:t>How do the questions get written?</a:t>
            </a:r>
          </a:p>
        </p:txBody>
      </p:sp>
      <p:sp>
        <p:nvSpPr>
          <p:cNvPr id="253" name="Topical…"/>
          <p:cNvSpPr txBox="1">
            <a:spLocks noGrp="1"/>
          </p:cNvSpPr>
          <p:nvPr>
            <p:ph type="body" idx="1"/>
          </p:nvPr>
        </p:nvSpPr>
        <p:spPr>
          <a:prstGeom prst="rect">
            <a:avLst/>
          </a:prstGeom>
        </p:spPr>
        <p:txBody>
          <a:bodyPr/>
          <a:lstStyle/>
          <a:p>
            <a:pPr marL="744681" indent="-744681">
              <a:defRPr sz="6000">
                <a:latin typeface="Calibri"/>
                <a:ea typeface="Calibri"/>
                <a:cs typeface="Calibri"/>
                <a:sym typeface="Calibri"/>
              </a:defRPr>
            </a:pPr>
            <a:r>
              <a:t>Topical</a:t>
            </a:r>
          </a:p>
          <a:p>
            <a:pPr marL="744681" indent="-744681">
              <a:defRPr sz="6000">
                <a:latin typeface="Calibri"/>
                <a:ea typeface="Calibri"/>
                <a:cs typeface="Calibri"/>
                <a:sym typeface="Calibri"/>
              </a:defRPr>
            </a:pPr>
            <a:r>
              <a:t>Practice issues</a:t>
            </a:r>
          </a:p>
          <a:p>
            <a:pPr marL="744681" indent="-744681">
              <a:defRPr sz="6000">
                <a:latin typeface="Calibri"/>
                <a:ea typeface="Calibri"/>
                <a:cs typeface="Calibri"/>
                <a:sym typeface="Calibri"/>
              </a:defRPr>
            </a:pPr>
            <a:r>
              <a:t>Scenarios derived from clinical work</a:t>
            </a:r>
          </a:p>
          <a:p>
            <a:pPr marL="744681" indent="-744681">
              <a:defRPr sz="6000">
                <a:latin typeface="Calibri"/>
                <a:ea typeface="Calibri"/>
                <a:cs typeface="Calibri"/>
                <a:sym typeface="Calibri"/>
              </a:defRPr>
            </a:pPr>
            <a:r>
              <a:t>All questions are referenced and the draft questions are then carefully scrutinised by a panel of experienced question writers</a:t>
            </a:r>
          </a:p>
          <a:p>
            <a:pPr marL="744681" indent="-744681">
              <a:defRPr sz="6000">
                <a:latin typeface="Calibri"/>
                <a:ea typeface="Calibri"/>
                <a:cs typeface="Calibri"/>
                <a:sym typeface="Calibri"/>
              </a:defRPr>
            </a:pPr>
            <a:r>
              <a:t>Care is taken to consider any conflict between national guidance and regulations across the four devolved nations</a:t>
            </a:r>
          </a:p>
          <a:p>
            <a:pPr marL="744681" indent="-744681">
              <a:defRPr sz="6000">
                <a:latin typeface="Calibri"/>
                <a:ea typeface="Calibri"/>
                <a:cs typeface="Calibri"/>
                <a:sym typeface="Calibri"/>
              </a:defRPr>
            </a:pPr>
            <a:r>
              <a:t>All question writers are working GPs </a:t>
            </a: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Common reference material used"/>
          <p:cNvSpPr txBox="1">
            <a:spLocks noGrp="1"/>
          </p:cNvSpPr>
          <p:nvPr>
            <p:ph type="title"/>
          </p:nvPr>
        </p:nvSpPr>
        <p:spPr>
          <a:prstGeom prst="rect">
            <a:avLst/>
          </a:prstGeom>
        </p:spPr>
        <p:txBody>
          <a:bodyPr/>
          <a:lstStyle>
            <a:lvl1pPr>
              <a:defRPr sz="10000" spc="-100">
                <a:latin typeface="Calibri"/>
                <a:ea typeface="Calibri"/>
                <a:cs typeface="Calibri"/>
                <a:sym typeface="Calibri"/>
              </a:defRPr>
            </a:lvl1pPr>
          </a:lstStyle>
          <a:p>
            <a:r>
              <a:t>Common reference material used</a:t>
            </a:r>
          </a:p>
        </p:txBody>
      </p:sp>
      <p:sp>
        <p:nvSpPr>
          <p:cNvPr id="256" name="GMC Good Medical Practice…"/>
          <p:cNvSpPr txBox="1">
            <a:spLocks noGrp="1"/>
          </p:cNvSpPr>
          <p:nvPr>
            <p:ph type="body" idx="1"/>
          </p:nvPr>
        </p:nvSpPr>
        <p:spPr>
          <a:prstGeom prst="rect">
            <a:avLst/>
          </a:prstGeom>
        </p:spPr>
        <p:txBody>
          <a:bodyPr numCol="2" spcCol="1097428"/>
          <a:lstStyle/>
          <a:p>
            <a:pPr marL="744681" indent="-744681">
              <a:defRPr sz="6000">
                <a:latin typeface="Calibri"/>
                <a:ea typeface="Calibri"/>
                <a:cs typeface="Calibri"/>
                <a:sym typeface="Calibri"/>
              </a:defRPr>
            </a:pPr>
            <a:r>
              <a:t>GMC Good Medical Practice</a:t>
            </a:r>
          </a:p>
          <a:p>
            <a:pPr marL="744681" indent="-744681">
              <a:defRPr sz="6000">
                <a:latin typeface="Calibri"/>
                <a:ea typeface="Calibri"/>
                <a:cs typeface="Calibri"/>
                <a:sym typeface="Calibri"/>
              </a:defRPr>
            </a:pPr>
            <a:r>
              <a:t>NICE guidelines</a:t>
            </a:r>
          </a:p>
          <a:p>
            <a:pPr marL="744681" indent="-744681">
              <a:defRPr sz="6000">
                <a:latin typeface="Calibri"/>
                <a:ea typeface="Calibri"/>
                <a:cs typeface="Calibri"/>
                <a:sym typeface="Calibri"/>
              </a:defRPr>
            </a:pPr>
            <a:r>
              <a:t>SIGN guidelines</a:t>
            </a:r>
          </a:p>
          <a:p>
            <a:pPr marL="744681" indent="-744681">
              <a:defRPr sz="6000">
                <a:latin typeface="Calibri"/>
                <a:ea typeface="Calibri"/>
                <a:cs typeface="Calibri"/>
                <a:sym typeface="Calibri"/>
              </a:defRPr>
            </a:pPr>
            <a:r>
              <a:t>CKS</a:t>
            </a:r>
          </a:p>
          <a:p>
            <a:pPr marL="744681" indent="-744681">
              <a:defRPr sz="6000">
                <a:latin typeface="Calibri"/>
                <a:ea typeface="Calibri"/>
                <a:cs typeface="Calibri"/>
                <a:sym typeface="Calibri"/>
              </a:defRPr>
            </a:pPr>
            <a:r>
              <a:t>BMJ review articles and original papers</a:t>
            </a:r>
          </a:p>
          <a:p>
            <a:pPr marL="744681" indent="-744681">
              <a:defRPr sz="6000">
                <a:latin typeface="Calibri"/>
                <a:ea typeface="Calibri"/>
                <a:cs typeface="Calibri"/>
                <a:sym typeface="Calibri"/>
              </a:defRPr>
            </a:pPr>
            <a:endParaRPr/>
          </a:p>
          <a:p>
            <a:pPr marL="744681" indent="-744681">
              <a:defRPr sz="6000">
                <a:latin typeface="Calibri"/>
                <a:ea typeface="Calibri"/>
                <a:cs typeface="Calibri"/>
                <a:sym typeface="Calibri"/>
              </a:defRPr>
            </a:pPr>
            <a:r>
              <a:t>BJGP</a:t>
            </a:r>
          </a:p>
          <a:p>
            <a:pPr marL="744681" indent="-744681">
              <a:defRPr sz="6000">
                <a:latin typeface="Calibri"/>
                <a:ea typeface="Calibri"/>
                <a:cs typeface="Calibri"/>
                <a:sym typeface="Calibri"/>
              </a:defRPr>
            </a:pPr>
            <a:r>
              <a:t>Cochrane</a:t>
            </a:r>
          </a:p>
          <a:p>
            <a:pPr marL="744681" indent="-744681">
              <a:defRPr sz="6000">
                <a:latin typeface="Calibri"/>
                <a:ea typeface="Calibri"/>
                <a:cs typeface="Calibri"/>
                <a:sym typeface="Calibri"/>
              </a:defRPr>
            </a:pPr>
            <a:r>
              <a:t>Vaccine update (</a:t>
            </a:r>
            <a:r>
              <a:rPr u="sng">
                <a:hlinkClick r:id="rId2"/>
              </a:rPr>
              <a:t>www.gov.uk</a:t>
            </a:r>
            <a:r>
              <a:t>) / Green Book</a:t>
            </a:r>
          </a:p>
          <a:p>
            <a:pPr marL="744681" indent="-744681">
              <a:defRPr sz="6000">
                <a:latin typeface="Calibri"/>
                <a:ea typeface="Calibri"/>
                <a:cs typeface="Calibri"/>
                <a:sym typeface="Calibri"/>
              </a:defRPr>
            </a:pPr>
            <a:r>
              <a:t>BNF - including the initial ‘generic’ chapters in the print version</a:t>
            </a: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Big Tip"/>
          <p:cNvSpPr txBox="1">
            <a:spLocks noGrp="1"/>
          </p:cNvSpPr>
          <p:nvPr>
            <p:ph type="title"/>
          </p:nvPr>
        </p:nvSpPr>
        <p:spPr>
          <a:prstGeom prst="rect">
            <a:avLst/>
          </a:prstGeom>
        </p:spPr>
        <p:txBody>
          <a:bodyPr/>
          <a:lstStyle>
            <a:lvl1pPr>
              <a:defRPr sz="10000" spc="-100">
                <a:latin typeface="Calibri"/>
                <a:ea typeface="Calibri"/>
                <a:cs typeface="Calibri"/>
                <a:sym typeface="Calibri"/>
              </a:defRPr>
            </a:lvl1pPr>
          </a:lstStyle>
          <a:p>
            <a:r>
              <a:t>Big Tip</a:t>
            </a:r>
          </a:p>
        </p:txBody>
      </p:sp>
      <p:sp>
        <p:nvSpPr>
          <p:cNvPr id="259" name="A recent review highlighted that up to 27% of AKT questions require a knowledge of therapeutics…"/>
          <p:cNvSpPr txBox="1">
            <a:spLocks noGrp="1"/>
          </p:cNvSpPr>
          <p:nvPr>
            <p:ph type="body" idx="1"/>
          </p:nvPr>
        </p:nvSpPr>
        <p:spPr>
          <a:prstGeom prst="rect">
            <a:avLst/>
          </a:prstGeom>
        </p:spPr>
        <p:txBody>
          <a:bodyPr/>
          <a:lstStyle/>
          <a:p>
            <a:pPr marL="744681" indent="-744681">
              <a:defRPr sz="6000">
                <a:latin typeface="Calibri"/>
                <a:ea typeface="Calibri"/>
                <a:cs typeface="Calibri"/>
                <a:sym typeface="Calibri"/>
              </a:defRPr>
            </a:pPr>
            <a:r>
              <a:t>A recent review highlighted that up to 27% of AKT questions require a knowledge of therapeutics</a:t>
            </a:r>
          </a:p>
          <a:p>
            <a:pPr marL="744681" indent="-744681">
              <a:defRPr sz="6000">
                <a:latin typeface="Calibri"/>
                <a:ea typeface="Calibri"/>
                <a:cs typeface="Calibri"/>
                <a:sym typeface="Calibri"/>
              </a:defRPr>
            </a:pPr>
            <a:r>
              <a:t>Although the question might appear to be about a respiratory, cardiovascular or endocrine issue, the management will often involve recommending the correct medication - also requiring an awareness of the potential for interactions and monitoring requirements</a:t>
            </a:r>
          </a:p>
        </p:txBody>
      </p:sp>
      <p:sp>
        <p:nvSpPr>
          <p:cNvPr id="260" name="Learn Therapeutics"/>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792479">
              <a:defRPr sz="5760" b="1" spc="-57">
                <a:latin typeface="Calibri"/>
                <a:ea typeface="Calibri"/>
                <a:cs typeface="Calibri"/>
                <a:sym typeface="Calibri"/>
              </a:defRPr>
            </a:lvl1pPr>
          </a:lstStyle>
          <a:p>
            <a:r>
              <a:t>Learn Therapeutics </a:t>
            </a: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62" name="Question formats"/>
          <p:cNvSpPr txBox="1">
            <a:spLocks noGrp="1"/>
          </p:cNvSpPr>
          <p:nvPr>
            <p:ph type="title"/>
          </p:nvPr>
        </p:nvSpPr>
        <p:spPr>
          <a:prstGeom prst="rect">
            <a:avLst/>
          </a:prstGeom>
        </p:spPr>
        <p:txBody>
          <a:bodyPr/>
          <a:lstStyle>
            <a:lvl1pPr>
              <a:defRPr>
                <a:latin typeface="Calibri"/>
                <a:ea typeface="Calibri"/>
                <a:cs typeface="Calibri"/>
                <a:sym typeface="Calibri"/>
              </a:defRPr>
            </a:lvl1pPr>
          </a:lstStyle>
          <a:p>
            <a:r>
              <a:t>Question formats</a:t>
            </a: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Single Best Answer (SBA)…"/>
          <p:cNvSpPr txBox="1">
            <a:spLocks noGrp="1"/>
          </p:cNvSpPr>
          <p:nvPr>
            <p:ph type="body" idx="1"/>
          </p:nvPr>
        </p:nvSpPr>
        <p:spPr>
          <a:prstGeom prst="rect">
            <a:avLst/>
          </a:prstGeom>
        </p:spPr>
        <p:txBody>
          <a:bodyPr numCol="2" spcCol="1097428"/>
          <a:lstStyle/>
          <a:p>
            <a:pPr marL="744681" indent="-744681">
              <a:defRPr sz="6000">
                <a:latin typeface="Calibri"/>
                <a:ea typeface="Calibri"/>
                <a:cs typeface="Calibri"/>
                <a:sym typeface="Calibri"/>
              </a:defRPr>
            </a:pPr>
            <a:r>
              <a:t>Single Best Answer (SBA)</a:t>
            </a:r>
          </a:p>
          <a:p>
            <a:pPr marL="744681" indent="-744681">
              <a:defRPr sz="6000">
                <a:latin typeface="Calibri"/>
                <a:ea typeface="Calibri"/>
                <a:cs typeface="Calibri"/>
                <a:sym typeface="Calibri"/>
              </a:defRPr>
            </a:pPr>
            <a:r>
              <a:t>Multiple Best Answer (MBA)</a:t>
            </a:r>
          </a:p>
          <a:p>
            <a:pPr marL="744681" indent="-744681">
              <a:defRPr sz="6000">
                <a:latin typeface="Calibri"/>
                <a:ea typeface="Calibri"/>
                <a:cs typeface="Calibri"/>
                <a:sym typeface="Calibri"/>
              </a:defRPr>
            </a:pPr>
            <a:r>
              <a:t>Extended Matching Questions (EMQ)</a:t>
            </a:r>
          </a:p>
          <a:p>
            <a:pPr marL="744681" indent="-744681">
              <a:defRPr sz="6000">
                <a:latin typeface="Calibri"/>
                <a:ea typeface="Calibri"/>
                <a:cs typeface="Calibri"/>
                <a:sym typeface="Calibri"/>
              </a:defRPr>
            </a:pPr>
            <a:endParaRPr/>
          </a:p>
          <a:p>
            <a:pPr marL="744681" indent="-744681">
              <a:defRPr sz="6000">
                <a:latin typeface="Calibri"/>
                <a:ea typeface="Calibri"/>
                <a:cs typeface="Calibri"/>
                <a:sym typeface="Calibri"/>
              </a:defRPr>
            </a:pPr>
            <a:endParaRPr/>
          </a:p>
          <a:p>
            <a:pPr marL="744681" indent="-744681">
              <a:defRPr sz="6000">
                <a:latin typeface="Calibri"/>
                <a:ea typeface="Calibri"/>
                <a:cs typeface="Calibri"/>
                <a:sym typeface="Calibri"/>
              </a:defRPr>
            </a:pPr>
            <a:endParaRPr/>
          </a:p>
          <a:p>
            <a:pPr marL="744681" indent="-744681">
              <a:defRPr sz="6000">
                <a:latin typeface="Calibri"/>
                <a:ea typeface="Calibri"/>
                <a:cs typeface="Calibri"/>
                <a:sym typeface="Calibri"/>
              </a:defRPr>
            </a:pPr>
            <a:r>
              <a:t>Photographic image</a:t>
            </a:r>
          </a:p>
          <a:p>
            <a:pPr marL="744681" indent="-744681">
              <a:defRPr sz="6000">
                <a:latin typeface="Calibri"/>
                <a:ea typeface="Calibri"/>
                <a:cs typeface="Calibri"/>
                <a:sym typeface="Calibri"/>
              </a:defRPr>
            </a:pPr>
            <a:r>
              <a:t>Data interpretation </a:t>
            </a:r>
          </a:p>
          <a:p>
            <a:pPr marL="744681" indent="-744681">
              <a:defRPr sz="6000">
                <a:latin typeface="Calibri"/>
                <a:ea typeface="Calibri"/>
                <a:cs typeface="Calibri"/>
                <a:sym typeface="Calibri"/>
              </a:defRPr>
            </a:pPr>
            <a:r>
              <a:t>Free text</a:t>
            </a:r>
          </a:p>
          <a:p>
            <a:pPr marL="744681" indent="-744681">
              <a:defRPr sz="6000">
                <a:latin typeface="Calibri"/>
                <a:ea typeface="Calibri"/>
                <a:cs typeface="Calibri"/>
                <a:sym typeface="Calibri"/>
              </a:defRPr>
            </a:pPr>
            <a:r>
              <a:t>Drug calculation</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ingle Best Answer (SBA)"/>
          <p:cNvSpPr txBox="1">
            <a:spLocks noGrp="1"/>
          </p:cNvSpPr>
          <p:nvPr>
            <p:ph type="title"/>
          </p:nvPr>
        </p:nvSpPr>
        <p:spPr>
          <a:prstGeom prst="rect">
            <a:avLst/>
          </a:prstGeom>
        </p:spPr>
        <p:txBody>
          <a:bodyPr/>
          <a:lstStyle>
            <a:lvl1pPr>
              <a:defRPr sz="10000" spc="-100">
                <a:latin typeface="Calibri"/>
                <a:ea typeface="Calibri"/>
                <a:cs typeface="Calibri"/>
                <a:sym typeface="Calibri"/>
              </a:defRPr>
            </a:lvl1pPr>
          </a:lstStyle>
          <a:p>
            <a:r>
              <a:t>Single Best Answer (SBA)</a:t>
            </a:r>
          </a:p>
        </p:txBody>
      </p:sp>
      <p:sp>
        <p:nvSpPr>
          <p:cNvPr id="267" name="‘According to National Guidelines’ means recommended by nationally accepted guidelines of the BNF, not local practice…"/>
          <p:cNvSpPr txBox="1">
            <a:spLocks noGrp="1"/>
          </p:cNvSpPr>
          <p:nvPr>
            <p:ph type="body" idx="1"/>
          </p:nvPr>
        </p:nvSpPr>
        <p:spPr>
          <a:prstGeom prst="rect">
            <a:avLst/>
          </a:prstGeom>
        </p:spPr>
        <p:txBody>
          <a:bodyPr/>
          <a:lstStyle/>
          <a:p>
            <a:pPr marL="744681" indent="-744681">
              <a:defRPr sz="6000">
                <a:latin typeface="Calibri"/>
                <a:ea typeface="Calibri"/>
                <a:cs typeface="Calibri"/>
                <a:sym typeface="Calibri"/>
              </a:defRPr>
            </a:pPr>
            <a:r>
              <a:t>‘According to National Guidelines’ means recommended by nationally accepted guidelines of the BNF, not local practice</a:t>
            </a:r>
          </a:p>
          <a:p>
            <a:pPr marL="744681" indent="-744681">
              <a:defRPr sz="6000">
                <a:latin typeface="Calibri"/>
                <a:ea typeface="Calibri"/>
                <a:cs typeface="Calibri"/>
                <a:sym typeface="Calibri"/>
              </a:defRPr>
            </a:pPr>
            <a:r>
              <a:t>Often use a clinical scenario</a:t>
            </a:r>
          </a:p>
          <a:p>
            <a:pPr marL="744681" indent="-744681">
              <a:defRPr sz="6000">
                <a:latin typeface="Calibri"/>
                <a:ea typeface="Calibri"/>
                <a:cs typeface="Calibri"/>
                <a:sym typeface="Calibri"/>
              </a:defRPr>
            </a:pPr>
            <a:r>
              <a:t>Only </a:t>
            </a:r>
            <a:r>
              <a:rPr b="1"/>
              <a:t>one</a:t>
            </a:r>
            <a:r>
              <a:t> answer is correct</a:t>
            </a:r>
          </a:p>
          <a:p>
            <a:pPr marL="744681" indent="-744681">
              <a:defRPr sz="6000">
                <a:latin typeface="Calibri"/>
                <a:ea typeface="Calibri"/>
                <a:cs typeface="Calibri"/>
                <a:sym typeface="Calibri"/>
              </a:defRPr>
            </a:pPr>
            <a:r>
              <a:t>Other incorrect options may be plausible but not ‘</a:t>
            </a:r>
            <a:r>
              <a:rPr b="1"/>
              <a:t>most</a:t>
            </a:r>
            <a:r>
              <a:t> likely / </a:t>
            </a:r>
            <a:r>
              <a:rPr b="1"/>
              <a:t>most</a:t>
            </a:r>
            <a:r>
              <a:t> appropriate’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ummative assessment of the knowledge base underpinning independent UK General Practice…"/>
          <p:cNvSpPr txBox="1">
            <a:spLocks noGrp="1"/>
          </p:cNvSpPr>
          <p:nvPr>
            <p:ph type="body" idx="1"/>
          </p:nvPr>
        </p:nvSpPr>
        <p:spPr>
          <a:prstGeom prst="rect">
            <a:avLst/>
          </a:prstGeom>
        </p:spPr>
        <p:txBody>
          <a:bodyPr/>
          <a:lstStyle/>
          <a:p>
            <a:pPr marL="744681" indent="-744681">
              <a:defRPr sz="6000">
                <a:latin typeface="Calibri"/>
                <a:ea typeface="Calibri"/>
                <a:cs typeface="Calibri"/>
                <a:sym typeface="Calibri"/>
              </a:defRPr>
            </a:pPr>
            <a:r>
              <a:t>Summative assessment of the knowledge base underpinning independent UK General Practice</a:t>
            </a:r>
          </a:p>
          <a:p>
            <a:pPr marL="744681" indent="-744681">
              <a:defRPr sz="6000">
                <a:latin typeface="Calibri"/>
                <a:ea typeface="Calibri"/>
                <a:cs typeface="Calibri"/>
                <a:sym typeface="Calibri"/>
              </a:defRPr>
            </a:pPr>
            <a:r>
              <a:t>Tests the application of this knowledge </a:t>
            </a:r>
          </a:p>
          <a:p>
            <a:pPr marL="744681" indent="-744681">
              <a:defRPr sz="6000">
                <a:latin typeface="Calibri"/>
                <a:ea typeface="Calibri"/>
                <a:cs typeface="Calibri"/>
                <a:sym typeface="Calibri"/>
              </a:defRPr>
            </a:pPr>
            <a:r>
              <a:t>Tests the critical interpretation of information</a:t>
            </a:r>
          </a:p>
          <a:p>
            <a:pPr marL="744681" indent="-744681">
              <a:defRPr sz="6000">
                <a:latin typeface="Calibri"/>
                <a:ea typeface="Calibri"/>
                <a:cs typeface="Calibri"/>
                <a:sym typeface="Calibri"/>
              </a:defRPr>
            </a:pPr>
            <a:r>
              <a:t>Mapped to the latest RCGP Curriculum updates</a:t>
            </a:r>
          </a:p>
          <a:p>
            <a:pPr marL="744681" indent="-744681">
              <a:defRPr sz="6000">
                <a:latin typeface="Calibri"/>
                <a:ea typeface="Calibri"/>
                <a:cs typeface="Calibri"/>
                <a:sym typeface="Calibri"/>
              </a:defRPr>
            </a:pPr>
            <a:r>
              <a:t>Each question is intended to explore a topic which an ordinary GP in the UK could be expected to have a working knowledge </a:t>
            </a: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Single Best Answer (SBA)"/>
          <p:cNvSpPr txBox="1">
            <a:spLocks noGrp="1"/>
          </p:cNvSpPr>
          <p:nvPr>
            <p:ph type="title"/>
          </p:nvPr>
        </p:nvSpPr>
        <p:spPr>
          <a:prstGeom prst="rect">
            <a:avLst/>
          </a:prstGeom>
        </p:spPr>
        <p:txBody>
          <a:bodyPr/>
          <a:lstStyle>
            <a:lvl1pPr>
              <a:defRPr sz="10000" spc="-100">
                <a:latin typeface="Calibri"/>
                <a:ea typeface="Calibri"/>
                <a:cs typeface="Calibri"/>
                <a:sym typeface="Calibri"/>
              </a:defRPr>
            </a:lvl1pPr>
          </a:lstStyle>
          <a:p>
            <a:r>
              <a:t>Single Best Answer (SBA)</a:t>
            </a:r>
          </a:p>
        </p:txBody>
      </p:sp>
      <p:sp>
        <p:nvSpPr>
          <p:cNvPr id="270" name="A 37yo male suddenly develops chest pain and dyspnoea after a morning swim. There is hyper-resonance and decreased breath sounds on the right side…"/>
          <p:cNvSpPr txBox="1">
            <a:spLocks noGrp="1"/>
          </p:cNvSpPr>
          <p:nvPr>
            <p:ph type="body" idx="1"/>
          </p:nvPr>
        </p:nvSpPr>
        <p:spPr>
          <a:prstGeom prst="rect">
            <a:avLst/>
          </a:prstGeom>
        </p:spPr>
        <p:txBody>
          <a:bodyPr numCol="2" spcCol="1097428"/>
          <a:lstStyle/>
          <a:p>
            <a:pPr marL="700000" indent="-700000" defTabSz="2292038">
              <a:spcBef>
                <a:spcPts val="2200"/>
              </a:spcBef>
              <a:defRPr sz="5640">
                <a:latin typeface="Calibri"/>
                <a:ea typeface="Calibri"/>
                <a:cs typeface="Calibri"/>
                <a:sym typeface="Calibri"/>
              </a:defRPr>
            </a:pPr>
            <a:r>
              <a:t>A 37yo male suddenly develops chest pain and dyspnoea after a morning swim. There is hyper-resonance and decreased breath sounds on the right side</a:t>
            </a:r>
          </a:p>
          <a:p>
            <a:pPr marL="700000" indent="-700000" defTabSz="2292038">
              <a:spcBef>
                <a:spcPts val="2200"/>
              </a:spcBef>
              <a:defRPr sz="5640">
                <a:latin typeface="Calibri"/>
                <a:ea typeface="Calibri"/>
                <a:cs typeface="Calibri"/>
                <a:sym typeface="Calibri"/>
              </a:defRPr>
            </a:pPr>
            <a:endParaRPr/>
          </a:p>
          <a:p>
            <a:pPr marL="700000" indent="-700000" defTabSz="2292038">
              <a:spcBef>
                <a:spcPts val="2200"/>
              </a:spcBef>
              <a:defRPr sz="5640">
                <a:latin typeface="Calibri"/>
                <a:ea typeface="Calibri"/>
                <a:cs typeface="Calibri"/>
                <a:sym typeface="Calibri"/>
              </a:defRPr>
            </a:pPr>
            <a:endParaRPr/>
          </a:p>
          <a:p>
            <a:pPr marL="700000" indent="-700000" defTabSz="2292038">
              <a:spcBef>
                <a:spcPts val="2200"/>
              </a:spcBef>
              <a:defRPr sz="5640">
                <a:latin typeface="Calibri"/>
                <a:ea typeface="Calibri"/>
                <a:cs typeface="Calibri"/>
                <a:sym typeface="Calibri"/>
              </a:defRPr>
            </a:pPr>
            <a:endParaRPr/>
          </a:p>
          <a:p>
            <a:pPr marL="700000" indent="-700000" defTabSz="2292038">
              <a:spcBef>
                <a:spcPts val="2200"/>
              </a:spcBef>
              <a:defRPr sz="5640">
                <a:latin typeface="Calibri"/>
                <a:ea typeface="Calibri"/>
                <a:cs typeface="Calibri"/>
                <a:sym typeface="Calibri"/>
              </a:defRPr>
            </a:pPr>
            <a:endParaRPr/>
          </a:p>
          <a:p>
            <a:pPr marL="700000" indent="-700000" defTabSz="2292038">
              <a:spcBef>
                <a:spcPts val="2200"/>
              </a:spcBef>
              <a:defRPr sz="5640">
                <a:latin typeface="Calibri"/>
                <a:ea typeface="Calibri"/>
                <a:cs typeface="Calibri"/>
                <a:sym typeface="Calibri"/>
              </a:defRPr>
            </a:pPr>
            <a:r>
              <a:t>Which is the </a:t>
            </a:r>
            <a:r>
              <a:rPr b="1"/>
              <a:t>most</a:t>
            </a:r>
            <a:r>
              <a:t> likely diagnosis? Select </a:t>
            </a:r>
            <a:r>
              <a:rPr b="1"/>
              <a:t>one</a:t>
            </a:r>
            <a:r>
              <a:t> option only</a:t>
            </a:r>
          </a:p>
          <a:p>
            <a:pPr marL="1213334" lvl="1" indent="-700000" defTabSz="2292038">
              <a:spcBef>
                <a:spcPts val="2200"/>
              </a:spcBef>
              <a:defRPr sz="5640">
                <a:latin typeface="Calibri"/>
                <a:ea typeface="Calibri"/>
                <a:cs typeface="Calibri"/>
                <a:sym typeface="Calibri"/>
              </a:defRPr>
            </a:pPr>
            <a:r>
              <a:t>A. Asthma</a:t>
            </a:r>
          </a:p>
          <a:p>
            <a:pPr marL="1213334" lvl="1" indent="-700000" defTabSz="2292038">
              <a:spcBef>
                <a:spcPts val="2200"/>
              </a:spcBef>
              <a:defRPr sz="5640">
                <a:latin typeface="Calibri"/>
                <a:ea typeface="Calibri"/>
                <a:cs typeface="Calibri"/>
                <a:sym typeface="Calibri"/>
              </a:defRPr>
            </a:pPr>
            <a:r>
              <a:t>B. Intercostal muscle strain</a:t>
            </a:r>
          </a:p>
          <a:p>
            <a:pPr marL="1213334" lvl="1" indent="-700000" defTabSz="2292038">
              <a:spcBef>
                <a:spcPts val="2200"/>
              </a:spcBef>
              <a:defRPr sz="5640">
                <a:latin typeface="Calibri"/>
                <a:ea typeface="Calibri"/>
                <a:cs typeface="Calibri"/>
                <a:sym typeface="Calibri"/>
              </a:defRPr>
            </a:pPr>
            <a:r>
              <a:t>C. Pleural effusion</a:t>
            </a:r>
          </a:p>
          <a:p>
            <a:pPr marL="1213334" lvl="1" indent="-700000" defTabSz="2292038">
              <a:spcBef>
                <a:spcPts val="2200"/>
              </a:spcBef>
              <a:defRPr sz="5640">
                <a:latin typeface="Calibri"/>
                <a:ea typeface="Calibri"/>
                <a:cs typeface="Calibri"/>
                <a:sym typeface="Calibri"/>
              </a:defRPr>
            </a:pPr>
            <a:r>
              <a:t>D. Pneumothorax </a:t>
            </a:r>
          </a:p>
          <a:p>
            <a:pPr marL="1213334" lvl="1" indent="-700000" defTabSz="2292038">
              <a:spcBef>
                <a:spcPts val="2200"/>
              </a:spcBef>
              <a:defRPr sz="5640">
                <a:latin typeface="Calibri"/>
                <a:ea typeface="Calibri"/>
                <a:cs typeface="Calibri"/>
                <a:sym typeface="Calibri"/>
              </a:defRPr>
            </a:pPr>
            <a:r>
              <a:t>E. PE</a:t>
            </a:r>
          </a:p>
        </p:txBody>
      </p:sp>
      <p:sp>
        <p:nvSpPr>
          <p:cNvPr id="271" name="Example"/>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792479">
              <a:defRPr sz="5760" b="1" spc="-57">
                <a:latin typeface="Calibri"/>
                <a:ea typeface="Calibri"/>
                <a:cs typeface="Calibri"/>
                <a:sym typeface="Calibri"/>
              </a:defRPr>
            </a:lvl1pPr>
          </a:lstStyle>
          <a:p>
            <a:r>
              <a:t>Example</a:t>
            </a:r>
          </a:p>
        </p:txBody>
      </p:sp>
    </p:spTree>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Multiple Best Answer (MBA)"/>
          <p:cNvSpPr txBox="1">
            <a:spLocks noGrp="1"/>
          </p:cNvSpPr>
          <p:nvPr>
            <p:ph type="title"/>
          </p:nvPr>
        </p:nvSpPr>
        <p:spPr>
          <a:prstGeom prst="rect">
            <a:avLst/>
          </a:prstGeom>
        </p:spPr>
        <p:txBody>
          <a:bodyPr/>
          <a:lstStyle>
            <a:lvl1pPr>
              <a:defRPr sz="10000" spc="-100">
                <a:latin typeface="Calibri"/>
                <a:ea typeface="Calibri"/>
                <a:cs typeface="Calibri"/>
                <a:sym typeface="Calibri"/>
              </a:defRPr>
            </a:lvl1pPr>
          </a:lstStyle>
          <a:p>
            <a:r>
              <a:t>Multiple Best Answer (MBA)</a:t>
            </a:r>
          </a:p>
        </p:txBody>
      </p:sp>
      <p:sp>
        <p:nvSpPr>
          <p:cNvPr id="274" name="Often uses a clinical scenario…"/>
          <p:cNvSpPr txBox="1">
            <a:spLocks noGrp="1"/>
          </p:cNvSpPr>
          <p:nvPr>
            <p:ph type="body" idx="1"/>
          </p:nvPr>
        </p:nvSpPr>
        <p:spPr>
          <a:prstGeom prst="rect">
            <a:avLst/>
          </a:prstGeom>
        </p:spPr>
        <p:txBody>
          <a:bodyPr/>
          <a:lstStyle/>
          <a:p>
            <a:pPr marL="744681" indent="-744681">
              <a:defRPr sz="6000">
                <a:latin typeface="Calibri"/>
                <a:ea typeface="Calibri"/>
                <a:cs typeface="Calibri"/>
                <a:sym typeface="Calibri"/>
              </a:defRPr>
            </a:pPr>
            <a:r>
              <a:t>Often uses a clinical scenario</a:t>
            </a:r>
          </a:p>
          <a:p>
            <a:pPr marL="744681" indent="-744681">
              <a:defRPr sz="6000">
                <a:latin typeface="Calibri"/>
                <a:ea typeface="Calibri"/>
                <a:cs typeface="Calibri"/>
                <a:sym typeface="Calibri"/>
              </a:defRPr>
            </a:pPr>
            <a:r>
              <a:rPr b="1"/>
              <a:t>Two</a:t>
            </a:r>
            <a:r>
              <a:t> answers are correct</a:t>
            </a:r>
          </a:p>
          <a:p>
            <a:pPr marL="744681" indent="-744681">
              <a:defRPr sz="6000">
                <a:latin typeface="Calibri"/>
                <a:ea typeface="Calibri"/>
                <a:cs typeface="Calibri"/>
                <a:sym typeface="Calibri"/>
              </a:defRPr>
            </a:pPr>
            <a:r>
              <a:t>Both answers must be chosen to score </a:t>
            </a:r>
            <a:r>
              <a:rPr b="1"/>
              <a:t>one</a:t>
            </a:r>
            <a:r>
              <a:t> mark</a:t>
            </a:r>
          </a:p>
          <a:p>
            <a:pPr marL="744681" indent="-744681">
              <a:defRPr sz="6000">
                <a:latin typeface="Calibri"/>
                <a:ea typeface="Calibri"/>
                <a:cs typeface="Calibri"/>
                <a:sym typeface="Calibri"/>
              </a:defRPr>
            </a:pPr>
            <a:r>
              <a:t>Other options may be </a:t>
            </a:r>
            <a:r>
              <a:rPr b="1"/>
              <a:t>plausible</a:t>
            </a:r>
            <a:r>
              <a:t> but not the ‘</a:t>
            </a:r>
            <a:r>
              <a:rPr b="1"/>
              <a:t>most</a:t>
            </a:r>
            <a:r>
              <a:t> likely / </a:t>
            </a:r>
            <a:r>
              <a:rPr b="1"/>
              <a:t>most</a:t>
            </a:r>
            <a:r>
              <a:t> appropriate’ </a:t>
            </a: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Multiple Best Answer (MBA)"/>
          <p:cNvSpPr txBox="1">
            <a:spLocks noGrp="1"/>
          </p:cNvSpPr>
          <p:nvPr>
            <p:ph type="title"/>
          </p:nvPr>
        </p:nvSpPr>
        <p:spPr>
          <a:prstGeom prst="rect">
            <a:avLst/>
          </a:prstGeom>
        </p:spPr>
        <p:txBody>
          <a:bodyPr/>
          <a:lstStyle>
            <a:lvl1pPr>
              <a:defRPr sz="10000" spc="-100">
                <a:latin typeface="Calibri"/>
                <a:ea typeface="Calibri"/>
                <a:cs typeface="Calibri"/>
                <a:sym typeface="Calibri"/>
              </a:defRPr>
            </a:lvl1pPr>
          </a:lstStyle>
          <a:p>
            <a:r>
              <a:t>Multiple Best Answer (MBA)</a:t>
            </a:r>
          </a:p>
        </p:txBody>
      </p:sp>
      <p:sp>
        <p:nvSpPr>
          <p:cNvPr id="277" name="A 35yo man has persistent dyspepsia. A stool test for Helicobacter pylori is positive. He is allergic to penicillin…"/>
          <p:cNvSpPr txBox="1">
            <a:spLocks noGrp="1"/>
          </p:cNvSpPr>
          <p:nvPr>
            <p:ph type="body" idx="1"/>
          </p:nvPr>
        </p:nvSpPr>
        <p:spPr>
          <a:prstGeom prst="rect">
            <a:avLst/>
          </a:prstGeom>
        </p:spPr>
        <p:txBody>
          <a:bodyPr numCol="2" spcCol="1097428"/>
          <a:lstStyle/>
          <a:p>
            <a:pPr marL="625532" indent="-625532" defTabSz="2048204">
              <a:spcBef>
                <a:spcPts val="2000"/>
              </a:spcBef>
              <a:defRPr sz="5040">
                <a:latin typeface="Calibri"/>
                <a:ea typeface="Calibri"/>
                <a:cs typeface="Calibri"/>
                <a:sym typeface="Calibri"/>
              </a:defRPr>
            </a:pPr>
            <a:r>
              <a:t>A 35yo man has persistent dyspepsia. A stool test for </a:t>
            </a:r>
            <a:r>
              <a:rPr i="1"/>
              <a:t>Helicobacter pylori </a:t>
            </a:r>
            <a:r>
              <a:t>is positive. He is allergic to penicillin</a:t>
            </a:r>
          </a:p>
          <a:p>
            <a:pPr marL="625532" indent="-625532" defTabSz="2048204">
              <a:spcBef>
                <a:spcPts val="2000"/>
              </a:spcBef>
              <a:defRPr sz="5040">
                <a:latin typeface="Calibri"/>
                <a:ea typeface="Calibri"/>
                <a:cs typeface="Calibri"/>
                <a:sym typeface="Calibri"/>
              </a:defRPr>
            </a:pPr>
            <a:r>
              <a:t>According to national guidance, which are the </a:t>
            </a:r>
            <a:r>
              <a:rPr b="1"/>
              <a:t>most</a:t>
            </a:r>
            <a:r>
              <a:t> appropriate antibiotics to combine with omeprazole to eradicate H.pylori? Select two options only and both must be correct to score one mark</a:t>
            </a:r>
          </a:p>
          <a:p>
            <a:pPr marL="625532" indent="-625532" defTabSz="2048204">
              <a:spcBef>
                <a:spcPts val="2000"/>
              </a:spcBef>
              <a:defRPr sz="5040">
                <a:latin typeface="Calibri"/>
                <a:ea typeface="Calibri"/>
                <a:cs typeface="Calibri"/>
                <a:sym typeface="Calibri"/>
              </a:defRPr>
            </a:pPr>
            <a:endParaRPr/>
          </a:p>
          <a:p>
            <a:pPr marL="625532" indent="-625532" defTabSz="2048204">
              <a:spcBef>
                <a:spcPts val="2000"/>
              </a:spcBef>
              <a:defRPr sz="5040">
                <a:latin typeface="Calibri"/>
                <a:ea typeface="Calibri"/>
                <a:cs typeface="Calibri"/>
                <a:sym typeface="Calibri"/>
              </a:defRPr>
            </a:pPr>
            <a:r>
              <a:t>A. Amoxycillin</a:t>
            </a:r>
          </a:p>
          <a:p>
            <a:pPr marL="625532" indent="-625532" defTabSz="2048204">
              <a:spcBef>
                <a:spcPts val="2000"/>
              </a:spcBef>
              <a:defRPr sz="5040">
                <a:latin typeface="Calibri"/>
                <a:ea typeface="Calibri"/>
                <a:cs typeface="Calibri"/>
                <a:sym typeface="Calibri"/>
              </a:defRPr>
            </a:pPr>
            <a:r>
              <a:t>B. Cefalexin</a:t>
            </a:r>
          </a:p>
          <a:p>
            <a:pPr marL="625532" indent="-625532" defTabSz="2048204">
              <a:spcBef>
                <a:spcPts val="2000"/>
              </a:spcBef>
              <a:defRPr sz="5040">
                <a:latin typeface="Calibri"/>
                <a:ea typeface="Calibri"/>
                <a:cs typeface="Calibri"/>
                <a:sym typeface="Calibri"/>
              </a:defRPr>
            </a:pPr>
            <a:r>
              <a:t>C. Clarithromycin</a:t>
            </a:r>
          </a:p>
          <a:p>
            <a:pPr marL="625532" indent="-625532" defTabSz="2048204">
              <a:spcBef>
                <a:spcPts val="2000"/>
              </a:spcBef>
              <a:defRPr sz="5040">
                <a:latin typeface="Calibri"/>
                <a:ea typeface="Calibri"/>
                <a:cs typeface="Calibri"/>
                <a:sym typeface="Calibri"/>
              </a:defRPr>
            </a:pPr>
            <a:r>
              <a:t>D. Co-amoxiclav</a:t>
            </a:r>
          </a:p>
          <a:p>
            <a:pPr marL="625532" indent="-625532" defTabSz="2048204">
              <a:spcBef>
                <a:spcPts val="2000"/>
              </a:spcBef>
              <a:defRPr sz="5040">
                <a:latin typeface="Calibri"/>
                <a:ea typeface="Calibri"/>
                <a:cs typeface="Calibri"/>
                <a:sym typeface="Calibri"/>
              </a:defRPr>
            </a:pPr>
            <a:r>
              <a:t>E. Doxycycline </a:t>
            </a:r>
          </a:p>
          <a:p>
            <a:pPr marL="625532" indent="-625532" defTabSz="2048204">
              <a:spcBef>
                <a:spcPts val="2000"/>
              </a:spcBef>
              <a:defRPr sz="5040">
                <a:latin typeface="Calibri"/>
                <a:ea typeface="Calibri"/>
                <a:cs typeface="Calibri"/>
                <a:sym typeface="Calibri"/>
              </a:defRPr>
            </a:pPr>
            <a:r>
              <a:t>F. Erythromycin</a:t>
            </a:r>
          </a:p>
          <a:p>
            <a:pPr marL="625532" indent="-625532" defTabSz="2048204">
              <a:spcBef>
                <a:spcPts val="2000"/>
              </a:spcBef>
              <a:defRPr sz="5040">
                <a:latin typeface="Calibri"/>
                <a:ea typeface="Calibri"/>
                <a:cs typeface="Calibri"/>
                <a:sym typeface="Calibri"/>
              </a:defRPr>
            </a:pPr>
            <a:r>
              <a:t>G. Lymecycline </a:t>
            </a:r>
          </a:p>
          <a:p>
            <a:pPr marL="625532" indent="-625532" defTabSz="2048204">
              <a:spcBef>
                <a:spcPts val="2000"/>
              </a:spcBef>
              <a:defRPr sz="5040">
                <a:latin typeface="Calibri"/>
                <a:ea typeface="Calibri"/>
                <a:cs typeface="Calibri"/>
                <a:sym typeface="Calibri"/>
              </a:defRPr>
            </a:pPr>
            <a:r>
              <a:t>H. Metronidazole</a:t>
            </a:r>
          </a:p>
        </p:txBody>
      </p:sp>
      <p:sp>
        <p:nvSpPr>
          <p:cNvPr id="278" name="Example"/>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792479">
              <a:defRPr sz="5760" b="1" spc="-57">
                <a:latin typeface="Calibri"/>
                <a:ea typeface="Calibri"/>
                <a:cs typeface="Calibri"/>
                <a:sym typeface="Calibri"/>
              </a:defRPr>
            </a:lvl1pPr>
          </a:lstStyle>
          <a:p>
            <a:r>
              <a:t>Example </a:t>
            </a:r>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Extended Matching Questions (EMQ)"/>
          <p:cNvSpPr txBox="1">
            <a:spLocks noGrp="1"/>
          </p:cNvSpPr>
          <p:nvPr>
            <p:ph type="title"/>
          </p:nvPr>
        </p:nvSpPr>
        <p:spPr>
          <a:prstGeom prst="rect">
            <a:avLst/>
          </a:prstGeom>
        </p:spPr>
        <p:txBody>
          <a:bodyPr/>
          <a:lstStyle>
            <a:lvl1pPr>
              <a:defRPr sz="10000" spc="-100">
                <a:latin typeface="Calibri"/>
                <a:ea typeface="Calibri"/>
                <a:cs typeface="Calibri"/>
                <a:sym typeface="Calibri"/>
              </a:defRPr>
            </a:lvl1pPr>
          </a:lstStyle>
          <a:p>
            <a:r>
              <a:t>Extended Matching Questions (EMQ)</a:t>
            </a:r>
          </a:p>
        </p:txBody>
      </p:sp>
      <p:sp>
        <p:nvSpPr>
          <p:cNvPr id="281" name="These questions have a list of possible options…"/>
          <p:cNvSpPr txBox="1">
            <a:spLocks noGrp="1"/>
          </p:cNvSpPr>
          <p:nvPr>
            <p:ph type="body" idx="1"/>
          </p:nvPr>
        </p:nvSpPr>
        <p:spPr>
          <a:prstGeom prst="rect">
            <a:avLst/>
          </a:prstGeom>
        </p:spPr>
        <p:txBody>
          <a:bodyPr/>
          <a:lstStyle/>
          <a:p>
            <a:pPr marL="695036" indent="-695036">
              <a:defRPr sz="5600">
                <a:latin typeface="Calibri"/>
                <a:ea typeface="Calibri"/>
                <a:cs typeface="Calibri"/>
                <a:sym typeface="Calibri"/>
              </a:defRPr>
            </a:pPr>
            <a:r>
              <a:t>These questions have a list of possible options</a:t>
            </a:r>
          </a:p>
          <a:p>
            <a:pPr marL="695036" indent="-695036">
              <a:defRPr sz="5600">
                <a:latin typeface="Calibri"/>
                <a:ea typeface="Calibri"/>
                <a:cs typeface="Calibri"/>
                <a:sym typeface="Calibri"/>
              </a:defRPr>
            </a:pPr>
            <a:r>
              <a:t>There will usually be two or more scenarios</a:t>
            </a:r>
          </a:p>
          <a:p>
            <a:pPr marL="695036" indent="-695036">
              <a:defRPr sz="5600">
                <a:latin typeface="Calibri"/>
                <a:ea typeface="Calibri"/>
                <a:cs typeface="Calibri"/>
                <a:sym typeface="Calibri"/>
              </a:defRPr>
            </a:pPr>
            <a:r>
              <a:t>Choose the </a:t>
            </a:r>
            <a:r>
              <a:rPr b="1"/>
              <a:t>most</a:t>
            </a:r>
            <a:r>
              <a:t> likely / </a:t>
            </a:r>
            <a:r>
              <a:rPr b="1"/>
              <a:t>most</a:t>
            </a:r>
            <a:r>
              <a:t> appropriate option that </a:t>
            </a:r>
            <a:r>
              <a:rPr b="1"/>
              <a:t>best</a:t>
            </a:r>
            <a:r>
              <a:t> matches each given scenario</a:t>
            </a:r>
          </a:p>
          <a:p>
            <a:pPr marL="695036" indent="-695036">
              <a:defRPr sz="5600">
                <a:latin typeface="Calibri"/>
                <a:ea typeface="Calibri"/>
                <a:cs typeface="Calibri"/>
                <a:sym typeface="Calibri"/>
              </a:defRPr>
            </a:pPr>
            <a:r>
              <a:t>Each option can be used once, more than once, or not at all</a:t>
            </a:r>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Extended Matching Questions (EMQ)"/>
          <p:cNvSpPr txBox="1">
            <a:spLocks noGrp="1"/>
          </p:cNvSpPr>
          <p:nvPr>
            <p:ph type="title"/>
          </p:nvPr>
        </p:nvSpPr>
        <p:spPr>
          <a:prstGeom prst="rect">
            <a:avLst/>
          </a:prstGeom>
        </p:spPr>
        <p:txBody>
          <a:bodyPr/>
          <a:lstStyle>
            <a:lvl1pPr>
              <a:defRPr sz="10000" spc="-100">
                <a:latin typeface="Calibri"/>
                <a:ea typeface="Calibri"/>
                <a:cs typeface="Calibri"/>
                <a:sym typeface="Calibri"/>
              </a:defRPr>
            </a:lvl1pPr>
          </a:lstStyle>
          <a:p>
            <a:r>
              <a:t>Extended Matching Questions (EMQ)</a:t>
            </a:r>
          </a:p>
        </p:txBody>
      </p:sp>
      <p:sp>
        <p:nvSpPr>
          <p:cNvPr id="284" name="For the patient described, select the most appropriate diet from the list of options…"/>
          <p:cNvSpPr txBox="1">
            <a:spLocks noGrp="1"/>
          </p:cNvSpPr>
          <p:nvPr>
            <p:ph type="body" idx="1"/>
          </p:nvPr>
        </p:nvSpPr>
        <p:spPr>
          <a:prstGeom prst="rect">
            <a:avLst/>
          </a:prstGeom>
        </p:spPr>
        <p:txBody>
          <a:bodyPr numCol="2" spcCol="1097428"/>
          <a:lstStyle/>
          <a:p>
            <a:pPr marL="618085" indent="-618085" defTabSz="2023821">
              <a:spcBef>
                <a:spcPts val="1900"/>
              </a:spcBef>
              <a:defRPr sz="4980">
                <a:latin typeface="Calibri"/>
                <a:ea typeface="Calibri"/>
                <a:cs typeface="Calibri"/>
                <a:sym typeface="Calibri"/>
              </a:defRPr>
            </a:pPr>
            <a:r>
              <a:t>For the patient described, select the most appropriate diet from the list of options</a:t>
            </a:r>
          </a:p>
          <a:p>
            <a:pPr marL="618085" indent="-618085" defTabSz="2023821">
              <a:spcBef>
                <a:spcPts val="1900"/>
              </a:spcBef>
              <a:defRPr sz="4980">
                <a:latin typeface="Calibri"/>
                <a:ea typeface="Calibri"/>
                <a:cs typeface="Calibri"/>
                <a:sym typeface="Calibri"/>
              </a:defRPr>
            </a:pPr>
            <a:r>
              <a:t>A 23yo female has had mild diarrhoea, abdominal pain and bloating for several years. Her bloods are normal, including IgA anti-tTG antibodies test</a:t>
            </a:r>
          </a:p>
          <a:p>
            <a:pPr marL="618085" indent="-618085" defTabSz="2023821">
              <a:spcBef>
                <a:spcPts val="1900"/>
              </a:spcBef>
              <a:defRPr sz="4980">
                <a:latin typeface="Calibri"/>
                <a:ea typeface="Calibri"/>
                <a:cs typeface="Calibri"/>
                <a:sym typeface="Calibri"/>
              </a:defRPr>
            </a:pPr>
            <a:r>
              <a:t>A 62yo male has recurrent swelling of his great toe which responds to naproxen. He drinks 18 units of alcohol a week and his urate level is 540 μmol/L (Normal &lt; 450 μmol/L)</a:t>
            </a:r>
          </a:p>
          <a:p>
            <a:pPr marL="618085" indent="-618085" defTabSz="2023821">
              <a:spcBef>
                <a:spcPts val="1900"/>
              </a:spcBef>
              <a:defRPr sz="4980">
                <a:latin typeface="Calibri"/>
                <a:ea typeface="Calibri"/>
                <a:cs typeface="Calibri"/>
                <a:sym typeface="Calibri"/>
              </a:defRPr>
            </a:pPr>
            <a:r>
              <a:t>A. Elemental diet </a:t>
            </a:r>
          </a:p>
          <a:p>
            <a:pPr marL="618085" indent="-618085" defTabSz="2023821">
              <a:spcBef>
                <a:spcPts val="1900"/>
              </a:spcBef>
              <a:defRPr sz="4980">
                <a:latin typeface="Calibri"/>
                <a:ea typeface="Calibri"/>
                <a:cs typeface="Calibri"/>
                <a:sym typeface="Calibri"/>
              </a:defRPr>
            </a:pPr>
            <a:r>
              <a:t>B. FODMAP</a:t>
            </a:r>
          </a:p>
          <a:p>
            <a:pPr marL="618085" indent="-618085" defTabSz="2023821">
              <a:spcBef>
                <a:spcPts val="1900"/>
              </a:spcBef>
              <a:defRPr sz="4980">
                <a:latin typeface="Calibri"/>
                <a:ea typeface="Calibri"/>
                <a:cs typeface="Calibri"/>
                <a:sym typeface="Calibri"/>
              </a:defRPr>
            </a:pPr>
            <a:r>
              <a:t>C. Food elimination </a:t>
            </a:r>
          </a:p>
          <a:p>
            <a:pPr marL="618085" indent="-618085" defTabSz="2023821">
              <a:spcBef>
                <a:spcPts val="1900"/>
              </a:spcBef>
              <a:defRPr sz="4980">
                <a:latin typeface="Calibri"/>
                <a:ea typeface="Calibri"/>
                <a:cs typeface="Calibri"/>
                <a:sym typeface="Calibri"/>
              </a:defRPr>
            </a:pPr>
            <a:r>
              <a:t>D. Gluten-free</a:t>
            </a:r>
          </a:p>
          <a:p>
            <a:pPr marL="618085" indent="-618085" defTabSz="2023821">
              <a:spcBef>
                <a:spcPts val="1900"/>
              </a:spcBef>
              <a:defRPr sz="4980">
                <a:latin typeface="Calibri"/>
                <a:ea typeface="Calibri"/>
                <a:cs typeface="Calibri"/>
                <a:sym typeface="Calibri"/>
              </a:defRPr>
            </a:pPr>
            <a:r>
              <a:t>E. High fibre</a:t>
            </a:r>
          </a:p>
          <a:p>
            <a:pPr marL="618085" indent="-618085" defTabSz="2023821">
              <a:spcBef>
                <a:spcPts val="1900"/>
              </a:spcBef>
              <a:defRPr sz="4980">
                <a:latin typeface="Calibri"/>
                <a:ea typeface="Calibri"/>
                <a:cs typeface="Calibri"/>
                <a:sym typeface="Calibri"/>
              </a:defRPr>
            </a:pPr>
            <a:r>
              <a:t>F. Lactose-free G. Low purine</a:t>
            </a:r>
          </a:p>
          <a:p>
            <a:pPr marL="618085" indent="-618085" defTabSz="2023821">
              <a:spcBef>
                <a:spcPts val="1900"/>
              </a:spcBef>
              <a:defRPr sz="4980">
                <a:latin typeface="Calibri"/>
                <a:ea typeface="Calibri"/>
                <a:cs typeface="Calibri"/>
                <a:sym typeface="Calibri"/>
              </a:defRPr>
            </a:pPr>
            <a:r>
              <a:t>H. Mediterranean</a:t>
            </a:r>
          </a:p>
        </p:txBody>
      </p:sp>
      <p:sp>
        <p:nvSpPr>
          <p:cNvPr id="285" name="Example"/>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792479">
              <a:defRPr sz="5760" b="1" spc="-57">
                <a:latin typeface="Calibri"/>
                <a:ea typeface="Calibri"/>
                <a:cs typeface="Calibri"/>
                <a:sym typeface="Calibri"/>
              </a:defRPr>
            </a:lvl1pPr>
          </a:lstStyle>
          <a:p>
            <a:r>
              <a:t>Example</a:t>
            </a:r>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hotographic image"/>
          <p:cNvSpPr txBox="1">
            <a:spLocks noGrp="1"/>
          </p:cNvSpPr>
          <p:nvPr>
            <p:ph type="title"/>
          </p:nvPr>
        </p:nvSpPr>
        <p:spPr>
          <a:prstGeom prst="rect">
            <a:avLst/>
          </a:prstGeom>
        </p:spPr>
        <p:txBody>
          <a:bodyPr/>
          <a:lstStyle>
            <a:lvl1pPr defTabSz="2316479">
              <a:defRPr sz="9500" spc="-95">
                <a:latin typeface="Calibri"/>
                <a:ea typeface="Calibri"/>
                <a:cs typeface="Calibri"/>
                <a:sym typeface="Calibri"/>
              </a:defRPr>
            </a:lvl1pPr>
          </a:lstStyle>
          <a:p>
            <a:r>
              <a:t>Photographic image</a:t>
            </a:r>
          </a:p>
        </p:txBody>
      </p:sp>
      <p:pic>
        <p:nvPicPr>
          <p:cNvPr id="288" name="IMG_0568.jpeg" descr="IMG_0568.jpeg"/>
          <p:cNvPicPr>
            <a:picLocks noGrp="1" noChangeAspect="1"/>
          </p:cNvPicPr>
          <p:nvPr>
            <p:ph type="pic" idx="21"/>
          </p:nvPr>
        </p:nvPicPr>
        <p:blipFill>
          <a:blip r:embed="rId2">
            <a:extLst/>
          </a:blip>
          <a:srcRect t="490" b="490"/>
          <a:stretch>
            <a:fillRect/>
          </a:stretch>
        </p:blipFill>
        <p:spPr>
          <a:xfrm>
            <a:off x="12192644" y="1270000"/>
            <a:ext cx="10922001" cy="11176000"/>
          </a:xfrm>
          <a:prstGeom prst="rect">
            <a:avLst/>
          </a:prstGeom>
        </p:spPr>
      </p:pic>
      <p:sp>
        <p:nvSpPr>
          <p:cNvPr id="289" name="A 32-year-old man has noticed painless non- itchy patches of hair loss on his beard area and scalp…"/>
          <p:cNvSpPr txBox="1">
            <a:spLocks noGrp="1"/>
          </p:cNvSpPr>
          <p:nvPr>
            <p:ph type="body" sz="half" idx="1"/>
          </p:nvPr>
        </p:nvSpPr>
        <p:spPr>
          <a:prstGeom prst="rect">
            <a:avLst/>
          </a:prstGeom>
        </p:spPr>
        <p:txBody>
          <a:bodyPr/>
          <a:lstStyle/>
          <a:p>
            <a:pPr marL="595745" indent="-595745" defTabSz="1950671">
              <a:spcBef>
                <a:spcPts val="1900"/>
              </a:spcBef>
              <a:defRPr sz="4800">
                <a:latin typeface="Calibri"/>
                <a:ea typeface="Calibri"/>
                <a:cs typeface="Calibri"/>
                <a:sym typeface="Calibri"/>
              </a:defRPr>
            </a:pPr>
            <a:r>
              <a:t>A 32-year-old man has noticed painless non- itchy patches of hair loss on his beard area and scalp</a:t>
            </a:r>
          </a:p>
          <a:p>
            <a:pPr marL="595745" indent="-595745" defTabSz="1950671">
              <a:spcBef>
                <a:spcPts val="1900"/>
              </a:spcBef>
              <a:defRPr sz="4800">
                <a:latin typeface="Calibri"/>
                <a:ea typeface="Calibri"/>
                <a:cs typeface="Calibri"/>
                <a:sym typeface="Calibri"/>
              </a:defRPr>
            </a:pPr>
            <a:r>
              <a:t>Which is the single most likely diagnosis? Select one option only.</a:t>
            </a:r>
          </a:p>
          <a:p>
            <a:pPr marL="595745" indent="-595745" defTabSz="1950671">
              <a:spcBef>
                <a:spcPts val="1900"/>
              </a:spcBef>
              <a:defRPr sz="4800">
                <a:latin typeface="Calibri"/>
                <a:ea typeface="Calibri"/>
                <a:cs typeface="Calibri"/>
                <a:sym typeface="Calibri"/>
              </a:defRPr>
            </a:pPr>
            <a:r>
              <a:t>A. Alopecia areata </a:t>
            </a:r>
          </a:p>
          <a:p>
            <a:pPr marL="595745" indent="-595745" defTabSz="1950671">
              <a:spcBef>
                <a:spcPts val="1900"/>
              </a:spcBef>
              <a:defRPr sz="4800">
                <a:latin typeface="Calibri"/>
                <a:ea typeface="Calibri"/>
                <a:cs typeface="Calibri"/>
                <a:sym typeface="Calibri"/>
              </a:defRPr>
            </a:pPr>
            <a:r>
              <a:t>B. Eczema</a:t>
            </a:r>
          </a:p>
          <a:p>
            <a:pPr marL="595745" indent="-595745" defTabSz="1950671">
              <a:spcBef>
                <a:spcPts val="1900"/>
              </a:spcBef>
              <a:defRPr sz="4800">
                <a:latin typeface="Calibri"/>
                <a:ea typeface="Calibri"/>
                <a:cs typeface="Calibri"/>
                <a:sym typeface="Calibri"/>
              </a:defRPr>
            </a:pPr>
            <a:r>
              <a:t>C. Lichen sclerosus </a:t>
            </a:r>
          </a:p>
          <a:p>
            <a:pPr marL="595745" indent="-595745" defTabSz="1950671">
              <a:spcBef>
                <a:spcPts val="1900"/>
              </a:spcBef>
              <a:defRPr sz="4800">
                <a:latin typeface="Calibri"/>
                <a:ea typeface="Calibri"/>
                <a:cs typeface="Calibri"/>
                <a:sym typeface="Calibri"/>
              </a:defRPr>
            </a:pPr>
            <a:r>
              <a:t>D. Tinea infection </a:t>
            </a:r>
          </a:p>
          <a:p>
            <a:pPr marL="595745" indent="-595745" defTabSz="1950671">
              <a:spcBef>
                <a:spcPts val="1900"/>
              </a:spcBef>
              <a:defRPr sz="4800">
                <a:latin typeface="Calibri"/>
                <a:ea typeface="Calibri"/>
                <a:cs typeface="Calibri"/>
                <a:sym typeface="Calibri"/>
              </a:defRPr>
            </a:pPr>
            <a:r>
              <a:t>E. Vitiligo</a:t>
            </a:r>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Data Interpretation"/>
          <p:cNvSpPr txBox="1">
            <a:spLocks noGrp="1"/>
          </p:cNvSpPr>
          <p:nvPr>
            <p:ph type="title"/>
          </p:nvPr>
        </p:nvSpPr>
        <p:spPr>
          <a:prstGeom prst="rect">
            <a:avLst/>
          </a:prstGeom>
        </p:spPr>
        <p:txBody>
          <a:bodyPr/>
          <a:lstStyle>
            <a:lvl1pPr>
              <a:defRPr sz="10000" spc="-100">
                <a:latin typeface="Calibri"/>
                <a:ea typeface="Calibri"/>
                <a:cs typeface="Calibri"/>
                <a:sym typeface="Calibri"/>
              </a:defRPr>
            </a:lvl1pPr>
          </a:lstStyle>
          <a:p>
            <a:r>
              <a:t>Data Interpretation </a:t>
            </a:r>
          </a:p>
        </p:txBody>
      </p:sp>
      <p:sp>
        <p:nvSpPr>
          <p:cNvPr id="292" name="Interpretation of data, e.g for groups of patients with chronic conditions…"/>
          <p:cNvSpPr txBox="1">
            <a:spLocks noGrp="1"/>
          </p:cNvSpPr>
          <p:nvPr>
            <p:ph type="body" idx="1"/>
          </p:nvPr>
        </p:nvSpPr>
        <p:spPr>
          <a:prstGeom prst="rect">
            <a:avLst/>
          </a:prstGeom>
        </p:spPr>
        <p:txBody>
          <a:bodyPr numCol="2" spcCol="1097428"/>
          <a:lstStyle/>
          <a:p>
            <a:pPr marL="588298" indent="-588298" defTabSz="1926287">
              <a:spcBef>
                <a:spcPts val="1800"/>
              </a:spcBef>
              <a:defRPr sz="4740">
                <a:latin typeface="Calibri"/>
                <a:ea typeface="Calibri"/>
                <a:cs typeface="Calibri"/>
                <a:sym typeface="Calibri"/>
              </a:defRPr>
            </a:pPr>
            <a:r>
              <a:t>Interpretation of data, e.g for groups of patients with chronic conditions</a:t>
            </a:r>
          </a:p>
          <a:p>
            <a:pPr marL="588298" indent="-588298" defTabSz="1926287">
              <a:spcBef>
                <a:spcPts val="1800"/>
              </a:spcBef>
              <a:defRPr sz="4740">
                <a:latin typeface="Calibri"/>
                <a:ea typeface="Calibri"/>
                <a:cs typeface="Calibri"/>
                <a:sym typeface="Calibri"/>
              </a:defRPr>
            </a:pPr>
            <a:r>
              <a:t>Interpretation of research and audit results</a:t>
            </a:r>
          </a:p>
          <a:p>
            <a:pPr marL="588298" indent="-588298" defTabSz="1926287">
              <a:spcBef>
                <a:spcPts val="1800"/>
              </a:spcBef>
              <a:defRPr sz="4740">
                <a:latin typeface="Calibri"/>
                <a:ea typeface="Calibri"/>
                <a:cs typeface="Calibri"/>
                <a:sym typeface="Calibri"/>
              </a:defRPr>
            </a:pPr>
            <a:r>
              <a:t>Understanding and application of common statistical terms, e.g number needed to treat (NNT) and absolute or relative risk</a:t>
            </a:r>
          </a:p>
          <a:p>
            <a:pPr marL="588298" indent="-588298" defTabSz="1926287">
              <a:spcBef>
                <a:spcPts val="1800"/>
              </a:spcBef>
              <a:defRPr sz="4740">
                <a:latin typeface="Calibri"/>
                <a:ea typeface="Calibri"/>
                <a:cs typeface="Calibri"/>
                <a:sym typeface="Calibri"/>
              </a:defRPr>
            </a:pPr>
            <a:endParaRPr/>
          </a:p>
          <a:p>
            <a:pPr marL="588298" indent="-588298" defTabSz="1926287">
              <a:spcBef>
                <a:spcPts val="1800"/>
              </a:spcBef>
              <a:defRPr sz="4740">
                <a:latin typeface="Calibri"/>
                <a:ea typeface="Calibri"/>
                <a:cs typeface="Calibri"/>
                <a:sym typeface="Calibri"/>
              </a:defRPr>
            </a:pPr>
            <a:r>
              <a:t>Which single study shows superiority of levonorgestrel over Yuzpe in preventing pregnancy?</a:t>
            </a:r>
          </a:p>
          <a:p>
            <a:pPr marL="588298" indent="-588298" defTabSz="1926287">
              <a:spcBef>
                <a:spcPts val="1800"/>
              </a:spcBef>
              <a:defRPr sz="4740">
                <a:latin typeface="Calibri"/>
                <a:ea typeface="Calibri"/>
                <a:cs typeface="Calibri"/>
                <a:sym typeface="Calibri"/>
              </a:defRPr>
            </a:pPr>
            <a:r>
              <a:t>Select one option only</a:t>
            </a:r>
          </a:p>
          <a:p>
            <a:pPr marL="1019717" lvl="1" indent="-588298" defTabSz="1926287">
              <a:spcBef>
                <a:spcPts val="1800"/>
              </a:spcBef>
              <a:defRPr sz="4740">
                <a:latin typeface="Calibri"/>
                <a:ea typeface="Calibri"/>
                <a:cs typeface="Calibri"/>
                <a:sym typeface="Calibri"/>
              </a:defRPr>
            </a:pPr>
            <a:r>
              <a:t>A. Farajkhoda </a:t>
            </a:r>
          </a:p>
          <a:p>
            <a:pPr marL="1019717" lvl="1" indent="-588298" defTabSz="1926287">
              <a:spcBef>
                <a:spcPts val="1800"/>
              </a:spcBef>
              <a:defRPr sz="4740">
                <a:latin typeface="Calibri"/>
                <a:ea typeface="Calibri"/>
                <a:cs typeface="Calibri"/>
                <a:sym typeface="Calibri"/>
              </a:defRPr>
            </a:pPr>
            <a:r>
              <a:t>B. Ho</a:t>
            </a:r>
          </a:p>
          <a:p>
            <a:pPr marL="1019717" lvl="1" indent="-588298" defTabSz="1926287">
              <a:spcBef>
                <a:spcPts val="1800"/>
              </a:spcBef>
              <a:defRPr sz="4740">
                <a:latin typeface="Calibri"/>
                <a:ea typeface="Calibri"/>
                <a:cs typeface="Calibri"/>
                <a:sym typeface="Calibri"/>
              </a:defRPr>
            </a:pPr>
            <a:r>
              <a:t>C. Hoseini</a:t>
            </a:r>
          </a:p>
          <a:p>
            <a:pPr marL="1019717" lvl="1" indent="-588298" defTabSz="1926287">
              <a:spcBef>
                <a:spcPts val="1800"/>
              </a:spcBef>
              <a:defRPr sz="4740">
                <a:latin typeface="Calibri"/>
                <a:ea typeface="Calibri"/>
                <a:cs typeface="Calibri"/>
                <a:sym typeface="Calibri"/>
              </a:defRPr>
            </a:pPr>
            <a:r>
              <a:t>D. Sheng</a:t>
            </a:r>
          </a:p>
          <a:p>
            <a:pPr marL="1019717" lvl="1" indent="-588298" defTabSz="1926287">
              <a:spcBef>
                <a:spcPts val="1800"/>
              </a:spcBef>
              <a:defRPr sz="4740">
                <a:latin typeface="Calibri"/>
                <a:ea typeface="Calibri"/>
                <a:cs typeface="Calibri"/>
                <a:sym typeface="Calibri"/>
              </a:defRPr>
            </a:pPr>
            <a:r>
              <a:t>E. Sun </a:t>
            </a:r>
          </a:p>
          <a:p>
            <a:pPr marL="1019717" lvl="1" indent="-588298" defTabSz="1926287">
              <a:spcBef>
                <a:spcPts val="1800"/>
              </a:spcBef>
              <a:defRPr sz="4740">
                <a:latin typeface="Calibri"/>
                <a:ea typeface="Calibri"/>
                <a:cs typeface="Calibri"/>
                <a:sym typeface="Calibri"/>
              </a:defRPr>
            </a:pPr>
            <a:r>
              <a:t>F. WHO</a:t>
            </a:r>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 name="IMG_0569.jpeg" descr="IMG_0569.jpeg"/>
          <p:cNvPicPr>
            <a:picLocks noGrp="1" noChangeAspect="1"/>
          </p:cNvPicPr>
          <p:nvPr>
            <p:ph type="pic" idx="21"/>
          </p:nvPr>
        </p:nvPicPr>
        <p:blipFill>
          <a:blip r:embed="rId2">
            <a:extLst/>
          </a:blip>
          <a:srcRect/>
          <a:stretch>
            <a:fillRect/>
          </a:stretch>
        </p:blipFill>
        <p:spPr>
          <a:xfrm>
            <a:off x="1891702" y="1270000"/>
            <a:ext cx="20600596" cy="11176000"/>
          </a:xfrm>
          <a:prstGeom prst="rect">
            <a:avLst/>
          </a:prstGeom>
        </p:spPr>
      </p:pic>
    </p:spTree>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Free Text Questions"/>
          <p:cNvSpPr txBox="1">
            <a:spLocks noGrp="1"/>
          </p:cNvSpPr>
          <p:nvPr>
            <p:ph type="title"/>
          </p:nvPr>
        </p:nvSpPr>
        <p:spPr>
          <a:prstGeom prst="rect">
            <a:avLst/>
          </a:prstGeom>
        </p:spPr>
        <p:txBody>
          <a:bodyPr/>
          <a:lstStyle>
            <a:lvl1pPr>
              <a:defRPr sz="10000" spc="-100">
                <a:latin typeface="Calibri"/>
                <a:ea typeface="Calibri"/>
                <a:cs typeface="Calibri"/>
                <a:sym typeface="Calibri"/>
              </a:defRPr>
            </a:lvl1pPr>
          </a:lstStyle>
          <a:p>
            <a:r>
              <a:t>Free Text Questions </a:t>
            </a:r>
          </a:p>
        </p:txBody>
      </p:sp>
      <p:sp>
        <p:nvSpPr>
          <p:cNvPr id="297" name="Require the candidate to generate the correct answer without a list of options to choose from…"/>
          <p:cNvSpPr txBox="1">
            <a:spLocks noGrp="1"/>
          </p:cNvSpPr>
          <p:nvPr>
            <p:ph type="body" idx="1"/>
          </p:nvPr>
        </p:nvSpPr>
        <p:spPr>
          <a:prstGeom prst="rect">
            <a:avLst/>
          </a:prstGeom>
        </p:spPr>
        <p:txBody>
          <a:bodyPr numCol="2" spcCol="1097428"/>
          <a:lstStyle/>
          <a:p>
            <a:pPr marL="565958" indent="-565958" defTabSz="1853137">
              <a:spcBef>
                <a:spcPts val="1800"/>
              </a:spcBef>
              <a:defRPr sz="4560">
                <a:latin typeface="Calibri"/>
                <a:ea typeface="Calibri"/>
                <a:cs typeface="Calibri"/>
                <a:sym typeface="Calibri"/>
              </a:defRPr>
            </a:pPr>
            <a:r>
              <a:t>Require the candidate to generate the correct answer without a list of options to choose from</a:t>
            </a:r>
          </a:p>
          <a:p>
            <a:pPr marL="565958" indent="-565958" defTabSz="1853137">
              <a:spcBef>
                <a:spcPts val="1800"/>
              </a:spcBef>
              <a:defRPr sz="4560">
                <a:latin typeface="Calibri"/>
                <a:ea typeface="Calibri"/>
                <a:cs typeface="Calibri"/>
                <a:sym typeface="Calibri"/>
              </a:defRPr>
            </a:pPr>
            <a:r>
              <a:t>For example:</a:t>
            </a:r>
          </a:p>
          <a:p>
            <a:pPr marL="980994" lvl="1" indent="-565958" defTabSz="1853137">
              <a:spcBef>
                <a:spcPts val="1800"/>
              </a:spcBef>
              <a:defRPr sz="4560">
                <a:latin typeface="Calibri"/>
                <a:ea typeface="Calibri"/>
                <a:cs typeface="Calibri"/>
                <a:sym typeface="Calibri"/>
              </a:defRPr>
            </a:pPr>
            <a:r>
              <a:t>Dose calculation</a:t>
            </a:r>
          </a:p>
          <a:p>
            <a:pPr marL="980994" lvl="1" indent="-565958" defTabSz="1853137">
              <a:spcBef>
                <a:spcPts val="1800"/>
              </a:spcBef>
              <a:defRPr sz="4560">
                <a:latin typeface="Calibri"/>
                <a:ea typeface="Calibri"/>
                <a:cs typeface="Calibri"/>
                <a:sym typeface="Calibri"/>
              </a:defRPr>
            </a:pPr>
            <a:r>
              <a:t>Name of first-line medication</a:t>
            </a:r>
          </a:p>
          <a:p>
            <a:pPr marL="565958" indent="-565958" defTabSz="1853137">
              <a:spcBef>
                <a:spcPts val="1800"/>
              </a:spcBef>
              <a:defRPr sz="4560">
                <a:latin typeface="Calibri"/>
                <a:ea typeface="Calibri"/>
                <a:cs typeface="Calibri"/>
                <a:sym typeface="Calibri"/>
              </a:defRPr>
            </a:pPr>
            <a:r>
              <a:t>Eliminates guessing from a list of answers</a:t>
            </a:r>
          </a:p>
          <a:p>
            <a:pPr marL="565958" indent="-565958" defTabSz="1853137">
              <a:spcBef>
                <a:spcPts val="1800"/>
              </a:spcBef>
              <a:defRPr sz="4560">
                <a:latin typeface="Calibri"/>
                <a:ea typeface="Calibri"/>
                <a:cs typeface="Calibri"/>
                <a:sym typeface="Calibri"/>
              </a:defRPr>
            </a:pPr>
            <a:r>
              <a:t>All answers are screened manually to check for minor typographical errors which may be counted as correct</a:t>
            </a:r>
          </a:p>
          <a:p>
            <a:pPr marL="565958" indent="-565958" defTabSz="1853137">
              <a:spcBef>
                <a:spcPts val="1800"/>
              </a:spcBef>
              <a:defRPr sz="4560">
                <a:latin typeface="Calibri"/>
                <a:ea typeface="Calibri"/>
                <a:cs typeface="Calibri"/>
                <a:sym typeface="Calibri"/>
              </a:defRPr>
            </a:pPr>
            <a:r>
              <a:t>Candidates will be expected to spell drug names correctly</a:t>
            </a:r>
          </a:p>
          <a:p>
            <a:pPr marL="565958" indent="-565958" defTabSz="1853137">
              <a:spcBef>
                <a:spcPts val="1800"/>
              </a:spcBef>
              <a:defRPr sz="4560">
                <a:latin typeface="Calibri"/>
                <a:ea typeface="Calibri"/>
                <a:cs typeface="Calibri"/>
                <a:sym typeface="Calibri"/>
              </a:defRPr>
            </a:pPr>
            <a:r>
              <a:t>A 67-year-old man has type 2 diabetes and a BMI of 33 kg/m2. His HbA1c is 62 mmol/mol on diet alone and his renal function is normal</a:t>
            </a:r>
          </a:p>
          <a:p>
            <a:pPr marL="565958" indent="-565958" defTabSz="1853137">
              <a:spcBef>
                <a:spcPts val="1800"/>
              </a:spcBef>
              <a:defRPr sz="4560">
                <a:latin typeface="Calibri"/>
                <a:ea typeface="Calibri"/>
                <a:cs typeface="Calibri"/>
                <a:sym typeface="Calibri"/>
              </a:defRPr>
            </a:pPr>
            <a:r>
              <a:t>Which is the single most appropriate initial drug treatment? Give one answer only</a:t>
            </a:r>
          </a:p>
        </p:txBody>
      </p:sp>
    </p:spTree>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Free Text Questions"/>
          <p:cNvSpPr txBox="1">
            <a:spLocks noGrp="1"/>
          </p:cNvSpPr>
          <p:nvPr>
            <p:ph type="title"/>
          </p:nvPr>
        </p:nvSpPr>
        <p:spPr>
          <a:prstGeom prst="rect">
            <a:avLst/>
          </a:prstGeom>
        </p:spPr>
        <p:txBody>
          <a:bodyPr/>
          <a:lstStyle>
            <a:lvl1pPr>
              <a:defRPr sz="10000" spc="-100">
                <a:latin typeface="Calibri"/>
                <a:ea typeface="Calibri"/>
                <a:cs typeface="Calibri"/>
                <a:sym typeface="Calibri"/>
              </a:defRPr>
            </a:lvl1pPr>
          </a:lstStyle>
          <a:p>
            <a:r>
              <a:t>Free Text Questions</a:t>
            </a:r>
          </a:p>
        </p:txBody>
      </p:sp>
      <p:sp>
        <p:nvSpPr>
          <p:cNvPr id="300" name="An on-screen calculator is available…"/>
          <p:cNvSpPr txBox="1">
            <a:spLocks noGrp="1"/>
          </p:cNvSpPr>
          <p:nvPr>
            <p:ph type="body" idx="1"/>
          </p:nvPr>
        </p:nvSpPr>
        <p:spPr>
          <a:prstGeom prst="rect">
            <a:avLst/>
          </a:prstGeom>
        </p:spPr>
        <p:txBody>
          <a:bodyPr numCol="2" spcCol="1097428"/>
          <a:lstStyle/>
          <a:p>
            <a:pPr marL="714894" indent="-714894" defTabSz="2340805">
              <a:spcBef>
                <a:spcPts val="2300"/>
              </a:spcBef>
              <a:defRPr sz="5760">
                <a:latin typeface="Calibri"/>
                <a:ea typeface="Calibri"/>
                <a:cs typeface="Calibri"/>
                <a:sym typeface="Calibri"/>
              </a:defRPr>
            </a:pPr>
            <a:r>
              <a:t>An on-screen calculator is available</a:t>
            </a:r>
          </a:p>
          <a:p>
            <a:pPr marL="714894" indent="-714894" defTabSz="2340805">
              <a:spcBef>
                <a:spcPts val="2300"/>
              </a:spcBef>
              <a:defRPr sz="5760">
                <a:latin typeface="Calibri"/>
                <a:ea typeface="Calibri"/>
                <a:cs typeface="Calibri"/>
                <a:sym typeface="Calibri"/>
              </a:defRPr>
            </a:pPr>
            <a:r>
              <a:t>Any arithmetic required in an AKT question (e.g. drug dose calculations) is basic and simple and most candidates do not need to use it</a:t>
            </a:r>
          </a:p>
          <a:p>
            <a:pPr marL="714894" indent="-714894" defTabSz="2340805">
              <a:spcBef>
                <a:spcPts val="2300"/>
              </a:spcBef>
              <a:defRPr sz="5760">
                <a:latin typeface="Calibri"/>
                <a:ea typeface="Calibri"/>
                <a:cs typeface="Calibri"/>
                <a:sym typeface="Calibri"/>
              </a:defRPr>
            </a:pPr>
            <a:r>
              <a:t>Remember to check that your given answer is credible!</a:t>
            </a:r>
          </a:p>
          <a:p>
            <a:pPr marL="714894" indent="-714894" defTabSz="2340805">
              <a:spcBef>
                <a:spcPts val="2300"/>
              </a:spcBef>
              <a:defRPr sz="5760">
                <a:latin typeface="Calibri"/>
                <a:ea typeface="Calibri"/>
                <a:cs typeface="Calibri"/>
                <a:sym typeface="Calibri"/>
              </a:defRPr>
            </a:pPr>
            <a:r>
              <a:t>A 12-year-old boy is to start carbamazepine 2.5 mg/kg bd. He weighs 40 kg and carbamazepine liquid is available as 100mg/5ml</a:t>
            </a:r>
          </a:p>
          <a:p>
            <a:pPr marL="714894" indent="-714894" defTabSz="2340805">
              <a:spcBef>
                <a:spcPts val="2300"/>
              </a:spcBef>
              <a:defRPr sz="5760">
                <a:latin typeface="Calibri"/>
                <a:ea typeface="Calibri"/>
                <a:cs typeface="Calibri"/>
                <a:sym typeface="Calibri"/>
              </a:defRPr>
            </a:pPr>
            <a:r>
              <a:t>What volume of liquid is required for thirty days use? Use figures not words. Percentages and fractions are not acceptable</a:t>
            </a:r>
          </a:p>
        </p:txBody>
      </p:sp>
      <p:sp>
        <p:nvSpPr>
          <p:cNvPr id="301" name="... numerical"/>
          <p:cNvSpPr txBox="1">
            <a:spLocks noGrp="1"/>
          </p:cNvSpPr>
          <p:nvPr>
            <p:ph type="body" idx="21"/>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792479">
              <a:defRPr sz="5760" b="1" spc="-57">
                <a:latin typeface="Calibri"/>
                <a:ea typeface="Calibri"/>
                <a:cs typeface="Calibri"/>
                <a:sym typeface="Calibri"/>
              </a:defRPr>
            </a:lvl1pPr>
          </a:lstStyle>
          <a:p>
            <a:r>
              <a:t>... numerical</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163" name="Format"/>
          <p:cNvSpPr txBox="1">
            <a:spLocks noGrp="1"/>
          </p:cNvSpPr>
          <p:nvPr>
            <p:ph type="title"/>
          </p:nvPr>
        </p:nvSpPr>
        <p:spPr>
          <a:prstGeom prst="rect">
            <a:avLst/>
          </a:prstGeom>
        </p:spPr>
        <p:txBody>
          <a:bodyPr/>
          <a:lstStyle>
            <a:lvl1pPr>
              <a:defRPr>
                <a:latin typeface="Calibri"/>
                <a:ea typeface="Calibri"/>
                <a:cs typeface="Calibri"/>
                <a:sym typeface="Calibri"/>
              </a:defRPr>
            </a:lvl1pPr>
          </a:lstStyle>
          <a:p>
            <a:r>
              <a:t>Format</a:t>
            </a:r>
          </a:p>
        </p:txBody>
      </p:sp>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3" name="IMG_0570.jpeg" descr="IMG_0570.jpeg"/>
          <p:cNvPicPr>
            <a:picLocks noGrp="1" noChangeAspect="1"/>
          </p:cNvPicPr>
          <p:nvPr>
            <p:ph type="pic" idx="21"/>
          </p:nvPr>
        </p:nvPicPr>
        <p:blipFill>
          <a:blip r:embed="rId2">
            <a:extLst/>
          </a:blip>
          <a:srcRect t="12398" b="12398"/>
          <a:stretch>
            <a:fillRect/>
          </a:stretch>
        </p:blipFill>
        <p:spPr>
          <a:xfrm>
            <a:off x="1270000" y="1270000"/>
            <a:ext cx="21844000" cy="11176000"/>
          </a:xfrm>
          <a:prstGeom prst="rect">
            <a:avLst/>
          </a:prstGeom>
        </p:spPr>
      </p:pic>
    </p:spTree>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All question formats have equal weighting…"/>
          <p:cNvSpPr txBox="1">
            <a:spLocks noGrp="1"/>
          </p:cNvSpPr>
          <p:nvPr>
            <p:ph type="body" idx="1"/>
          </p:nvPr>
        </p:nvSpPr>
        <p:spPr>
          <a:prstGeom prst="rect">
            <a:avLst/>
          </a:prstGeom>
        </p:spPr>
        <p:txBody>
          <a:bodyPr/>
          <a:lstStyle/>
          <a:p>
            <a:pPr marL="744681" indent="-744681">
              <a:defRPr sz="6000">
                <a:latin typeface="Calibri"/>
                <a:ea typeface="Calibri"/>
                <a:cs typeface="Calibri"/>
                <a:sym typeface="Calibri"/>
              </a:defRPr>
            </a:pPr>
            <a:r>
              <a:t>All question formats have equal weighting</a:t>
            </a:r>
          </a:p>
          <a:p>
            <a:pPr marL="744681" indent="-744681">
              <a:defRPr sz="6000">
                <a:latin typeface="Calibri"/>
                <a:ea typeface="Calibri"/>
                <a:cs typeface="Calibri"/>
                <a:sym typeface="Calibri"/>
              </a:defRPr>
            </a:pPr>
            <a:r>
              <a:t>Each correctly answered question is awarded one mark</a:t>
            </a:r>
          </a:p>
          <a:p>
            <a:pPr marL="744681" indent="-744681">
              <a:defRPr sz="6000">
                <a:latin typeface="Calibri"/>
                <a:ea typeface="Calibri"/>
                <a:cs typeface="Calibri"/>
                <a:sym typeface="Calibri"/>
              </a:defRPr>
            </a:pPr>
            <a:r>
              <a:t>Total score on the paper is the number of correct answers given</a:t>
            </a:r>
          </a:p>
          <a:p>
            <a:pPr marL="744681" indent="-744681">
              <a:defRPr sz="6000">
                <a:latin typeface="Calibri"/>
                <a:ea typeface="Calibri"/>
                <a:cs typeface="Calibri"/>
                <a:sym typeface="Calibri"/>
              </a:defRPr>
            </a:pPr>
            <a:r>
              <a:t>No negative marking – it is important to answer all the questions</a:t>
            </a:r>
          </a:p>
        </p:txBody>
      </p:sp>
    </p:spTree>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 name="IMG_0571.jpeg" descr="IMG_0571.jpeg"/>
          <p:cNvPicPr>
            <a:picLocks noGrp="1" noChangeAspect="1"/>
          </p:cNvPicPr>
          <p:nvPr>
            <p:ph type="pic" idx="21"/>
          </p:nvPr>
        </p:nvPicPr>
        <p:blipFill>
          <a:blip r:embed="rId2">
            <a:extLst/>
          </a:blip>
          <a:srcRect/>
          <a:stretch>
            <a:fillRect/>
          </a:stretch>
        </p:blipFill>
        <p:spPr>
          <a:xfrm>
            <a:off x="1270000" y="3065434"/>
            <a:ext cx="21843999" cy="7585132"/>
          </a:xfrm>
          <a:prstGeom prst="rect">
            <a:avLst/>
          </a:prstGeom>
        </p:spPr>
      </p:pic>
    </p:spTree>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Time management - this is everything…"/>
          <p:cNvSpPr txBox="1">
            <a:spLocks noGrp="1"/>
          </p:cNvSpPr>
          <p:nvPr>
            <p:ph type="body" idx="1"/>
          </p:nvPr>
        </p:nvSpPr>
        <p:spPr>
          <a:prstGeom prst="rect">
            <a:avLst/>
          </a:prstGeom>
        </p:spPr>
        <p:txBody>
          <a:bodyPr numCol="2" spcCol="1097428"/>
          <a:lstStyle/>
          <a:p>
            <a:pPr marL="610639" indent="-610639" defTabSz="1999437">
              <a:spcBef>
                <a:spcPts val="1900"/>
              </a:spcBef>
              <a:defRPr sz="4920">
                <a:latin typeface="Calibri"/>
                <a:ea typeface="Calibri"/>
                <a:cs typeface="Calibri"/>
                <a:sym typeface="Calibri"/>
              </a:defRPr>
            </a:pPr>
            <a:r>
              <a:rPr b="1"/>
              <a:t>Time management </a:t>
            </a:r>
            <a:r>
              <a:t>- this is everything </a:t>
            </a:r>
          </a:p>
          <a:p>
            <a:pPr marL="610639" indent="-610639" defTabSz="1999437">
              <a:spcBef>
                <a:spcPts val="1900"/>
              </a:spcBef>
              <a:defRPr sz="4920">
                <a:latin typeface="Calibri"/>
                <a:ea typeface="Calibri"/>
                <a:cs typeface="Calibri"/>
                <a:sym typeface="Calibri"/>
              </a:defRPr>
            </a:pPr>
            <a:r>
              <a:t>Keep watching the countdown clock on the computer</a:t>
            </a:r>
          </a:p>
          <a:p>
            <a:pPr marL="610639" indent="-610639" defTabSz="1999437">
              <a:spcBef>
                <a:spcPts val="1900"/>
              </a:spcBef>
              <a:defRPr sz="4920">
                <a:latin typeface="Calibri"/>
                <a:ea typeface="Calibri"/>
                <a:cs typeface="Calibri"/>
                <a:sym typeface="Calibri"/>
              </a:defRPr>
            </a:pPr>
            <a:r>
              <a:t>200 questions in 3 hours 10 minutes = an average of 57 seconds per question</a:t>
            </a:r>
          </a:p>
          <a:p>
            <a:pPr marL="610639" indent="-610639" defTabSz="1999437">
              <a:spcBef>
                <a:spcPts val="1900"/>
              </a:spcBef>
              <a:defRPr sz="4920">
                <a:latin typeface="Calibri"/>
                <a:ea typeface="Calibri"/>
                <a:cs typeface="Calibri"/>
                <a:sym typeface="Calibri"/>
              </a:defRPr>
            </a:pPr>
            <a:r>
              <a:t>You should skip questions you find difficult rather than waste time. Electronically ‘flag for review’ the ones you have left out but don’t forget to leave time to go back before the end</a:t>
            </a:r>
          </a:p>
          <a:p>
            <a:pPr marL="610639" indent="-610639" defTabSz="1999437">
              <a:spcBef>
                <a:spcPts val="1900"/>
              </a:spcBef>
              <a:defRPr sz="4920">
                <a:latin typeface="Calibri"/>
                <a:ea typeface="Calibri"/>
                <a:cs typeface="Calibri"/>
                <a:sym typeface="Calibri"/>
              </a:defRPr>
            </a:pPr>
            <a:r>
              <a:t>Cover test – can you answer the question with the option list covered? If so, it’s probably the correct answer</a:t>
            </a:r>
          </a:p>
          <a:p>
            <a:pPr marL="610639" indent="-610639" defTabSz="1999437">
              <a:spcBef>
                <a:spcPts val="1900"/>
              </a:spcBef>
              <a:defRPr sz="4920">
                <a:latin typeface="Calibri"/>
                <a:ea typeface="Calibri"/>
                <a:cs typeface="Calibri"/>
                <a:sym typeface="Calibri"/>
              </a:defRPr>
            </a:pPr>
            <a:r>
              <a:t>Go through unanswered questions 2nd time round using the review facility</a:t>
            </a:r>
          </a:p>
          <a:p>
            <a:pPr marL="610639" indent="-610639" defTabSz="1999437">
              <a:spcBef>
                <a:spcPts val="1900"/>
              </a:spcBef>
              <a:defRPr sz="4920">
                <a:latin typeface="Calibri"/>
                <a:ea typeface="Calibri"/>
                <a:cs typeface="Calibri"/>
                <a:sym typeface="Calibri"/>
              </a:defRPr>
            </a:pPr>
            <a:r>
              <a:t>Do not leave any questions unanswered – educated guessing is worthwhile</a:t>
            </a:r>
          </a:p>
          <a:p>
            <a:pPr marL="610639" indent="-610639" defTabSz="1999437">
              <a:spcBef>
                <a:spcPts val="1900"/>
              </a:spcBef>
              <a:defRPr sz="4920">
                <a:latin typeface="Calibri"/>
                <a:ea typeface="Calibri"/>
                <a:cs typeface="Calibri"/>
                <a:sym typeface="Calibri"/>
              </a:defRPr>
            </a:pPr>
            <a:r>
              <a:t>Check for silly mistakes if you still have time</a:t>
            </a:r>
          </a:p>
        </p:txBody>
      </p:sp>
    </p:spTree>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All the AKT question formats, apart from the free text, require the candidate to identify the best answer(s) from a given list of plausible alternatives, using all of the information in the question…"/>
          <p:cNvSpPr txBox="1">
            <a:spLocks noGrp="1"/>
          </p:cNvSpPr>
          <p:nvPr>
            <p:ph type="body" idx="1"/>
          </p:nvPr>
        </p:nvSpPr>
        <p:spPr>
          <a:prstGeom prst="rect">
            <a:avLst/>
          </a:prstGeom>
        </p:spPr>
        <p:txBody>
          <a:bodyPr/>
          <a:lstStyle/>
          <a:p>
            <a:pPr marL="744681" indent="-744681">
              <a:defRPr sz="6000">
                <a:latin typeface="Calibri"/>
                <a:ea typeface="Calibri"/>
                <a:cs typeface="Calibri"/>
                <a:sym typeface="Calibri"/>
              </a:defRPr>
            </a:pPr>
            <a:r>
              <a:t>All the AKT question formats, apart from the free text, require the candidate to identify the best answer(s) from a given list of plausible alternatives, using all of the information in the question</a:t>
            </a:r>
          </a:p>
          <a:p>
            <a:pPr marL="744681" indent="-744681">
              <a:defRPr sz="6000">
                <a:latin typeface="Calibri"/>
                <a:ea typeface="Calibri"/>
                <a:cs typeface="Calibri"/>
                <a:sym typeface="Calibri"/>
              </a:defRPr>
            </a:pPr>
            <a:r>
              <a:t>There may be other answers which are not included in the option list, but you have to focus on the best available answer listed for the specific question asked</a:t>
            </a:r>
          </a:p>
        </p:txBody>
      </p:sp>
    </p:spTree>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 name="IMG_0574.jpeg" descr="IMG_0574.jpeg"/>
          <p:cNvPicPr>
            <a:picLocks noGrp="1" noChangeAspect="1"/>
          </p:cNvPicPr>
          <p:nvPr>
            <p:ph type="pic" idx="21"/>
          </p:nvPr>
        </p:nvPicPr>
        <p:blipFill>
          <a:blip r:embed="rId2">
            <a:extLst/>
          </a:blip>
          <a:srcRect t="7016" b="7016"/>
          <a:stretch>
            <a:fillRect/>
          </a:stretch>
        </p:blipFill>
        <p:spPr>
          <a:xfrm>
            <a:off x="1270000" y="1270000"/>
            <a:ext cx="21844000" cy="11176000"/>
          </a:xfrm>
          <a:prstGeom prst="rect">
            <a:avLst/>
          </a:prstGeom>
        </p:spPr>
      </p:pic>
    </p:spTree>
  </p:cSld>
  <p:clrMapOvr>
    <a:masterClrMapping/>
  </p:clrMapOvr>
  <p:transition spd="med"/>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RCGP Resources"/>
          <p:cNvSpPr txBox="1">
            <a:spLocks noGrp="1"/>
          </p:cNvSpPr>
          <p:nvPr>
            <p:ph type="title"/>
          </p:nvPr>
        </p:nvSpPr>
        <p:spPr>
          <a:prstGeom prst="rect">
            <a:avLst/>
          </a:prstGeom>
        </p:spPr>
        <p:txBody>
          <a:bodyPr/>
          <a:lstStyle>
            <a:lvl1pPr defTabSz="825500">
              <a:lnSpc>
                <a:spcPct val="100000"/>
              </a:lnSpc>
              <a:defRPr sz="10000" spc="-100">
                <a:latin typeface="Calibri"/>
                <a:ea typeface="Calibri"/>
                <a:cs typeface="Calibri"/>
                <a:sym typeface="Calibri"/>
              </a:defRPr>
            </a:lvl1pPr>
          </a:lstStyle>
          <a:p>
            <a:r>
              <a:t>RCGP Resources</a:t>
            </a:r>
          </a:p>
        </p:txBody>
      </p:sp>
      <p:sp>
        <p:nvSpPr>
          <p:cNvPr id="316" name="AKT Summary Reports…"/>
          <p:cNvSpPr txBox="1">
            <a:spLocks noGrp="1"/>
          </p:cNvSpPr>
          <p:nvPr>
            <p:ph type="body" idx="1"/>
          </p:nvPr>
        </p:nvSpPr>
        <p:spPr>
          <a:prstGeom prst="rect">
            <a:avLst/>
          </a:prstGeom>
        </p:spPr>
        <p:txBody>
          <a:bodyPr numCol="2" spcCol="1097428"/>
          <a:lstStyle/>
          <a:p>
            <a:pPr marL="707447" indent="-707447" defTabSz="2316421">
              <a:spcBef>
                <a:spcPts val="2200"/>
              </a:spcBef>
              <a:defRPr sz="5700">
                <a:latin typeface="Calibri"/>
                <a:ea typeface="Calibri"/>
                <a:cs typeface="Calibri"/>
                <a:sym typeface="Calibri"/>
              </a:defRPr>
            </a:pPr>
            <a:r>
              <a:t>AKT Summary Reports</a:t>
            </a:r>
          </a:p>
          <a:p>
            <a:pPr marL="707447" indent="-707447" defTabSz="2316421">
              <a:spcBef>
                <a:spcPts val="2200"/>
              </a:spcBef>
              <a:defRPr sz="5700">
                <a:latin typeface="Calibri"/>
                <a:ea typeface="Calibri"/>
                <a:cs typeface="Calibri"/>
                <a:sym typeface="Calibri"/>
              </a:defRPr>
            </a:pPr>
            <a:r>
              <a:t>How to prepare for the AKT</a:t>
            </a:r>
          </a:p>
          <a:p>
            <a:pPr marL="1226242" lvl="1" indent="-707447" defTabSz="2316421">
              <a:spcBef>
                <a:spcPts val="2200"/>
              </a:spcBef>
              <a:defRPr sz="5700">
                <a:latin typeface="Calibri"/>
                <a:ea typeface="Calibri"/>
                <a:cs typeface="Calibri"/>
                <a:sym typeface="Calibri"/>
              </a:defRPr>
            </a:pPr>
            <a:r>
              <a:t>AKT sample questions with answers</a:t>
            </a:r>
          </a:p>
          <a:p>
            <a:pPr marL="1226242" lvl="1" indent="-707447" defTabSz="2316421">
              <a:spcBef>
                <a:spcPts val="2200"/>
              </a:spcBef>
              <a:defRPr sz="5700">
                <a:latin typeface="Calibri"/>
                <a:ea typeface="Calibri"/>
                <a:cs typeface="Calibri"/>
                <a:sym typeface="Calibri"/>
              </a:defRPr>
            </a:pPr>
            <a:r>
              <a:t>AKT presentation for candidates and trainers</a:t>
            </a:r>
          </a:p>
          <a:p>
            <a:pPr marL="1226242" lvl="1" indent="-707447" defTabSz="2316421">
              <a:spcBef>
                <a:spcPts val="2200"/>
              </a:spcBef>
              <a:defRPr sz="5700">
                <a:latin typeface="Calibri"/>
                <a:ea typeface="Calibri"/>
                <a:cs typeface="Calibri"/>
                <a:sym typeface="Calibri"/>
              </a:defRPr>
            </a:pPr>
            <a:r>
              <a:t>Pearson Vue testing tutorial and practice exam</a:t>
            </a:r>
          </a:p>
          <a:p>
            <a:pPr marL="707447" indent="-707447" defTabSz="2316421">
              <a:spcBef>
                <a:spcPts val="2200"/>
              </a:spcBef>
              <a:defRPr sz="5700">
                <a:latin typeface="Calibri"/>
                <a:ea typeface="Calibri"/>
                <a:cs typeface="Calibri"/>
                <a:sym typeface="Calibri"/>
              </a:defRPr>
            </a:pPr>
            <a:r>
              <a:t>Essential Knowledge Updates and Essential Knowledge Challenges</a:t>
            </a:r>
          </a:p>
          <a:p>
            <a:pPr marL="707447" indent="-707447" defTabSz="2316421">
              <a:spcBef>
                <a:spcPts val="2200"/>
              </a:spcBef>
              <a:defRPr sz="5700">
                <a:latin typeface="Calibri"/>
                <a:ea typeface="Calibri"/>
                <a:cs typeface="Calibri"/>
                <a:sym typeface="Calibri"/>
              </a:defRPr>
            </a:pPr>
            <a:r>
              <a:t>RCGP InnovAiT</a:t>
            </a:r>
          </a:p>
          <a:p>
            <a:pPr marL="707447" indent="-707447" defTabSz="2316421">
              <a:spcBef>
                <a:spcPts val="2200"/>
              </a:spcBef>
              <a:defRPr sz="5700">
                <a:latin typeface="Calibri"/>
                <a:ea typeface="Calibri"/>
                <a:cs typeface="Calibri"/>
                <a:sym typeface="Calibri"/>
              </a:defRPr>
            </a:pPr>
            <a:r>
              <a:t>RCGP Faculty preparation courses</a:t>
            </a:r>
          </a:p>
          <a:p>
            <a:pPr marL="707447" indent="-707447" defTabSz="2316421">
              <a:spcBef>
                <a:spcPts val="2200"/>
              </a:spcBef>
              <a:defRPr sz="5700">
                <a:latin typeface="Calibri"/>
                <a:ea typeface="Calibri"/>
                <a:cs typeface="Calibri"/>
                <a:sym typeface="Calibri"/>
              </a:defRPr>
            </a:pPr>
            <a:r>
              <a:t>RCGP One-day Essentials courses</a:t>
            </a:r>
          </a:p>
          <a:p>
            <a:pPr marL="707447" indent="-707447" defTabSz="2316421">
              <a:spcBef>
                <a:spcPts val="2200"/>
              </a:spcBef>
              <a:defRPr sz="5700">
                <a:latin typeface="Calibri"/>
                <a:ea typeface="Calibri"/>
                <a:cs typeface="Calibri"/>
                <a:sym typeface="Calibri"/>
              </a:defRPr>
            </a:pPr>
            <a:r>
              <a:t>RCGP eLibrary</a:t>
            </a:r>
          </a:p>
        </p:txBody>
      </p:sp>
    </p:spTree>
  </p:cSld>
  <p:clrMapOvr>
    <a:masterClrMapping/>
  </p:clrMapOvr>
  <p:transition spd="med"/>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Patients, Trainees, Trainers and GP Educationalists"/>
          <p:cNvSpPr txBox="1">
            <a:spLocks noGrp="1"/>
          </p:cNvSpPr>
          <p:nvPr>
            <p:ph type="title"/>
          </p:nvPr>
        </p:nvSpPr>
        <p:spPr>
          <a:prstGeom prst="rect">
            <a:avLst/>
          </a:prstGeom>
        </p:spPr>
        <p:txBody>
          <a:bodyPr/>
          <a:lstStyle>
            <a:lvl1pPr defTabSz="718184">
              <a:lnSpc>
                <a:spcPct val="100000"/>
              </a:lnSpc>
              <a:defRPr sz="8700" spc="-87">
                <a:latin typeface="Calibri"/>
                <a:ea typeface="Calibri"/>
                <a:cs typeface="Calibri"/>
                <a:sym typeface="Calibri"/>
              </a:defRPr>
            </a:lvl1pPr>
          </a:lstStyle>
          <a:p>
            <a:r>
              <a:t>Patients, Trainees, Trainers and GP Educationalists</a:t>
            </a:r>
          </a:p>
        </p:txBody>
      </p:sp>
      <p:sp>
        <p:nvSpPr>
          <p:cNvPr id="319" name="Your trainer and training practice are excellent resources. Review consultations with your trainer in order to specifically examine the evidence for what was done?…"/>
          <p:cNvSpPr txBox="1">
            <a:spLocks noGrp="1"/>
          </p:cNvSpPr>
          <p:nvPr>
            <p:ph type="body" idx="1"/>
          </p:nvPr>
        </p:nvSpPr>
        <p:spPr>
          <a:prstGeom prst="rect">
            <a:avLst/>
          </a:prstGeom>
        </p:spPr>
        <p:txBody>
          <a:bodyPr/>
          <a:lstStyle/>
          <a:p>
            <a:pPr marL="580851" indent="-580851" defTabSz="1901904">
              <a:spcBef>
                <a:spcPts val="1800"/>
              </a:spcBef>
              <a:defRPr sz="4680">
                <a:latin typeface="Calibri"/>
                <a:ea typeface="Calibri"/>
                <a:cs typeface="Calibri"/>
                <a:sym typeface="Calibri"/>
              </a:defRPr>
            </a:pPr>
            <a:r>
              <a:t>Your trainer and training practice are excellent resources. Review consultations with your trainer in order to specifically examine the evidence for what was done?</a:t>
            </a:r>
          </a:p>
          <a:p>
            <a:pPr marL="580851" indent="-580851" defTabSz="1901904">
              <a:spcBef>
                <a:spcPts val="1800"/>
              </a:spcBef>
              <a:defRPr sz="4680">
                <a:latin typeface="Calibri"/>
                <a:ea typeface="Calibri"/>
                <a:cs typeface="Calibri"/>
                <a:sym typeface="Calibri"/>
              </a:defRPr>
            </a:pPr>
            <a:r>
              <a:t>The best preparation really is from your day-to-day work at your practice and with your VTS peers. Make sure you record and action any identified educational needs promptly and efficiently</a:t>
            </a:r>
          </a:p>
          <a:p>
            <a:pPr marL="580851" indent="-580851" defTabSz="1901904">
              <a:spcBef>
                <a:spcPts val="1800"/>
              </a:spcBef>
              <a:defRPr sz="4680">
                <a:latin typeface="Calibri"/>
                <a:ea typeface="Calibri"/>
                <a:cs typeface="Calibri"/>
                <a:sym typeface="Calibri"/>
              </a:defRPr>
            </a:pPr>
            <a:r>
              <a:t>All AKT examiners are working GPs and the questions are grounded in real-life. Previously the RCGP asked for a group of Trainers to sit the AKT and (reassuringly) they all passed, so please don’t forget to ask your Trainer! This should include asking about the sort of paperwork and graphs/data interpretation they receive on a daily basis, which you may not otherwise see, such as: insurance reports, Department of Work and Pensions reports and practice performance information from the local primary care organisation</a:t>
            </a:r>
          </a:p>
        </p:txBody>
      </p:sp>
    </p:spTree>
  </p:cSld>
  <p:clrMapOvr>
    <a:masterClrMapping/>
  </p:clrMapOvr>
  <p:transition spd="med"/>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Non-RCGP Resources"/>
          <p:cNvSpPr txBox="1">
            <a:spLocks noGrp="1"/>
          </p:cNvSpPr>
          <p:nvPr>
            <p:ph type="title"/>
          </p:nvPr>
        </p:nvSpPr>
        <p:spPr>
          <a:prstGeom prst="rect">
            <a:avLst/>
          </a:prstGeom>
        </p:spPr>
        <p:txBody>
          <a:bodyPr/>
          <a:lstStyle>
            <a:lvl1pPr>
              <a:defRPr sz="10000" spc="-100">
                <a:latin typeface="Calibri"/>
                <a:ea typeface="Calibri"/>
                <a:cs typeface="Calibri"/>
                <a:sym typeface="Calibri"/>
              </a:defRPr>
            </a:lvl1pPr>
          </a:lstStyle>
          <a:p>
            <a:r>
              <a:t>Non-RCGP Resources</a:t>
            </a:r>
          </a:p>
        </p:txBody>
      </p:sp>
      <p:sp>
        <p:nvSpPr>
          <p:cNvPr id="322" name="Essential resources that should be regarded as ‘mandatory’ include the BNF, BNFC and GMC Good Medical Practice…"/>
          <p:cNvSpPr txBox="1">
            <a:spLocks noGrp="1"/>
          </p:cNvSpPr>
          <p:nvPr>
            <p:ph type="body" idx="1"/>
          </p:nvPr>
        </p:nvSpPr>
        <p:spPr>
          <a:prstGeom prst="rect">
            <a:avLst/>
          </a:prstGeom>
        </p:spPr>
        <p:txBody>
          <a:bodyPr/>
          <a:lstStyle/>
          <a:p>
            <a:pPr marL="655319" indent="-655319" defTabSz="2145738">
              <a:spcBef>
                <a:spcPts val="2100"/>
              </a:spcBef>
              <a:defRPr sz="5280">
                <a:latin typeface="Calibri"/>
                <a:ea typeface="Calibri"/>
                <a:cs typeface="Calibri"/>
                <a:sym typeface="Calibri"/>
              </a:defRPr>
            </a:pPr>
            <a:r>
              <a:t>Essential resources that should be regarded as ‘mandatory’ include the BNF, BNFC and GMC Good Medical Practice</a:t>
            </a:r>
          </a:p>
          <a:p>
            <a:pPr marL="655319" indent="-655319" defTabSz="2145738">
              <a:spcBef>
                <a:spcPts val="2100"/>
              </a:spcBef>
              <a:defRPr sz="5280">
                <a:latin typeface="Calibri"/>
                <a:ea typeface="Calibri"/>
                <a:cs typeface="Calibri"/>
                <a:sym typeface="Calibri"/>
              </a:defRPr>
            </a:pPr>
            <a:r>
              <a:t>There are a large number of commercial resources specifically created for AKT preparation and all can be very helpful to identify and address your learning needs. Many on-line commercial organisations have hyperlinks to the related evidence, so use these links to read around a topic in more detail, rather than just trying to recall the answer to an individual question. Discuss with other trainees and GP Educators which sites they have found most relevant</a:t>
            </a:r>
          </a:p>
          <a:p>
            <a:pPr marL="655319" indent="-655319" defTabSz="2145738">
              <a:spcBef>
                <a:spcPts val="2100"/>
              </a:spcBef>
              <a:defRPr sz="5280">
                <a:latin typeface="Calibri"/>
                <a:ea typeface="Calibri"/>
                <a:cs typeface="Calibri"/>
                <a:sym typeface="Calibri"/>
              </a:defRPr>
            </a:pPr>
            <a:r>
              <a:t>I would caution against the over-reliance of repeatedly answering questions from one resource alone without looking at other resources</a:t>
            </a:r>
          </a:p>
        </p:txBody>
      </p:sp>
    </p:spTree>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The AKT examiners do NOT write questions for any commercial organisation…"/>
          <p:cNvSpPr txBox="1">
            <a:spLocks noGrp="1"/>
          </p:cNvSpPr>
          <p:nvPr>
            <p:ph type="body" idx="1"/>
          </p:nvPr>
        </p:nvSpPr>
        <p:spPr>
          <a:prstGeom prst="rect">
            <a:avLst/>
          </a:prstGeom>
        </p:spPr>
        <p:txBody>
          <a:bodyPr/>
          <a:lstStyle/>
          <a:p>
            <a:pPr marL="670213" indent="-670213" defTabSz="2194505">
              <a:spcBef>
                <a:spcPts val="2100"/>
              </a:spcBef>
              <a:defRPr sz="5400">
                <a:latin typeface="Calibri"/>
                <a:ea typeface="Calibri"/>
                <a:cs typeface="Calibri"/>
                <a:sym typeface="Calibri"/>
              </a:defRPr>
            </a:pPr>
            <a:r>
              <a:t>The AKT examiners do NOT write questions for any commercial organisation</a:t>
            </a:r>
          </a:p>
          <a:p>
            <a:pPr marL="670213" indent="-670213" defTabSz="2194505">
              <a:spcBef>
                <a:spcPts val="2100"/>
              </a:spcBef>
              <a:defRPr sz="5400">
                <a:latin typeface="Calibri"/>
                <a:ea typeface="Calibri"/>
                <a:cs typeface="Calibri"/>
                <a:sym typeface="Calibri"/>
              </a:defRPr>
            </a:pPr>
            <a:r>
              <a:t>Historically some trainees have reported that the style and difficulty of online/textbook questions can be very different from that of the exam. Avoid relying on MRCP style revision aids</a:t>
            </a:r>
          </a:p>
          <a:p>
            <a:pPr marL="670213" indent="-670213" defTabSz="2194505">
              <a:spcBef>
                <a:spcPts val="2100"/>
              </a:spcBef>
              <a:defRPr sz="5400">
                <a:latin typeface="Calibri"/>
                <a:ea typeface="Calibri"/>
                <a:cs typeface="Calibri"/>
                <a:sym typeface="Calibri"/>
              </a:defRPr>
            </a:pPr>
            <a:r>
              <a:t>Whichever resource you use, ensure you take some questions under ‘exam conditions’ i.e. with the same time limitations (200 questions in 3 hours 10 minutes)</a:t>
            </a:r>
          </a:p>
          <a:p>
            <a:pPr marL="670213" indent="-670213" defTabSz="2194505">
              <a:spcBef>
                <a:spcPts val="2100"/>
              </a:spcBef>
              <a:defRPr sz="5400">
                <a:latin typeface="Calibri"/>
                <a:ea typeface="Calibri"/>
                <a:cs typeface="Calibri"/>
                <a:sym typeface="Calibri"/>
              </a:defRPr>
            </a:pPr>
            <a:r>
              <a:t>GP Update and NB Medical Hot Topics courses remain ever popular with AITs and qualified GPs alike</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200 item multiple choice test lasting 190 minutes (3h 10m)…"/>
          <p:cNvSpPr txBox="1">
            <a:spLocks noGrp="1"/>
          </p:cNvSpPr>
          <p:nvPr>
            <p:ph type="body" idx="1"/>
          </p:nvPr>
        </p:nvSpPr>
        <p:spPr>
          <a:prstGeom prst="rect">
            <a:avLst/>
          </a:prstGeom>
        </p:spPr>
        <p:txBody>
          <a:bodyPr/>
          <a:lstStyle/>
          <a:p>
            <a:pPr marL="744681" indent="-744681">
              <a:defRPr sz="6000">
                <a:latin typeface="Calibri"/>
                <a:ea typeface="Calibri"/>
                <a:cs typeface="Calibri"/>
                <a:sym typeface="Calibri"/>
              </a:defRPr>
            </a:pPr>
            <a:r>
              <a:t>200 item multiple choice test lasting 190 minutes (3h 10m)</a:t>
            </a:r>
          </a:p>
          <a:p>
            <a:pPr marL="744681" indent="-744681">
              <a:defRPr sz="6000">
                <a:latin typeface="Calibri"/>
                <a:ea typeface="Calibri"/>
                <a:cs typeface="Calibri"/>
                <a:sym typeface="Calibri"/>
              </a:defRPr>
            </a:pPr>
            <a:r>
              <a:t>No negative marking</a:t>
            </a:r>
          </a:p>
          <a:p>
            <a:pPr marL="744681" indent="-744681">
              <a:defRPr sz="6000">
                <a:latin typeface="Calibri"/>
                <a:ea typeface="Calibri"/>
                <a:cs typeface="Calibri"/>
                <a:sym typeface="Calibri"/>
              </a:defRPr>
            </a:pPr>
            <a:r>
              <a:t>Delivered on a computer terminal (subject to reasonable adjustments) at an invigilated test centre</a:t>
            </a:r>
          </a:p>
          <a:p>
            <a:pPr marL="744681" indent="-744681">
              <a:defRPr sz="6000">
                <a:latin typeface="Calibri"/>
                <a:ea typeface="Calibri"/>
                <a:cs typeface="Calibri"/>
                <a:sym typeface="Calibri"/>
              </a:defRPr>
            </a:pPr>
            <a:r>
              <a:t>Offered 3x per year Jan/Feb, April/May, Oct/Nov</a:t>
            </a:r>
          </a:p>
        </p:txBody>
      </p:sp>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Recommended Reading"/>
          <p:cNvSpPr txBox="1">
            <a:spLocks noGrp="1"/>
          </p:cNvSpPr>
          <p:nvPr>
            <p:ph type="title"/>
          </p:nvPr>
        </p:nvSpPr>
        <p:spPr>
          <a:prstGeom prst="rect">
            <a:avLst/>
          </a:prstGeom>
        </p:spPr>
        <p:txBody>
          <a:bodyPr/>
          <a:lstStyle>
            <a:lvl1pPr>
              <a:defRPr sz="10000" spc="-100">
                <a:latin typeface="Calibri"/>
                <a:ea typeface="Calibri"/>
                <a:cs typeface="Calibri"/>
                <a:sym typeface="Calibri"/>
              </a:defRPr>
            </a:lvl1pPr>
          </a:lstStyle>
          <a:p>
            <a:r>
              <a:t>Recommended Reading</a:t>
            </a:r>
          </a:p>
        </p:txBody>
      </p:sp>
      <p:sp>
        <p:nvSpPr>
          <p:cNvPr id="327" name="BNF first few chapters – essential reading, plus the main drug classes InnoVAIT journal…"/>
          <p:cNvSpPr txBox="1">
            <a:spLocks noGrp="1"/>
          </p:cNvSpPr>
          <p:nvPr>
            <p:ph type="body" idx="1"/>
          </p:nvPr>
        </p:nvSpPr>
        <p:spPr>
          <a:prstGeom prst="rect">
            <a:avLst/>
          </a:prstGeom>
        </p:spPr>
        <p:txBody>
          <a:bodyPr numCol="2" spcCol="1097428"/>
          <a:lstStyle/>
          <a:p>
            <a:pPr marL="655319" indent="-655319" defTabSz="2145738">
              <a:spcBef>
                <a:spcPts val="2100"/>
              </a:spcBef>
              <a:defRPr sz="5280">
                <a:latin typeface="Calibri"/>
                <a:ea typeface="Calibri"/>
                <a:cs typeface="Calibri"/>
                <a:sym typeface="Calibri"/>
              </a:defRPr>
            </a:pPr>
            <a:r>
              <a:t>BNF first few chapters – essential reading, plus the main drug classes InnoVAIT journal</a:t>
            </a:r>
          </a:p>
          <a:p>
            <a:pPr marL="655319" indent="-655319" defTabSz="2145738">
              <a:spcBef>
                <a:spcPts val="2100"/>
              </a:spcBef>
              <a:defRPr sz="5280">
                <a:latin typeface="Calibri"/>
                <a:ea typeface="Calibri"/>
                <a:cs typeface="Calibri"/>
                <a:sym typeface="Calibri"/>
              </a:defRPr>
            </a:pPr>
            <a:r>
              <a:t>NICE guidance/pathways</a:t>
            </a:r>
          </a:p>
          <a:p>
            <a:pPr marL="655319" indent="-655319" defTabSz="2145738">
              <a:spcBef>
                <a:spcPts val="2100"/>
              </a:spcBef>
              <a:defRPr sz="5280">
                <a:latin typeface="Calibri"/>
                <a:ea typeface="Calibri"/>
                <a:cs typeface="Calibri"/>
                <a:sym typeface="Calibri"/>
              </a:defRPr>
            </a:pPr>
            <a:r>
              <a:t>NICE Clinical Knowledge Summaries</a:t>
            </a:r>
          </a:p>
          <a:p>
            <a:pPr marL="655319" indent="-655319" defTabSz="2145738">
              <a:spcBef>
                <a:spcPts val="2100"/>
              </a:spcBef>
              <a:defRPr sz="5280">
                <a:latin typeface="Calibri"/>
                <a:ea typeface="Calibri"/>
                <a:cs typeface="Calibri"/>
                <a:sym typeface="Calibri"/>
              </a:defRPr>
            </a:pPr>
            <a:r>
              <a:t>SIGN guidance</a:t>
            </a:r>
          </a:p>
          <a:p>
            <a:pPr marL="655319" indent="-655319" defTabSz="2145738">
              <a:spcBef>
                <a:spcPts val="2100"/>
              </a:spcBef>
              <a:defRPr sz="5280">
                <a:latin typeface="Calibri"/>
                <a:ea typeface="Calibri"/>
                <a:cs typeface="Calibri"/>
                <a:sym typeface="Calibri"/>
              </a:defRPr>
            </a:pPr>
            <a:r>
              <a:t>Oxford Handbook of General Practice</a:t>
            </a:r>
          </a:p>
          <a:p>
            <a:pPr marL="655319" indent="-655319" defTabSz="2145738">
              <a:spcBef>
                <a:spcPts val="2100"/>
              </a:spcBef>
              <a:defRPr sz="5280">
                <a:latin typeface="Calibri"/>
                <a:ea typeface="Calibri"/>
                <a:cs typeface="Calibri"/>
                <a:sym typeface="Calibri"/>
              </a:defRPr>
            </a:pPr>
            <a:r>
              <a:t>British Medical Journal</a:t>
            </a:r>
          </a:p>
          <a:p>
            <a:pPr marL="655319" indent="-655319" defTabSz="2145738">
              <a:spcBef>
                <a:spcPts val="2100"/>
              </a:spcBef>
              <a:defRPr sz="5280">
                <a:latin typeface="Calibri"/>
                <a:ea typeface="Calibri"/>
                <a:cs typeface="Calibri"/>
                <a:sym typeface="Calibri"/>
              </a:defRPr>
            </a:pPr>
            <a:r>
              <a:t>British Journal of General Practice</a:t>
            </a:r>
          </a:p>
          <a:p>
            <a:pPr marL="655319" indent="-655319" defTabSz="2145738">
              <a:spcBef>
                <a:spcPts val="2100"/>
              </a:spcBef>
              <a:defRPr sz="5280">
                <a:latin typeface="Calibri"/>
                <a:ea typeface="Calibri"/>
                <a:cs typeface="Calibri"/>
                <a:sym typeface="Calibri"/>
              </a:defRPr>
            </a:pPr>
            <a:r>
              <a:t>DVLA At a glance guide to the current medical standards of fitness to drive Good Medical Practice for General Practitioners (RCGP)</a:t>
            </a:r>
          </a:p>
          <a:p>
            <a:pPr marL="655319" indent="-655319" defTabSz="2145738">
              <a:spcBef>
                <a:spcPts val="2100"/>
              </a:spcBef>
              <a:defRPr sz="5280">
                <a:latin typeface="Calibri"/>
                <a:ea typeface="Calibri"/>
                <a:cs typeface="Calibri"/>
                <a:sym typeface="Calibri"/>
              </a:defRPr>
            </a:pPr>
            <a:r>
              <a:t>Good Medical Practice: Good Medical Practice (GMC)</a:t>
            </a:r>
          </a:p>
          <a:p>
            <a:pPr marL="655319" indent="-655319" defTabSz="2145738">
              <a:spcBef>
                <a:spcPts val="2100"/>
              </a:spcBef>
              <a:defRPr sz="5280">
                <a:latin typeface="Calibri"/>
                <a:ea typeface="Calibri"/>
                <a:cs typeface="Calibri"/>
                <a:sym typeface="Calibri"/>
              </a:defRPr>
            </a:pPr>
            <a:r>
              <a:t>Medical defence organisations’ educational resources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167" name="Rules"/>
          <p:cNvSpPr txBox="1">
            <a:spLocks noGrp="1"/>
          </p:cNvSpPr>
          <p:nvPr>
            <p:ph type="title"/>
          </p:nvPr>
        </p:nvSpPr>
        <p:spPr>
          <a:prstGeom prst="rect">
            <a:avLst/>
          </a:prstGeom>
        </p:spPr>
        <p:txBody>
          <a:bodyPr/>
          <a:lstStyle>
            <a:lvl1pPr>
              <a:defRPr>
                <a:latin typeface="Calibri"/>
                <a:ea typeface="Calibri"/>
                <a:cs typeface="Calibri"/>
                <a:sym typeface="Calibri"/>
              </a:defRPr>
            </a:lvl1pPr>
          </a:lstStyle>
          <a:p>
            <a:r>
              <a:t>Rules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Training starting from 1/8/10 onwards"/>
          <p:cNvSpPr txBox="1">
            <a:spLocks noGrp="1"/>
          </p:cNvSpPr>
          <p:nvPr>
            <p:ph type="title"/>
          </p:nvPr>
        </p:nvSpPr>
        <p:spPr>
          <a:prstGeom prst="rect">
            <a:avLst/>
          </a:prstGeom>
        </p:spPr>
        <p:txBody>
          <a:bodyPr/>
          <a:lstStyle>
            <a:lvl1pPr>
              <a:defRPr sz="10000" spc="-100">
                <a:latin typeface="Calibri"/>
                <a:ea typeface="Calibri"/>
                <a:cs typeface="Calibri"/>
                <a:sym typeface="Calibri"/>
              </a:defRPr>
            </a:lvl1pPr>
          </a:lstStyle>
          <a:p>
            <a:r>
              <a:t>Training starting from 1/8/10 onwards</a:t>
            </a:r>
          </a:p>
        </p:txBody>
      </p:sp>
      <p:sp>
        <p:nvSpPr>
          <p:cNvPr id="170" name="Only eligible to take in ST2 or ST3…"/>
          <p:cNvSpPr txBox="1">
            <a:spLocks noGrp="1"/>
          </p:cNvSpPr>
          <p:nvPr>
            <p:ph type="body" idx="1"/>
          </p:nvPr>
        </p:nvSpPr>
        <p:spPr>
          <a:prstGeom prst="rect">
            <a:avLst/>
          </a:prstGeom>
        </p:spPr>
        <p:txBody>
          <a:bodyPr/>
          <a:lstStyle/>
          <a:p>
            <a:pPr marL="692554" indent="-692554" defTabSz="2267655">
              <a:spcBef>
                <a:spcPts val="2200"/>
              </a:spcBef>
              <a:defRPr sz="5580">
                <a:latin typeface="Calibri"/>
                <a:ea typeface="Calibri"/>
                <a:cs typeface="Calibri"/>
                <a:sym typeface="Calibri"/>
              </a:defRPr>
            </a:pPr>
            <a:r>
              <a:t>Only eligible to take in ST2 or ST3</a:t>
            </a:r>
          </a:p>
          <a:p>
            <a:pPr marL="692554" indent="-692554" defTabSz="2267655">
              <a:spcBef>
                <a:spcPts val="2200"/>
              </a:spcBef>
              <a:defRPr sz="5580">
                <a:latin typeface="Calibri"/>
                <a:ea typeface="Calibri"/>
                <a:cs typeface="Calibri"/>
                <a:sym typeface="Calibri"/>
              </a:defRPr>
            </a:pPr>
            <a:r>
              <a:t>Maximum number of attempts usually 4, but due to COVID-19 a single unsuccessful attempt at either July or August 2020 AKT will not count towards the total number of permitted attempts</a:t>
            </a:r>
          </a:p>
          <a:p>
            <a:pPr marL="692554" indent="-692554" defTabSz="2267655">
              <a:spcBef>
                <a:spcPts val="2200"/>
              </a:spcBef>
              <a:defRPr sz="5580">
                <a:latin typeface="Calibri"/>
                <a:ea typeface="Calibri"/>
                <a:cs typeface="Calibri"/>
                <a:sym typeface="Calibri"/>
              </a:defRPr>
            </a:pPr>
            <a:r>
              <a:t>In accordance with GMC guidance an AKT pass is valid for 7 years, but due to COVID-19, trainees due to CCT in the first 12m of the pandemic will be allowed an exam currency of 7y 6m</a:t>
            </a:r>
          </a:p>
          <a:p>
            <a:pPr marL="692554" indent="-692554" defTabSz="2267655">
              <a:spcBef>
                <a:spcPts val="2200"/>
              </a:spcBef>
              <a:defRPr sz="5580">
                <a:latin typeface="Calibri"/>
                <a:ea typeface="Calibri"/>
                <a:cs typeface="Calibri"/>
                <a:sym typeface="Calibri"/>
              </a:defRPr>
            </a:pPr>
            <a:r>
              <a:t>In exceptional circumstances candidates are allowed to make exceptional 5th attempts on the basis of additional educational attainment</a:t>
            </a:r>
          </a:p>
        </p:txBody>
      </p:sp>
    </p:spTree>
  </p:cSld>
  <p:clrMapOvr>
    <a:masterClrMapping/>
  </p:clrMapOvr>
  <p:transition spd="med"/>
</p:sld>
</file>

<file path=ppt/theme/theme1.xml><?xml version="1.0" encoding="utf-8"?>
<a:theme xmlns:a="http://schemas.openxmlformats.org/drawingml/2006/main"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Canela Bold"/>
        <a:ea typeface="Canela Bold"/>
        <a:cs typeface="Canela Bold"/>
      </a:majorFont>
      <a:minorFont>
        <a:latin typeface="Canela Bold"/>
        <a:ea typeface="Canela Bold"/>
        <a:cs typeface="Canela Bold"/>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1303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3_ClassicWhite">
  <a:themeElements>
    <a:clrScheme name="23_ClassicWhite">
      <a:dk1>
        <a:srgbClr val="000000"/>
      </a:dk1>
      <a:lt1>
        <a:srgbClr val="FFFFFF"/>
      </a:lt1>
      <a:dk2>
        <a:srgbClr val="5E5E5E"/>
      </a:dk2>
      <a:lt2>
        <a:srgbClr val="D5D5D5"/>
      </a:lt2>
      <a:accent1>
        <a:srgbClr val="3E74D1"/>
      </a:accent1>
      <a:accent2>
        <a:srgbClr val="33C5B9"/>
      </a:accent2>
      <a:accent3>
        <a:srgbClr val="45B53C"/>
      </a:accent3>
      <a:accent4>
        <a:srgbClr val="FFBD16"/>
      </a:accent4>
      <a:accent5>
        <a:srgbClr val="E22146"/>
      </a:accent5>
      <a:accent6>
        <a:srgbClr val="836BB7"/>
      </a:accent6>
      <a:hlink>
        <a:srgbClr val="0000FF"/>
      </a:hlink>
      <a:folHlink>
        <a:srgbClr val="FF00FF"/>
      </a:folHlink>
    </a:clrScheme>
    <a:fontScheme name="23_ClassicWhite">
      <a:majorFont>
        <a:latin typeface="Canela Bold"/>
        <a:ea typeface="Canela Bold"/>
        <a:cs typeface="Canela Bold"/>
      </a:majorFont>
      <a:minorFont>
        <a:latin typeface="Canela Bold"/>
        <a:ea typeface="Canela Bold"/>
        <a:cs typeface="Canela Bold"/>
      </a:minorFont>
    </a:fontScheme>
    <a:fmtScheme name="23_Clas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1303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400" rtl="0" fontAlgn="auto" latinLnBrk="0" hangingPunct="0">
          <a:lnSpc>
            <a:spcPct val="9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Canela Text Regular"/>
            <a:ea typeface="Canela Text Regular"/>
            <a:cs typeface="Canela Text Regular"/>
            <a:sym typeface="Canela T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3080</Words>
  <Application>Microsoft Office PowerPoint</Application>
  <PresentationFormat>Custom</PresentationFormat>
  <Paragraphs>369</Paragraphs>
  <Slides>70</Slides>
  <Notes>0</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23_ClassicWhite</vt:lpstr>
      <vt:lpstr>Enhanced AKT Course</vt:lpstr>
      <vt:lpstr>Group Introductions </vt:lpstr>
      <vt:lpstr>PowerPoint Presentation</vt:lpstr>
      <vt:lpstr>Background </vt:lpstr>
      <vt:lpstr>PowerPoint Presentation</vt:lpstr>
      <vt:lpstr>Format</vt:lpstr>
      <vt:lpstr>PowerPoint Presentation</vt:lpstr>
      <vt:lpstr>Rules</vt:lpstr>
      <vt:lpstr>Training starting from 1/8/10 onwards</vt:lpstr>
      <vt:lpstr>Exam taking strategies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do trainees fail?</vt:lpstr>
      <vt:lpstr>PowerPoint Presentation</vt:lpstr>
      <vt:lpstr>PowerPoint Presentation</vt:lpstr>
      <vt:lpstr>PowerPoint Presentation</vt:lpstr>
      <vt:lpstr>AKT 40 - October 2020</vt:lpstr>
      <vt:lpstr>AKT 39 - August 2020</vt:lpstr>
      <vt:lpstr>AKT 38 - July 2020</vt:lpstr>
      <vt:lpstr>Topics causing most difficulty </vt:lpstr>
      <vt:lpstr>Professional Topics</vt:lpstr>
      <vt:lpstr>Life Stages Topics</vt:lpstr>
      <vt:lpstr>Clinical Topics</vt:lpstr>
      <vt:lpstr>PowerPoint Presentation</vt:lpstr>
      <vt:lpstr>PowerPoint Presentation</vt:lpstr>
      <vt:lpstr>PowerPoint Presentation</vt:lpstr>
      <vt:lpstr>MRCGP AKT Exam website</vt:lpstr>
      <vt:lpstr>PowerPoint Presentation</vt:lpstr>
      <vt:lpstr>Exam construction</vt:lpstr>
      <vt:lpstr>Ensures</vt:lpstr>
      <vt:lpstr>Principles </vt:lpstr>
      <vt:lpstr>Content</vt:lpstr>
      <vt:lpstr>Clinical Medicine</vt:lpstr>
      <vt:lpstr>PowerPoint Presentation</vt:lpstr>
      <vt:lpstr>PowerPoint Presentation</vt:lpstr>
      <vt:lpstr>Evidence-based practice</vt:lpstr>
      <vt:lpstr>Organisation and management</vt:lpstr>
      <vt:lpstr>PowerPoint Presentation</vt:lpstr>
      <vt:lpstr>How do the questions get written?</vt:lpstr>
      <vt:lpstr>Common reference material used</vt:lpstr>
      <vt:lpstr>Big Tip</vt:lpstr>
      <vt:lpstr>Question formats</vt:lpstr>
      <vt:lpstr>PowerPoint Presentation</vt:lpstr>
      <vt:lpstr>Single Best Answer (SBA)</vt:lpstr>
      <vt:lpstr>Single Best Answer (SBA)</vt:lpstr>
      <vt:lpstr>Multiple Best Answer (MBA)</vt:lpstr>
      <vt:lpstr>Multiple Best Answer (MBA)</vt:lpstr>
      <vt:lpstr>Extended Matching Questions (EMQ)</vt:lpstr>
      <vt:lpstr>Extended Matching Questions (EMQ)</vt:lpstr>
      <vt:lpstr>Photographic image</vt:lpstr>
      <vt:lpstr>Data Interpretation </vt:lpstr>
      <vt:lpstr>PowerPoint Presentation</vt:lpstr>
      <vt:lpstr>Free Text Questions </vt:lpstr>
      <vt:lpstr>Free Text Questions</vt:lpstr>
      <vt:lpstr>PowerPoint Presentation</vt:lpstr>
      <vt:lpstr>PowerPoint Presentation</vt:lpstr>
      <vt:lpstr>PowerPoint Presentation</vt:lpstr>
      <vt:lpstr>PowerPoint Presentation</vt:lpstr>
      <vt:lpstr>PowerPoint Presentation</vt:lpstr>
      <vt:lpstr>PowerPoint Presentation</vt:lpstr>
      <vt:lpstr>RCGP Resources</vt:lpstr>
      <vt:lpstr>Patients, Trainees, Trainers and GP Educationalists</vt:lpstr>
      <vt:lpstr>Non-RCGP Resources</vt:lpstr>
      <vt:lpstr>PowerPoint Presentation</vt:lpstr>
      <vt:lpstr>Recommended Reading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Enhanced AKT Course</dc:title>
  <dc:creator>Chris Webb</dc:creator>
  <cp:lastModifiedBy>Chris Webb</cp:lastModifiedBy>
  <cp:revision>1</cp:revision>
  <dcterms:modified xsi:type="dcterms:W3CDTF">2021-02-14T15:06:06Z</dcterms:modified>
</cp:coreProperties>
</file>