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18D9A-E1BB-4A6B-B6F1-8157DDE9B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552FB-D37F-4BAF-8287-767B50913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FCAD7-D8B4-4B2C-A581-8F0CB8C0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63716-B218-43DD-8D08-BE5504B1B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4863C-9C92-48B0-8949-A07D0E84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38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94151-EE1A-46CE-BFAF-F6FD4B4E2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D64EA-BF50-41E0-A18E-0665C8352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48546-D443-425D-9F83-D2BE419EA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B2EF8-2116-4D62-9FE1-8103CE4DD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40AA6-885E-4079-B532-BDDB3680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06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956BD9-7338-461A-A8C6-50BA6A0A0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6B265F-33F5-4A60-84C0-050D38ABE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E386A-CC1A-4C70-A0B0-DF99D176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2AB59-229B-4880-BAB4-D51A24DA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9A5FB-4F96-4805-93BC-CF34AC3C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2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A937D-0D8B-467C-8F0A-A6314C3FD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66044-DBD4-4BEF-888E-B33DFBB06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F1D14-6457-4456-BE90-68DA6A17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85DD-BF75-49EE-ADEF-0C63907D6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481F3-906F-411A-9903-3F88048BF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63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E567-6C13-4AB0-9E8E-555714389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52F92-F873-4F43-A693-07FE44957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15B48-B2B0-4B92-8BC6-ED6678E5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1DB97-4BD0-4BC1-A88F-8FAB2F51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E21C6-265E-4A52-B24E-3852C8C5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81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5A3A-0504-484F-AE0F-FD4E4D10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A72DB-58EF-4DEB-83AF-D7BF3882E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77982-037D-4C02-91FD-36FF7133E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00A5D-6A4F-4B2E-81E2-D132F863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C1D85-730D-4E7F-98CD-25DCC09A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63228-8A70-466D-BF20-02700460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07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24ED6-1D0E-4519-8280-8283DCB69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685EF-2DDD-4D08-B85C-97D54186D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5C9D4-99E4-4CC1-B0ED-96DBB693E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15AD83-3233-49ED-AF0D-0F978D495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F79D8-43F8-42CE-A634-282438E2A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436BEF-3D27-43DE-BC0A-9E5559829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402DE1-8698-4BFE-8C42-77D74AEE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FCB1F8-2074-4339-B40B-8EDB4FFB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1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6CCE6-3DB6-4127-AD6F-A6696D27A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BEBBB-5538-487D-B3F1-AA0780DA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9096E-E4C4-4C77-A4A3-A61ED581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F5DE3-2F5C-4D5D-B02B-C47ED3FD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04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19508-6DC0-4418-AD0A-A7D6A1AEE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73E53-8CF9-42EA-A670-7ED2854B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3D36C-1A7C-456B-8192-5184686F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39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A6CB-4158-4D4C-9B07-27B63F09D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DC368-B3A4-4B81-B99B-8F96B949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23D952-927B-4F36-8ED8-558D7F31F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FAC66-F2E3-4DF3-854F-5038243A7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0ED5C-CEE3-484D-AF4F-0CC54A12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3C842-0E78-4C16-B3F0-F57A3BE9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40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2AC3-C58C-448B-99F4-9C507C21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A6DC60-0660-484A-989E-20834E64A7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1D3A8-643C-4A72-83B3-BCFD2D22F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881EE-2A75-4F76-8B38-837515E88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ECAF6-89A0-4048-9EBB-84CB5CA1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CB417A-7B40-49E9-A448-A69F2B03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7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2868F4-D834-4A93-9F35-8E0FEE955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D0BB0-BA21-4FDB-9690-57143D46D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DDF1F-158E-47F0-B08B-C7E800F82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7BAA-0E5F-49D8-8CA8-8AC6F423055E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70478-2DA7-4DB5-87AA-02D7535D0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3653E-6F59-4BF9-88A7-15C285C08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23E6-1555-40B9-8B33-32649AFC1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2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00DEF-4B90-4475-976C-896094AE21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AKT Support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4D41D-9817-45F0-B8A1-D40C28EAD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0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EDE8364-7ECD-443A-B8CC-6C2D934648D7}"/>
              </a:ext>
            </a:extLst>
          </p:cNvPr>
          <p:cNvGraphicFramePr>
            <a:graphicFrameLocks noGrp="1"/>
          </p:cNvGraphicFramePr>
          <p:nvPr/>
        </p:nvGraphicFramePr>
        <p:xfrm>
          <a:off x="1631156" y="188640"/>
          <a:ext cx="8929688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0281">
                  <a:extLst>
                    <a:ext uri="{9D8B030D-6E8A-4147-A177-3AD203B41FA5}">
                      <a16:colId xmlns:a16="http://schemas.microsoft.com/office/drawing/2014/main" val="2499132970"/>
                    </a:ext>
                  </a:extLst>
                </a:gridCol>
                <a:gridCol w="2310083">
                  <a:extLst>
                    <a:ext uri="{9D8B030D-6E8A-4147-A177-3AD203B41FA5}">
                      <a16:colId xmlns:a16="http://schemas.microsoft.com/office/drawing/2014/main" val="770175754"/>
                    </a:ext>
                  </a:extLst>
                </a:gridCol>
                <a:gridCol w="2225953">
                  <a:extLst>
                    <a:ext uri="{9D8B030D-6E8A-4147-A177-3AD203B41FA5}">
                      <a16:colId xmlns:a16="http://schemas.microsoft.com/office/drawing/2014/main" val="1054772951"/>
                    </a:ext>
                  </a:extLst>
                </a:gridCol>
                <a:gridCol w="2143371">
                  <a:extLst>
                    <a:ext uri="{9D8B030D-6E8A-4147-A177-3AD203B41FA5}">
                      <a16:colId xmlns:a16="http://schemas.microsoft.com/office/drawing/2014/main" val="4049043152"/>
                    </a:ext>
                  </a:extLst>
                </a:gridCol>
              </a:tblGrid>
              <a:tr h="57631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AKT Pre-Exam Considerations</a:t>
                      </a:r>
                      <a:endParaRPr lang="en-GB" sz="600" b="1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385800"/>
                  </a:ext>
                </a:extLst>
              </a:tr>
              <a:tr h="499424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Is the trainee ready to sit the exam? AKT usually sat in either ST2 or 3-consider delaying till later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When is the best time for this trainee?</a:t>
                      </a:r>
                      <a:endParaRPr lang="en-GB" sz="1200" b="1" dirty="0">
                        <a:solidFill>
                          <a:srgbClr val="004C7F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Trainee</a:t>
                      </a:r>
                      <a:endParaRPr lang="en-GB" sz="12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Trainer/ES Support</a:t>
                      </a:r>
                      <a:endParaRPr lang="en-GB" sz="12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Educational Support for trainee</a:t>
                      </a:r>
                      <a:endParaRPr lang="en-GB" sz="12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extLst>
                  <a:ext uri="{0D108BD9-81ED-4DB2-BD59-A6C34878D82A}">
                    <a16:rowId xmlns:a16="http://schemas.microsoft.com/office/drawing/2014/main" val="4249886494"/>
                  </a:ext>
                </a:extLst>
              </a:tr>
              <a:tr h="1143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Ethnicity and English as a second language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Good communication ES/CS through previous trainer, TPDs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ES/Trainer- 14 fish AKT, BNF, check RCGP AKT resources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PUNs and DENs through debrief highlighting areas for learning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extLst>
                  <a:ext uri="{0D108BD9-81ED-4DB2-BD59-A6C34878D82A}">
                    <a16:rowId xmlns:a16="http://schemas.microsoft.com/office/drawing/2014/main" val="374803519"/>
                  </a:ext>
                </a:extLst>
              </a:tr>
              <a:tr h="32890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Educational- previous difficulties with MCQ exams?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DYSLEXIA screening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Debrief highlights lack of knowledge. SEAs and complaints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EXAM technique – don’t just do </a:t>
                      </a:r>
                      <a:r>
                        <a:rPr lang="en-GB" sz="1200" dirty="0" err="1">
                          <a:effectLst/>
                        </a:rPr>
                        <a:t>passmedicine</a:t>
                      </a:r>
                      <a:r>
                        <a:rPr lang="en-GB" sz="1200" dirty="0">
                          <a:effectLst/>
                        </a:rPr>
                        <a:t> questions ( written by Med Regs)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TIMING – not during an A&amp;E post!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Educators notes used to document anything useful for training including performance issues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Trainees often sit AKT whilst in hospital posts, but increasingly delaying to early ST3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Single best answer is unfamiliar. Exams written by jobbing GPs – do questions together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Tutorials of GP admin.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Dedicated AKT sessions through VTS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Study groups less used in AKT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RCGP AKT resources are comprehensive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GP Self-test (RCGP, free)  to highlight learning needs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extLst>
                  <a:ext uri="{0D108BD9-81ED-4DB2-BD59-A6C34878D82A}">
                    <a16:rowId xmlns:a16="http://schemas.microsoft.com/office/drawing/2014/main" val="2312730677"/>
                  </a:ext>
                </a:extLst>
              </a:tr>
              <a:tr h="9727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Pastoral -illness and Mat leave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PT/FT working, child care implications for studying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Hotel the night before?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Trainers workshops and spring/autumn school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Y&amp;H deanery support 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14 fish AKT support package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extLst>
                  <a:ext uri="{0D108BD9-81ED-4DB2-BD59-A6C34878D82A}">
                    <a16:rowId xmlns:a16="http://schemas.microsoft.com/office/drawing/2014/main" val="190073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9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963725-46E1-4320-8378-06594D6854BD}"/>
              </a:ext>
            </a:extLst>
          </p:cNvPr>
          <p:cNvGraphicFramePr>
            <a:graphicFrameLocks noGrp="1"/>
          </p:cNvGraphicFramePr>
          <p:nvPr/>
        </p:nvGraphicFramePr>
        <p:xfrm>
          <a:off x="1707951" y="188641"/>
          <a:ext cx="8776098" cy="6480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3069">
                  <a:extLst>
                    <a:ext uri="{9D8B030D-6E8A-4147-A177-3AD203B41FA5}">
                      <a16:colId xmlns:a16="http://schemas.microsoft.com/office/drawing/2014/main" val="4017619713"/>
                    </a:ext>
                  </a:extLst>
                </a:gridCol>
                <a:gridCol w="2389585">
                  <a:extLst>
                    <a:ext uri="{9D8B030D-6E8A-4147-A177-3AD203B41FA5}">
                      <a16:colId xmlns:a16="http://schemas.microsoft.com/office/drawing/2014/main" val="3079808045"/>
                    </a:ext>
                  </a:extLst>
                </a:gridCol>
                <a:gridCol w="2014538">
                  <a:extLst>
                    <a:ext uri="{9D8B030D-6E8A-4147-A177-3AD203B41FA5}">
                      <a16:colId xmlns:a16="http://schemas.microsoft.com/office/drawing/2014/main" val="1286261985"/>
                    </a:ext>
                  </a:extLst>
                </a:gridCol>
                <a:gridCol w="2678906">
                  <a:extLst>
                    <a:ext uri="{9D8B030D-6E8A-4147-A177-3AD203B41FA5}">
                      <a16:colId xmlns:a16="http://schemas.microsoft.com/office/drawing/2014/main" val="3921509591"/>
                    </a:ext>
                  </a:extLst>
                </a:gridCol>
              </a:tblGrid>
              <a:tr h="38179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AKT fail</a:t>
                      </a:r>
                      <a:endParaRPr lang="en-GB" sz="18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943476"/>
                  </a:ext>
                </a:extLst>
              </a:tr>
              <a:tr h="306833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Is there time to re-sit the exam and be successful?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Does the trainee need to be considered for an extension due to significant fail?</a:t>
                      </a:r>
                      <a:endParaRPr lang="en-GB" sz="1500" b="1" dirty="0">
                        <a:solidFill>
                          <a:srgbClr val="004C7F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Trainee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Trainer/ES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Educational support available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extLst>
                  <a:ext uri="{0D108BD9-81ED-4DB2-BD59-A6C34878D82A}">
                    <a16:rowId xmlns:a16="http://schemas.microsoft.com/office/drawing/2014/main" val="2672700979"/>
                  </a:ext>
                </a:extLst>
              </a:tr>
              <a:tr h="24766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TPD/Trainer/ES  contact trainee and discuss the exam and exam prep.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Why do they think they failed?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Exam</a:t>
                      </a:r>
                      <a:r>
                        <a:rPr lang="en-GB" sz="1200" baseline="0" dirty="0">
                          <a:effectLst/>
                        </a:rPr>
                        <a:t> harder than expected,</a:t>
                      </a:r>
                      <a:r>
                        <a:rPr lang="en-GB" sz="1200" dirty="0">
                          <a:effectLst/>
                        </a:rPr>
                        <a:t> inadequate time and preparation, only using </a:t>
                      </a:r>
                      <a:r>
                        <a:rPr lang="en-GB" sz="1200" dirty="0" err="1">
                          <a:effectLst/>
                        </a:rPr>
                        <a:t>passmedicine</a:t>
                      </a:r>
                      <a:r>
                        <a:rPr lang="en-GB" sz="1200" dirty="0">
                          <a:effectLst/>
                        </a:rPr>
                        <a:t>, sitting it during arduous hospital post.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BUT also they could have worked very hard, and be desolate.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If in ST3, Trainer may contact TPDs  if they wish to discuss how to review the exam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ES can do the same.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Trainer/ES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Discuss exam prep and timing for re-sit.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Ensure that there is time to study  - 200 hours, approx. 3 months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14 fish AKT support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PUNS/DENS discussion at debrief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extLst>
                  <a:ext uri="{0D108BD9-81ED-4DB2-BD59-A6C34878D82A}">
                    <a16:rowId xmlns:a16="http://schemas.microsoft.com/office/drawing/2014/main" val="2533923101"/>
                  </a:ext>
                </a:extLst>
              </a:tr>
              <a:tr h="14356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Pastoral considerations- does the trainee need additional support?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Is anxiety a factor?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DYSLEXIA screening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Trainers workshop for support and learning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AKT 14 fish package guide to AKT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RCGP AKT resources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VTS  AKT sessions looking at various aspects of exam.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Tutorial and topic-based sessions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STATS – online resources, with peer group, arrange VTS session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extLst>
                  <a:ext uri="{0D108BD9-81ED-4DB2-BD59-A6C34878D82A}">
                    <a16:rowId xmlns:a16="http://schemas.microsoft.com/office/drawing/2014/main" val="905947243"/>
                  </a:ext>
                </a:extLst>
              </a:tr>
              <a:tr h="18798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Financial implications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FT/PT work-life-educational balance- sick leave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Trainee own GP if necessary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Take time/ work place wellbeing input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GP health service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Trainer support through Y&amp;H deanery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Spring and Autumn schools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Y&amp;H deanery support-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Performance  team meeting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Study skills for busy doctors course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Study skills for AKT course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Coaching sessions for organization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Dyslexia screening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extLst>
                  <a:ext uri="{0D108BD9-81ED-4DB2-BD59-A6C34878D82A}">
                    <a16:rowId xmlns:a16="http://schemas.microsoft.com/office/drawing/2014/main" val="1930508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61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531</Words>
  <Application>Microsoft Office PowerPoint</Application>
  <PresentationFormat>Widescreen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Office Theme</vt:lpstr>
      <vt:lpstr>AKT Support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 Support</dc:title>
  <dc:creator>Zoe Robb</dc:creator>
  <cp:lastModifiedBy>Zoe Robb</cp:lastModifiedBy>
  <cp:revision>1</cp:revision>
  <dcterms:created xsi:type="dcterms:W3CDTF">2020-02-24T09:52:26Z</dcterms:created>
  <dcterms:modified xsi:type="dcterms:W3CDTF">2020-02-24T09:54:48Z</dcterms:modified>
</cp:coreProperties>
</file>