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1pPr>
    <a:lvl2pPr marL="0" marR="0" indent="457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2pPr>
    <a:lvl3pPr marL="0" marR="0" indent="914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3pPr>
    <a:lvl4pPr marL="0" marR="0" indent="1371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4pPr>
    <a:lvl5pPr marL="0" marR="0" indent="18288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5pPr>
    <a:lvl6pPr marL="0" marR="0" indent="22860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6pPr>
    <a:lvl7pPr marL="0" marR="0" indent="2743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7pPr>
    <a:lvl8pPr marL="0" marR="0" indent="3200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8pPr>
    <a:lvl9pPr marL="0" marR="0" indent="3657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hueOff val="-217956"/>
              <a:satOff val="14368"/>
              <a:lumOff val="17764"/>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CEEEE"/>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chemeClr val="accent3">
              <a:hueOff val="571091"/>
              <a:satOff val="15926"/>
              <a:lumOff val="22314"/>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45B43B"/>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45B43B"/>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9036"/>
              <a:lumOff val="17111"/>
            </a:schemeClr>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BD17"/>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FBD17"/>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8A25"/>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wholeTbl>
    <a:band2H>
      <a:tcTxStyle/>
      <a:tcStyle>
        <a:tcBdr/>
        <a:fill>
          <a:solidFill>
            <a:srgbClr val="ECEEEF"/>
          </a:solidFill>
        </a:fill>
      </a:tcStyle>
    </a:band2H>
    <a:firstCol>
      <a:tcTxStyle b="on" i="off">
        <a:font>
          <a:latin typeface="Graphik Semibold"/>
          <a:ea typeface="Graphik Semibold"/>
          <a:cs typeface="Graphik Semibold"/>
        </a:font>
        <a:srgbClr val="FFFFFF"/>
      </a:tcTxStyle>
      <a:tcStyle>
        <a:tcBdr>
          <a:left>
            <a:ln w="12700" cap="flat">
              <a:solidFill>
                <a:srgbClr val="A6AAA9"/>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32C5B9"/>
          </a:solidFill>
        </a:fill>
      </a:tcStyle>
    </a:firstCol>
    <a:lastRow>
      <a:tcTxStyle b="on" i="off">
        <a:font>
          <a:latin typeface="Graphik Semibold"/>
          <a:ea typeface="Graphik Semibold"/>
          <a:cs typeface="Graphik Semibold"/>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38100" cap="flat">
              <a:solidFill>
                <a:schemeClr val="accent2">
                  <a:hueOff val="240640"/>
                  <a:satOff val="2542"/>
                  <a:lumOff val="-13198"/>
                </a:schemeClr>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A6AAA9"/>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chemeClr val="accent2">
              <a:hueOff val="240640"/>
              <a:satOff val="2542"/>
              <a:lumOff val="-13198"/>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F"/>
          </a:solidFill>
        </a:fill>
      </a:tcStyle>
    </a:band2H>
    <a:firstCol>
      <a:tcTxStyle b="on" i="off">
        <a:font>
          <a:latin typeface="Graphik Semibold"/>
          <a:ea typeface="Graphik Semibold"/>
          <a:cs typeface="Graphik Semibold"/>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6" d="100"/>
          <a:sy n="36" d="100"/>
        </p:scale>
        <p:origin x="-404" y="3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233665975"/>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19200" y="11986162"/>
            <a:ext cx="21945599" cy="605791"/>
          </a:xfrm>
          <a:prstGeom prst="rect">
            <a:avLst/>
          </a:prstGeom>
        </p:spPr>
        <p:txBody>
          <a:bodyPr/>
          <a:lstStyle>
            <a:lvl1pPr marL="0" indent="0" algn="ctr" defTabSz="825500">
              <a:lnSpc>
                <a:spcPct val="100000"/>
              </a:lnSpc>
              <a:spcBef>
                <a:spcPts val="0"/>
              </a:spcBef>
              <a:buSzTx/>
              <a:buNone/>
              <a:defRPr sz="3000" spc="-29">
                <a:latin typeface="Graphik Medium"/>
                <a:ea typeface="Graphik Medium"/>
                <a:cs typeface="Graphik Medium"/>
                <a:sym typeface="Graphik Medium"/>
              </a:defRPr>
            </a:lvl1pPr>
          </a:lstStyle>
          <a:p>
            <a:r>
              <a:t>Author and Date</a:t>
            </a:r>
          </a:p>
        </p:txBody>
      </p:sp>
      <p:sp>
        <p:nvSpPr>
          <p:cNvPr id="1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lvl1pPr>
          </a:lstStyle>
          <a:p>
            <a:r>
              <a:t>Presentation Title</a:t>
            </a:r>
          </a:p>
        </p:txBody>
      </p:sp>
      <p:sp>
        <p:nvSpPr>
          <p:cNvPr id="13" name="Body Level One…"/>
          <p:cNvSpPr txBox="1">
            <a:spLocks noGrp="1"/>
          </p:cNvSpPr>
          <p:nvPr>
            <p:ph type="body" sz="quarter" idx="1" hasCustomPrompt="1"/>
          </p:nvPr>
        </p:nvSpPr>
        <p:spPr>
          <a:xfrm>
            <a:off x="1219200" y="7567579"/>
            <a:ext cx="21945600" cy="2250593"/>
          </a:xfrm>
          <a:prstGeom prst="rect">
            <a:avLst/>
          </a:prstGeom>
        </p:spPr>
        <p:txBody>
          <a:bodyPr/>
          <a:lstStyle>
            <a:lvl1pPr marL="0" indent="0" algn="ctr" defTabSz="825500">
              <a:lnSpc>
                <a:spcPct val="100000"/>
              </a:lnSpc>
              <a:spcBef>
                <a:spcPts val="0"/>
              </a:spcBef>
              <a:buSzTx/>
              <a:buNone/>
              <a:defRPr sz="6000" spc="-59">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idx="1" hasCustomPrompt="1"/>
          </p:nvPr>
        </p:nvSpPr>
        <p:spPr>
          <a:xfrm>
            <a:off x="1219200" y="3251200"/>
            <a:ext cx="21945600" cy="6604000"/>
          </a:xfrm>
          <a:prstGeom prst="rect">
            <a:avLst/>
          </a:prstGeom>
        </p:spPr>
        <p:txBody>
          <a:bodyPr anchor="ctr"/>
          <a:lstStyle>
            <a:lvl1pPr marL="0" indent="0" algn="ctr" defTabSz="2438400">
              <a:lnSpc>
                <a:spcPct val="80000"/>
              </a:lnSpc>
              <a:spcBef>
                <a:spcPts val="0"/>
              </a:spcBef>
              <a:buSzTx/>
              <a:buNone/>
              <a:defRPr sz="12800">
                <a:latin typeface="Canela Regular"/>
                <a:ea typeface="Canela Regular"/>
                <a:cs typeface="Canela Regular"/>
                <a:sym typeface="Canela Regular"/>
              </a:defRPr>
            </a:lvl1pPr>
            <a:lvl2pPr marL="0" indent="457200" algn="ctr" defTabSz="2438400">
              <a:lnSpc>
                <a:spcPct val="80000"/>
              </a:lnSpc>
              <a:spcBef>
                <a:spcPts val="0"/>
              </a:spcBef>
              <a:buSzTx/>
              <a:buNone/>
              <a:defRPr sz="12800">
                <a:latin typeface="Canela Regular"/>
                <a:ea typeface="Canela Regular"/>
                <a:cs typeface="Canela Regular"/>
                <a:sym typeface="Canela Regular"/>
              </a:defRPr>
            </a:lvl2pPr>
            <a:lvl3pPr marL="0" indent="914400" algn="ctr" defTabSz="2438400">
              <a:lnSpc>
                <a:spcPct val="80000"/>
              </a:lnSpc>
              <a:spcBef>
                <a:spcPts val="0"/>
              </a:spcBef>
              <a:buSzTx/>
              <a:buNone/>
              <a:defRPr sz="12800">
                <a:latin typeface="Canela Regular"/>
                <a:ea typeface="Canela Regular"/>
                <a:cs typeface="Canela Regular"/>
                <a:sym typeface="Canela Regular"/>
              </a:defRPr>
            </a:lvl3pPr>
            <a:lvl4pPr marL="0" indent="1371600" algn="ctr" defTabSz="2438400">
              <a:lnSpc>
                <a:spcPct val="80000"/>
              </a:lnSpc>
              <a:spcBef>
                <a:spcPts val="0"/>
              </a:spcBef>
              <a:buSzTx/>
              <a:buNone/>
              <a:defRPr sz="12800">
                <a:latin typeface="Canela Regular"/>
                <a:ea typeface="Canela Regular"/>
                <a:cs typeface="Canela Regular"/>
                <a:sym typeface="Canela Regular"/>
              </a:defRPr>
            </a:lvl4pPr>
            <a:lvl5pPr marL="0" indent="1828800" algn="ctr" defTabSz="2438400">
              <a:lnSpc>
                <a:spcPct val="80000"/>
              </a:lnSpc>
              <a:spcBef>
                <a:spcPts val="0"/>
              </a:spcBef>
              <a:buSzTx/>
              <a:buNone/>
              <a:defRPr sz="12800">
                <a:latin typeface="Canela Regular"/>
                <a:ea typeface="Canela Regular"/>
                <a:cs typeface="Canela Regular"/>
                <a:sym typeface="Canela Regular"/>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Fact information"/>
          <p:cNvSpPr txBox="1">
            <a:spLocks noGrp="1"/>
          </p:cNvSpPr>
          <p:nvPr>
            <p:ph type="body" sz="quarter" idx="21" hasCustomPrompt="1"/>
          </p:nvPr>
        </p:nvSpPr>
        <p:spPr>
          <a:xfrm>
            <a:off x="1219200" y="8462239"/>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Fact information</a:t>
            </a:r>
          </a:p>
        </p:txBody>
      </p:sp>
      <p:sp>
        <p:nvSpPr>
          <p:cNvPr id="107" name="Body Level One…"/>
          <p:cNvSpPr txBox="1">
            <a:spLocks noGrp="1"/>
          </p:cNvSpPr>
          <p:nvPr>
            <p:ph type="body" sz="half" idx="1" hasCustomPrompt="1"/>
          </p:nvPr>
        </p:nvSpPr>
        <p:spPr>
          <a:xfrm>
            <a:off x="1219200" y="4214484"/>
            <a:ext cx="21945600" cy="4269708"/>
          </a:xfrm>
          <a:prstGeom prst="rect">
            <a:avLst/>
          </a:prstGeom>
        </p:spPr>
        <p:txBody>
          <a:bodyPr anchor="b"/>
          <a:lstStyle>
            <a:lvl1pPr marL="0" indent="0" algn="ctr" defTabSz="2438400">
              <a:lnSpc>
                <a:spcPct val="80000"/>
              </a:lnSpc>
              <a:spcBef>
                <a:spcPts val="0"/>
              </a:spcBef>
              <a:buSzTx/>
              <a:buNone/>
              <a:defRPr sz="22400">
                <a:latin typeface="+mn-lt"/>
                <a:ea typeface="+mn-ea"/>
                <a:cs typeface="+mn-cs"/>
                <a:sym typeface="Canela Bold"/>
              </a:defRPr>
            </a:lvl1pPr>
            <a:lvl2pPr marL="0" indent="457200" algn="ctr" defTabSz="2438400">
              <a:lnSpc>
                <a:spcPct val="80000"/>
              </a:lnSpc>
              <a:spcBef>
                <a:spcPts val="0"/>
              </a:spcBef>
              <a:buSzTx/>
              <a:buNone/>
              <a:defRPr sz="22400">
                <a:latin typeface="+mn-lt"/>
                <a:ea typeface="+mn-ea"/>
                <a:cs typeface="+mn-cs"/>
                <a:sym typeface="Canela Bold"/>
              </a:defRPr>
            </a:lvl2pPr>
            <a:lvl3pPr marL="0" indent="914400" algn="ctr" defTabSz="2438400">
              <a:lnSpc>
                <a:spcPct val="80000"/>
              </a:lnSpc>
              <a:spcBef>
                <a:spcPts val="0"/>
              </a:spcBef>
              <a:buSzTx/>
              <a:buNone/>
              <a:defRPr sz="22400">
                <a:latin typeface="+mn-lt"/>
                <a:ea typeface="+mn-ea"/>
                <a:cs typeface="+mn-cs"/>
                <a:sym typeface="Canela Bold"/>
              </a:defRPr>
            </a:lvl3pPr>
            <a:lvl4pPr marL="0" indent="1371600" algn="ctr" defTabSz="2438400">
              <a:lnSpc>
                <a:spcPct val="80000"/>
              </a:lnSpc>
              <a:spcBef>
                <a:spcPts val="0"/>
              </a:spcBef>
              <a:buSzTx/>
              <a:buNone/>
              <a:defRPr sz="22400">
                <a:latin typeface="+mn-lt"/>
                <a:ea typeface="+mn-ea"/>
                <a:cs typeface="+mn-cs"/>
                <a:sym typeface="Canela Bold"/>
              </a:defRPr>
            </a:lvl4pPr>
            <a:lvl5pPr marL="0" indent="1828800" algn="ctr" defTabSz="2438400">
              <a:lnSpc>
                <a:spcPct val="80000"/>
              </a:lnSpc>
              <a:spcBef>
                <a:spcPts val="0"/>
              </a:spcBef>
              <a:buSzTx/>
              <a:buNone/>
              <a:defRPr sz="22400">
                <a:latin typeface="+mn-lt"/>
                <a:ea typeface="+mn-ea"/>
                <a:cs typeface="+mn-cs"/>
                <a:sym typeface="Canela Bold"/>
              </a:defRPr>
            </a:lvl5pPr>
          </a:lstStyle>
          <a:p>
            <a:r>
              <a:t>100%</a:t>
            </a:r>
          </a:p>
          <a:p>
            <a:pPr lvl="1"/>
            <a:endParaRPr/>
          </a:p>
          <a:p>
            <a:pPr lvl="2"/>
            <a:endParaRPr/>
          </a:p>
          <a:p>
            <a:pPr lvl="3"/>
            <a:endParaRPr/>
          </a:p>
          <a:p>
            <a:pPr lvl="4"/>
            <a:endParaRP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19200" y="11100053"/>
            <a:ext cx="21945602" cy="832613"/>
          </a:xfrm>
          <a:prstGeom prst="rect">
            <a:avLst/>
          </a:prstGeom>
        </p:spPr>
        <p:txBody>
          <a:bodyPr anchor="ct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Attribution</a:t>
            </a:r>
          </a:p>
        </p:txBody>
      </p:sp>
      <p:sp>
        <p:nvSpPr>
          <p:cNvPr id="116" name="Body Level One…"/>
          <p:cNvSpPr txBox="1">
            <a:spLocks noGrp="1"/>
          </p:cNvSpPr>
          <p:nvPr>
            <p:ph type="body" sz="half" idx="1" hasCustomPrompt="1"/>
          </p:nvPr>
        </p:nvSpPr>
        <p:spPr>
          <a:xfrm>
            <a:off x="1219200" y="4178300"/>
            <a:ext cx="21945600" cy="4416425"/>
          </a:xfrm>
          <a:prstGeom prst="rect">
            <a:avLst/>
          </a:prstGeom>
        </p:spPr>
        <p:txBody>
          <a:bodyPr anchor="ctr"/>
          <a:lstStyle>
            <a:lvl1pPr marL="0" indent="0" algn="ctr" defTabSz="2438400">
              <a:lnSpc>
                <a:spcPct val="80000"/>
              </a:lnSpc>
              <a:spcBef>
                <a:spcPts val="0"/>
              </a:spcBef>
              <a:buSzTx/>
              <a:buNone/>
              <a:defRPr sz="8400">
                <a:latin typeface="+mn-lt"/>
                <a:ea typeface="+mn-ea"/>
                <a:cs typeface="+mn-cs"/>
                <a:sym typeface="Canela Bold"/>
              </a:defRPr>
            </a:lvl1pPr>
            <a:lvl2pPr marL="0" indent="457200" algn="ctr" defTabSz="2438400">
              <a:lnSpc>
                <a:spcPct val="80000"/>
              </a:lnSpc>
              <a:spcBef>
                <a:spcPts val="0"/>
              </a:spcBef>
              <a:buSzTx/>
              <a:buNone/>
              <a:defRPr sz="8400">
                <a:latin typeface="+mn-lt"/>
                <a:ea typeface="+mn-ea"/>
                <a:cs typeface="+mn-cs"/>
                <a:sym typeface="Canela Bold"/>
              </a:defRPr>
            </a:lvl2pPr>
            <a:lvl3pPr marL="0" indent="914400" algn="ctr" defTabSz="2438400">
              <a:lnSpc>
                <a:spcPct val="80000"/>
              </a:lnSpc>
              <a:spcBef>
                <a:spcPts val="0"/>
              </a:spcBef>
              <a:buSzTx/>
              <a:buNone/>
              <a:defRPr sz="8400">
                <a:latin typeface="+mn-lt"/>
                <a:ea typeface="+mn-ea"/>
                <a:cs typeface="+mn-cs"/>
                <a:sym typeface="Canela Bold"/>
              </a:defRPr>
            </a:lvl3pPr>
            <a:lvl4pPr marL="0" indent="1371600" algn="ctr" defTabSz="2438400">
              <a:lnSpc>
                <a:spcPct val="80000"/>
              </a:lnSpc>
              <a:spcBef>
                <a:spcPts val="0"/>
              </a:spcBef>
              <a:buSzTx/>
              <a:buNone/>
              <a:defRPr sz="8400">
                <a:latin typeface="+mn-lt"/>
                <a:ea typeface="+mn-ea"/>
                <a:cs typeface="+mn-cs"/>
                <a:sym typeface="Canela Bold"/>
              </a:defRPr>
            </a:lvl4pPr>
            <a:lvl5pPr marL="0" indent="1828800" algn="ctr" defTabSz="2438400">
              <a:lnSpc>
                <a:spcPct val="80000"/>
              </a:lnSpc>
              <a:spcBef>
                <a:spcPts val="0"/>
              </a:spcBef>
              <a:buSzTx/>
              <a:buNone/>
              <a:defRPr sz="8400">
                <a:latin typeface="+mn-lt"/>
                <a:ea typeface="+mn-ea"/>
                <a:cs typeface="+mn-cs"/>
                <a:sym typeface="Canela Bold"/>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941297804_1296x1457.jpg"/>
          <p:cNvSpPr>
            <a:spLocks noGrp="1"/>
          </p:cNvSpPr>
          <p:nvPr>
            <p:ph type="pic" sz="quarter" idx="21"/>
          </p:nvPr>
        </p:nvSpPr>
        <p:spPr>
          <a:xfrm>
            <a:off x="15744825" y="5581752"/>
            <a:ext cx="7365408" cy="8280401"/>
          </a:xfrm>
          <a:prstGeom prst="rect">
            <a:avLst/>
          </a:prstGeom>
        </p:spPr>
        <p:txBody>
          <a:bodyPr lIns="91439" tIns="45719" rIns="91439" bIns="45719">
            <a:noAutofit/>
          </a:bodyPr>
          <a:lstStyle/>
          <a:p>
            <a:endParaRPr/>
          </a:p>
        </p:txBody>
      </p:sp>
      <p:sp>
        <p:nvSpPr>
          <p:cNvPr id="125" name="915009552_2264x1509.jpg"/>
          <p:cNvSpPr>
            <a:spLocks noGrp="1"/>
          </p:cNvSpPr>
          <p:nvPr>
            <p:ph type="pic" sz="quarter" idx="22"/>
          </p:nvPr>
        </p:nvSpPr>
        <p:spPr>
          <a:xfrm>
            <a:off x="15363825" y="1270000"/>
            <a:ext cx="8115300" cy="5409006"/>
          </a:xfrm>
          <a:prstGeom prst="rect">
            <a:avLst/>
          </a:prstGeom>
        </p:spPr>
        <p:txBody>
          <a:bodyPr lIns="91439" tIns="45719" rIns="91439" bIns="45719">
            <a:noAutofit/>
          </a:bodyPr>
          <a:lstStyle/>
          <a:p>
            <a:endParaRPr/>
          </a:p>
        </p:txBody>
      </p:sp>
      <p:sp>
        <p:nvSpPr>
          <p:cNvPr id="126" name="740519873_3318x2212.jpg"/>
          <p:cNvSpPr>
            <a:spLocks noGrp="1"/>
          </p:cNvSpPr>
          <p:nvPr>
            <p:ph type="pic" idx="23"/>
          </p:nvPr>
        </p:nvSpPr>
        <p:spPr>
          <a:xfrm>
            <a:off x="-63500" y="1270000"/>
            <a:ext cx="16764000" cy="111760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740519873_3318x2212.jpg"/>
          <p:cNvSpPr>
            <a:spLocks noGrp="1"/>
          </p:cNvSpPr>
          <p:nvPr>
            <p:ph type="pic" idx="21"/>
          </p:nvPr>
        </p:nvSpPr>
        <p:spPr>
          <a:xfrm>
            <a:off x="1270000" y="-423334"/>
            <a:ext cx="21844000" cy="14562668"/>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740519873_3318x2212.jpg"/>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solidFill>
                  <a:srgbClr val="FFFFFF"/>
                </a:solidFill>
              </a:defRPr>
            </a:lvl1pPr>
          </a:lstStyle>
          <a:p>
            <a:r>
              <a:t>Presentation Title</a:t>
            </a:r>
          </a:p>
        </p:txBody>
      </p:sp>
      <p:sp>
        <p:nvSpPr>
          <p:cNvPr id="23" name="Body Level One…"/>
          <p:cNvSpPr txBox="1">
            <a:spLocks noGrp="1"/>
          </p:cNvSpPr>
          <p:nvPr>
            <p:ph type="body" sz="quarter" idx="1" hasCustomPrompt="1"/>
          </p:nvPr>
        </p:nvSpPr>
        <p:spPr>
          <a:xfrm>
            <a:off x="1219200" y="7569200"/>
            <a:ext cx="21945600" cy="2252112"/>
          </a:xfrm>
          <a:prstGeom prst="rect">
            <a:avLst/>
          </a:prstGeom>
        </p:spPr>
        <p:txBody>
          <a:bodyPr/>
          <a:lstStyle>
            <a:lvl1pPr marL="0" indent="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24" name="Author and Date"/>
          <p:cNvSpPr txBox="1">
            <a:spLocks noGrp="1"/>
          </p:cNvSpPr>
          <p:nvPr>
            <p:ph type="body" sz="quarter" idx="22" hasCustomPrompt="1"/>
          </p:nvPr>
        </p:nvSpPr>
        <p:spPr>
          <a:xfrm>
            <a:off x="1219200" y="11988800"/>
            <a:ext cx="21945602" cy="605791"/>
          </a:xfrm>
          <a:prstGeom prst="rect">
            <a:avLst/>
          </a:prstGeom>
        </p:spPr>
        <p:txBody>
          <a:bodyPr/>
          <a:lstStyle>
            <a:lvl1pPr marL="0" indent="0" algn="ctr" defTabSz="825500">
              <a:lnSpc>
                <a:spcPct val="100000"/>
              </a:lnSpc>
              <a:spcBef>
                <a:spcPts val="0"/>
              </a:spcBef>
              <a:buSzTx/>
              <a:buNone/>
              <a:defRPr sz="3000" spc="-29">
                <a:solidFill>
                  <a:srgbClr val="FFFFFF"/>
                </a:solidFill>
                <a:latin typeface="Graphik Medium"/>
                <a:ea typeface="Graphik Medium"/>
                <a:cs typeface="Graphik Medium"/>
                <a:sym typeface="Graphik Medium"/>
              </a:defRPr>
            </a:lvl1pPr>
          </a:lstStyle>
          <a:p>
            <a:r>
              <a:t>Author and Date</a:t>
            </a: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Slide Title"/>
          <p:cNvSpPr txBox="1">
            <a:spLocks noGrp="1"/>
          </p:cNvSpPr>
          <p:nvPr>
            <p:ph type="title" hasCustomPrompt="1"/>
          </p:nvPr>
        </p:nvSpPr>
        <p:spPr>
          <a:xfrm>
            <a:off x="1215495" y="4585102"/>
            <a:ext cx="9757338" cy="2540001"/>
          </a:xfrm>
          <a:prstGeom prst="rect">
            <a:avLst/>
          </a:prstGeom>
        </p:spPr>
        <p:txBody>
          <a:bodyPr anchor="b"/>
          <a:lstStyle/>
          <a:p>
            <a:r>
              <a:t>Slide Title</a:t>
            </a:r>
          </a:p>
        </p:txBody>
      </p:sp>
      <p:sp>
        <p:nvSpPr>
          <p:cNvPr id="33" name="Image"/>
          <p:cNvSpPr>
            <a:spLocks noGrp="1"/>
          </p:cNvSpPr>
          <p:nvPr>
            <p:ph type="pic" idx="21"/>
          </p:nvPr>
        </p:nvSpPr>
        <p:spPr>
          <a:xfrm>
            <a:off x="9283700" y="1270000"/>
            <a:ext cx="16751300" cy="11176000"/>
          </a:xfrm>
          <a:prstGeom prst="rect">
            <a:avLst/>
          </a:prstGeom>
        </p:spPr>
        <p:txBody>
          <a:bodyPr lIns="91439" tIns="45719" rIns="91439" bIns="45719">
            <a:noAutofit/>
          </a:bodyPr>
          <a:lstStyle/>
          <a:p>
            <a:endParaRPr/>
          </a:p>
        </p:txBody>
      </p:sp>
      <p:sp>
        <p:nvSpPr>
          <p:cNvPr id="34" name="Body Level One…"/>
          <p:cNvSpPr txBox="1">
            <a:spLocks noGrp="1"/>
          </p:cNvSpPr>
          <p:nvPr>
            <p:ph type="body" sz="quarter" idx="1" hasCustomPrompt="1"/>
          </p:nvPr>
        </p:nvSpPr>
        <p:spPr>
          <a:xfrm>
            <a:off x="1219200" y="7016750"/>
            <a:ext cx="9753600" cy="5416550"/>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marL="0" indent="457200" algn="ctr" defTabSz="825500">
              <a:lnSpc>
                <a:spcPct val="100000"/>
              </a:lnSpc>
              <a:spcBef>
                <a:spcPts val="0"/>
              </a:spcBef>
              <a:buSzTx/>
              <a:buNone/>
              <a:defRPr spc="-44">
                <a:latin typeface="Graphik Semibold"/>
                <a:ea typeface="Graphik Semibold"/>
                <a:cs typeface="Graphik Semibold"/>
                <a:sym typeface="Graphik Semibold"/>
              </a:defRPr>
            </a:lvl2pPr>
            <a:lvl3pPr marL="0" indent="914400" algn="ctr" defTabSz="825500">
              <a:lnSpc>
                <a:spcPct val="100000"/>
              </a:lnSpc>
              <a:spcBef>
                <a:spcPts val="0"/>
              </a:spcBef>
              <a:buSzTx/>
              <a:buNone/>
              <a:defRPr spc="-44">
                <a:latin typeface="Graphik Semibold"/>
                <a:ea typeface="Graphik Semibold"/>
                <a:cs typeface="Graphik Semibold"/>
                <a:sym typeface="Graphik Semibold"/>
              </a:defRPr>
            </a:lvl3pPr>
            <a:lvl4pPr marL="0" indent="1371600" algn="ctr" defTabSz="825500">
              <a:lnSpc>
                <a:spcPct val="100000"/>
              </a:lnSpc>
              <a:spcBef>
                <a:spcPts val="0"/>
              </a:spcBef>
              <a:buSzTx/>
              <a:buNone/>
              <a:defRPr spc="-44">
                <a:latin typeface="Graphik Semibold"/>
                <a:ea typeface="Graphik Semibold"/>
                <a:cs typeface="Graphik Semibold"/>
                <a:sym typeface="Graphik Semibold"/>
              </a:defRPr>
            </a:lvl4pPr>
            <a:lvl5pPr marL="0" indent="1828800" algn="ctr" defTabSz="825500">
              <a:lnSpc>
                <a:spcPct val="100000"/>
              </a:lnSpc>
              <a:spcBef>
                <a:spcPts val="0"/>
              </a:spcBef>
              <a:buSzTx/>
              <a:buNone/>
              <a:defRPr spc="-44">
                <a:latin typeface="Graphik Semibold"/>
                <a:ea typeface="Graphik Semibold"/>
                <a:cs typeface="Graphik Semibold"/>
                <a:sym typeface="Graphik Semibold"/>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4"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xfrm>
            <a:off x="1219200" y="4013200"/>
            <a:ext cx="21945600" cy="8487148"/>
          </a:xfrm>
          <a:prstGeom prst="rect">
            <a:avLst/>
          </a:prstGeom>
        </p:spPr>
        <p:txBody>
          <a:bodyPr numCol="2" spcCol="2558384"/>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Title"/>
          <p:cNvSpPr txBox="1">
            <a:spLocks noGrp="1"/>
          </p:cNvSpPr>
          <p:nvPr>
            <p:ph type="title" hasCustomPrompt="1"/>
          </p:nvPr>
        </p:nvSpPr>
        <p:spPr>
          <a:xfrm>
            <a:off x="1219200" y="774700"/>
            <a:ext cx="9753600" cy="1600200"/>
          </a:xfrm>
          <a:prstGeom prst="rect">
            <a:avLst/>
          </a:prstGeom>
        </p:spPr>
        <p:txBody>
          <a:bodyPr/>
          <a:lstStyle/>
          <a:p>
            <a:r>
              <a:t>Slide Title</a:t>
            </a:r>
          </a:p>
        </p:txBody>
      </p:sp>
      <p:sp>
        <p:nvSpPr>
          <p:cNvPr id="61" name="Image"/>
          <p:cNvSpPr>
            <a:spLocks noGrp="1"/>
          </p:cNvSpPr>
          <p:nvPr>
            <p:ph type="pic" idx="21"/>
          </p:nvPr>
        </p:nvSpPr>
        <p:spPr>
          <a:xfrm>
            <a:off x="12192644" y="718588"/>
            <a:ext cx="10972801" cy="12329624"/>
          </a:xfrm>
          <a:prstGeom prst="rect">
            <a:avLst/>
          </a:prstGeom>
        </p:spPr>
        <p:txBody>
          <a:bodyPr lIns="91439" tIns="45719" rIns="91439" bIns="45719">
            <a:noAutofit/>
          </a:bodyPr>
          <a:lstStyle/>
          <a:p>
            <a:endParaRPr/>
          </a:p>
        </p:txBody>
      </p:sp>
      <p:sp>
        <p:nvSpPr>
          <p:cNvPr id="62" name="Slide Subtitle"/>
          <p:cNvSpPr txBox="1">
            <a:spLocks noGrp="1"/>
          </p:cNvSpPr>
          <p:nvPr>
            <p:ph type="body" sz="quarter" idx="22"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63" name="Body Level One…"/>
          <p:cNvSpPr txBox="1">
            <a:spLocks noGrp="1"/>
          </p:cNvSpPr>
          <p:nvPr>
            <p:ph type="body" sz="half" idx="1" hasCustomPrompt="1"/>
          </p:nvPr>
        </p:nvSpPr>
        <p:spPr>
          <a:xfrm>
            <a:off x="1219200" y="4023221"/>
            <a:ext cx="9757569" cy="8384679"/>
          </a:xfrm>
          <a:prstGeom prst="rect">
            <a:avLst/>
          </a:prstGeom>
        </p:spPr>
        <p:txBody>
          <a:bodyPr/>
          <a:lstStyle/>
          <a:p>
            <a:r>
              <a:t>Slide bullet text</a:t>
            </a:r>
          </a:p>
          <a:p>
            <a:pPr lvl="1"/>
            <a:endParaRPr/>
          </a:p>
          <a:p>
            <a:pPr lvl="2"/>
            <a:endParaRPr/>
          </a:p>
          <a:p>
            <a:pPr lvl="3"/>
            <a:endParaRPr/>
          </a:p>
          <a:p>
            <a:pPr lvl="4"/>
            <a:endParaRPr/>
          </a:p>
        </p:txBody>
      </p:sp>
      <p:sp>
        <p:nvSpPr>
          <p:cNvPr id="64" name="Slide Number"/>
          <p:cNvSpPr txBox="1">
            <a:spLocks noGrp="1"/>
          </p:cNvSpPr>
          <p:nvPr>
            <p:ph type="sldNum" sz="quarter" idx="2"/>
          </p:nvPr>
        </p:nvSpPr>
        <p:spPr>
          <a:xfrm>
            <a:off x="1200403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19200" y="3242270"/>
            <a:ext cx="21945600" cy="6604001"/>
          </a:xfrm>
          <a:prstGeom prst="rect">
            <a:avLst/>
          </a:prstGeom>
        </p:spPr>
        <p:txBody>
          <a:bodyPr anchor="ctr"/>
          <a:lstStyle>
            <a:lvl1pPr>
              <a:defRPr sz="12800" spc="0"/>
            </a:lvl1pPr>
          </a:lstStyle>
          <a:p>
            <a:r>
              <a:t>Section Title</a:t>
            </a:r>
          </a:p>
        </p:txBody>
      </p:sp>
      <p:sp>
        <p:nvSpPr>
          <p:cNvPr id="7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prstGeom prst="rect">
            <a:avLst/>
          </a:prstGeom>
        </p:spPr>
        <p:txBody>
          <a:bodyPr/>
          <a:lstStyle/>
          <a:p>
            <a:r>
              <a:t>Slide Title</a:t>
            </a:r>
          </a:p>
        </p:txBody>
      </p:sp>
      <p:sp>
        <p:nvSpPr>
          <p:cNvPr id="80"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8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prstGeom prst="rect">
            <a:avLst/>
          </a:prstGeom>
        </p:spPr>
        <p:txBody>
          <a:bodyPr/>
          <a:lstStyle/>
          <a:p>
            <a:r>
              <a:t>Agenda Title</a:t>
            </a:r>
          </a:p>
        </p:txBody>
      </p:sp>
      <p:sp>
        <p:nvSpPr>
          <p:cNvPr id="89" name="Body Level One…"/>
          <p:cNvSpPr txBox="1">
            <a:spLocks noGrp="1"/>
          </p:cNvSpPr>
          <p:nvPr>
            <p:ph type="body" idx="1" hasCustomPrompt="1"/>
          </p:nvPr>
        </p:nvSpPr>
        <p:spPr>
          <a:xfrm>
            <a:off x="1219200" y="4013200"/>
            <a:ext cx="21945600" cy="8385548"/>
          </a:xfrm>
          <a:prstGeom prst="rect">
            <a:avLst/>
          </a:prstGeom>
        </p:spPr>
        <p:txBody>
          <a:bodyPr/>
          <a:lstStyle>
            <a:lvl1pPr marL="0" indent="0" defTabSz="825500">
              <a:lnSpc>
                <a:spcPct val="100000"/>
              </a:lnSpc>
              <a:buSzTx/>
              <a:buNone/>
              <a:defRPr sz="6800" spc="-136">
                <a:latin typeface="Canela Deck Regular"/>
                <a:ea typeface="Canela Deck Regular"/>
                <a:cs typeface="Canela Deck Regular"/>
                <a:sym typeface="Canela Deck Regular"/>
              </a:defRPr>
            </a:lvl1pPr>
            <a:lvl2pPr marL="0" indent="457200" defTabSz="825500">
              <a:lnSpc>
                <a:spcPct val="100000"/>
              </a:lnSpc>
              <a:buSzTx/>
              <a:buNone/>
              <a:defRPr sz="6800" spc="-136">
                <a:latin typeface="Canela Deck Regular"/>
                <a:ea typeface="Canela Deck Regular"/>
                <a:cs typeface="Canela Deck Regular"/>
                <a:sym typeface="Canela Deck Regular"/>
              </a:defRPr>
            </a:lvl2pPr>
            <a:lvl3pPr marL="0" indent="914400" defTabSz="825500">
              <a:lnSpc>
                <a:spcPct val="100000"/>
              </a:lnSpc>
              <a:buSzTx/>
              <a:buNone/>
              <a:defRPr sz="6800" spc="-136">
                <a:latin typeface="Canela Deck Regular"/>
                <a:ea typeface="Canela Deck Regular"/>
                <a:cs typeface="Canela Deck Regular"/>
                <a:sym typeface="Canela Deck Regular"/>
              </a:defRPr>
            </a:lvl3pPr>
            <a:lvl4pPr marL="0" indent="1371600" defTabSz="825500">
              <a:lnSpc>
                <a:spcPct val="100000"/>
              </a:lnSpc>
              <a:buSzTx/>
              <a:buNone/>
              <a:defRPr sz="6800" spc="-136">
                <a:latin typeface="Canela Deck Regular"/>
                <a:ea typeface="Canela Deck Regular"/>
                <a:cs typeface="Canela Deck Regular"/>
                <a:sym typeface="Canela Deck Regular"/>
              </a:defRPr>
            </a:lvl4pPr>
            <a:lvl5pPr marL="0" indent="1828800" defTabSz="825500">
              <a:lnSpc>
                <a:spcPct val="100000"/>
              </a:lnSpc>
              <a:buSzTx/>
              <a:buNone/>
              <a:defRPr sz="6800" spc="-136">
                <a:latin typeface="Canela Deck Regular"/>
                <a:ea typeface="Canela Deck Regular"/>
                <a:cs typeface="Canela Deck Regular"/>
                <a:sym typeface="Canela Deck Regular"/>
              </a:defRPr>
            </a:lvl5pPr>
          </a:lstStyle>
          <a:p>
            <a:r>
              <a:t>Agenda Topics</a:t>
            </a:r>
          </a:p>
          <a:p>
            <a:pPr lvl="1"/>
            <a:endParaRPr/>
          </a:p>
          <a:p>
            <a:pPr lvl="2"/>
            <a:endParaRPr/>
          </a:p>
          <a:p>
            <a:pPr lvl="3"/>
            <a:endParaRPr/>
          </a:p>
          <a:p>
            <a:pPr lvl="4"/>
            <a:endParaRPr/>
          </a:p>
        </p:txBody>
      </p:sp>
      <p:sp>
        <p:nvSpPr>
          <p:cNvPr id="90" name="Agenda Subtitle"/>
          <p:cNvSpPr txBox="1">
            <a:spLocks noGrp="1"/>
          </p:cNvSpPr>
          <p:nvPr>
            <p:ph type="body" sz="quarter" idx="21" hasCustomPrompt="1"/>
          </p:nvPr>
        </p:nvSpPr>
        <p:spPr>
          <a:xfrm>
            <a:off x="1219200" y="2387115"/>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Agenda Subtitle</a:t>
            </a:r>
          </a:p>
        </p:txBody>
      </p:sp>
      <p:sp>
        <p:nvSpPr>
          <p:cNvPr id="9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p:nvPr>
        </p:nvSpPr>
        <p:spPr>
          <a:xfrm>
            <a:off x="1219200" y="774700"/>
            <a:ext cx="21945600" cy="1727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p:nvPr>
        </p:nvSpPr>
        <p:spPr>
          <a:xfrm>
            <a:off x="1219200" y="4013200"/>
            <a:ext cx="21948577" cy="8483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1997689" y="12700000"/>
            <a:ext cx="388621" cy="429261"/>
          </a:xfrm>
          <a:prstGeom prst="rect">
            <a:avLst/>
          </a:prstGeom>
          <a:ln w="12700">
            <a:miter lim="400000"/>
          </a:ln>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1pPr>
      <a:lvl2pPr marL="0" marR="0" indent="457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2pPr>
      <a:lvl3pPr marL="0" marR="0" indent="914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3pPr>
      <a:lvl4pPr marL="0" marR="0" indent="1371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4pPr>
      <a:lvl5pPr marL="0" marR="0" indent="18288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5pPr>
      <a:lvl6pPr marL="0" marR="0" indent="22860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6pPr>
      <a:lvl7pPr marL="0" marR="0" indent="2743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7pPr>
      <a:lvl8pPr marL="0" marR="0" indent="3200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8pPr>
      <a:lvl9pPr marL="0" marR="0" indent="3657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9pPr>
    </p:titleStyle>
    <p:bodyStyle>
      <a:lvl1pPr marL="5461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1pPr>
      <a:lvl2pPr marL="10922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2pPr>
      <a:lvl3pPr marL="16383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3pPr>
      <a:lvl4pPr marL="21844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4pPr>
      <a:lvl5pPr marL="27305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5pPr>
      <a:lvl6pPr marL="32766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6pPr>
      <a:lvl7pPr marL="38227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7pPr>
      <a:lvl8pPr marL="43688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8pPr>
      <a:lvl9pPr marL="49149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9pPr>
    </p:bodyStyle>
    <p:otherStyle>
      <a:lvl1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1pPr>
      <a:lvl2pPr marL="0" marR="0" indent="457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2pPr>
      <a:lvl3pPr marL="0" marR="0" indent="914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3pPr>
      <a:lvl4pPr marL="0" marR="0" indent="1371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4pPr>
      <a:lvl5pPr marL="0" marR="0" indent="18288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5pPr>
      <a:lvl6pPr marL="0" marR="0" indent="22860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6pPr>
      <a:lvl7pPr marL="0" marR="0" indent="2743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7pPr>
      <a:lvl8pPr marL="0" marR="0" indent="3200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8pPr>
      <a:lvl9pPr marL="0" marR="0" indent="3657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151" name="Dr Chris Webb - December 2020"/>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Calibri"/>
                <a:ea typeface="Calibri"/>
                <a:cs typeface="Calibri"/>
                <a:sym typeface="Calibri"/>
              </a:defRPr>
            </a:lvl1pPr>
          </a:lstStyle>
          <a:p>
            <a:r>
              <a:t>Dr Chris Webb - December 2020</a:t>
            </a:r>
          </a:p>
        </p:txBody>
      </p:sp>
      <p:sp>
        <p:nvSpPr>
          <p:cNvPr id="152" name="Care Assessment Tool"/>
          <p:cNvSpPr txBox="1">
            <a:spLocks noGrp="1"/>
          </p:cNvSpPr>
          <p:nvPr>
            <p:ph type="ctrTitle"/>
          </p:nvPr>
        </p:nvSpPr>
        <p:spPr>
          <a:prstGeom prst="rect">
            <a:avLst/>
          </a:prstGeom>
        </p:spPr>
        <p:txBody>
          <a:bodyPr/>
          <a:lstStyle>
            <a:lvl1pPr>
              <a:defRPr b="1">
                <a:latin typeface="Calibri"/>
                <a:ea typeface="Calibri"/>
                <a:cs typeface="Calibri"/>
                <a:sym typeface="Calibri"/>
              </a:defRPr>
            </a:lvl1pPr>
          </a:lstStyle>
          <a:p>
            <a:r>
              <a:t>Care Assessment Tool</a:t>
            </a:r>
          </a:p>
        </p:txBody>
      </p:sp>
      <p:sp>
        <p:nvSpPr>
          <p:cNvPr id="153" name="CAT"/>
          <p:cNvSpPr txBox="1">
            <a:spLocks noGrp="1"/>
          </p:cNvSpPr>
          <p:nvPr>
            <p:ph type="subTitle" sz="quarter" idx="1"/>
          </p:nvPr>
        </p:nvSpPr>
        <p:spPr>
          <a:prstGeom prst="rect">
            <a:avLst/>
          </a:prstGeom>
        </p:spPr>
        <p:txBody>
          <a:bodyPr/>
          <a:lstStyle>
            <a:lvl1pPr>
              <a:defRPr>
                <a:latin typeface="Calibri"/>
                <a:ea typeface="Calibri"/>
                <a:cs typeface="Calibri"/>
                <a:sym typeface="Calibri"/>
              </a:defRPr>
            </a:lvl1pPr>
          </a:lstStyle>
          <a:p>
            <a:r>
              <a:t>CAT</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177" name="Case based Discussion (CbD)…"/>
          <p:cNvSpPr txBox="1">
            <a:spLocks noGrp="1"/>
          </p:cNvSpPr>
          <p:nvPr>
            <p:ph type="title"/>
          </p:nvPr>
        </p:nvSpPr>
        <p:spPr>
          <a:prstGeom prst="rect">
            <a:avLst/>
          </a:prstGeom>
        </p:spPr>
        <p:txBody>
          <a:bodyPr/>
          <a:lstStyle/>
          <a:p>
            <a:pPr>
              <a:defRPr sz="12500">
                <a:latin typeface="Graphik"/>
                <a:ea typeface="Graphik"/>
                <a:cs typeface="Graphik"/>
                <a:sym typeface="Graphik"/>
              </a:defRPr>
            </a:pPr>
            <a:r>
              <a:t>Case based Discussion (CbD)</a:t>
            </a:r>
          </a:p>
          <a:p>
            <a:pPr>
              <a:defRPr sz="12500">
                <a:latin typeface="Graphik"/>
                <a:ea typeface="Graphik"/>
                <a:cs typeface="Graphik"/>
                <a:sym typeface="Graphik"/>
              </a:defRPr>
            </a:pPr>
            <a:r>
              <a:t>(see separate presentation)</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179" name="Random case review"/>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Random case review</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Preparatio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Preparation </a:t>
            </a:r>
          </a:p>
        </p:txBody>
      </p:sp>
      <p:sp>
        <p:nvSpPr>
          <p:cNvPr id="182" name="None"/>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None</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Content"/>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Content</a:t>
            </a:r>
          </a:p>
        </p:txBody>
      </p:sp>
      <p:sp>
        <p:nvSpPr>
          <p:cNvPr id="185" name="Select a date and surgery at random from the trainee’s appointment list and access the patient records…"/>
          <p:cNvSpPr txBox="1">
            <a:spLocks noGrp="1"/>
          </p:cNvSpPr>
          <p:nvPr>
            <p:ph type="body" idx="1"/>
          </p:nvPr>
        </p:nvSpPr>
        <p:spPr>
          <a:prstGeom prst="rect">
            <a:avLst/>
          </a:prstGeom>
        </p:spPr>
        <p:txBody>
          <a:bodyPr/>
          <a:lstStyle/>
          <a:p>
            <a:pPr>
              <a:defRPr>
                <a:latin typeface="Graphik"/>
                <a:ea typeface="Graphik"/>
                <a:cs typeface="Graphik"/>
                <a:sym typeface="Graphik"/>
              </a:defRPr>
            </a:pPr>
            <a:r>
              <a:t>Select a date and surgery at random from the trainee’s appointment list and access the patient records</a:t>
            </a:r>
          </a:p>
          <a:p>
            <a:pPr>
              <a:defRPr>
                <a:latin typeface="Graphik"/>
                <a:ea typeface="Graphik"/>
                <a:cs typeface="Graphik"/>
                <a:sym typeface="Graphik"/>
              </a:defRPr>
            </a:pPr>
            <a:r>
              <a:t>There are many different ways to review random cases. Reviewing consecutive patients can be helpful and reviewing a whole surgery will give a picture of overall performance</a:t>
            </a:r>
          </a:p>
          <a:p>
            <a:pPr>
              <a:defRPr>
                <a:latin typeface="Graphik"/>
                <a:ea typeface="Graphik"/>
                <a:cs typeface="Graphik"/>
                <a:sym typeface="Graphik"/>
              </a:defRPr>
            </a:pPr>
            <a:r>
              <a:t>It can also be useful to review a random surgery looking through one particular ‘lens’ e.g. the appropriateness of the diagnosis or decision making; or understanding of the home circumstances of each patient / their support systems etc. i.e. how well the trainee assessed them holistically; or considering examinations carried out in detail; or recording (use of coding); or completion of all possible pop up tasks</a:t>
            </a:r>
          </a:p>
        </p:txBody>
      </p:sp>
      <p:sp>
        <p:nvSpPr>
          <p:cNvPr id="186" name="Supervisor guidance"/>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Supervisor guidance</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Content"/>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Content</a:t>
            </a:r>
          </a:p>
        </p:txBody>
      </p:sp>
      <p:sp>
        <p:nvSpPr>
          <p:cNvPr id="189" name="Alternatively, it can be appropriate to look at only 1-2 cases chosen by the supervisor and review multiple Capabilities in more detail in these cases…"/>
          <p:cNvSpPr txBox="1">
            <a:spLocks noGrp="1"/>
          </p:cNvSpPr>
          <p:nvPr>
            <p:ph type="body" idx="1"/>
          </p:nvPr>
        </p:nvSpPr>
        <p:spPr>
          <a:prstGeom prst="rect">
            <a:avLst/>
          </a:prstGeom>
        </p:spPr>
        <p:txBody>
          <a:bodyPr/>
          <a:lstStyle/>
          <a:p>
            <a:pPr>
              <a:defRPr>
                <a:latin typeface="Graphik"/>
                <a:ea typeface="Graphik"/>
                <a:cs typeface="Graphik"/>
                <a:sym typeface="Graphik"/>
              </a:defRPr>
            </a:pPr>
            <a:r>
              <a:t>Alternatively, it can be appropriate to look at only 1-2 cases chosen by the supervisor and review multiple Capabilities in more detail in these cases</a:t>
            </a:r>
          </a:p>
          <a:p>
            <a:pPr>
              <a:defRPr>
                <a:latin typeface="Graphik"/>
                <a:ea typeface="Graphik"/>
                <a:cs typeface="Graphik"/>
                <a:sym typeface="Graphik"/>
              </a:defRPr>
            </a:pPr>
            <a:r>
              <a:t>Review how long the consultation took, as well as their recording of the consultation itself. These can be used to assess organisation, management and leadership</a:t>
            </a:r>
          </a:p>
          <a:p>
            <a:pPr>
              <a:defRPr>
                <a:latin typeface="Graphik"/>
                <a:ea typeface="Graphik"/>
                <a:cs typeface="Graphik"/>
                <a:sym typeface="Graphik"/>
              </a:defRPr>
            </a:pPr>
            <a:r>
              <a:t>Review the trainee’s recording, using READ/ SNOMED codes as appropriate, observations recorded, history and other data gathering as well as clinical management, diagnosis and decisions and follow up</a:t>
            </a:r>
          </a:p>
        </p:txBody>
      </p:sp>
      <p:sp>
        <p:nvSpPr>
          <p:cNvPr id="190" name="....Continued"/>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....Continued</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Content"/>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Content</a:t>
            </a:r>
          </a:p>
        </p:txBody>
      </p:sp>
      <p:sp>
        <p:nvSpPr>
          <p:cNvPr id="193" name="Involvement of other doctors or team members may also be reviewed which can give information for the Capability of working with colleagues and teams…"/>
          <p:cNvSpPr txBox="1">
            <a:spLocks noGrp="1"/>
          </p:cNvSpPr>
          <p:nvPr>
            <p:ph type="body" idx="1"/>
          </p:nvPr>
        </p:nvSpPr>
        <p:spPr>
          <a:prstGeom prst="rect">
            <a:avLst/>
          </a:prstGeom>
        </p:spPr>
        <p:txBody>
          <a:bodyPr/>
          <a:lstStyle/>
          <a:p>
            <a:pPr>
              <a:defRPr>
                <a:latin typeface="Graphik"/>
                <a:ea typeface="Graphik"/>
                <a:cs typeface="Graphik"/>
                <a:sym typeface="Graphik"/>
              </a:defRPr>
            </a:pPr>
            <a:r>
              <a:t>Involvement of other doctors or team members may also be reviewed which can give information for the Capability of working with colleagues and teams</a:t>
            </a:r>
          </a:p>
          <a:p>
            <a:pPr>
              <a:defRPr>
                <a:latin typeface="Graphik"/>
                <a:ea typeface="Graphik"/>
                <a:cs typeface="Graphik"/>
                <a:sym typeface="Graphik"/>
              </a:defRPr>
            </a:pPr>
            <a:r>
              <a:t>How much health promotion was undertaken? Holistic care and managing medical complexity</a:t>
            </a:r>
          </a:p>
          <a:p>
            <a:pPr>
              <a:defRPr>
                <a:latin typeface="Graphik"/>
                <a:ea typeface="Graphik"/>
                <a:cs typeface="Graphik"/>
                <a:sym typeface="Graphik"/>
              </a:defRPr>
            </a:pPr>
            <a:r>
              <a:t>Did the trainee see a range of patient types, conditions and mix of urgent and unscheduled care and routine appointments? Are there actions that need to be planned in response to the balance of their work across clinical experience groups and medical specialities? </a:t>
            </a:r>
          </a:p>
        </p:txBody>
      </p:sp>
      <p:sp>
        <p:nvSpPr>
          <p:cNvPr id="194" name="...Continued"/>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...Continued</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apability areas suggested"/>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Capability areas suggested</a:t>
            </a:r>
          </a:p>
        </p:txBody>
      </p:sp>
      <p:sp>
        <p:nvSpPr>
          <p:cNvPr id="197" name="All areas may be possible depending on the detail of recording"/>
          <p:cNvSpPr txBox="1">
            <a:spLocks noGrp="1"/>
          </p:cNvSpPr>
          <p:nvPr>
            <p:ph type="body" idx="1"/>
          </p:nvPr>
        </p:nvSpPr>
        <p:spPr>
          <a:prstGeom prst="rect">
            <a:avLst/>
          </a:prstGeom>
        </p:spPr>
        <p:txBody>
          <a:bodyPr/>
          <a:lstStyle>
            <a:lvl1pPr>
              <a:defRPr>
                <a:latin typeface="Graphik"/>
                <a:ea typeface="Graphik"/>
                <a:cs typeface="Graphik"/>
                <a:sym typeface="Graphik"/>
              </a:defRPr>
            </a:lvl1pPr>
          </a:lstStyle>
          <a:p>
            <a:r>
              <a:t>All areas may be possible depending on the detail of recording</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Recording in the Portfolio"/>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Recording in the Portfolio</a:t>
            </a:r>
          </a:p>
        </p:txBody>
      </p:sp>
      <p:sp>
        <p:nvSpPr>
          <p:cNvPr id="200" name="Pick the Capabilities demonstrated and give specific case detail to justify the grading given, relating this to the Capability descriptors…"/>
          <p:cNvSpPr txBox="1">
            <a:spLocks noGrp="1"/>
          </p:cNvSpPr>
          <p:nvPr>
            <p:ph type="body" idx="1"/>
          </p:nvPr>
        </p:nvSpPr>
        <p:spPr>
          <a:prstGeom prst="rect">
            <a:avLst/>
          </a:prstGeom>
        </p:spPr>
        <p:txBody>
          <a:bodyPr/>
          <a:lstStyle/>
          <a:p>
            <a:pPr>
              <a:defRPr>
                <a:latin typeface="Graphik"/>
                <a:ea typeface="Graphik"/>
                <a:cs typeface="Graphik"/>
                <a:sym typeface="Graphik"/>
              </a:defRPr>
            </a:pPr>
            <a:r>
              <a:t>Pick the Capabilities demonstrated and give specific case detail to justify the grading given, relating this to the Capability descriptors</a:t>
            </a:r>
          </a:p>
          <a:p>
            <a:pPr>
              <a:defRPr>
                <a:latin typeface="Graphik"/>
                <a:ea typeface="Graphik"/>
                <a:cs typeface="Graphik"/>
                <a:sym typeface="Graphik"/>
              </a:defRPr>
            </a:pPr>
            <a:r>
              <a:t>Give specific feedback for each Capability with agreed plans for each</a:t>
            </a:r>
          </a:p>
        </p:txBody>
      </p:sp>
      <p:sp>
        <p:nvSpPr>
          <p:cNvPr id="201" name="Supervisor guidance"/>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Supervisor guidance</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203" name="Leadership activities…"/>
          <p:cNvSpPr txBox="1">
            <a:spLocks noGrp="1"/>
          </p:cNvSpPr>
          <p:nvPr>
            <p:ph type="title"/>
          </p:nvPr>
        </p:nvSpPr>
        <p:spPr>
          <a:prstGeom prst="rect">
            <a:avLst/>
          </a:prstGeom>
        </p:spPr>
        <p:txBody>
          <a:bodyPr/>
          <a:lstStyle/>
          <a:p>
            <a:pPr>
              <a:defRPr>
                <a:latin typeface="Graphik"/>
                <a:ea typeface="Graphik"/>
                <a:cs typeface="Graphik"/>
                <a:sym typeface="Graphik"/>
              </a:defRPr>
            </a:pPr>
            <a:r>
              <a:t>Leadership activities</a:t>
            </a:r>
          </a:p>
          <a:p>
            <a:pPr>
              <a:defRPr>
                <a:latin typeface="Graphik"/>
                <a:ea typeface="Graphik"/>
                <a:cs typeface="Graphik"/>
                <a:sym typeface="Graphik"/>
              </a:defRPr>
            </a:pPr>
            <a:r>
              <a:t>(see separate presentation)</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205" name="Prescribing assessment follow up"/>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Prescribing assessment follow up</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CbDs in General Practice / primary care placements are being replaced by Care Assessment Tools (CATs), which allows a greater range of information and performance to be recorded and assessed against the Capabilities. CbDs will remain in the non-primary c"/>
          <p:cNvSpPr txBox="1">
            <a:spLocks noGrp="1"/>
          </p:cNvSpPr>
          <p:nvPr>
            <p:ph type="body" idx="1"/>
          </p:nvPr>
        </p:nvSpPr>
        <p:spPr>
          <a:prstGeom prst="rect">
            <a:avLst/>
          </a:prstGeom>
        </p:spPr>
        <p:txBody>
          <a:bodyPr/>
          <a:lstStyle>
            <a:lvl1pPr>
              <a:defRPr sz="5400">
                <a:latin typeface="Graphik"/>
                <a:ea typeface="Graphik"/>
                <a:cs typeface="Graphik"/>
                <a:sym typeface="Graphik"/>
              </a:defRPr>
            </a:lvl1pPr>
          </a:lstStyle>
          <a:p>
            <a:r>
              <a:t>CbDs in General Practice / primary care placements are being replaced by Care Assessment Tools (CATs), which allows a greater range of information and performance to be recorded and assessed against the Capabilities. CbDs will remain in the non-primary care setting and become one type of CAT in the primary care setting</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This is a follow up to the full prescribing assessment and should focus on the areas for development detailed in the prescribing assessment and how the trainee has progressed with these. This may involve finding and analysing prescriptions done for speci"/>
          <p:cNvSpPr txBox="1">
            <a:spLocks noGrp="1"/>
          </p:cNvSpPr>
          <p:nvPr>
            <p:ph type="body" idx="1"/>
          </p:nvPr>
        </p:nvSpPr>
        <p:spPr>
          <a:prstGeom prst="rect">
            <a:avLst/>
          </a:prstGeom>
        </p:spPr>
        <p:txBody>
          <a:bodyPr/>
          <a:lstStyle>
            <a:lvl1pPr>
              <a:defRPr sz="5400">
                <a:latin typeface="Graphik"/>
                <a:ea typeface="Graphik"/>
                <a:cs typeface="Graphik"/>
                <a:sym typeface="Graphik"/>
              </a:defRPr>
            </a:lvl1pPr>
          </a:lstStyle>
          <a:p>
            <a:r>
              <a:t>This is a follow up to the full prescribing assessment and should focus on the areas for development detailed in the prescribing assessment and how the trainee has progressed with these. This may involve finding and analysing prescriptions done for specific Clinical Experience Groups, for example, children, end of life, controlled drugs use, advice re over the counter (OTC) medications, particular specialty drugs e.g. for COPD, or contraception</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Preparatio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Preparation</a:t>
            </a:r>
          </a:p>
        </p:txBody>
      </p:sp>
      <p:sp>
        <p:nvSpPr>
          <p:cNvPr id="210" name="They review their prescribing assessment and agreed actions. In particular they need to ensure that any of the prescribing proficiencies which they did not cover in their assessment have now been met…"/>
          <p:cNvSpPr txBox="1">
            <a:spLocks noGrp="1"/>
          </p:cNvSpPr>
          <p:nvPr>
            <p:ph type="body" idx="1"/>
          </p:nvPr>
        </p:nvSpPr>
        <p:spPr>
          <a:prstGeom prst="rect">
            <a:avLst/>
          </a:prstGeom>
        </p:spPr>
        <p:txBody>
          <a:bodyPr/>
          <a:lstStyle/>
          <a:p>
            <a:pPr>
              <a:defRPr>
                <a:latin typeface="Graphik"/>
                <a:ea typeface="Graphik"/>
                <a:cs typeface="Graphik"/>
                <a:sym typeface="Graphik"/>
              </a:defRPr>
            </a:pPr>
            <a:r>
              <a:t>They review their prescribing assessment and agreed actions. In particular they need to ensure that any of the prescribing proficiencies which they did not cover in their assessment have now been met</a:t>
            </a:r>
          </a:p>
          <a:p>
            <a:pPr>
              <a:defRPr>
                <a:latin typeface="Graphik"/>
                <a:ea typeface="Graphik"/>
                <a:cs typeface="Graphik"/>
                <a:sym typeface="Graphik"/>
              </a:defRPr>
            </a:pPr>
            <a:r>
              <a:t>They need to upload any further results in the Portfolio learning log</a:t>
            </a:r>
          </a:p>
          <a:p>
            <a:pPr>
              <a:defRPr>
                <a:latin typeface="Graphik"/>
                <a:ea typeface="Graphik"/>
                <a:cs typeface="Graphik"/>
                <a:sym typeface="Graphik"/>
              </a:defRPr>
            </a:pPr>
            <a:r>
              <a:t>They need to reflect on their performance against the prescribing competences</a:t>
            </a:r>
          </a:p>
          <a:p>
            <a:pPr>
              <a:defRPr>
                <a:latin typeface="Graphik"/>
                <a:ea typeface="Graphik"/>
                <a:cs typeface="Graphik"/>
                <a:sym typeface="Graphik"/>
              </a:defRPr>
            </a:pPr>
            <a:r>
              <a:t>Their supervisor will review their evidence and discuss this with them</a:t>
            </a:r>
          </a:p>
        </p:txBody>
      </p:sp>
      <p:sp>
        <p:nvSpPr>
          <p:cNvPr id="211" name="Trainee"/>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Trainee</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Preparatio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Preparation</a:t>
            </a:r>
          </a:p>
        </p:txBody>
      </p:sp>
      <p:sp>
        <p:nvSpPr>
          <p:cNvPr id="214" name="Review and discuss the trainee’s further evidence in the Portfolio and evidence from random case reviews and debriefs…"/>
          <p:cNvSpPr txBox="1">
            <a:spLocks noGrp="1"/>
          </p:cNvSpPr>
          <p:nvPr>
            <p:ph type="body" idx="1"/>
          </p:nvPr>
        </p:nvSpPr>
        <p:spPr>
          <a:prstGeom prst="rect">
            <a:avLst/>
          </a:prstGeom>
        </p:spPr>
        <p:txBody>
          <a:bodyPr/>
          <a:lstStyle/>
          <a:p>
            <a:pPr marL="513333" indent="-513333" defTabSz="2292038">
              <a:spcBef>
                <a:spcPts val="2200"/>
              </a:spcBef>
              <a:defRPr sz="4136">
                <a:latin typeface="Graphik"/>
                <a:ea typeface="Graphik"/>
                <a:cs typeface="Graphik"/>
                <a:sym typeface="Graphik"/>
              </a:defRPr>
            </a:pPr>
            <a:r>
              <a:t>Review and discuss the trainee’s further evidence in the Portfolio and evidence from random case reviews and debriefs</a:t>
            </a:r>
          </a:p>
          <a:p>
            <a:pPr marL="513333" indent="-513333" defTabSz="2292038">
              <a:spcBef>
                <a:spcPts val="2200"/>
              </a:spcBef>
              <a:defRPr sz="4136">
                <a:latin typeface="Graphik"/>
                <a:ea typeface="Graphik"/>
                <a:cs typeface="Graphik"/>
                <a:sym typeface="Graphik"/>
              </a:defRPr>
            </a:pPr>
            <a:r>
              <a:t>Review the prescribing assessment action plan and PDP entry progress</a:t>
            </a:r>
          </a:p>
          <a:p>
            <a:pPr marL="513333" indent="-513333" defTabSz="2292038">
              <a:spcBef>
                <a:spcPts val="2200"/>
              </a:spcBef>
              <a:defRPr sz="4136">
                <a:latin typeface="Graphik"/>
                <a:ea typeface="Graphik"/>
                <a:cs typeface="Graphik"/>
                <a:sym typeface="Graphik"/>
              </a:defRPr>
            </a:pPr>
            <a:r>
              <a:t>Discuss areas done well and areas for improvement</a:t>
            </a:r>
          </a:p>
          <a:p>
            <a:pPr marL="513333" indent="-513333" defTabSz="2292038">
              <a:spcBef>
                <a:spcPts val="2200"/>
              </a:spcBef>
              <a:defRPr sz="4136">
                <a:latin typeface="Graphik"/>
                <a:ea typeface="Graphik"/>
                <a:cs typeface="Graphik"/>
                <a:sym typeface="Graphik"/>
              </a:defRPr>
            </a:pPr>
            <a:r>
              <a:t>Together agree plans for further improving the trainee’s prescribing or increasing their exposure to patient groups to meet the prescribing competences</a:t>
            </a:r>
          </a:p>
          <a:p>
            <a:pPr marL="513333" indent="-513333" defTabSz="2292038">
              <a:spcBef>
                <a:spcPts val="2200"/>
              </a:spcBef>
              <a:defRPr sz="4136">
                <a:latin typeface="Graphik"/>
                <a:ea typeface="Graphik"/>
                <a:cs typeface="Graphik"/>
                <a:sym typeface="Graphik"/>
              </a:defRPr>
            </a:pPr>
            <a:r>
              <a:t>Discuss how this has provided evidence for the prescribing competences as described in the feedback and recommendations</a:t>
            </a:r>
          </a:p>
          <a:p>
            <a:pPr marL="513333" indent="-513333" defTabSz="2292038">
              <a:spcBef>
                <a:spcPts val="2200"/>
              </a:spcBef>
              <a:defRPr sz="4136">
                <a:latin typeface="Graphik"/>
                <a:ea typeface="Graphik"/>
                <a:cs typeface="Graphik"/>
                <a:sym typeface="Graphik"/>
              </a:defRPr>
            </a:pPr>
            <a:r>
              <a:t>Discuss hypothetical situations where issues have not been not covered such as prescribing unlicensed drugs, drug interactions, over the counter (OTC) medication, allergies and monitoring requirements</a:t>
            </a:r>
          </a:p>
        </p:txBody>
      </p:sp>
      <p:sp>
        <p:nvSpPr>
          <p:cNvPr id="215" name="Trainer"/>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Trainer</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Capability areas suggested"/>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Capability areas suggested</a:t>
            </a:r>
          </a:p>
        </p:txBody>
      </p:sp>
      <p:sp>
        <p:nvSpPr>
          <p:cNvPr id="218" name="Clinical management. Has the trainee prescribed safely? Are they aware of and are they applying local and national guidelines including drug and non-drug therapies? Are they aware of legal frameworks for appropriate prescribing?…"/>
          <p:cNvSpPr txBox="1">
            <a:spLocks noGrp="1"/>
          </p:cNvSpPr>
          <p:nvPr>
            <p:ph type="body" idx="1"/>
          </p:nvPr>
        </p:nvSpPr>
        <p:spPr>
          <a:prstGeom prst="rect">
            <a:avLst/>
          </a:prstGeom>
        </p:spPr>
        <p:txBody>
          <a:bodyPr/>
          <a:lstStyle/>
          <a:p>
            <a:pPr>
              <a:defRPr>
                <a:latin typeface="Graphik"/>
                <a:ea typeface="Graphik"/>
                <a:cs typeface="Graphik"/>
                <a:sym typeface="Graphik"/>
              </a:defRPr>
            </a:pPr>
            <a:r>
              <a:rPr b="1"/>
              <a:t>Clinical management</a:t>
            </a:r>
            <a:r>
              <a:t>. Has the trainee prescribed safely? Are they aware of and are they applying local and national guidelines including drug and non-drug therapies? Are they aware of legal frameworks for appropriate prescribing?</a:t>
            </a:r>
          </a:p>
          <a:p>
            <a:pPr>
              <a:defRPr>
                <a:latin typeface="Graphik"/>
                <a:ea typeface="Graphik"/>
                <a:cs typeface="Graphik"/>
                <a:sym typeface="Graphik"/>
              </a:defRPr>
            </a:pPr>
            <a:r>
              <a:rPr b="1"/>
              <a:t>Managing medical complexity</a:t>
            </a:r>
            <a:r>
              <a:t>. Has the trainee simultaneously managed patients’ health problems, both acute and chronic (e.g. by taking into account comorbidities, existing medication and allergies), communicated risk effectively to patients (from documentation in the clinical records), recognised the inevitable conflicts that arise when managing patients with multiple problems and taken steps to address these</a:t>
            </a:r>
          </a:p>
          <a:p>
            <a:pPr>
              <a:defRPr>
                <a:latin typeface="Graphik"/>
                <a:ea typeface="Graphik"/>
                <a:cs typeface="Graphik"/>
                <a:sym typeface="Graphik"/>
              </a:defRPr>
            </a:pPr>
            <a:r>
              <a:rPr b="1"/>
              <a:t>Organisation, management and leadership</a:t>
            </a:r>
            <a:r>
              <a:t>. Has the trainee produced records that are succinct, comprehensive, appropriately coded and understandable?</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Community orientation. Has the trainee demonstrated how they have adapted their own clinical practice to take into account their local resources, for example colleagues with GPSPI experience; or in cost-effective prescribing by following local protocols?"/>
          <p:cNvSpPr txBox="1">
            <a:spLocks noGrp="1"/>
          </p:cNvSpPr>
          <p:nvPr>
            <p:ph type="body" idx="1"/>
          </p:nvPr>
        </p:nvSpPr>
        <p:spPr>
          <a:prstGeom prst="rect">
            <a:avLst/>
          </a:prstGeom>
        </p:spPr>
        <p:txBody>
          <a:bodyPr/>
          <a:lstStyle/>
          <a:p>
            <a:pPr>
              <a:defRPr>
                <a:latin typeface="Graphik"/>
                <a:ea typeface="Graphik"/>
                <a:cs typeface="Graphik"/>
                <a:sym typeface="Graphik"/>
              </a:defRPr>
            </a:pPr>
            <a:r>
              <a:rPr b="1"/>
              <a:t>Community orientation</a:t>
            </a:r>
            <a:r>
              <a:t>. Has the trainee demonstrated how they have adapted their own clinical practice to take into account their local resources, for example colleagues with GPSPI experience; or in cost-effective prescribing by following local protocols?</a:t>
            </a:r>
          </a:p>
          <a:p>
            <a:pPr>
              <a:defRPr>
                <a:latin typeface="Graphik"/>
                <a:ea typeface="Graphik"/>
                <a:cs typeface="Graphik"/>
                <a:sym typeface="Graphik"/>
              </a:defRPr>
            </a:pPr>
            <a:r>
              <a:rPr b="1"/>
              <a:t>Maintaining performance Learning and teaching</a:t>
            </a:r>
            <a:r>
              <a:t>. Has the trainee shown a commitment to professional development through reflection on performance and the identification of personal learning needs? </a:t>
            </a:r>
          </a:p>
          <a:p>
            <a:pPr>
              <a:defRPr>
                <a:latin typeface="Graphik"/>
                <a:ea typeface="Graphik"/>
                <a:cs typeface="Graphik"/>
                <a:sym typeface="Graphik"/>
              </a:defRPr>
            </a:pPr>
            <a:r>
              <a:rPr b="1"/>
              <a:t>Fitness to practice</a:t>
            </a:r>
            <a:r>
              <a:t>. Has the trainee reflected on and learnt from performance issues (e.g. drug errors) in order to improve patient care?</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Recording in the Portfolio"/>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Recording in the Portfolio</a:t>
            </a:r>
          </a:p>
        </p:txBody>
      </p:sp>
      <p:sp>
        <p:nvSpPr>
          <p:cNvPr id="223" name="The supervisor completes a prescribing assessment CAT detailing the Capabilities covered and record for each:…"/>
          <p:cNvSpPr txBox="1">
            <a:spLocks noGrp="1"/>
          </p:cNvSpPr>
          <p:nvPr>
            <p:ph type="body" idx="1"/>
          </p:nvPr>
        </p:nvSpPr>
        <p:spPr>
          <a:prstGeom prst="rect">
            <a:avLst/>
          </a:prstGeom>
        </p:spPr>
        <p:txBody>
          <a:bodyPr/>
          <a:lstStyle/>
          <a:p>
            <a:pPr marL="0" indent="0">
              <a:buSzTx/>
              <a:buNone/>
              <a:defRPr>
                <a:latin typeface="Graphik"/>
                <a:ea typeface="Graphik"/>
                <a:cs typeface="Graphik"/>
                <a:sym typeface="Graphik"/>
              </a:defRPr>
            </a:pPr>
            <a:r>
              <a:t>The supervisor completes a prescribing assessment CAT detailing the Capabilities covered and record for each:</a:t>
            </a:r>
          </a:p>
          <a:p>
            <a:pPr>
              <a:defRPr>
                <a:latin typeface="Graphik"/>
                <a:ea typeface="Graphik"/>
                <a:cs typeface="Graphik"/>
                <a:sym typeface="Graphik"/>
              </a:defRPr>
            </a:pPr>
            <a:r>
              <a:t>Specific feedback on performance</a:t>
            </a:r>
          </a:p>
          <a:p>
            <a:pPr>
              <a:defRPr>
                <a:latin typeface="Graphik"/>
                <a:ea typeface="Graphik"/>
                <a:cs typeface="Graphik"/>
                <a:sym typeface="Graphik"/>
              </a:defRPr>
            </a:pPr>
            <a:r>
              <a:t>Recommendations for further development</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225" name="Referrals review"/>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Referrals review</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Preparatio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Preparation</a:t>
            </a:r>
          </a:p>
        </p:txBody>
      </p:sp>
      <p:sp>
        <p:nvSpPr>
          <p:cNvPr id="228" name="They should gather together either a list of all their referrals or copies of the referral letters to review…"/>
          <p:cNvSpPr txBox="1">
            <a:spLocks noGrp="1"/>
          </p:cNvSpPr>
          <p:nvPr>
            <p:ph type="body" idx="1"/>
          </p:nvPr>
        </p:nvSpPr>
        <p:spPr>
          <a:prstGeom prst="rect">
            <a:avLst/>
          </a:prstGeom>
        </p:spPr>
        <p:txBody>
          <a:bodyPr/>
          <a:lstStyle/>
          <a:p>
            <a:pPr>
              <a:defRPr>
                <a:latin typeface="Graphik"/>
                <a:ea typeface="Graphik"/>
                <a:cs typeface="Graphik"/>
                <a:sym typeface="Graphik"/>
              </a:defRPr>
            </a:pPr>
            <a:r>
              <a:t>They should gather together either a list of all their referrals or copies of the referral letters to review</a:t>
            </a:r>
          </a:p>
          <a:p>
            <a:pPr>
              <a:defRPr>
                <a:latin typeface="Graphik"/>
                <a:ea typeface="Graphik"/>
                <a:cs typeface="Graphik"/>
                <a:sym typeface="Graphik"/>
              </a:defRPr>
            </a:pPr>
            <a:r>
              <a:t>They should ensure sufficient time has elapsed to get letters back from the clinic visit following the patient appointment</a:t>
            </a:r>
          </a:p>
        </p:txBody>
      </p:sp>
      <p:sp>
        <p:nvSpPr>
          <p:cNvPr id="229" name="Trainee"/>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Trainee</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Preparatio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Preparation</a:t>
            </a:r>
          </a:p>
        </p:txBody>
      </p:sp>
      <p:sp>
        <p:nvSpPr>
          <p:cNvPr id="232" name="Look through the letters the trainee has written encouraging the trainee to critique their work…"/>
          <p:cNvSpPr txBox="1">
            <a:spLocks noGrp="1"/>
          </p:cNvSpPr>
          <p:nvPr>
            <p:ph type="body" idx="1"/>
          </p:nvPr>
        </p:nvSpPr>
        <p:spPr>
          <a:prstGeom prst="rect">
            <a:avLst/>
          </a:prstGeom>
        </p:spPr>
        <p:txBody>
          <a:bodyPr/>
          <a:lstStyle/>
          <a:p>
            <a:pPr>
              <a:defRPr>
                <a:latin typeface="Graphik"/>
                <a:ea typeface="Graphik"/>
                <a:cs typeface="Graphik"/>
                <a:sym typeface="Graphik"/>
              </a:defRPr>
            </a:pPr>
            <a:r>
              <a:t>Look through the letters the trainee has written encouraging the trainee to critique their work</a:t>
            </a:r>
          </a:p>
          <a:p>
            <a:pPr>
              <a:defRPr>
                <a:latin typeface="Graphik"/>
                <a:ea typeface="Graphik"/>
                <a:cs typeface="Graphik"/>
                <a:sym typeface="Graphik"/>
              </a:defRPr>
            </a:pPr>
            <a:r>
              <a:t>Discuss the content commenting on what is good and what could be improved</a:t>
            </a:r>
          </a:p>
          <a:p>
            <a:pPr>
              <a:defRPr>
                <a:latin typeface="Graphik"/>
                <a:ea typeface="Graphik"/>
                <a:cs typeface="Graphik"/>
                <a:sym typeface="Graphik"/>
              </a:defRPr>
            </a:pPr>
            <a:r>
              <a:t>Is there evidence in the referral letters of appropriate data gathering, clinical examinations and procedural skills, clinical management and diagnosis and decisions?</a:t>
            </a:r>
          </a:p>
          <a:p>
            <a:pPr>
              <a:defRPr>
                <a:latin typeface="Graphik"/>
                <a:ea typeface="Graphik"/>
                <a:cs typeface="Graphik"/>
                <a:sym typeface="Graphik"/>
              </a:defRPr>
            </a:pPr>
            <a:r>
              <a:t>Look at the correspondence received following the referral and subsequent GP consultations</a:t>
            </a:r>
          </a:p>
        </p:txBody>
      </p:sp>
      <p:sp>
        <p:nvSpPr>
          <p:cNvPr id="233" name="Trainer"/>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Trainer</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Preparatio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Preparation </a:t>
            </a:r>
          </a:p>
        </p:txBody>
      </p:sp>
      <p:sp>
        <p:nvSpPr>
          <p:cNvPr id="236" name="Comment on the quality of the trainee’s records…"/>
          <p:cNvSpPr txBox="1">
            <a:spLocks noGrp="1"/>
          </p:cNvSpPr>
          <p:nvPr>
            <p:ph type="body" idx="1"/>
          </p:nvPr>
        </p:nvSpPr>
        <p:spPr>
          <a:prstGeom prst="rect">
            <a:avLst/>
          </a:prstGeom>
        </p:spPr>
        <p:txBody>
          <a:bodyPr/>
          <a:lstStyle/>
          <a:p>
            <a:pPr>
              <a:defRPr>
                <a:latin typeface="Graphik"/>
                <a:ea typeface="Graphik"/>
                <a:cs typeface="Graphik"/>
                <a:sym typeface="Graphik"/>
              </a:defRPr>
            </a:pPr>
            <a:r>
              <a:t>Comment on the quality of the trainee’s records</a:t>
            </a:r>
          </a:p>
          <a:p>
            <a:pPr>
              <a:defRPr>
                <a:latin typeface="Graphik"/>
                <a:ea typeface="Graphik"/>
                <a:cs typeface="Graphik"/>
                <a:sym typeface="Graphik"/>
              </a:defRPr>
            </a:pPr>
            <a:r>
              <a:t>Discuss the appropriateness and effectiveness of the referral. What other options were available?</a:t>
            </a:r>
          </a:p>
          <a:p>
            <a:pPr>
              <a:defRPr>
                <a:latin typeface="Graphik"/>
                <a:ea typeface="Graphik"/>
                <a:cs typeface="Graphik"/>
                <a:sym typeface="Graphik"/>
              </a:defRPr>
            </a:pPr>
            <a:r>
              <a:t>What does the trainee feel, in retrospect, about each referral?</a:t>
            </a:r>
          </a:p>
          <a:p>
            <a:pPr>
              <a:defRPr>
                <a:latin typeface="Graphik"/>
                <a:ea typeface="Graphik"/>
                <a:cs typeface="Graphik"/>
                <a:sym typeface="Graphik"/>
              </a:defRPr>
            </a:pPr>
            <a:r>
              <a:t>What feedback would you give the trainee in general about their referrals?</a:t>
            </a:r>
          </a:p>
        </p:txBody>
      </p:sp>
      <p:sp>
        <p:nvSpPr>
          <p:cNvPr id="237" name="...Continued"/>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...Continued</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A minimum of 4 CbDs will be required for both ST1 and 2, and a minimum of 5 CATs (which can include CbDs) by the end of ST3"/>
          <p:cNvSpPr txBox="1">
            <a:spLocks noGrp="1"/>
          </p:cNvSpPr>
          <p:nvPr>
            <p:ph type="body" idx="1"/>
          </p:nvPr>
        </p:nvSpPr>
        <p:spPr>
          <a:prstGeom prst="rect">
            <a:avLst/>
          </a:prstGeom>
        </p:spPr>
        <p:txBody>
          <a:bodyPr/>
          <a:lstStyle>
            <a:lvl1pPr>
              <a:defRPr sz="5700">
                <a:latin typeface="Graphik"/>
                <a:ea typeface="Graphik"/>
                <a:cs typeface="Graphik"/>
                <a:sym typeface="Graphik"/>
              </a:defRPr>
            </a:lvl1pPr>
          </a:lstStyle>
          <a:p>
            <a:r>
              <a:t>A minimum of 4 CbDs will be required for both ST1 and 2, and a minimum of 5 CATs (which can include CbDs) by the end of ST3</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Preparatio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Preparation</a:t>
            </a:r>
          </a:p>
        </p:txBody>
      </p:sp>
      <p:sp>
        <p:nvSpPr>
          <p:cNvPr id="240" name="Were any 2 week wait referrals in line with current guidance?…"/>
          <p:cNvSpPr txBox="1">
            <a:spLocks noGrp="1"/>
          </p:cNvSpPr>
          <p:nvPr>
            <p:ph type="body" idx="1"/>
          </p:nvPr>
        </p:nvSpPr>
        <p:spPr>
          <a:prstGeom prst="rect">
            <a:avLst/>
          </a:prstGeom>
        </p:spPr>
        <p:txBody>
          <a:bodyPr/>
          <a:lstStyle/>
          <a:p>
            <a:pPr>
              <a:defRPr>
                <a:latin typeface="Graphik"/>
                <a:ea typeface="Graphik"/>
                <a:cs typeface="Graphik"/>
                <a:sym typeface="Graphik"/>
              </a:defRPr>
            </a:pPr>
            <a:r>
              <a:t>Were any 2 week wait referrals in line with current guidance?</a:t>
            </a:r>
          </a:p>
          <a:p>
            <a:pPr>
              <a:defRPr>
                <a:latin typeface="Graphik"/>
                <a:ea typeface="Graphik"/>
                <a:cs typeface="Graphik"/>
                <a:sym typeface="Graphik"/>
              </a:defRPr>
            </a:pPr>
            <a:r>
              <a:t>What percentage of 2 week wait referrals resulted in a diagnosis of cancer?</a:t>
            </a:r>
          </a:p>
          <a:p>
            <a:pPr>
              <a:defRPr>
                <a:latin typeface="Graphik"/>
                <a:ea typeface="Graphik"/>
                <a:cs typeface="Graphik"/>
                <a:sym typeface="Graphik"/>
              </a:defRPr>
            </a:pPr>
            <a:r>
              <a:t>Review the appropriateness in particular of these referrals checking for any delays but also commenting on examples of good patient care </a:t>
            </a:r>
          </a:p>
          <a:p>
            <a:pPr>
              <a:defRPr>
                <a:latin typeface="Graphik"/>
                <a:ea typeface="Graphik"/>
                <a:cs typeface="Graphik"/>
                <a:sym typeface="Graphik"/>
              </a:defRPr>
            </a:pPr>
            <a:r>
              <a:t>Has the referral review demonstrated that the trainee is being exposed to the full range of patients groups in general practice and a broad range of curriculum types?</a:t>
            </a:r>
          </a:p>
          <a:p>
            <a:pPr>
              <a:defRPr>
                <a:latin typeface="Graphik"/>
                <a:ea typeface="Graphik"/>
                <a:cs typeface="Graphik"/>
                <a:sym typeface="Graphik"/>
              </a:defRPr>
            </a:pPr>
            <a:r>
              <a:t>How might the trainee develop experience in populations or specialties in which there does not appear to have been sufficient exposure?</a:t>
            </a:r>
          </a:p>
        </p:txBody>
      </p:sp>
      <p:sp>
        <p:nvSpPr>
          <p:cNvPr id="241" name="...Continued"/>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...Continued</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Capability areas suggested"/>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Capability areas suggested </a:t>
            </a:r>
          </a:p>
        </p:txBody>
      </p:sp>
      <p:sp>
        <p:nvSpPr>
          <p:cNvPr id="244" name="Select the Capability areas the trainee has demonstrated during this discussion…"/>
          <p:cNvSpPr txBox="1">
            <a:spLocks noGrp="1"/>
          </p:cNvSpPr>
          <p:nvPr>
            <p:ph type="body" idx="1"/>
          </p:nvPr>
        </p:nvSpPr>
        <p:spPr>
          <a:prstGeom prst="rect">
            <a:avLst/>
          </a:prstGeom>
        </p:spPr>
        <p:txBody>
          <a:bodyPr/>
          <a:lstStyle/>
          <a:p>
            <a:pPr>
              <a:defRPr>
                <a:latin typeface="Graphik"/>
                <a:ea typeface="Graphik"/>
                <a:cs typeface="Graphik"/>
                <a:sym typeface="Graphik"/>
              </a:defRPr>
            </a:pPr>
            <a:r>
              <a:t>Select the Capability areas the trainee has demonstrated during this discussion</a:t>
            </a:r>
          </a:p>
          <a:p>
            <a:pPr>
              <a:defRPr>
                <a:latin typeface="Graphik"/>
                <a:ea typeface="Graphik"/>
                <a:cs typeface="Graphik"/>
                <a:sym typeface="Graphik"/>
              </a:defRPr>
            </a:pPr>
            <a:r>
              <a:t>Give feedback on what they did well and what they should work on to improve or demonstrate in future learning events</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Recording in the Portfolio"/>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Recording in the Portfolio</a:t>
            </a:r>
          </a:p>
        </p:txBody>
      </p:sp>
      <p:sp>
        <p:nvSpPr>
          <p:cNvPr id="247" name="Describe for each Capability how the trainee performed using the Capability descriptors and specific aspects of the cases discussed…"/>
          <p:cNvSpPr txBox="1">
            <a:spLocks noGrp="1"/>
          </p:cNvSpPr>
          <p:nvPr>
            <p:ph type="body" idx="1"/>
          </p:nvPr>
        </p:nvSpPr>
        <p:spPr>
          <a:prstGeom prst="rect">
            <a:avLst/>
          </a:prstGeom>
        </p:spPr>
        <p:txBody>
          <a:bodyPr/>
          <a:lstStyle/>
          <a:p>
            <a:pPr>
              <a:defRPr>
                <a:latin typeface="Graphik"/>
                <a:ea typeface="Graphik"/>
                <a:cs typeface="Graphik"/>
                <a:sym typeface="Graphik"/>
              </a:defRPr>
            </a:pPr>
            <a:r>
              <a:t>Describe for each Capability how the trainee performed using the Capability descriptors and specific aspects of the cases discussed</a:t>
            </a:r>
          </a:p>
          <a:p>
            <a:pPr>
              <a:defRPr>
                <a:latin typeface="Graphik"/>
                <a:ea typeface="Graphik"/>
                <a:cs typeface="Graphik"/>
                <a:sym typeface="Graphik"/>
              </a:defRPr>
            </a:pPr>
            <a:r>
              <a:t>Describe the agreed actions discussed</a:t>
            </a:r>
          </a:p>
        </p:txBody>
      </p:sp>
      <p:sp>
        <p:nvSpPr>
          <p:cNvPr id="248" name="Supervisor guidance"/>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Supervisor guidance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Suggested CAT format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Suggested CAT formats</a:t>
            </a:r>
          </a:p>
        </p:txBody>
      </p:sp>
      <p:sp>
        <p:nvSpPr>
          <p:cNvPr id="160" name="Case-based Discussion (CbD)…"/>
          <p:cNvSpPr txBox="1">
            <a:spLocks noGrp="1"/>
          </p:cNvSpPr>
          <p:nvPr>
            <p:ph type="body" idx="1"/>
          </p:nvPr>
        </p:nvSpPr>
        <p:spPr>
          <a:prstGeom prst="rect">
            <a:avLst/>
          </a:prstGeom>
        </p:spPr>
        <p:txBody>
          <a:bodyPr/>
          <a:lstStyle/>
          <a:p>
            <a:pPr>
              <a:defRPr>
                <a:latin typeface="Graphik"/>
                <a:ea typeface="Graphik"/>
                <a:cs typeface="Graphik"/>
                <a:sym typeface="Graphik"/>
              </a:defRPr>
            </a:pPr>
            <a:r>
              <a:t>Case-based Discussion (CbD)</a:t>
            </a:r>
          </a:p>
          <a:p>
            <a:pPr>
              <a:defRPr>
                <a:latin typeface="Graphik"/>
                <a:ea typeface="Graphik"/>
                <a:cs typeface="Graphik"/>
                <a:sym typeface="Graphik"/>
              </a:defRPr>
            </a:pPr>
            <a:r>
              <a:t>Random case review</a:t>
            </a:r>
          </a:p>
          <a:p>
            <a:pPr>
              <a:defRPr>
                <a:latin typeface="Graphik"/>
                <a:ea typeface="Graphik"/>
                <a:cs typeface="Graphik"/>
                <a:sym typeface="Graphik"/>
              </a:defRPr>
            </a:pPr>
            <a:r>
              <a:t>Leadership activities</a:t>
            </a:r>
          </a:p>
          <a:p>
            <a:pPr>
              <a:defRPr>
                <a:latin typeface="Graphik"/>
                <a:ea typeface="Graphik"/>
                <a:cs typeface="Graphik"/>
                <a:sym typeface="Graphik"/>
              </a:defRPr>
            </a:pPr>
            <a:r>
              <a:t>Prescribing assessment follow up</a:t>
            </a:r>
          </a:p>
          <a:p>
            <a:pPr>
              <a:defRPr>
                <a:latin typeface="Graphik"/>
                <a:ea typeface="Graphik"/>
                <a:cs typeface="Graphik"/>
                <a:sym typeface="Graphik"/>
              </a:defRPr>
            </a:pPr>
            <a:r>
              <a:t>Consultation assessments - which are not COTs</a:t>
            </a:r>
          </a:p>
          <a:p>
            <a:pPr>
              <a:defRPr>
                <a:latin typeface="Graphik"/>
                <a:ea typeface="Graphik"/>
                <a:cs typeface="Graphik"/>
                <a:sym typeface="Graphik"/>
              </a:defRPr>
            </a:pPr>
            <a:r>
              <a:t>Referrals review</a:t>
            </a:r>
          </a:p>
          <a:p>
            <a:pPr>
              <a:defRPr>
                <a:latin typeface="Graphik"/>
                <a:ea typeface="Graphik"/>
                <a:cs typeface="Graphik"/>
                <a:sym typeface="Graphik"/>
              </a:defRPr>
            </a:pPr>
            <a:r>
              <a:t>Other eg debrief, review of investigations or imaging use, follow up of QIP (please describe)</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Range of CAT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Range of CATs</a:t>
            </a:r>
          </a:p>
        </p:txBody>
      </p:sp>
      <p:sp>
        <p:nvSpPr>
          <p:cNvPr id="163" name="In ST1 and ST2 the trainee will only do CbDs as this is a tool that is already familiar in both primary and secondary care settings and it will ensure consistency…"/>
          <p:cNvSpPr txBox="1">
            <a:spLocks noGrp="1"/>
          </p:cNvSpPr>
          <p:nvPr>
            <p:ph type="body" idx="1"/>
          </p:nvPr>
        </p:nvSpPr>
        <p:spPr>
          <a:prstGeom prst="rect">
            <a:avLst/>
          </a:prstGeom>
        </p:spPr>
        <p:txBody>
          <a:bodyPr/>
          <a:lstStyle/>
          <a:p>
            <a:pPr>
              <a:defRPr>
                <a:latin typeface="Graphik"/>
                <a:ea typeface="Graphik"/>
                <a:cs typeface="Graphik"/>
                <a:sym typeface="Graphik"/>
              </a:defRPr>
            </a:pPr>
            <a:r>
              <a:t>In ST1 and ST2 the trainee will only do CbDs as this is a tool that is already familiar in both primary and secondary care settings and it will ensure consistency</a:t>
            </a:r>
          </a:p>
          <a:p>
            <a:pPr>
              <a:defRPr>
                <a:latin typeface="Graphik"/>
                <a:ea typeface="Graphik"/>
                <a:cs typeface="Graphik"/>
                <a:sym typeface="Graphik"/>
              </a:defRPr>
            </a:pPr>
            <a:r>
              <a:t>In ST3, however, they can complete a range of different types of CAT depending on the clinical / educational setting. There are no set numbers for each different type of CAT</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ATs and Capabilitie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CATs and Capabilities</a:t>
            </a:r>
          </a:p>
        </p:txBody>
      </p:sp>
      <p:sp>
        <p:nvSpPr>
          <p:cNvPr id="166" name="Ideally the CATS will cover the full range of the capabilities. This will provide a triangulation of grades for each capability across of range of different assessment methods…"/>
          <p:cNvSpPr txBox="1">
            <a:spLocks noGrp="1"/>
          </p:cNvSpPr>
          <p:nvPr>
            <p:ph type="body" idx="1"/>
          </p:nvPr>
        </p:nvSpPr>
        <p:spPr>
          <a:prstGeom prst="rect">
            <a:avLst/>
          </a:prstGeom>
        </p:spPr>
        <p:txBody>
          <a:bodyPr/>
          <a:lstStyle/>
          <a:p>
            <a:pPr>
              <a:defRPr>
                <a:latin typeface="Graphik"/>
                <a:ea typeface="Graphik"/>
                <a:cs typeface="Graphik"/>
                <a:sym typeface="Graphik"/>
              </a:defRPr>
            </a:pPr>
            <a:r>
              <a:t>Ideally the CATS will cover the full range of the capabilities. This will provide a triangulation of grades for each capability across of range of different assessment methods</a:t>
            </a:r>
          </a:p>
          <a:p>
            <a:pPr>
              <a:defRPr>
                <a:latin typeface="Graphik"/>
                <a:ea typeface="Graphik"/>
                <a:cs typeface="Graphik"/>
                <a:sym typeface="Graphik"/>
              </a:defRPr>
            </a:pPr>
            <a:r>
              <a:t>It is expected that the trainee will have been assessed in all of the capabilities using a formal assessment tool at least once in their training</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CATs and Clinical Experience Group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CATs and Clinical Experience Groups</a:t>
            </a:r>
          </a:p>
        </p:txBody>
      </p:sp>
      <p:sp>
        <p:nvSpPr>
          <p:cNvPr id="169" name="While it is not mandatory for the trainee to have a CAT for each Clinical Experience Group, a range of types of assessment and information will need to be provided in the Portfolio to show exposure to, learning from, and competence in caring, for the ran"/>
          <p:cNvSpPr txBox="1">
            <a:spLocks noGrp="1"/>
          </p:cNvSpPr>
          <p:nvPr>
            <p:ph type="body" idx="1"/>
          </p:nvPr>
        </p:nvSpPr>
        <p:spPr>
          <a:prstGeom prst="rect">
            <a:avLst/>
          </a:prstGeom>
        </p:spPr>
        <p:txBody>
          <a:bodyPr/>
          <a:lstStyle>
            <a:lvl1pPr>
              <a:defRPr>
                <a:latin typeface="Graphik"/>
                <a:ea typeface="Graphik"/>
                <a:cs typeface="Graphik"/>
                <a:sym typeface="Graphik"/>
              </a:defRPr>
            </a:lvl1pPr>
          </a:lstStyle>
          <a:p>
            <a:r>
              <a:t>While it is not mandatory for the trainee to have a CAT for each Clinical Experience Group, a range of types of assessment and information will need to be provided in the Portfolio to show exposure to, learning from, and competence in caring, for the range of Clinical Experience Groups across each training year</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No. of Capabilities and Clinical Experience Groups linked to each CAT"/>
          <p:cNvSpPr txBox="1">
            <a:spLocks noGrp="1"/>
          </p:cNvSpPr>
          <p:nvPr>
            <p:ph type="title"/>
          </p:nvPr>
        </p:nvSpPr>
        <p:spPr>
          <a:prstGeom prst="rect">
            <a:avLst/>
          </a:prstGeom>
        </p:spPr>
        <p:txBody>
          <a:bodyPr/>
          <a:lstStyle>
            <a:lvl1pPr defTabSz="1560575">
              <a:defRPr sz="5376" spc="-53">
                <a:latin typeface="Graphik"/>
                <a:ea typeface="Graphik"/>
                <a:cs typeface="Graphik"/>
                <a:sym typeface="Graphik"/>
              </a:defRPr>
            </a:lvl1pPr>
          </a:lstStyle>
          <a:p>
            <a:r>
              <a:t>No. of Capabilities and Clinical Experience Groups linked to each CAT</a:t>
            </a:r>
          </a:p>
        </p:txBody>
      </p:sp>
      <p:sp>
        <p:nvSpPr>
          <p:cNvPr id="172" name="It is expected that a maximum of 3 capabilities and 2 Clinical Experience Groups be linked to each CAT so that in-depth reflection and meaningful feedback is given for each…"/>
          <p:cNvSpPr txBox="1">
            <a:spLocks noGrp="1"/>
          </p:cNvSpPr>
          <p:nvPr>
            <p:ph type="body" idx="1"/>
          </p:nvPr>
        </p:nvSpPr>
        <p:spPr>
          <a:prstGeom prst="rect">
            <a:avLst/>
          </a:prstGeom>
        </p:spPr>
        <p:txBody>
          <a:bodyPr/>
          <a:lstStyle/>
          <a:p>
            <a:pPr>
              <a:defRPr>
                <a:latin typeface="Graphik"/>
                <a:ea typeface="Graphik"/>
                <a:cs typeface="Graphik"/>
                <a:sym typeface="Graphik"/>
              </a:defRPr>
            </a:pPr>
            <a:r>
              <a:t>It is expected that a maximum of 3 capabilities and 2 Clinical Experience Groups be linked to each CAT so that in-depth reflection and meaningful feedback is given for each</a:t>
            </a:r>
          </a:p>
          <a:p>
            <a:pPr>
              <a:defRPr>
                <a:latin typeface="Graphik"/>
                <a:ea typeface="Graphik"/>
                <a:cs typeface="Graphik"/>
                <a:sym typeface="Graphik"/>
              </a:defRPr>
            </a:pPr>
            <a:r>
              <a:t>Separate assessments can be used if the assessment covers a larger number of either</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Length of time needed to complete a CAT"/>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Length of time needed to complete a CAT</a:t>
            </a:r>
          </a:p>
        </p:txBody>
      </p:sp>
      <p:sp>
        <p:nvSpPr>
          <p:cNvPr id="175" name="This will depend on the type of assessment being completed…"/>
          <p:cNvSpPr txBox="1">
            <a:spLocks noGrp="1"/>
          </p:cNvSpPr>
          <p:nvPr>
            <p:ph type="body" idx="1"/>
          </p:nvPr>
        </p:nvSpPr>
        <p:spPr>
          <a:prstGeom prst="rect">
            <a:avLst/>
          </a:prstGeom>
        </p:spPr>
        <p:txBody>
          <a:bodyPr/>
          <a:lstStyle/>
          <a:p>
            <a:pPr>
              <a:defRPr>
                <a:latin typeface="Graphik"/>
                <a:ea typeface="Graphik"/>
                <a:cs typeface="Graphik"/>
                <a:sym typeface="Graphik"/>
              </a:defRPr>
            </a:pPr>
            <a:r>
              <a:t>This will depend on the type of assessment being completed</a:t>
            </a:r>
          </a:p>
          <a:p>
            <a:pPr>
              <a:defRPr>
                <a:latin typeface="Graphik"/>
                <a:ea typeface="Graphik"/>
                <a:cs typeface="Graphik"/>
                <a:sym typeface="Graphik"/>
              </a:defRPr>
            </a:pPr>
            <a:r>
              <a:t>A referrals review may take a couple or hours</a:t>
            </a:r>
          </a:p>
          <a:p>
            <a:pPr>
              <a:defRPr>
                <a:latin typeface="Graphik"/>
                <a:ea typeface="Graphik"/>
                <a:cs typeface="Graphik"/>
                <a:sym typeface="Graphik"/>
              </a:defRPr>
            </a:pPr>
            <a:r>
              <a:t>A debrief may take 15 minutes and a CbD usually takes between 20- 30 minutes</a:t>
            </a:r>
          </a:p>
          <a:p>
            <a:pPr>
              <a:defRPr>
                <a:latin typeface="Graphik"/>
                <a:ea typeface="Graphik"/>
                <a:cs typeface="Graphik"/>
                <a:sym typeface="Graphik"/>
              </a:defRPr>
            </a:pPr>
            <a:r>
              <a:t>A random case review may take an hour but will depend on the number of consultations reviewed</a:t>
            </a:r>
          </a:p>
          <a:p>
            <a:pPr>
              <a:defRPr>
                <a:latin typeface="Graphik"/>
                <a:ea typeface="Graphik"/>
                <a:cs typeface="Graphik"/>
                <a:sym typeface="Graphik"/>
              </a:defRPr>
            </a:pPr>
            <a:r>
              <a:t>The time for each assessment will depend on the content and the discussion that takes place</a:t>
            </a:r>
          </a:p>
        </p:txBody>
      </p:sp>
    </p:spTree>
  </p:cSld>
  <p:clrMapOvr>
    <a:masterClrMapping/>
  </p:clrMapOvr>
  <p:transition spd="med"/>
</p:sld>
</file>

<file path=ppt/theme/theme1.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1590</Words>
  <Application>Microsoft Office PowerPoint</Application>
  <PresentationFormat>Custom</PresentationFormat>
  <Paragraphs>116</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23_ClassicWhite</vt:lpstr>
      <vt:lpstr>Care Assessment Tool</vt:lpstr>
      <vt:lpstr>PowerPoint Presentation</vt:lpstr>
      <vt:lpstr>PowerPoint Presentation</vt:lpstr>
      <vt:lpstr>Suggested CAT formats</vt:lpstr>
      <vt:lpstr>Range of CATs</vt:lpstr>
      <vt:lpstr>CATs and Capabilities</vt:lpstr>
      <vt:lpstr>CATs and Clinical Experience Groups</vt:lpstr>
      <vt:lpstr>No. of Capabilities and Clinical Experience Groups linked to each CAT</vt:lpstr>
      <vt:lpstr>Length of time needed to complete a CAT</vt:lpstr>
      <vt:lpstr>Case based Discussion (CbD) (see separate presentation)</vt:lpstr>
      <vt:lpstr>Random case review</vt:lpstr>
      <vt:lpstr>Preparation </vt:lpstr>
      <vt:lpstr>Content</vt:lpstr>
      <vt:lpstr>Content</vt:lpstr>
      <vt:lpstr>Content</vt:lpstr>
      <vt:lpstr>Capability areas suggested</vt:lpstr>
      <vt:lpstr>Recording in the Portfolio</vt:lpstr>
      <vt:lpstr>Leadership activities (see separate presentation)</vt:lpstr>
      <vt:lpstr>Prescribing assessment follow up</vt:lpstr>
      <vt:lpstr>PowerPoint Presentation</vt:lpstr>
      <vt:lpstr>Preparation</vt:lpstr>
      <vt:lpstr>Preparation</vt:lpstr>
      <vt:lpstr>Capability areas suggested</vt:lpstr>
      <vt:lpstr>PowerPoint Presentation</vt:lpstr>
      <vt:lpstr>Recording in the Portfolio</vt:lpstr>
      <vt:lpstr>Referrals review</vt:lpstr>
      <vt:lpstr>Preparation</vt:lpstr>
      <vt:lpstr>Preparation</vt:lpstr>
      <vt:lpstr>Preparation </vt:lpstr>
      <vt:lpstr>Preparation</vt:lpstr>
      <vt:lpstr>Capability areas suggested </vt:lpstr>
      <vt:lpstr>Recording in the Portfolio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 Assessment Tool</dc:title>
  <dc:creator>Chris Webb</dc:creator>
  <cp:lastModifiedBy>Chris Webb</cp:lastModifiedBy>
  <cp:revision>1</cp:revision>
  <dcterms:modified xsi:type="dcterms:W3CDTF">2021-02-14T12:46:24Z</dcterms:modified>
</cp:coreProperties>
</file>