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0930789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youtu.be/vVAfjR754XM"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Case-based Discussion"/>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Case-based Discussion</a:t>
            </a:r>
          </a:p>
        </p:txBody>
      </p:sp>
      <p:sp>
        <p:nvSpPr>
          <p:cNvPr id="153" name="CbD"/>
          <p:cNvSpPr txBox="1">
            <a:spLocks noGrp="1"/>
          </p:cNvSpPr>
          <p:nvPr>
            <p:ph type="subTitle" sz="quarter" idx="1"/>
          </p:nvPr>
        </p:nvSpPr>
        <p:spPr>
          <a:prstGeom prst="rect">
            <a:avLst/>
          </a:prstGeom>
        </p:spPr>
        <p:txBody>
          <a:bodyPr/>
          <a:lstStyle>
            <a:lvl1pPr>
              <a:defRPr>
                <a:latin typeface="Calibri"/>
                <a:ea typeface="Calibri"/>
                <a:cs typeface="Calibri"/>
                <a:sym typeface="Calibri"/>
              </a:defRPr>
            </a:lvl1pPr>
          </a:lstStyle>
          <a:p>
            <a:r>
              <a:t>CbD</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ase complexit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Case complexity </a:t>
            </a:r>
          </a:p>
        </p:txBody>
      </p:sp>
      <p:sp>
        <p:nvSpPr>
          <p:cNvPr id="180" name="It is expected that the trainee will be assessed in a range of cases that cover varying complexities…"/>
          <p:cNvSpPr txBox="1">
            <a:spLocks noGrp="1"/>
          </p:cNvSpPr>
          <p:nvPr>
            <p:ph type="body" idx="1"/>
          </p:nvPr>
        </p:nvSpPr>
        <p:spPr>
          <a:prstGeom prst="rect">
            <a:avLst/>
          </a:prstGeom>
        </p:spPr>
        <p:txBody>
          <a:bodyPr/>
          <a:lstStyle/>
          <a:p>
            <a:pPr>
              <a:defRPr>
                <a:latin typeface="Graphik"/>
                <a:ea typeface="Graphik"/>
                <a:cs typeface="Graphik"/>
                <a:sym typeface="Graphik"/>
              </a:defRPr>
            </a:pPr>
            <a:r>
              <a:t>It is expected that the trainee will be assessed in a range of cases that cover varying complexities</a:t>
            </a:r>
          </a:p>
          <a:p>
            <a:pPr>
              <a:defRPr>
                <a:latin typeface="Graphik"/>
                <a:ea typeface="Graphik"/>
                <a:cs typeface="Graphik"/>
                <a:sym typeface="Graphik"/>
              </a:defRPr>
            </a:pPr>
            <a:r>
              <a:t>They should be asked to bring more complex cases if all those they bring are of low challenge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uggested protocol"/>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Suggested protocol</a:t>
            </a:r>
          </a:p>
        </p:txBody>
      </p:sp>
      <p:sp>
        <p:nvSpPr>
          <p:cNvPr id="183" name="Trainee briefly describes the case…"/>
          <p:cNvSpPr txBox="1">
            <a:spLocks noGrp="1"/>
          </p:cNvSpPr>
          <p:nvPr>
            <p:ph type="body" idx="1"/>
          </p:nvPr>
        </p:nvSpPr>
        <p:spPr>
          <a:prstGeom prst="rect">
            <a:avLst/>
          </a:prstGeom>
        </p:spPr>
        <p:txBody>
          <a:bodyPr/>
          <a:lstStyle/>
          <a:p>
            <a:pPr marL="398653" indent="-398653" defTabSz="1779987">
              <a:spcBef>
                <a:spcPts val="1700"/>
              </a:spcBef>
              <a:defRPr sz="3212">
                <a:latin typeface="Graphik"/>
                <a:ea typeface="Graphik"/>
                <a:cs typeface="Graphik"/>
                <a:sym typeface="Graphik"/>
              </a:defRPr>
            </a:pPr>
            <a:r>
              <a:t>Trainee briefly describes the case</a:t>
            </a:r>
          </a:p>
          <a:p>
            <a:pPr marL="398653" indent="-398653" defTabSz="1779987">
              <a:spcBef>
                <a:spcPts val="1700"/>
              </a:spcBef>
              <a:defRPr sz="3212">
                <a:latin typeface="Graphik"/>
                <a:ea typeface="Graphik"/>
                <a:cs typeface="Graphik"/>
                <a:sym typeface="Graphik"/>
              </a:defRPr>
            </a:pPr>
            <a:r>
              <a:t>Supervisor asks which Capabilities the trainee wishes to discuss first</a:t>
            </a:r>
          </a:p>
          <a:p>
            <a:pPr marL="398653" indent="-398653" defTabSz="1779987">
              <a:spcBef>
                <a:spcPts val="1700"/>
              </a:spcBef>
              <a:defRPr sz="3212">
                <a:latin typeface="Graphik"/>
                <a:ea typeface="Graphik"/>
                <a:cs typeface="Graphik"/>
                <a:sym typeface="Graphik"/>
              </a:defRPr>
            </a:pPr>
            <a:r>
              <a:t>Supervisor questions the trainee in a way that allows them to demonstrate the highest level they can, based on the Capability descriptors</a:t>
            </a:r>
          </a:p>
          <a:p>
            <a:pPr marL="398653" indent="-398653" defTabSz="1779987">
              <a:spcBef>
                <a:spcPts val="1700"/>
              </a:spcBef>
              <a:defRPr sz="3212">
                <a:latin typeface="Graphik"/>
                <a:ea typeface="Graphik"/>
                <a:cs typeface="Graphik"/>
                <a:sym typeface="Graphik"/>
              </a:defRPr>
            </a:pPr>
            <a:r>
              <a:t>Questioning continues with the supervisor postponing any questions from the trainee until the feedback section</a:t>
            </a:r>
          </a:p>
          <a:p>
            <a:pPr marL="398653" indent="-398653" defTabSz="1779987">
              <a:spcBef>
                <a:spcPts val="1700"/>
              </a:spcBef>
              <a:defRPr sz="3212">
                <a:latin typeface="Graphik"/>
                <a:ea typeface="Graphik"/>
                <a:cs typeface="Graphik"/>
                <a:sym typeface="Graphik"/>
              </a:defRPr>
            </a:pPr>
            <a:r>
              <a:t>Each Capability of the 3-4 to be addressed is discussed with time for the trainee to add anything else they wish</a:t>
            </a:r>
          </a:p>
          <a:p>
            <a:pPr marL="398653" indent="-398653" defTabSz="1779987">
              <a:spcBef>
                <a:spcPts val="1700"/>
              </a:spcBef>
              <a:defRPr sz="3212">
                <a:latin typeface="Graphik"/>
                <a:ea typeface="Graphik"/>
                <a:cs typeface="Graphik"/>
                <a:sym typeface="Graphik"/>
              </a:defRPr>
            </a:pPr>
            <a:r>
              <a:t>Both refer to the Capability descriptors. It is good practice for both the supervisor and trainee to consider these during the discussion</a:t>
            </a:r>
          </a:p>
          <a:p>
            <a:pPr marL="398653" indent="-398653" defTabSz="1779987">
              <a:spcBef>
                <a:spcPts val="1700"/>
              </a:spcBef>
              <a:defRPr sz="3212">
                <a:latin typeface="Graphik"/>
                <a:ea typeface="Graphik"/>
                <a:cs typeface="Graphik"/>
                <a:sym typeface="Graphik"/>
              </a:defRPr>
            </a:pPr>
            <a:r>
              <a:t>Once the case and Capabilities have been fully discussed the supervisor moves to the feedback section</a:t>
            </a:r>
          </a:p>
          <a:p>
            <a:pPr marL="398653" indent="-398653" defTabSz="1779987">
              <a:spcBef>
                <a:spcPts val="1700"/>
              </a:spcBef>
              <a:defRPr sz="3212">
                <a:latin typeface="Graphik"/>
                <a:ea typeface="Graphik"/>
                <a:cs typeface="Graphik"/>
                <a:sym typeface="Graphik"/>
              </a:defRPr>
            </a:pPr>
            <a:r>
              <a:t>It can be helpful to get the trainee to say which grade they feel they have demonstrated and to give their own feedback first</a:t>
            </a:r>
          </a:p>
          <a:p>
            <a:pPr marL="398653" indent="-398653" defTabSz="1779987">
              <a:spcBef>
                <a:spcPts val="1700"/>
              </a:spcBef>
              <a:defRPr sz="3212">
                <a:latin typeface="Graphik"/>
                <a:ea typeface="Graphik"/>
                <a:cs typeface="Graphik"/>
                <a:sym typeface="Graphik"/>
              </a:defRPr>
            </a:pPr>
            <a:r>
              <a:t>The supervisor gives feedback on what was done well and demonstrated with grade decision followed by feedback for improvement, future different cases, and Capabilities that still need to be covered</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LFTT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LFTTs</a:t>
            </a:r>
          </a:p>
        </p:txBody>
      </p:sp>
      <p:sp>
        <p:nvSpPr>
          <p:cNvPr id="186" name="The numbers required are prorata for less than full-time trainees"/>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The numbers required are prorata for less than full-time trainees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88" name="Suggested question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Suggested questions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Communication and Consultation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Communication and Consultation Skills</a:t>
            </a:r>
          </a:p>
        </p:txBody>
      </p:sp>
      <p:sp>
        <p:nvSpPr>
          <p:cNvPr id="191" name="What questions did you ask to establish what the patient expected to achieve when coming to the GP practice. How did you separate these from what the patient thought about his or her health problems?…"/>
          <p:cNvSpPr txBox="1">
            <a:spLocks noGrp="1"/>
          </p:cNvSpPr>
          <p:nvPr>
            <p:ph type="body" idx="1"/>
          </p:nvPr>
        </p:nvSpPr>
        <p:spPr>
          <a:prstGeom prst="rect">
            <a:avLst/>
          </a:prstGeom>
        </p:spPr>
        <p:txBody>
          <a:bodyPr/>
          <a:lstStyle/>
          <a:p>
            <a:pPr marL="431419" indent="-431419" defTabSz="1926287">
              <a:spcBef>
                <a:spcPts val="1800"/>
              </a:spcBef>
              <a:defRPr sz="3476">
                <a:latin typeface="Graphik"/>
                <a:ea typeface="Graphik"/>
                <a:cs typeface="Graphik"/>
                <a:sym typeface="Graphik"/>
              </a:defRPr>
            </a:pPr>
            <a:r>
              <a:t>What questions did you ask to establish what the patient expected to achieve when coming to the GP practice. How did you separate these from what the patient thought about his or her health problems?</a:t>
            </a:r>
          </a:p>
          <a:p>
            <a:pPr marL="431419" indent="-431419" defTabSz="1926287">
              <a:spcBef>
                <a:spcPts val="1800"/>
              </a:spcBef>
              <a:defRPr sz="3476">
                <a:latin typeface="Graphik"/>
                <a:ea typeface="Graphik"/>
                <a:cs typeface="Graphik"/>
                <a:sym typeface="Graphik"/>
              </a:defRPr>
            </a:pPr>
            <a:r>
              <a:t>Describe what you did or asked to balance the need to be focussed and keep to your appointment times with the need to allow patients to explain things in their way and feel heard</a:t>
            </a:r>
          </a:p>
          <a:p>
            <a:pPr marL="431419" indent="-431419" defTabSz="1926287">
              <a:spcBef>
                <a:spcPts val="1800"/>
              </a:spcBef>
              <a:defRPr sz="3476">
                <a:latin typeface="Graphik"/>
                <a:ea typeface="Graphik"/>
                <a:cs typeface="Graphik"/>
                <a:sym typeface="Graphik"/>
              </a:defRPr>
            </a:pPr>
            <a:r>
              <a:t>How did you adapt your language or communication to suit this patient? [for example the patient might have communication difficulties, have learning difficulties, be working in a second language, or be a child] Give examples of things that you said</a:t>
            </a:r>
          </a:p>
          <a:p>
            <a:pPr marL="431419" indent="-431419" defTabSz="1926287">
              <a:spcBef>
                <a:spcPts val="1800"/>
              </a:spcBef>
              <a:defRPr sz="3476">
                <a:latin typeface="Graphik"/>
                <a:ea typeface="Graphik"/>
                <a:cs typeface="Graphik"/>
                <a:sym typeface="Graphik"/>
              </a:defRPr>
            </a:pPr>
            <a:r>
              <a:t>Describe how you used the patient’s health understanding to adapt your language and explanations</a:t>
            </a:r>
          </a:p>
          <a:p>
            <a:pPr marL="431419" indent="-431419" defTabSz="1926287">
              <a:spcBef>
                <a:spcPts val="1800"/>
              </a:spcBef>
              <a:defRPr sz="3476">
                <a:latin typeface="Graphik"/>
                <a:ea typeface="Graphik"/>
                <a:cs typeface="Graphik"/>
                <a:sym typeface="Graphik"/>
              </a:defRPr>
            </a:pPr>
            <a:r>
              <a:t>Describe how you adjusted your medically safe plans to suit the patient’s agenda and desire for inclusion in decision making</a:t>
            </a:r>
          </a:p>
          <a:p>
            <a:pPr marL="431419" indent="-431419" defTabSz="1926287">
              <a:spcBef>
                <a:spcPts val="1800"/>
              </a:spcBef>
              <a:defRPr sz="3476">
                <a:latin typeface="Graphik"/>
                <a:ea typeface="Graphik"/>
                <a:cs typeface="Graphik"/>
                <a:sym typeface="Graphik"/>
              </a:defRPr>
            </a:pPr>
            <a:r>
              <a:t>How did you adjust your consultation to suit this patient given their background (educational and cultural) and beliefs (health and religious)?</a:t>
            </a:r>
          </a:p>
          <a:p>
            <a:pPr marL="431419" indent="-431419" defTabSz="1926287">
              <a:spcBef>
                <a:spcPts val="1800"/>
              </a:spcBef>
              <a:defRPr sz="3476">
                <a:latin typeface="Graphik"/>
                <a:ea typeface="Graphik"/>
                <a:cs typeface="Graphik"/>
                <a:sym typeface="Graphik"/>
              </a:defRPr>
            </a:pPr>
            <a:r>
              <a:t>Describe how you used communication techniques or materials to improve patient understanding </a:t>
            </a:r>
          </a:p>
        </p:txBody>
      </p:sp>
      <p:sp>
        <p:nvSpPr>
          <p:cNvPr id="192" name="Communication with patients, the use of recognised consultation techniques, establishing patient partnership,…"/>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412750">
              <a:defRPr sz="2200" spc="-22">
                <a:latin typeface="Graphik"/>
                <a:ea typeface="Graphik"/>
                <a:cs typeface="Graphik"/>
                <a:sym typeface="Graphik"/>
              </a:defRPr>
            </a:pPr>
            <a:r>
              <a:t>Communication with patients, the use of recognised consultation techniques, establishing patient partnership, </a:t>
            </a:r>
          </a:p>
          <a:p>
            <a:pPr defTabSz="412750">
              <a:defRPr sz="2200" spc="-22">
                <a:latin typeface="Graphik"/>
                <a:ea typeface="Graphik"/>
                <a:cs typeface="Graphik"/>
                <a:sym typeface="Graphik"/>
              </a:defRPr>
            </a:pPr>
            <a:r>
              <a:t>managing challenging consultations, third-party consultations and the use of interpreters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Practising holisticall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Practising holistically </a:t>
            </a:r>
          </a:p>
        </p:txBody>
      </p:sp>
      <p:sp>
        <p:nvSpPr>
          <p:cNvPr id="195" name="What was the patient’s agenda (ideas, concerns and expectations)? How did you elicit their agenda? Why did they present now? What feelings did you explore?…"/>
          <p:cNvSpPr txBox="1">
            <a:spLocks noGrp="1"/>
          </p:cNvSpPr>
          <p:nvPr>
            <p:ph type="body" idx="1"/>
          </p:nvPr>
        </p:nvSpPr>
        <p:spPr>
          <a:prstGeom prst="rect">
            <a:avLst/>
          </a:prstGeom>
        </p:spPr>
        <p:txBody>
          <a:bodyPr/>
          <a:lstStyle/>
          <a:p>
            <a:pPr marL="344043" indent="-344043" defTabSz="1536153">
              <a:spcBef>
                <a:spcPts val="1500"/>
              </a:spcBef>
              <a:defRPr sz="2772">
                <a:latin typeface="Graphik"/>
                <a:ea typeface="Graphik"/>
                <a:cs typeface="Graphik"/>
                <a:sym typeface="Graphik"/>
              </a:defRPr>
            </a:pPr>
            <a:r>
              <a:t>What was the patient’s agenda (ideas, concerns and expectations)? How did you elicit their agenda? Why did they present now? What feelings did you explore?</a:t>
            </a:r>
          </a:p>
          <a:p>
            <a:pPr marL="344043" indent="-344043" defTabSz="1536153">
              <a:spcBef>
                <a:spcPts val="1500"/>
              </a:spcBef>
              <a:defRPr sz="2772">
                <a:latin typeface="Graphik"/>
                <a:ea typeface="Graphik"/>
                <a:cs typeface="Graphik"/>
                <a:sym typeface="Graphik"/>
              </a:defRPr>
            </a:pPr>
            <a:r>
              <a:t>Did you identify any ongoing problems which might have affected this particular complaint?</a:t>
            </a:r>
          </a:p>
          <a:p>
            <a:pPr marL="344043" indent="-344043" defTabSz="1536153">
              <a:spcBef>
                <a:spcPts val="1500"/>
              </a:spcBef>
              <a:defRPr sz="2772">
                <a:latin typeface="Graphik"/>
                <a:ea typeface="Graphik"/>
                <a:cs typeface="Graphik"/>
                <a:sym typeface="Graphik"/>
              </a:defRPr>
            </a:pPr>
            <a:r>
              <a:t>What effect did the symptoms have on the patient’s work, family or carers and other parts of their life? (i.e. consider the difference between illness and disease)</a:t>
            </a:r>
          </a:p>
          <a:p>
            <a:pPr marL="344043" indent="-344043" defTabSz="1536153">
              <a:spcBef>
                <a:spcPts val="1500"/>
              </a:spcBef>
              <a:defRPr sz="2772">
                <a:latin typeface="Graphik"/>
                <a:ea typeface="Graphik"/>
                <a:cs typeface="Graphik"/>
                <a:sym typeface="Graphik"/>
              </a:defRPr>
            </a:pPr>
            <a:r>
              <a:t>How did the symptoms affect him/her psychosocially? What phrases did you use to elicit these?</a:t>
            </a:r>
          </a:p>
          <a:p>
            <a:pPr marL="344043" indent="-344043" defTabSz="1536153">
              <a:spcBef>
                <a:spcPts val="1500"/>
              </a:spcBef>
              <a:defRPr sz="2772">
                <a:latin typeface="Graphik"/>
                <a:ea typeface="Graphik"/>
                <a:cs typeface="Graphik"/>
                <a:sym typeface="Graphik"/>
              </a:defRPr>
            </a:pPr>
            <a:r>
              <a:t>What did you discover about the patient’s culture and background? How did you use this to help advise the patient and their family about the next steps in their care?</a:t>
            </a:r>
          </a:p>
          <a:p>
            <a:pPr marL="344043" indent="-344043" defTabSz="1536153">
              <a:spcBef>
                <a:spcPts val="1500"/>
              </a:spcBef>
              <a:defRPr sz="2772">
                <a:latin typeface="Graphik"/>
                <a:ea typeface="Graphik"/>
                <a:cs typeface="Graphik"/>
                <a:sym typeface="Graphik"/>
              </a:defRPr>
            </a:pPr>
            <a:r>
              <a:t>Did you explore the impact it had on other family members, carers or close friends? What did you find? How did you support them?</a:t>
            </a:r>
          </a:p>
          <a:p>
            <a:pPr marL="344043" indent="-344043" defTabSz="1536153">
              <a:spcBef>
                <a:spcPts val="1500"/>
              </a:spcBef>
              <a:defRPr sz="2772">
                <a:latin typeface="Graphik"/>
                <a:ea typeface="Graphik"/>
                <a:cs typeface="Graphik"/>
                <a:sym typeface="Graphik"/>
              </a:defRPr>
            </a:pPr>
            <a:r>
              <a:t>What other teams or organisations have become involved in this person’s care? How does this involvement link to the patient’s needs?</a:t>
            </a:r>
          </a:p>
          <a:p>
            <a:pPr marL="344043" indent="-344043" defTabSz="1536153">
              <a:spcBef>
                <a:spcPts val="1500"/>
              </a:spcBef>
              <a:defRPr sz="2772">
                <a:latin typeface="Graphik"/>
                <a:ea typeface="Graphik"/>
                <a:cs typeface="Graphik"/>
                <a:sym typeface="Graphik"/>
              </a:defRPr>
            </a:pPr>
            <a:r>
              <a:t>How have you involved the patient (and their carers or family?) in planning their own care?</a:t>
            </a:r>
          </a:p>
          <a:p>
            <a:pPr marL="344043" indent="-344043" defTabSz="1536153">
              <a:spcBef>
                <a:spcPts val="1500"/>
              </a:spcBef>
              <a:defRPr sz="2772">
                <a:latin typeface="Graphik"/>
                <a:ea typeface="Graphik"/>
                <a:cs typeface="Graphik"/>
                <a:sym typeface="Graphik"/>
              </a:defRPr>
            </a:pPr>
            <a:r>
              <a:t>How did the patient feel about your choice of treatment? Did this influence your final decision?</a:t>
            </a:r>
          </a:p>
          <a:p>
            <a:pPr marL="344043" indent="-344043" defTabSz="1536153">
              <a:spcBef>
                <a:spcPts val="1500"/>
              </a:spcBef>
              <a:defRPr sz="2772">
                <a:latin typeface="Graphik"/>
                <a:ea typeface="Graphik"/>
                <a:cs typeface="Graphik"/>
                <a:sym typeface="Graphik"/>
              </a:defRPr>
            </a:pPr>
            <a:r>
              <a:t>You have described a difference in health beliefs between you and the patient (or their carers / family). How did you address this difference whilst not losing the patient’s trust?</a:t>
            </a:r>
          </a:p>
        </p:txBody>
      </p:sp>
      <p:sp>
        <p:nvSpPr>
          <p:cNvPr id="196" name="Physical, psychological, socio-economic and cultural dimensions; patient’s feelings and thought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18184">
              <a:defRPr sz="3828" spc="-38">
                <a:latin typeface="Graphik"/>
                <a:ea typeface="Graphik"/>
                <a:cs typeface="Graphik"/>
                <a:sym typeface="Graphik"/>
              </a:defRPr>
            </a:lvl1pPr>
          </a:lstStyle>
          <a:p>
            <a:r>
              <a:t>Physical, psychological, socio-economic and cultural dimensions; patient’s feelings and thoughts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Data gathering and interpret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Data gathering and interpretation</a:t>
            </a:r>
          </a:p>
        </p:txBody>
      </p:sp>
      <p:sp>
        <p:nvSpPr>
          <p:cNvPr id="199" name="Tell me about the key findings in this case including duration of symptoms, their pattern or variability etc…"/>
          <p:cNvSpPr txBox="1">
            <a:spLocks noGrp="1"/>
          </p:cNvSpPr>
          <p:nvPr>
            <p:ph type="body" idx="1"/>
          </p:nvPr>
        </p:nvSpPr>
        <p:spPr>
          <a:prstGeom prst="rect">
            <a:avLst/>
          </a:prstGeom>
        </p:spPr>
        <p:txBody>
          <a:bodyPr/>
          <a:lstStyle/>
          <a:p>
            <a:pPr marL="305815" indent="-305815" defTabSz="1365469">
              <a:spcBef>
                <a:spcPts val="1300"/>
              </a:spcBef>
              <a:defRPr sz="2464">
                <a:latin typeface="Graphik"/>
                <a:ea typeface="Graphik"/>
                <a:cs typeface="Graphik"/>
                <a:sym typeface="Graphik"/>
              </a:defRPr>
            </a:pPr>
            <a:r>
              <a:t>Tell me about the key findings in this case including duration of symptoms, their pattern or variability etc</a:t>
            </a:r>
          </a:p>
          <a:p>
            <a:pPr marL="305815" indent="-305815" defTabSz="1365469">
              <a:spcBef>
                <a:spcPts val="1300"/>
              </a:spcBef>
              <a:defRPr sz="2464">
                <a:latin typeface="Graphik"/>
                <a:ea typeface="Graphik"/>
                <a:cs typeface="Graphik"/>
                <a:sym typeface="Graphik"/>
              </a:defRPr>
            </a:pPr>
            <a:r>
              <a:t>How did you focus on getting this information in the limited time available to you?</a:t>
            </a:r>
          </a:p>
          <a:p>
            <a:pPr marL="305815" indent="-305815" defTabSz="1365469">
              <a:spcBef>
                <a:spcPts val="1300"/>
              </a:spcBef>
              <a:defRPr sz="2464">
                <a:latin typeface="Graphik"/>
                <a:ea typeface="Graphik"/>
                <a:cs typeface="Graphik"/>
                <a:sym typeface="Graphik"/>
              </a:defRPr>
            </a:pPr>
            <a:r>
              <a:t>How did you make sure that you gathered enough information to make sure the patient was safe? How did you exclude red flags? (E.g. How did you carry out a suicidal risk assessment?; How did you exclude a brain tumour?)</a:t>
            </a:r>
          </a:p>
          <a:p>
            <a:pPr marL="305815" indent="-305815" defTabSz="1365469">
              <a:spcBef>
                <a:spcPts val="1300"/>
              </a:spcBef>
              <a:defRPr sz="2464">
                <a:latin typeface="Graphik"/>
                <a:ea typeface="Graphik"/>
                <a:cs typeface="Graphik"/>
                <a:sym typeface="Graphik"/>
              </a:defRPr>
            </a:pPr>
            <a:r>
              <a:t>Describe how you kept a balance between keeping focussed and excluding worrying things? (for you and for the patient?)</a:t>
            </a:r>
          </a:p>
          <a:p>
            <a:pPr marL="305815" indent="-305815" defTabSz="1365469">
              <a:spcBef>
                <a:spcPts val="1300"/>
              </a:spcBef>
              <a:defRPr sz="2464">
                <a:latin typeface="Graphik"/>
                <a:ea typeface="Graphik"/>
                <a:cs typeface="Graphik"/>
                <a:sym typeface="Graphik"/>
              </a:defRPr>
            </a:pPr>
            <a:r>
              <a:t>How did you use pre-existing information (consultations, summary, letters, investigations) to help formulate your diagnosis/decision?</a:t>
            </a:r>
          </a:p>
          <a:p>
            <a:pPr marL="305815" indent="-305815" defTabSz="1365469">
              <a:spcBef>
                <a:spcPts val="1300"/>
              </a:spcBef>
              <a:defRPr sz="2464">
                <a:latin typeface="Graphik"/>
                <a:ea typeface="Graphik"/>
                <a:cs typeface="Graphik"/>
                <a:sym typeface="Graphik"/>
              </a:defRPr>
            </a:pPr>
            <a:r>
              <a:t>Had you gathered any further information about this case from others?</a:t>
            </a:r>
          </a:p>
          <a:p>
            <a:pPr marL="305815" indent="-305815" defTabSz="1365469">
              <a:spcBef>
                <a:spcPts val="1300"/>
              </a:spcBef>
              <a:defRPr sz="2464">
                <a:latin typeface="Graphik"/>
                <a:ea typeface="Graphik"/>
                <a:cs typeface="Graphik"/>
                <a:sym typeface="Graphik"/>
              </a:defRPr>
            </a:pPr>
            <a:r>
              <a:t>What bits of information from the history, examination and investigations did you find helpful in this case? Why? How did you elicit those?</a:t>
            </a:r>
          </a:p>
          <a:p>
            <a:pPr marL="305815" indent="-305815" defTabSz="1365469">
              <a:spcBef>
                <a:spcPts val="1300"/>
              </a:spcBef>
              <a:defRPr sz="2464">
                <a:latin typeface="Graphik"/>
                <a:ea typeface="Graphik"/>
                <a:cs typeface="Graphik"/>
                <a:sym typeface="Graphik"/>
              </a:defRPr>
            </a:pPr>
            <a:r>
              <a:t>What examinations and/or investigations did you do? Explain why did you did all of these</a:t>
            </a:r>
          </a:p>
          <a:p>
            <a:pPr marL="305815" indent="-305815" defTabSz="1365469">
              <a:spcBef>
                <a:spcPts val="1300"/>
              </a:spcBef>
              <a:defRPr sz="2464">
                <a:latin typeface="Graphik"/>
                <a:ea typeface="Graphik"/>
                <a:cs typeface="Graphik"/>
                <a:sym typeface="Graphik"/>
              </a:defRPr>
            </a:pPr>
            <a:r>
              <a:t>How did you interpret your findings from your examinations and/or investigations?</a:t>
            </a:r>
          </a:p>
          <a:p>
            <a:pPr marL="305815" indent="-305815" defTabSz="1365469">
              <a:spcBef>
                <a:spcPts val="1300"/>
              </a:spcBef>
              <a:defRPr sz="2464">
                <a:latin typeface="Graphik"/>
                <a:ea typeface="Graphik"/>
                <a:cs typeface="Graphik"/>
                <a:sym typeface="Graphik"/>
              </a:defRPr>
            </a:pPr>
            <a:r>
              <a:t>How did you act on any abnormal or unexpected findings/results?</a:t>
            </a:r>
          </a:p>
          <a:p>
            <a:pPr marL="305815" indent="-305815" defTabSz="1365469">
              <a:spcBef>
                <a:spcPts val="1300"/>
              </a:spcBef>
              <a:defRPr sz="2464">
                <a:latin typeface="Graphik"/>
                <a:ea typeface="Graphik"/>
                <a:cs typeface="Graphik"/>
                <a:sym typeface="Graphik"/>
              </a:defRPr>
            </a:pPr>
            <a:r>
              <a:t>I see from the notes that there is no reference to examining... their “chest” for example. Why is it not there?</a:t>
            </a:r>
          </a:p>
          <a:p>
            <a:pPr marL="305815" indent="-305815" defTabSz="1365469">
              <a:spcBef>
                <a:spcPts val="1300"/>
              </a:spcBef>
              <a:defRPr sz="2464">
                <a:latin typeface="Graphik"/>
                <a:ea typeface="Graphik"/>
                <a:cs typeface="Graphik"/>
                <a:sym typeface="Graphik"/>
              </a:defRPr>
            </a:pPr>
            <a:r>
              <a:t>What prior knowledge of the patient did you have which affected the outcome of your consultation(s)?</a:t>
            </a:r>
          </a:p>
          <a:p>
            <a:pPr marL="305815" indent="-305815" defTabSz="1365469">
              <a:spcBef>
                <a:spcPts val="1300"/>
              </a:spcBef>
              <a:defRPr sz="2464">
                <a:latin typeface="Graphik"/>
                <a:ea typeface="Graphik"/>
                <a:cs typeface="Graphik"/>
                <a:sym typeface="Graphik"/>
              </a:defRPr>
            </a:pPr>
            <a:r>
              <a:t>Tell me about the abnormalities that you have found examining this person and that you found on investigation. Tell me about which bit of the examination were most useful. Can you explain why this was?</a:t>
            </a:r>
          </a:p>
          <a:p>
            <a:pPr marL="305815" indent="-305815" defTabSz="1365469">
              <a:spcBef>
                <a:spcPts val="1300"/>
              </a:spcBef>
              <a:defRPr sz="2464">
                <a:latin typeface="Graphik"/>
                <a:ea typeface="Graphik"/>
                <a:cs typeface="Graphik"/>
                <a:sym typeface="Graphik"/>
              </a:defRPr>
            </a:pPr>
            <a:r>
              <a:t>You have described how you gathered your data, how was this adapted for this particular patient?</a:t>
            </a:r>
          </a:p>
        </p:txBody>
      </p:sp>
      <p:sp>
        <p:nvSpPr>
          <p:cNvPr id="200" name="Gathering and using data for clinical judgement, the choice of examination and investigations and their interpretation"/>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586104">
              <a:defRPr sz="3124" spc="-31">
                <a:latin typeface="Graphik"/>
                <a:ea typeface="Graphik"/>
                <a:cs typeface="Graphik"/>
                <a:sym typeface="Graphik"/>
              </a:defRPr>
            </a:lvl1pPr>
          </a:lstStyle>
          <a:p>
            <a:r>
              <a:t>Gathering and using data for clinical judgement, the choice of examination and investigations and their interpretation</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Making diagnoses and decision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Making diagnoses and decisions</a:t>
            </a:r>
          </a:p>
        </p:txBody>
      </p:sp>
      <p:sp>
        <p:nvSpPr>
          <p:cNvPr id="203" name="Tell me about the commonest causes locally of these symptoms? How does knowing this help you to care for this patient?…"/>
          <p:cNvSpPr txBox="1">
            <a:spLocks noGrp="1"/>
          </p:cNvSpPr>
          <p:nvPr>
            <p:ph type="body" idx="1"/>
          </p:nvPr>
        </p:nvSpPr>
        <p:spPr>
          <a:prstGeom prst="rect">
            <a:avLst/>
          </a:prstGeom>
        </p:spPr>
        <p:txBody>
          <a:bodyPr/>
          <a:lstStyle/>
          <a:p>
            <a:pPr marL="283971" indent="-283971" defTabSz="1267936">
              <a:spcBef>
                <a:spcPts val="1200"/>
              </a:spcBef>
              <a:defRPr sz="2288">
                <a:latin typeface="Graphik"/>
                <a:ea typeface="Graphik"/>
                <a:cs typeface="Graphik"/>
                <a:sym typeface="Graphik"/>
              </a:defRPr>
            </a:pPr>
            <a:r>
              <a:t>Tell me about the commonest causes locally of these symptoms? How does knowing this help you to care for this patient?</a:t>
            </a:r>
          </a:p>
          <a:p>
            <a:pPr marL="283971" indent="-283971" defTabSz="1267936">
              <a:spcBef>
                <a:spcPts val="1200"/>
              </a:spcBef>
              <a:defRPr sz="2288">
                <a:latin typeface="Graphik"/>
                <a:ea typeface="Graphik"/>
                <a:cs typeface="Graphik"/>
                <a:sym typeface="Graphik"/>
              </a:defRPr>
            </a:pPr>
            <a:r>
              <a:t>What is the natural history/pattern of this condition? How does that fit with your findings and your plans for the next steps?</a:t>
            </a:r>
          </a:p>
          <a:p>
            <a:pPr marL="283971" indent="-283971" defTabSz="1267936">
              <a:spcBef>
                <a:spcPts val="1200"/>
              </a:spcBef>
              <a:defRPr sz="2288">
                <a:latin typeface="Graphik"/>
                <a:ea typeface="Graphik"/>
                <a:cs typeface="Graphik"/>
                <a:sym typeface="Graphik"/>
              </a:defRPr>
            </a:pPr>
            <a:r>
              <a:t>What differential diagnoses did you consider? What features made each one more or less likely?</a:t>
            </a:r>
          </a:p>
          <a:p>
            <a:pPr marL="283971" indent="-283971" defTabSz="1267936">
              <a:spcBef>
                <a:spcPts val="1200"/>
              </a:spcBef>
              <a:defRPr sz="2288">
                <a:latin typeface="Graphik"/>
                <a:ea typeface="Graphik"/>
                <a:cs typeface="Graphik"/>
                <a:sym typeface="Graphik"/>
              </a:defRPr>
            </a:pPr>
            <a:r>
              <a:t>You have suggested that the diagnosis might be x. Which bits of the history and examination made or make you wonder about other diagnoses?</a:t>
            </a:r>
          </a:p>
          <a:p>
            <a:pPr marL="283971" indent="-283971" defTabSz="1267936">
              <a:spcBef>
                <a:spcPts val="1200"/>
              </a:spcBef>
              <a:defRPr sz="2288">
                <a:latin typeface="Graphik"/>
                <a:ea typeface="Graphik"/>
                <a:cs typeface="Graphik"/>
                <a:sym typeface="Graphik"/>
              </a:defRPr>
            </a:pPr>
            <a:r>
              <a:t>How did you come to your final working diagnosis? Remind me which bits of the history and examination were instrumental in this?</a:t>
            </a:r>
          </a:p>
          <a:p>
            <a:pPr marL="283971" indent="-283971" defTabSz="1267936">
              <a:spcBef>
                <a:spcPts val="1200"/>
              </a:spcBef>
              <a:defRPr sz="2288">
                <a:latin typeface="Graphik"/>
                <a:ea typeface="Graphik"/>
                <a:cs typeface="Graphik"/>
                <a:sym typeface="Graphik"/>
              </a:defRPr>
            </a:pPr>
            <a:r>
              <a:t>When you got the result of the (names particular test) can you explain how it changed the diagnoses that you were considering?</a:t>
            </a:r>
          </a:p>
          <a:p>
            <a:pPr marL="283971" indent="-283971" defTabSz="1267936">
              <a:spcBef>
                <a:spcPts val="1200"/>
              </a:spcBef>
              <a:defRPr sz="2288">
                <a:latin typeface="Graphik"/>
                <a:ea typeface="Graphik"/>
                <a:cs typeface="Graphik"/>
                <a:sym typeface="Graphik"/>
              </a:defRPr>
            </a:pPr>
            <a:r>
              <a:t>Did you use any tools, guidelines or frameworks to help you with making the diagnosis? (Which ones?)</a:t>
            </a:r>
          </a:p>
          <a:p>
            <a:pPr marL="283971" indent="-283971" defTabSz="1267936">
              <a:spcBef>
                <a:spcPts val="1200"/>
              </a:spcBef>
              <a:defRPr sz="2288">
                <a:latin typeface="Graphik"/>
                <a:ea typeface="Graphik"/>
                <a:cs typeface="Graphik"/>
                <a:sym typeface="Graphik"/>
              </a:defRPr>
            </a:pPr>
            <a:r>
              <a:t>Your description of the diagnosis was not very clear, describe how you approached defining your next steps</a:t>
            </a:r>
          </a:p>
          <a:p>
            <a:pPr marL="283971" indent="-283971" defTabSz="1267936">
              <a:spcBef>
                <a:spcPts val="1200"/>
              </a:spcBef>
              <a:defRPr sz="2288">
                <a:latin typeface="Graphik"/>
                <a:ea typeface="Graphik"/>
                <a:cs typeface="Graphik"/>
                <a:sym typeface="Graphik"/>
              </a:defRPr>
            </a:pPr>
            <a:r>
              <a:t>Tell me about how you used time to help you when making decisions here.</a:t>
            </a:r>
          </a:p>
          <a:p>
            <a:pPr marL="283971" indent="-283971" defTabSz="1267936">
              <a:spcBef>
                <a:spcPts val="1200"/>
              </a:spcBef>
              <a:defRPr sz="2288">
                <a:latin typeface="Graphik"/>
                <a:ea typeface="Graphik"/>
                <a:cs typeface="Graphik"/>
                <a:sym typeface="Graphik"/>
              </a:defRPr>
            </a:pPr>
            <a:r>
              <a:t>What were your treatment options? Which did you choose? Why this one? Convince me that you made the right choice</a:t>
            </a:r>
          </a:p>
          <a:p>
            <a:pPr marL="283971" indent="-283971" defTabSz="1267936">
              <a:spcBef>
                <a:spcPts val="1200"/>
              </a:spcBef>
              <a:defRPr sz="2288">
                <a:latin typeface="Graphik"/>
                <a:ea typeface="Graphik"/>
                <a:cs typeface="Graphik"/>
                <a:sym typeface="Graphik"/>
              </a:defRPr>
            </a:pPr>
            <a:r>
              <a:t>Did you consider any evidence in your final choice? Tell me about it</a:t>
            </a:r>
          </a:p>
          <a:p>
            <a:pPr marL="283971" indent="-283971" defTabSz="1267936">
              <a:spcBef>
                <a:spcPts val="1200"/>
              </a:spcBef>
              <a:defRPr sz="2288">
                <a:latin typeface="Graphik"/>
                <a:ea typeface="Graphik"/>
                <a:cs typeface="Graphik"/>
                <a:sym typeface="Graphik"/>
              </a:defRPr>
            </a:pPr>
            <a:r>
              <a:t>How did you balance your treatment plan with the treatments requested or expected by the patient, their carers or family?</a:t>
            </a:r>
          </a:p>
          <a:p>
            <a:pPr marL="283971" indent="-283971" defTabSz="1267936">
              <a:spcBef>
                <a:spcPts val="1200"/>
              </a:spcBef>
              <a:defRPr sz="2288">
                <a:latin typeface="Graphik"/>
                <a:ea typeface="Graphik"/>
                <a:cs typeface="Graphik"/>
                <a:sym typeface="Graphik"/>
              </a:defRPr>
            </a:pPr>
            <a:r>
              <a:t>Did you use any tools, guidelines or frameworks to help you with treatment decisions?</a:t>
            </a:r>
          </a:p>
          <a:p>
            <a:pPr marL="283971" indent="-283971" defTabSz="1267936">
              <a:spcBef>
                <a:spcPts val="1200"/>
              </a:spcBef>
              <a:defRPr sz="2288">
                <a:latin typeface="Graphik"/>
                <a:ea typeface="Graphik"/>
                <a:cs typeface="Graphik"/>
                <a:sym typeface="Graphik"/>
              </a:defRPr>
            </a:pPr>
            <a:r>
              <a:t>You have described starting off on one treatment plan. What led to a change in your plan</a:t>
            </a:r>
          </a:p>
          <a:p>
            <a:pPr marL="283971" indent="-283971" defTabSz="1267936">
              <a:spcBef>
                <a:spcPts val="1200"/>
              </a:spcBef>
              <a:defRPr sz="2288">
                <a:latin typeface="Graphik"/>
                <a:ea typeface="Graphik"/>
                <a:cs typeface="Graphik"/>
                <a:sym typeface="Graphik"/>
              </a:defRPr>
            </a:pPr>
            <a:r>
              <a:t>How close to the limits of your competence were you in managing this case?</a:t>
            </a:r>
          </a:p>
          <a:p>
            <a:pPr marL="283971" indent="-283971" defTabSz="1267936">
              <a:spcBef>
                <a:spcPts val="1200"/>
              </a:spcBef>
              <a:defRPr sz="2288">
                <a:latin typeface="Graphik"/>
                <a:ea typeface="Graphik"/>
                <a:cs typeface="Graphik"/>
                <a:sym typeface="Graphik"/>
              </a:defRPr>
            </a:pPr>
            <a:r>
              <a:t>Primary care has clear national and local guidelines which are easily applied in clear situations. How did you use these when approaching this rather more confusing situation?</a:t>
            </a:r>
          </a:p>
        </p:txBody>
      </p:sp>
      <p:sp>
        <p:nvSpPr>
          <p:cNvPr id="204" name="Conscious, structured approach to decision-making"/>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Conscious, structured approach to decision-making</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linical Managem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Clinical Management </a:t>
            </a:r>
          </a:p>
        </p:txBody>
      </p:sp>
      <p:sp>
        <p:nvSpPr>
          <p:cNvPr id="207" name="You have described a patient with several different problems. How did you choose which of these to prioritise? How did this affect your final management plan?…"/>
          <p:cNvSpPr txBox="1">
            <a:spLocks noGrp="1"/>
          </p:cNvSpPr>
          <p:nvPr>
            <p:ph type="body" idx="1"/>
          </p:nvPr>
        </p:nvSpPr>
        <p:spPr>
          <a:prstGeom prst="rect">
            <a:avLst/>
          </a:prstGeom>
        </p:spPr>
        <p:txBody>
          <a:bodyPr/>
          <a:lstStyle/>
          <a:p>
            <a:pPr marL="305815" indent="-305815" defTabSz="1365469">
              <a:spcBef>
                <a:spcPts val="1300"/>
              </a:spcBef>
              <a:defRPr sz="2464">
                <a:latin typeface="Graphik"/>
                <a:ea typeface="Graphik"/>
                <a:cs typeface="Graphik"/>
                <a:sym typeface="Graphik"/>
              </a:defRPr>
            </a:pPr>
            <a:r>
              <a:t>You have described a patient with several different problems. How did you choose which of these to prioritise? How did this affect your final management plan?</a:t>
            </a:r>
          </a:p>
          <a:p>
            <a:pPr marL="305815" indent="-305815" defTabSz="1365469">
              <a:spcBef>
                <a:spcPts val="1300"/>
              </a:spcBef>
              <a:defRPr sz="2464">
                <a:latin typeface="Graphik"/>
                <a:ea typeface="Graphik"/>
                <a:cs typeface="Graphik"/>
                <a:sym typeface="Graphik"/>
              </a:defRPr>
            </a:pPr>
            <a:r>
              <a:t>In what ways could this patient have been followed up. What were the advantages of using the way you have suggested? (What form of follow up did the patient suggest/ want, how did you incorporate this and keep the follow up plan safe?)</a:t>
            </a:r>
          </a:p>
          <a:p>
            <a:pPr marL="305815" indent="-305815" defTabSz="1365469">
              <a:spcBef>
                <a:spcPts val="1300"/>
              </a:spcBef>
              <a:defRPr sz="2464">
                <a:latin typeface="Graphik"/>
                <a:ea typeface="Graphik"/>
                <a:cs typeface="Graphik"/>
                <a:sym typeface="Graphik"/>
              </a:defRPr>
            </a:pPr>
            <a:r>
              <a:t>What management options did you consider at the time? Tell me about some of the pros and cons of these options. Did the patient’s preferences or situation affect the management plan? How?</a:t>
            </a:r>
          </a:p>
          <a:p>
            <a:pPr marL="305815" indent="-305815" defTabSz="1365469">
              <a:spcBef>
                <a:spcPts val="1300"/>
              </a:spcBef>
              <a:defRPr sz="2464">
                <a:latin typeface="Graphik"/>
                <a:ea typeface="Graphik"/>
                <a:cs typeface="Graphik"/>
                <a:sym typeface="Graphik"/>
              </a:defRPr>
            </a:pPr>
            <a:r>
              <a:t>What made you prescribe x? How did you come to choosing that? What does the evidence say about it? Do you know how much that costs? Why not y which is cheaper and effective? What else is the patient on: did you check for interactions?</a:t>
            </a:r>
          </a:p>
          <a:p>
            <a:pPr marL="305815" indent="-305815" defTabSz="1365469">
              <a:spcBef>
                <a:spcPts val="1300"/>
              </a:spcBef>
              <a:defRPr sz="2464">
                <a:latin typeface="Graphik"/>
                <a:ea typeface="Graphik"/>
                <a:cs typeface="Graphik"/>
                <a:sym typeface="Graphik"/>
              </a:defRPr>
            </a:pPr>
            <a:r>
              <a:t>You have described various medications that you have used. What non drug interventions did you suggest to manage this patient?</a:t>
            </a:r>
          </a:p>
          <a:p>
            <a:pPr marL="305815" indent="-305815" defTabSz="1365469">
              <a:spcBef>
                <a:spcPts val="1300"/>
              </a:spcBef>
              <a:defRPr sz="2464">
                <a:latin typeface="Graphik"/>
                <a:ea typeface="Graphik"/>
                <a:cs typeface="Graphik"/>
                <a:sym typeface="Graphik"/>
              </a:defRPr>
            </a:pPr>
            <a:r>
              <a:t>Did you involve or make a referral to anyone else? What was the added value of involving this other team or person? (Considerations here might include use of resources, (including time) but also patient safety, and/or recognition of limits to personal recognition of medical conditions) What did you put in the referral letter?</a:t>
            </a:r>
          </a:p>
          <a:p>
            <a:pPr marL="305815" indent="-305815" defTabSz="1365469">
              <a:spcBef>
                <a:spcPts val="1300"/>
              </a:spcBef>
              <a:defRPr sz="2464">
                <a:latin typeface="Graphik"/>
                <a:ea typeface="Graphik"/>
                <a:cs typeface="Graphik"/>
                <a:sym typeface="Graphik"/>
              </a:defRPr>
            </a:pPr>
            <a:r>
              <a:t>How did you use the practice computer system to communicate with others? (e.g. electronic referrals, messaging, email)</a:t>
            </a:r>
          </a:p>
          <a:p>
            <a:pPr marL="305815" indent="-305815" defTabSz="1365469">
              <a:spcBef>
                <a:spcPts val="1300"/>
              </a:spcBef>
              <a:defRPr sz="2464">
                <a:latin typeface="Graphik"/>
                <a:ea typeface="Graphik"/>
                <a:cs typeface="Graphik"/>
                <a:sym typeface="Graphik"/>
              </a:defRPr>
            </a:pPr>
            <a:r>
              <a:t>Describe how you monitored the patient’s progress. How did you ensure continuity of care?</a:t>
            </a:r>
          </a:p>
          <a:p>
            <a:pPr marL="305815" indent="-305815" defTabSz="1365469">
              <a:spcBef>
                <a:spcPts val="1300"/>
              </a:spcBef>
              <a:defRPr sz="2464">
                <a:latin typeface="Graphik"/>
                <a:ea typeface="Graphik"/>
                <a:cs typeface="Graphik"/>
                <a:sym typeface="Graphik"/>
              </a:defRPr>
            </a:pPr>
            <a:r>
              <a:t>In what ways could this patient have been followed up? What were the advantages of using the way you have suggested? (What form of follow up did the patient suggest/ want, how did you incorporate this and keep the follow up plan safe?)</a:t>
            </a:r>
          </a:p>
          <a:p>
            <a:pPr marL="305815" indent="-305815" defTabSz="1365469">
              <a:spcBef>
                <a:spcPts val="1300"/>
              </a:spcBef>
              <a:defRPr sz="2464">
                <a:latin typeface="Graphik"/>
                <a:ea typeface="Graphik"/>
                <a:cs typeface="Graphik"/>
                <a:sym typeface="Graphik"/>
              </a:defRPr>
            </a:pPr>
            <a:r>
              <a:t>Did you put in place any follow up/review? Why do you want to see them again? How did you decide if you or another doctor should review the patient?</a:t>
            </a:r>
          </a:p>
        </p:txBody>
      </p:sp>
      <p:sp>
        <p:nvSpPr>
          <p:cNvPr id="208" name="Recognition and management of common medical condition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Recognition and management of common medical conditions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Managing medical complexit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Managing medical complexity</a:t>
            </a:r>
          </a:p>
        </p:txBody>
      </p:sp>
      <p:sp>
        <p:nvSpPr>
          <p:cNvPr id="211" name="What made this case medically complex? How did you resolve that?…"/>
          <p:cNvSpPr txBox="1">
            <a:spLocks noGrp="1"/>
          </p:cNvSpPr>
          <p:nvPr>
            <p:ph type="body" idx="1"/>
          </p:nvPr>
        </p:nvSpPr>
        <p:spPr>
          <a:prstGeom prst="rect">
            <a:avLst/>
          </a:prstGeom>
        </p:spPr>
        <p:txBody>
          <a:bodyPr/>
          <a:lstStyle/>
          <a:p>
            <a:pPr marL="344043" indent="-344043" defTabSz="1536153">
              <a:spcBef>
                <a:spcPts val="1500"/>
              </a:spcBef>
              <a:defRPr sz="2772">
                <a:latin typeface="Graphik"/>
                <a:ea typeface="Graphik"/>
                <a:cs typeface="Graphik"/>
                <a:sym typeface="Graphik"/>
              </a:defRPr>
            </a:pPr>
            <a:r>
              <a:t>What made this case medically complex? How did you resolve that?</a:t>
            </a:r>
          </a:p>
          <a:p>
            <a:pPr marL="344043" indent="-344043" defTabSz="1536153">
              <a:spcBef>
                <a:spcPts val="1500"/>
              </a:spcBef>
              <a:defRPr sz="2772">
                <a:latin typeface="Graphik"/>
                <a:ea typeface="Graphik"/>
                <a:cs typeface="Graphik"/>
                <a:sym typeface="Graphik"/>
              </a:defRPr>
            </a:pPr>
            <a:r>
              <a:t>Were there any areas of uncertainty? What strategies did you use to manage that uncertainty? (e.g. using time)</a:t>
            </a:r>
          </a:p>
          <a:p>
            <a:pPr marL="344043" indent="-344043" defTabSz="1536153">
              <a:spcBef>
                <a:spcPts val="1500"/>
              </a:spcBef>
              <a:defRPr sz="2772">
                <a:latin typeface="Graphik"/>
                <a:ea typeface="Graphik"/>
                <a:cs typeface="Graphik"/>
                <a:sym typeface="Graphik"/>
              </a:defRPr>
            </a:pPr>
            <a:r>
              <a:t>There was a lot to coordinate in this consultation – from the acute to the chronic comorbidities. What strategies did you use to coordinate it all?</a:t>
            </a:r>
          </a:p>
          <a:p>
            <a:pPr marL="344043" indent="-344043" defTabSz="1536153">
              <a:spcBef>
                <a:spcPts val="1500"/>
              </a:spcBef>
              <a:defRPr sz="2772">
                <a:latin typeface="Graphik"/>
                <a:ea typeface="Graphik"/>
                <a:cs typeface="Graphik"/>
                <a:sym typeface="Graphik"/>
              </a:defRPr>
            </a:pPr>
            <a:r>
              <a:t>The advantages and disadvantages of different options were complex here. How did you explain these to the patient? How do you know that this worked for them?</a:t>
            </a:r>
          </a:p>
          <a:p>
            <a:pPr marL="344043" indent="-344043" defTabSz="1536153">
              <a:spcBef>
                <a:spcPts val="1500"/>
              </a:spcBef>
              <a:defRPr sz="2772">
                <a:latin typeface="Graphik"/>
                <a:ea typeface="Graphik"/>
                <a:cs typeface="Graphik"/>
                <a:sym typeface="Graphik"/>
              </a:defRPr>
            </a:pPr>
            <a:r>
              <a:t>In the course of your work with this family (carer or patient network) can you describe the areas where your “medical” training found it hard to adjust to their “patient” perceptions of what should be done. How did you manage these differences? What did you do to address this area?</a:t>
            </a:r>
          </a:p>
          <a:p>
            <a:pPr marL="344043" indent="-344043" defTabSz="1536153">
              <a:spcBef>
                <a:spcPts val="1500"/>
              </a:spcBef>
              <a:defRPr sz="2772">
                <a:latin typeface="Graphik"/>
                <a:ea typeface="Graphik"/>
                <a:cs typeface="Graphik"/>
                <a:sym typeface="Graphik"/>
              </a:defRPr>
            </a:pPr>
            <a:r>
              <a:t>Was there a difference of agendas? How did you tackle this? Tell me exactly how you managed to merge agendas</a:t>
            </a:r>
          </a:p>
          <a:p>
            <a:pPr marL="344043" indent="-344043" defTabSz="1536153">
              <a:spcBef>
                <a:spcPts val="1500"/>
              </a:spcBef>
              <a:defRPr sz="2772">
                <a:latin typeface="Graphik"/>
                <a:ea typeface="Graphik"/>
                <a:cs typeface="Graphik"/>
                <a:sym typeface="Graphik"/>
              </a:defRPr>
            </a:pPr>
            <a:r>
              <a:t>Tell me about how you managed the ongoing problems that added to the complexity of this case whilst also dealing with the immediate acute problems?</a:t>
            </a:r>
          </a:p>
          <a:p>
            <a:pPr marL="344043" indent="-344043" defTabSz="1536153">
              <a:spcBef>
                <a:spcPts val="1500"/>
              </a:spcBef>
              <a:defRPr sz="2772">
                <a:latin typeface="Graphik"/>
                <a:ea typeface="Graphik"/>
                <a:cs typeface="Graphik"/>
                <a:sym typeface="Graphik"/>
              </a:defRPr>
            </a:pPr>
            <a:r>
              <a:t>How did you explain ‘risk’ to the patient? Did you involve them in the risk management? To what extent and how? How did that risk affect your management plan?</a:t>
            </a:r>
          </a:p>
          <a:p>
            <a:pPr marL="344043" indent="-344043" defTabSz="1536153">
              <a:spcBef>
                <a:spcPts val="1500"/>
              </a:spcBef>
              <a:defRPr sz="2772">
                <a:latin typeface="Graphik"/>
                <a:ea typeface="Graphik"/>
                <a:cs typeface="Graphik"/>
                <a:sym typeface="Graphik"/>
              </a:defRPr>
            </a:pPr>
            <a:r>
              <a:t>Did you use any health promotion strategies? How did you encourage the patient to e.g. stop smoking/lose weight/go back to work/other rehabilitation and recovery? Can you describe how this fitted into the rest of the discussions you had with this patient?</a:t>
            </a:r>
          </a:p>
        </p:txBody>
      </p:sp>
      <p:sp>
        <p:nvSpPr>
          <p:cNvPr id="212" name="Beyond managing straight-forward problems, eg managing co-morbidity, uncertainty &amp; risk, approach to health rather than just illnes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511809">
              <a:defRPr sz="2728" spc="-27">
                <a:latin typeface="Graphik"/>
                <a:ea typeface="Graphik"/>
                <a:cs typeface="Graphik"/>
                <a:sym typeface="Graphik"/>
              </a:defRPr>
            </a:lvl1pPr>
          </a:lstStyle>
          <a:p>
            <a:r>
              <a:t>Beyond managing straight-forward problems, eg managing co-morbidity, uncertainty &amp; risk, approach to health rather than just illness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What is a Cb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What is a CbD?</a:t>
            </a:r>
          </a:p>
        </p:txBody>
      </p:sp>
      <p:sp>
        <p:nvSpPr>
          <p:cNvPr id="156" name="Structured oral interview designed to assess professional judgment in a clinical case…"/>
          <p:cNvSpPr txBox="1">
            <a:spLocks noGrp="1"/>
          </p:cNvSpPr>
          <p:nvPr>
            <p:ph type="body" idx="1"/>
          </p:nvPr>
        </p:nvSpPr>
        <p:spPr>
          <a:prstGeom prst="rect">
            <a:avLst/>
          </a:prstGeom>
        </p:spPr>
        <p:txBody>
          <a:bodyPr/>
          <a:lstStyle/>
          <a:p>
            <a:pPr>
              <a:defRPr>
                <a:latin typeface="Graphik"/>
                <a:ea typeface="Graphik"/>
                <a:cs typeface="Graphik"/>
                <a:sym typeface="Graphik"/>
              </a:defRPr>
            </a:pPr>
            <a:r>
              <a:t>Structured oral interview designed to assess professional judgment in a clinical case</a:t>
            </a:r>
          </a:p>
          <a:p>
            <a:pPr>
              <a:defRPr>
                <a:latin typeface="Graphik"/>
                <a:ea typeface="Graphik"/>
                <a:cs typeface="Graphik"/>
                <a:sym typeface="Graphik"/>
              </a:defRPr>
            </a:pPr>
            <a:r>
              <a:t>Assessment assesses performance against Capabilities and looks at how the trainee made holistic, balanced and justifiable decisions in relation to patient care</a:t>
            </a:r>
          </a:p>
          <a:p>
            <a:pPr>
              <a:defRPr>
                <a:latin typeface="Graphik"/>
                <a:ea typeface="Graphik"/>
                <a:cs typeface="Graphik"/>
                <a:sym typeface="Graphik"/>
              </a:defRPr>
            </a:pPr>
            <a:r>
              <a:t>Assesses understanding and application of medical knowledge, ethical frameworks, ability to prioritise and how the trainee recognised and approached the complexity and uncertainty of the consultation</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Organisation, Management and Leadership"/>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Organisation, Management and Leadership </a:t>
            </a:r>
          </a:p>
        </p:txBody>
      </p:sp>
      <p:sp>
        <p:nvSpPr>
          <p:cNvPr id="215" name="Is the computer record entry satisfactory? Have any important negatives been left out? Have they captured the patient’s narrative? Is it concise yet thorough?…"/>
          <p:cNvSpPr txBox="1">
            <a:spLocks noGrp="1"/>
          </p:cNvSpPr>
          <p:nvPr>
            <p:ph type="body" idx="1"/>
          </p:nvPr>
        </p:nvSpPr>
        <p:spPr>
          <a:prstGeom prst="rect">
            <a:avLst/>
          </a:prstGeom>
        </p:spPr>
        <p:txBody>
          <a:bodyPr/>
          <a:lstStyle/>
          <a:p>
            <a:pPr marL="316737" indent="-316737" defTabSz="1414236">
              <a:spcBef>
                <a:spcPts val="1300"/>
              </a:spcBef>
              <a:defRPr sz="2551">
                <a:latin typeface="Graphik"/>
                <a:ea typeface="Graphik"/>
                <a:cs typeface="Graphik"/>
                <a:sym typeface="Graphik"/>
              </a:defRPr>
            </a:pPr>
            <a:r>
              <a:t>Is the computer record entry satisfactory? Have any important negatives been left out? Have they captured the patient’s narrative? Is it concise yet thorough?</a:t>
            </a:r>
          </a:p>
          <a:p>
            <a:pPr marL="316737" indent="-316737" defTabSz="1414236">
              <a:spcBef>
                <a:spcPts val="1300"/>
              </a:spcBef>
              <a:defRPr sz="2551">
                <a:latin typeface="Graphik"/>
                <a:ea typeface="Graphik"/>
                <a:cs typeface="Graphik"/>
                <a:sym typeface="Graphik"/>
              </a:defRPr>
            </a:pPr>
            <a:r>
              <a:t>Did you use appropriate Read or SnoMed coding for diagnosis and treatment in line with local expectations or guidance?</a:t>
            </a:r>
          </a:p>
          <a:p>
            <a:pPr marL="316737" indent="-316737" defTabSz="1414236">
              <a:spcBef>
                <a:spcPts val="1300"/>
              </a:spcBef>
              <a:defRPr sz="2551">
                <a:latin typeface="Graphik"/>
                <a:ea typeface="Graphik"/>
                <a:cs typeface="Graphik"/>
                <a:sym typeface="Graphik"/>
              </a:defRPr>
            </a:pPr>
            <a:r>
              <a:t>Was the consultation entry added in a timely manner?</a:t>
            </a:r>
          </a:p>
          <a:p>
            <a:pPr marL="316737" indent="-316737" defTabSz="1414236">
              <a:spcBef>
                <a:spcPts val="1300"/>
              </a:spcBef>
              <a:defRPr sz="2551">
                <a:latin typeface="Graphik"/>
                <a:ea typeface="Graphik"/>
                <a:cs typeface="Graphik"/>
                <a:sym typeface="Graphik"/>
              </a:defRPr>
            </a:pPr>
            <a:r>
              <a:t>Describe how you balanced your need to record the consultation on the computer with the need to maintaining rapport with the patient</a:t>
            </a:r>
          </a:p>
          <a:p>
            <a:pPr marL="316737" indent="-316737" defTabSz="1414236">
              <a:spcBef>
                <a:spcPts val="1300"/>
              </a:spcBef>
              <a:defRPr sz="2551">
                <a:latin typeface="Graphik"/>
                <a:ea typeface="Graphik"/>
                <a:cs typeface="Graphik"/>
                <a:sym typeface="Graphik"/>
              </a:defRPr>
            </a:pPr>
            <a:r>
              <a:t>How did you use the computer in the consultation (including previous consultations results, letters and on-line resources)</a:t>
            </a:r>
          </a:p>
          <a:p>
            <a:pPr marL="316737" indent="-316737" defTabSz="1414236">
              <a:spcBef>
                <a:spcPts val="1300"/>
              </a:spcBef>
              <a:defRPr sz="2551">
                <a:latin typeface="Graphik"/>
                <a:ea typeface="Graphik"/>
                <a:cs typeface="Graphik"/>
                <a:sym typeface="Graphik"/>
              </a:defRPr>
            </a:pPr>
            <a:r>
              <a:t>What steps did you take to keep this consultation to time, whilst ensuring appropriate record keeping. Was the consultation entry added in a timely manner?</a:t>
            </a:r>
          </a:p>
          <a:p>
            <a:pPr marL="316737" indent="-316737" defTabSz="1414236">
              <a:spcBef>
                <a:spcPts val="1300"/>
              </a:spcBef>
              <a:defRPr sz="2551">
                <a:latin typeface="Graphik"/>
                <a:ea typeface="Graphik"/>
                <a:cs typeface="Graphik"/>
                <a:sym typeface="Graphik"/>
              </a:defRPr>
            </a:pPr>
            <a:r>
              <a:t>How did you balance your need to record the consultation on the computer with the need to maintaining rapport with the patient?</a:t>
            </a:r>
          </a:p>
          <a:p>
            <a:pPr marL="316737" indent="-316737" defTabSz="1414236">
              <a:spcBef>
                <a:spcPts val="1300"/>
              </a:spcBef>
              <a:defRPr sz="2551">
                <a:latin typeface="Graphik"/>
                <a:ea typeface="Graphik"/>
                <a:cs typeface="Graphik"/>
                <a:sym typeface="Graphik"/>
              </a:defRPr>
            </a:pPr>
            <a:r>
              <a:t>How effective and helpful is the future management plan they have written for their colleagues? What is the your suggestion on how to improve this?</a:t>
            </a:r>
          </a:p>
          <a:p>
            <a:pPr marL="316737" indent="-316737" defTabSz="1414236">
              <a:spcBef>
                <a:spcPts val="1300"/>
              </a:spcBef>
              <a:defRPr sz="2551">
                <a:latin typeface="Graphik"/>
                <a:ea typeface="Graphik"/>
                <a:cs typeface="Graphik"/>
                <a:sym typeface="Graphik"/>
              </a:defRPr>
            </a:pPr>
            <a:r>
              <a:t>Did you use any online information or resources to help you? What? Why? How did this help?</a:t>
            </a:r>
          </a:p>
          <a:p>
            <a:pPr marL="316737" indent="-316737" defTabSz="1414236">
              <a:spcBef>
                <a:spcPts val="1300"/>
              </a:spcBef>
              <a:defRPr sz="2551">
                <a:latin typeface="Graphik"/>
                <a:ea typeface="Graphik"/>
                <a:cs typeface="Graphik"/>
                <a:sym typeface="Graphik"/>
              </a:defRPr>
            </a:pPr>
            <a:r>
              <a:t>Describe the ways in which delegation and good time management improved your care of this patient</a:t>
            </a:r>
          </a:p>
          <a:p>
            <a:pPr marL="316737" indent="-316737" defTabSz="1414236">
              <a:spcBef>
                <a:spcPts val="1300"/>
              </a:spcBef>
              <a:defRPr sz="2551">
                <a:latin typeface="Graphik"/>
                <a:ea typeface="Graphik"/>
                <a:cs typeface="Graphik"/>
                <a:sym typeface="Graphik"/>
              </a:defRPr>
            </a:pPr>
            <a:r>
              <a:t>Do you have any suggestions about how your management of this case would have been better if the guidance or organisation in the GP practice was different? What suggestions for change can you make based on this experience?</a:t>
            </a:r>
          </a:p>
          <a:p>
            <a:pPr marL="316737" indent="-316737" defTabSz="1414236">
              <a:spcBef>
                <a:spcPts val="1300"/>
              </a:spcBef>
              <a:defRPr sz="2551">
                <a:latin typeface="Graphik"/>
                <a:ea typeface="Graphik"/>
                <a:cs typeface="Graphik"/>
                <a:sym typeface="Graphik"/>
              </a:defRPr>
            </a:pPr>
            <a:r>
              <a:t>How did the overall workload of the practice affect how you managed this patient?</a:t>
            </a:r>
          </a:p>
        </p:txBody>
      </p:sp>
      <p:sp>
        <p:nvSpPr>
          <p:cNvPr id="216" name="This is about understanding primary care’s role in the NHS; how teams are managed and the development of clinical leadership skill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520065">
              <a:defRPr sz="2772" spc="-27">
                <a:latin typeface="Graphik"/>
                <a:ea typeface="Graphik"/>
                <a:cs typeface="Graphik"/>
                <a:sym typeface="Graphik"/>
              </a:defRPr>
            </a:lvl1pPr>
          </a:lstStyle>
          <a:p>
            <a:r>
              <a:t>This is about understanding primary care’s role in the NHS; how teams are managed and the development of clinical leadership skills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Working with colleagues and in team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Working with colleagues and in teams</a:t>
            </a:r>
          </a:p>
        </p:txBody>
      </p:sp>
      <p:sp>
        <p:nvSpPr>
          <p:cNvPr id="219" name="Did you involve anyone else in this case? Who? Why? How did they help? What skills did they bring that you don’t have? (This may be especially relevant when involving Allied Health Professionals)…"/>
          <p:cNvSpPr txBox="1">
            <a:spLocks noGrp="1"/>
          </p:cNvSpPr>
          <p:nvPr>
            <p:ph type="body" idx="1"/>
          </p:nvPr>
        </p:nvSpPr>
        <p:spPr>
          <a:prstGeom prst="rect">
            <a:avLst/>
          </a:prstGeom>
        </p:spPr>
        <p:txBody>
          <a:bodyPr/>
          <a:lstStyle/>
          <a:p>
            <a:pPr marL="420497" indent="-420497" defTabSz="1877520">
              <a:spcBef>
                <a:spcPts val="1800"/>
              </a:spcBef>
              <a:defRPr sz="3387">
                <a:latin typeface="Graphik"/>
                <a:ea typeface="Graphik"/>
                <a:cs typeface="Graphik"/>
                <a:sym typeface="Graphik"/>
              </a:defRPr>
            </a:pPr>
            <a:r>
              <a:t>Did you involve anyone else in this case? Who? Why? How did they help? What skills did they bring that you don’t have? (This may be especially relevant when involving Allied Health Professionals)</a:t>
            </a:r>
          </a:p>
          <a:p>
            <a:pPr marL="420497" indent="-420497" defTabSz="1877520">
              <a:spcBef>
                <a:spcPts val="1800"/>
              </a:spcBef>
              <a:defRPr sz="3387">
                <a:latin typeface="Graphik"/>
                <a:ea typeface="Graphik"/>
                <a:cs typeface="Graphik"/>
                <a:sym typeface="Graphik"/>
              </a:defRPr>
            </a:pPr>
            <a:r>
              <a:t>Did you involve any other organisations/agencies in this case? For what purpose?</a:t>
            </a:r>
          </a:p>
          <a:p>
            <a:pPr marL="420497" indent="-420497" defTabSz="1877520">
              <a:spcBef>
                <a:spcPts val="1800"/>
              </a:spcBef>
              <a:defRPr sz="3387">
                <a:latin typeface="Graphik"/>
                <a:ea typeface="Graphik"/>
                <a:cs typeface="Graphik"/>
                <a:sym typeface="Graphik"/>
              </a:defRPr>
            </a:pPr>
            <a:r>
              <a:t>Some of your colleagues will have been working with this patient before your involvement. How did this effect your role in the wider team caring for this patient?</a:t>
            </a:r>
          </a:p>
          <a:p>
            <a:pPr marL="420497" indent="-420497" defTabSz="1877520">
              <a:spcBef>
                <a:spcPts val="1800"/>
              </a:spcBef>
              <a:defRPr sz="3387">
                <a:latin typeface="Graphik"/>
                <a:ea typeface="Graphik"/>
                <a:cs typeface="Graphik"/>
                <a:sym typeface="Graphik"/>
              </a:defRPr>
            </a:pPr>
            <a:r>
              <a:t>What information did you provide with your referral? How did you make sure that this was as useful as possible to the team you referred to?</a:t>
            </a:r>
          </a:p>
          <a:p>
            <a:pPr marL="420497" indent="-420497" defTabSz="1877520">
              <a:spcBef>
                <a:spcPts val="1800"/>
              </a:spcBef>
              <a:defRPr sz="3387">
                <a:latin typeface="Graphik"/>
                <a:ea typeface="Graphik"/>
                <a:cs typeface="Graphik"/>
                <a:sym typeface="Graphik"/>
              </a:defRPr>
            </a:pPr>
            <a:r>
              <a:t>How did you ensure you had effective communication with others involved in this particular case?</a:t>
            </a:r>
          </a:p>
          <a:p>
            <a:pPr marL="420497" indent="-420497" defTabSz="1877520">
              <a:spcBef>
                <a:spcPts val="1800"/>
              </a:spcBef>
              <a:defRPr sz="3387">
                <a:latin typeface="Graphik"/>
                <a:ea typeface="Graphik"/>
                <a:cs typeface="Graphik"/>
                <a:sym typeface="Graphik"/>
              </a:defRPr>
            </a:pPr>
            <a:r>
              <a:t>If many people/organisations are involved in the case, What do you see as your role considering so many others are already involved in this case? Do so many people need to be involved? Did you do anything to ensure coordination of the overall care to promote more effective team working?</a:t>
            </a:r>
          </a:p>
          <a:p>
            <a:pPr marL="420497" indent="-420497" defTabSz="1877520">
              <a:spcBef>
                <a:spcPts val="1800"/>
              </a:spcBef>
              <a:defRPr sz="3387">
                <a:latin typeface="Graphik"/>
                <a:ea typeface="Graphik"/>
                <a:cs typeface="Graphik"/>
                <a:sym typeface="Graphik"/>
              </a:defRPr>
            </a:pPr>
            <a:r>
              <a:t>What steps did you take to ensure continuity of care?</a:t>
            </a:r>
          </a:p>
          <a:p>
            <a:pPr marL="420497" indent="-420497" defTabSz="1877520">
              <a:spcBef>
                <a:spcPts val="1800"/>
              </a:spcBef>
              <a:defRPr sz="3387">
                <a:latin typeface="Graphik"/>
                <a:ea typeface="Graphik"/>
                <a:cs typeface="Graphik"/>
                <a:sym typeface="Graphik"/>
              </a:defRPr>
            </a:pPr>
            <a:r>
              <a:t>Can you describe what this case tells you about how our team works and the members interact?</a:t>
            </a:r>
          </a:p>
        </p:txBody>
      </p:sp>
      <p:sp>
        <p:nvSpPr>
          <p:cNvPr id="220" name="Working effectively for good patient care; sharing information with colleague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Working effectively for good patient care; sharing information with colleagues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Community orient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Community orientation </a:t>
            </a:r>
          </a:p>
        </p:txBody>
      </p:sp>
      <p:sp>
        <p:nvSpPr>
          <p:cNvPr id="223" name="You have described the care you and this GP practice have given this patient; how would it be different in a neighbouring CCG area which has a different population?…"/>
          <p:cNvSpPr txBox="1">
            <a:spLocks noGrp="1"/>
          </p:cNvSpPr>
          <p:nvPr>
            <p:ph type="body" idx="1"/>
          </p:nvPr>
        </p:nvSpPr>
        <p:spPr>
          <a:prstGeom prst="rect">
            <a:avLst/>
          </a:prstGeom>
        </p:spPr>
        <p:txBody>
          <a:bodyPr/>
          <a:lstStyle/>
          <a:p>
            <a:pPr marL="344043" indent="-344043" defTabSz="1536153">
              <a:spcBef>
                <a:spcPts val="1500"/>
              </a:spcBef>
              <a:defRPr sz="2772">
                <a:latin typeface="Graphik"/>
                <a:ea typeface="Graphik"/>
                <a:cs typeface="Graphik"/>
                <a:sym typeface="Graphik"/>
              </a:defRPr>
            </a:pPr>
            <a:r>
              <a:t>You have described the care you and this GP practice have given this patient; how would it be different in a neighbouring CCG area which has a different population?</a:t>
            </a:r>
          </a:p>
          <a:p>
            <a:pPr marL="344043" indent="-344043" defTabSz="1536153">
              <a:spcBef>
                <a:spcPts val="1500"/>
              </a:spcBef>
              <a:defRPr sz="2772">
                <a:latin typeface="Graphik"/>
                <a:ea typeface="Graphik"/>
                <a:cs typeface="Graphik"/>
                <a:sym typeface="Graphik"/>
              </a:defRPr>
            </a:pPr>
            <a:r>
              <a:t>Can you tell me about the cost of investigation, treatment and/or referral/care here? How did you consider these when making your decisions?</a:t>
            </a:r>
          </a:p>
          <a:p>
            <a:pPr marL="344043" indent="-344043" defTabSz="1536153">
              <a:spcBef>
                <a:spcPts val="1500"/>
              </a:spcBef>
              <a:defRPr sz="2772">
                <a:latin typeface="Graphik"/>
                <a:ea typeface="Graphik"/>
                <a:cs typeface="Graphik"/>
                <a:sym typeface="Graphik"/>
              </a:defRPr>
            </a:pPr>
            <a:r>
              <a:t>How have you have adjusted the care to fit the resources we have here?</a:t>
            </a:r>
          </a:p>
          <a:p>
            <a:pPr marL="344043" indent="-344043" defTabSz="1536153">
              <a:spcBef>
                <a:spcPts val="1500"/>
              </a:spcBef>
              <a:defRPr sz="2772">
                <a:latin typeface="Graphik"/>
                <a:ea typeface="Graphik"/>
                <a:cs typeface="Graphik"/>
                <a:sym typeface="Graphik"/>
              </a:defRPr>
            </a:pPr>
            <a:r>
              <a:t>Tell me now about the implications of your treatment/investigations/referral on the individual patient and on society? Tell me more about these conflicting pressures</a:t>
            </a:r>
          </a:p>
          <a:p>
            <a:pPr marL="344043" indent="-344043" defTabSz="1536153">
              <a:spcBef>
                <a:spcPts val="1500"/>
              </a:spcBef>
              <a:defRPr sz="2772">
                <a:latin typeface="Graphik"/>
                <a:ea typeface="Graphik"/>
                <a:cs typeface="Graphik"/>
                <a:sym typeface="Graphik"/>
              </a:defRPr>
            </a:pPr>
            <a:r>
              <a:t>How did you balance the needs of this patient against the needs of the whole local/patient population?</a:t>
            </a:r>
          </a:p>
          <a:p>
            <a:pPr marL="344043" indent="-344043" defTabSz="1536153">
              <a:spcBef>
                <a:spcPts val="1500"/>
              </a:spcBef>
              <a:defRPr sz="2772">
                <a:latin typeface="Graphik"/>
                <a:ea typeface="Graphik"/>
                <a:cs typeface="Graphik"/>
                <a:sym typeface="Graphik"/>
              </a:defRPr>
            </a:pPr>
            <a:r>
              <a:t>What characteristics of our local community impact on this patient’s care (epidemiological/social/economic/ethnic)?</a:t>
            </a:r>
          </a:p>
          <a:p>
            <a:pPr marL="344043" indent="-344043" defTabSz="1536153">
              <a:spcBef>
                <a:spcPts val="1500"/>
              </a:spcBef>
              <a:defRPr sz="2772">
                <a:latin typeface="Graphik"/>
                <a:ea typeface="Graphik"/>
                <a:cs typeface="Graphik"/>
                <a:sym typeface="Graphik"/>
              </a:defRPr>
            </a:pPr>
            <a:r>
              <a:t>What local health resources are available that you encouraged the patient to access? (e.g. particular clinics that the hospital offers or weight loss/exercise classes)</a:t>
            </a:r>
          </a:p>
          <a:p>
            <a:pPr marL="344043" indent="-344043" defTabSz="1536153">
              <a:spcBef>
                <a:spcPts val="1500"/>
              </a:spcBef>
              <a:defRPr sz="2772">
                <a:latin typeface="Graphik"/>
                <a:ea typeface="Graphik"/>
                <a:cs typeface="Graphik"/>
                <a:sym typeface="Graphik"/>
              </a:defRPr>
            </a:pPr>
            <a:r>
              <a:t>You have prescribed a range of different medications. Please tell me more about them concentrating on their costs and the evidence base for their use in this setting?</a:t>
            </a:r>
          </a:p>
          <a:p>
            <a:pPr marL="344043" indent="-344043" defTabSz="1536153">
              <a:spcBef>
                <a:spcPts val="1500"/>
              </a:spcBef>
              <a:defRPr sz="2772">
                <a:latin typeface="Graphik"/>
                <a:ea typeface="Graphik"/>
                <a:cs typeface="Graphik"/>
                <a:sym typeface="Graphik"/>
              </a:defRPr>
            </a:pPr>
            <a:r>
              <a:t>Are there any limitations of local healthcare resources that impact on this patient’s care?</a:t>
            </a:r>
          </a:p>
          <a:p>
            <a:pPr marL="344043" indent="-344043" defTabSz="1536153">
              <a:spcBef>
                <a:spcPts val="1500"/>
              </a:spcBef>
              <a:defRPr sz="2772">
                <a:latin typeface="Graphik"/>
                <a:ea typeface="Graphik"/>
                <a:cs typeface="Graphik"/>
                <a:sym typeface="Graphik"/>
              </a:defRPr>
            </a:pPr>
            <a:r>
              <a:t>Did this case make you think of any greater social/health care changes/provision we need to consider for our local population? What would we need to do to make this happen?</a:t>
            </a:r>
          </a:p>
        </p:txBody>
      </p:sp>
      <p:sp>
        <p:nvSpPr>
          <p:cNvPr id="224" name="Management of health and social care of local communit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Management of health and social care of local community</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Maintaining an ethical approach to practic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Maintaining an ethical approach to practice</a:t>
            </a:r>
          </a:p>
        </p:txBody>
      </p:sp>
      <p:sp>
        <p:nvSpPr>
          <p:cNvPr id="227" name="Given there is an ethical dimension to all cases (e.g. did you overload or starve the patient of information, involve them too much/little, spend too much time with them (to the loss of other patients) or spend too little):…"/>
          <p:cNvSpPr txBox="1">
            <a:spLocks noGrp="1"/>
          </p:cNvSpPr>
          <p:nvPr>
            <p:ph type="body" idx="1"/>
          </p:nvPr>
        </p:nvSpPr>
        <p:spPr>
          <a:prstGeom prst="rect">
            <a:avLst/>
          </a:prstGeom>
        </p:spPr>
        <p:txBody>
          <a:bodyPr/>
          <a:lstStyle/>
          <a:p>
            <a:pPr marL="0" indent="0" defTabSz="1901904">
              <a:spcBef>
                <a:spcPts val="1800"/>
              </a:spcBef>
              <a:buSzTx/>
              <a:buNone/>
              <a:defRPr sz="3432">
                <a:latin typeface="Graphik"/>
                <a:ea typeface="Graphik"/>
                <a:cs typeface="Graphik"/>
                <a:sym typeface="Graphik"/>
              </a:defRPr>
            </a:pPr>
            <a:r>
              <a:t>Given there is an ethical dimension to all cases (e.g. did you overload or starve the patient of information, involve them too much/little, spend too much time with them (to the loss of other patients) or spend too little):</a:t>
            </a:r>
          </a:p>
          <a:p>
            <a:pPr marL="425957" indent="-425957" defTabSz="1901904">
              <a:spcBef>
                <a:spcPts val="1800"/>
              </a:spcBef>
              <a:defRPr sz="3432">
                <a:latin typeface="Graphik"/>
                <a:ea typeface="Graphik"/>
                <a:cs typeface="Graphik"/>
                <a:sym typeface="Graphik"/>
              </a:defRPr>
            </a:pPr>
            <a:r>
              <a:t>Tell me about the ethical aspects of his case? What were they? How did you manage them?</a:t>
            </a:r>
          </a:p>
          <a:p>
            <a:pPr marL="425957" indent="-425957" defTabSz="1901904">
              <a:spcBef>
                <a:spcPts val="1800"/>
              </a:spcBef>
              <a:defRPr sz="3432">
                <a:latin typeface="Graphik"/>
                <a:ea typeface="Graphik"/>
                <a:cs typeface="Graphik"/>
                <a:sym typeface="Graphik"/>
              </a:defRPr>
            </a:pPr>
            <a:r>
              <a:t>Did any of your own values attitudes or ethics influence your behaviour this case?</a:t>
            </a:r>
          </a:p>
          <a:p>
            <a:pPr marL="425957" indent="-425957" defTabSz="1901904">
              <a:spcBef>
                <a:spcPts val="1800"/>
              </a:spcBef>
              <a:defRPr sz="3432">
                <a:latin typeface="Graphik"/>
                <a:ea typeface="Graphik"/>
                <a:cs typeface="Graphik"/>
                <a:sym typeface="Graphik"/>
              </a:defRPr>
            </a:pPr>
            <a:r>
              <a:t>What particular professional codes of practice did you have to make sure you adhered to in this case? (e.g.in relation to Equality and Diversity issues or those who might perceive themselves as marginalised)</a:t>
            </a:r>
          </a:p>
          <a:p>
            <a:pPr marL="425957" indent="-425957" defTabSz="1901904">
              <a:spcBef>
                <a:spcPts val="1800"/>
              </a:spcBef>
              <a:defRPr sz="3432">
                <a:latin typeface="Graphik"/>
                <a:ea typeface="Graphik"/>
                <a:cs typeface="Graphik"/>
                <a:sym typeface="Graphik"/>
              </a:defRPr>
            </a:pPr>
            <a:r>
              <a:t>Do you think you might have directly/indirectly discriminated and therefore judged this patient because of their x? If not – how did you anticipate it – making sure the patient didn’t feel discriminated against??</a:t>
            </a:r>
          </a:p>
          <a:p>
            <a:pPr marL="425957" indent="-425957" defTabSz="1901904">
              <a:spcBef>
                <a:spcPts val="1800"/>
              </a:spcBef>
              <a:defRPr sz="3432">
                <a:latin typeface="Graphik"/>
                <a:ea typeface="Graphik"/>
                <a:cs typeface="Graphik"/>
                <a:sym typeface="Graphik"/>
              </a:defRPr>
            </a:pPr>
            <a:r>
              <a:t>What ethical principles did you use to inform your choice of treatment? How did you ensure the patient had an informed choice in terms of management?</a:t>
            </a:r>
          </a:p>
          <a:p>
            <a:pPr marL="425957" indent="-425957" defTabSz="1901904">
              <a:spcBef>
                <a:spcPts val="1800"/>
              </a:spcBef>
              <a:defRPr sz="3432">
                <a:latin typeface="Graphik"/>
                <a:ea typeface="Graphik"/>
                <a:cs typeface="Graphik"/>
                <a:sym typeface="Graphik"/>
              </a:defRPr>
            </a:pPr>
            <a:r>
              <a:t>Was there a need to address confidentiality issues with the patient (e.g. in cases where the patient is a teenager)</a:t>
            </a:r>
          </a:p>
        </p:txBody>
      </p:sp>
      <p:sp>
        <p:nvSpPr>
          <p:cNvPr id="228" name="Ethical practice, integrity, respect for diversit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Ethical practice, integrity, respect for diversity</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Fitness to practic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Fitness to practice</a:t>
            </a:r>
          </a:p>
        </p:txBody>
      </p:sp>
      <p:sp>
        <p:nvSpPr>
          <p:cNvPr id="231" name="Was there any point in the consultation where you felt out of your depth? How did you define your limits? What did you then do?…"/>
          <p:cNvSpPr txBox="1">
            <a:spLocks noGrp="1"/>
          </p:cNvSpPr>
          <p:nvPr>
            <p:ph type="body" idx="1"/>
          </p:nvPr>
        </p:nvSpPr>
        <p:spPr>
          <a:prstGeom prst="rect">
            <a:avLst/>
          </a:prstGeom>
        </p:spPr>
        <p:txBody>
          <a:bodyPr/>
          <a:lstStyle/>
          <a:p>
            <a:pPr marL="316737" indent="-316737" defTabSz="1414236">
              <a:spcBef>
                <a:spcPts val="1300"/>
              </a:spcBef>
              <a:defRPr sz="2551">
                <a:latin typeface="Graphik"/>
                <a:ea typeface="Graphik"/>
                <a:cs typeface="Graphik"/>
                <a:sym typeface="Graphik"/>
              </a:defRPr>
            </a:pPr>
            <a:r>
              <a:t>Was there any point in the consultation where you felt out of your depth? How did you define your limits? What did you then do?</a:t>
            </a:r>
          </a:p>
          <a:p>
            <a:pPr marL="316737" indent="-316737" defTabSz="1414236">
              <a:spcBef>
                <a:spcPts val="1300"/>
              </a:spcBef>
              <a:defRPr sz="2551">
                <a:latin typeface="Graphik"/>
                <a:ea typeface="Graphik"/>
                <a:cs typeface="Graphik"/>
                <a:sym typeface="Graphik"/>
              </a:defRPr>
            </a:pPr>
            <a:r>
              <a:t>It sounds like this was quite an emotionally charged case. It may have caused some internal feelings. How did you manage or neutralise those to ensure they did not impact on the next patient you had to see?</a:t>
            </a:r>
          </a:p>
          <a:p>
            <a:pPr marL="316737" indent="-316737" defTabSz="1414236">
              <a:spcBef>
                <a:spcPts val="1300"/>
              </a:spcBef>
              <a:defRPr sz="2551">
                <a:latin typeface="Graphik"/>
                <a:ea typeface="Graphik"/>
                <a:cs typeface="Graphik"/>
                <a:sym typeface="Graphik"/>
              </a:defRPr>
            </a:pPr>
            <a:r>
              <a:t>Our home or family life can change our behaviour and performance at work. Can you tell me about how your non work life might have affected you, when you were caring for this patient?</a:t>
            </a:r>
          </a:p>
          <a:p>
            <a:pPr marL="316737" indent="-316737" defTabSz="1414236">
              <a:spcBef>
                <a:spcPts val="1300"/>
              </a:spcBef>
              <a:defRPr sz="2551">
                <a:latin typeface="Graphik"/>
                <a:ea typeface="Graphik"/>
                <a:cs typeface="Graphik"/>
                <a:sym typeface="Graphik"/>
              </a:defRPr>
            </a:pPr>
            <a:r>
              <a:t>Safety Netting: did you advise on when to come back? Why did you choose this time/ approach? (How did you ensure patient safety?) Did you use any tools to help with your safetynetting e.g. online resources?</a:t>
            </a:r>
          </a:p>
          <a:p>
            <a:pPr marL="316737" indent="-316737" defTabSz="1414236">
              <a:spcBef>
                <a:spcPts val="1300"/>
              </a:spcBef>
              <a:defRPr sz="2551">
                <a:latin typeface="Graphik"/>
                <a:ea typeface="Graphik"/>
                <a:cs typeface="Graphik"/>
                <a:sym typeface="Graphik"/>
              </a:defRPr>
            </a:pPr>
            <a:r>
              <a:t>Chaperones: Did you use a chaperone? Tell me more about your decision on this. Was it for your benefit or theirs? (protecting patients, protecting doctors)</a:t>
            </a:r>
          </a:p>
          <a:p>
            <a:pPr marL="316737" indent="-316737" defTabSz="1414236">
              <a:spcBef>
                <a:spcPts val="1300"/>
              </a:spcBef>
              <a:defRPr sz="2551">
                <a:latin typeface="Graphik"/>
                <a:ea typeface="Graphik"/>
                <a:cs typeface="Graphik"/>
                <a:sym typeface="Graphik"/>
              </a:defRPr>
            </a:pPr>
            <a:r>
              <a:t>How did you feel after you looked after this patient? How did you care for yourself?</a:t>
            </a:r>
          </a:p>
          <a:p>
            <a:pPr marL="316737" indent="-316737" defTabSz="1414236">
              <a:spcBef>
                <a:spcPts val="1300"/>
              </a:spcBef>
              <a:defRPr sz="2551">
                <a:latin typeface="Graphik"/>
                <a:ea typeface="Graphik"/>
                <a:cs typeface="Graphik"/>
                <a:sym typeface="Graphik"/>
              </a:defRPr>
            </a:pPr>
            <a:r>
              <a:t>After the consultation, did you have any thoughts on your performance (include knowledge, skills and your approach to the patient)? Did you have any thoughts on how your performance could have been improved? What were these? Have you made any plans to tackle them? (PUNs and DENs)</a:t>
            </a:r>
          </a:p>
          <a:p>
            <a:pPr marL="316737" indent="-316737" defTabSz="1414236">
              <a:spcBef>
                <a:spcPts val="1300"/>
              </a:spcBef>
              <a:defRPr sz="2551">
                <a:latin typeface="Graphik"/>
                <a:ea typeface="Graphik"/>
                <a:cs typeface="Graphik"/>
                <a:sym typeface="Graphik"/>
              </a:defRPr>
            </a:pPr>
            <a:r>
              <a:t>Were there any significant learning issues raised by this consultation? (including complaints). What were they? How did you proceed?</a:t>
            </a:r>
          </a:p>
          <a:p>
            <a:pPr marL="316737" indent="-316737" defTabSz="1414236">
              <a:spcBef>
                <a:spcPts val="1300"/>
              </a:spcBef>
              <a:defRPr sz="2551">
                <a:latin typeface="Graphik"/>
                <a:ea typeface="Graphik"/>
                <a:cs typeface="Graphik"/>
                <a:sym typeface="Graphik"/>
              </a:defRPr>
            </a:pPr>
            <a:r>
              <a:t>Did you have any concerns over what one of the previous health care professionals had done? What did you do about it?</a:t>
            </a:r>
          </a:p>
          <a:p>
            <a:pPr marL="316737" indent="-316737" defTabSz="1414236">
              <a:spcBef>
                <a:spcPts val="1300"/>
              </a:spcBef>
              <a:defRPr sz="2551">
                <a:latin typeface="Graphik"/>
                <a:ea typeface="Graphik"/>
                <a:cs typeface="Graphik"/>
                <a:sym typeface="Graphik"/>
              </a:defRPr>
            </a:pPr>
            <a:r>
              <a:t>Had you considered ringing your defence organisation for advice? (If relevant to the case) Why did you call them? What did you ask? What did they say?</a:t>
            </a:r>
          </a:p>
        </p:txBody>
      </p:sp>
      <p:sp>
        <p:nvSpPr>
          <p:cNvPr id="232" name="Awareness own performance, conduct or health, or of others; action taken to protect patient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42950">
              <a:defRPr sz="3959" spc="-39">
                <a:latin typeface="Graphik"/>
                <a:ea typeface="Graphik"/>
                <a:cs typeface="Graphik"/>
                <a:sym typeface="Graphik"/>
              </a:defRPr>
            </a:lvl1pPr>
          </a:lstStyle>
          <a:p>
            <a:r>
              <a:t>Awareness own performance, conduct or health, or of others; action taken to protect patients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EP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CEPS</a:t>
            </a:r>
          </a:p>
        </p:txBody>
      </p:sp>
      <p:sp>
        <p:nvSpPr>
          <p:cNvPr id="235" name="Which examinations did you do in this case and why each one carried out?…"/>
          <p:cNvSpPr txBox="1">
            <a:spLocks noGrp="1"/>
          </p:cNvSpPr>
          <p:nvPr>
            <p:ph type="body" idx="1"/>
          </p:nvPr>
        </p:nvSpPr>
        <p:spPr>
          <a:prstGeom prst="rect">
            <a:avLst/>
          </a:prstGeom>
        </p:spPr>
        <p:txBody>
          <a:bodyPr/>
          <a:lstStyle/>
          <a:p>
            <a:pPr marL="365887" indent="-365887" defTabSz="1633687">
              <a:spcBef>
                <a:spcPts val="1600"/>
              </a:spcBef>
              <a:defRPr sz="2948">
                <a:latin typeface="Graphik"/>
                <a:ea typeface="Graphik"/>
                <a:cs typeface="Graphik"/>
                <a:sym typeface="Graphik"/>
              </a:defRPr>
            </a:pPr>
            <a:r>
              <a:t>Which examinations did you do in this case and why each one carried out?</a:t>
            </a:r>
          </a:p>
          <a:p>
            <a:pPr marL="365887" indent="-365887" defTabSz="1633687">
              <a:spcBef>
                <a:spcPts val="1600"/>
              </a:spcBef>
              <a:defRPr sz="2948">
                <a:latin typeface="Graphik"/>
                <a:ea typeface="Graphik"/>
                <a:cs typeface="Graphik"/>
                <a:sym typeface="Graphik"/>
              </a:defRPr>
            </a:pPr>
            <a:r>
              <a:t>When you examined this patient, how did you assessed his or her x e.g. knee/ abdomen etc. What were you intending to gain from assessing x in this level of detail?</a:t>
            </a:r>
          </a:p>
          <a:p>
            <a:pPr marL="365887" indent="-365887" defTabSz="1633687">
              <a:spcBef>
                <a:spcPts val="1600"/>
              </a:spcBef>
              <a:defRPr sz="2948">
                <a:latin typeface="Graphik"/>
                <a:ea typeface="Graphik"/>
                <a:cs typeface="Graphik"/>
                <a:sym typeface="Graphik"/>
              </a:defRPr>
            </a:pPr>
            <a:r>
              <a:t>Do you think that your assessment (examination) allowed you to make a definitive assessment; what further assessment might you have done?</a:t>
            </a:r>
          </a:p>
          <a:p>
            <a:pPr marL="365887" indent="-365887" defTabSz="1633687">
              <a:spcBef>
                <a:spcPts val="1600"/>
              </a:spcBef>
              <a:defRPr sz="2948">
                <a:latin typeface="Graphik"/>
                <a:ea typeface="Graphik"/>
                <a:cs typeface="Graphik"/>
                <a:sym typeface="Graphik"/>
              </a:defRPr>
            </a:pPr>
            <a:r>
              <a:t>You have explained that you found x when you examined the (part of body). Tell me what this implies to you. What further examination did you do? What was the order of your examination (and your reason for this)?</a:t>
            </a:r>
          </a:p>
          <a:p>
            <a:pPr marL="365887" indent="-365887" defTabSz="1633687">
              <a:spcBef>
                <a:spcPts val="1600"/>
              </a:spcBef>
              <a:defRPr sz="2948">
                <a:latin typeface="Graphik"/>
                <a:ea typeface="Graphik"/>
                <a:cs typeface="Graphik"/>
                <a:sym typeface="Graphik"/>
              </a:defRPr>
            </a:pPr>
            <a:r>
              <a:t>You have described doing x examination and then going on to do y. Was it your preference or the patient’s?</a:t>
            </a:r>
          </a:p>
          <a:p>
            <a:pPr marL="365887" indent="-365887" defTabSz="1633687">
              <a:spcBef>
                <a:spcPts val="1600"/>
              </a:spcBef>
              <a:defRPr sz="2948">
                <a:latin typeface="Graphik"/>
                <a:ea typeface="Graphik"/>
                <a:cs typeface="Graphik"/>
                <a:sym typeface="Graphik"/>
              </a:defRPr>
            </a:pPr>
            <a:r>
              <a:t>How did you manage the medico-legal aspects of your examination here? (considering informed consent, mental capacity, best interests etc)</a:t>
            </a:r>
          </a:p>
          <a:p>
            <a:pPr marL="365887" indent="-365887" defTabSz="1633687">
              <a:spcBef>
                <a:spcPts val="1600"/>
              </a:spcBef>
              <a:defRPr sz="2948">
                <a:latin typeface="Graphik"/>
                <a:ea typeface="Graphik"/>
                <a:cs typeface="Graphik"/>
                <a:sym typeface="Graphik"/>
              </a:defRPr>
            </a:pPr>
            <a:r>
              <a:t>You have described doing an intimate examination. Tell me how you managed the patient’s needs and care whilst also gaining the clinical information you needed</a:t>
            </a:r>
          </a:p>
          <a:p>
            <a:pPr marL="365887" indent="-365887" defTabSz="1633687">
              <a:spcBef>
                <a:spcPts val="1600"/>
              </a:spcBef>
              <a:defRPr sz="2948">
                <a:latin typeface="Graphik"/>
                <a:ea typeface="Graphik"/>
                <a:cs typeface="Graphik"/>
                <a:sym typeface="Graphik"/>
              </a:defRPr>
            </a:pPr>
            <a:r>
              <a:t>Patients do not always want to have the examinations that a doctor might want to carry out. (How did you manage this difference?)</a:t>
            </a:r>
          </a:p>
          <a:p>
            <a:pPr marL="365887" indent="-365887" defTabSz="1633687">
              <a:spcBef>
                <a:spcPts val="1600"/>
              </a:spcBef>
              <a:defRPr sz="2948">
                <a:latin typeface="Graphik"/>
                <a:ea typeface="Graphik"/>
                <a:cs typeface="Graphik"/>
                <a:sym typeface="Graphik"/>
              </a:defRPr>
            </a:pPr>
            <a:r>
              <a:t>Describe how you managed any cultural and ethical issues that arose in this case</a:t>
            </a:r>
          </a:p>
        </p:txBody>
      </p:sp>
      <p:sp>
        <p:nvSpPr>
          <p:cNvPr id="236" name="Clinical examination and procedural skill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Graphik"/>
                <a:ea typeface="Graphik"/>
                <a:cs typeface="Graphik"/>
                <a:sym typeface="Graphik"/>
              </a:defRPr>
            </a:lvl1pPr>
          </a:lstStyle>
          <a:p>
            <a:r>
              <a:t>Clinical examination and procedural skills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238" name="Benchmarking exercis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Benchmarking exercise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https://youtu.be/vVAfjR754XM"/>
          <p:cNvSpPr txBox="1">
            <a:spLocks noGrp="1"/>
          </p:cNvSpPr>
          <p:nvPr>
            <p:ph type="body" idx="1"/>
          </p:nvPr>
        </p:nvSpPr>
        <p:spPr>
          <a:prstGeom prst="rect">
            <a:avLst/>
          </a:prstGeom>
        </p:spPr>
        <p:txBody>
          <a:bodyPr/>
          <a:lstStyle>
            <a:lvl1pPr>
              <a:defRPr sz="12000" u="sng">
                <a:latin typeface="Graphik"/>
                <a:ea typeface="Graphik"/>
                <a:cs typeface="Graphik"/>
                <a:sym typeface="Graphik"/>
                <a:hlinkClick r:id="rId2"/>
              </a:defRPr>
            </a:lvl1pPr>
          </a:lstStyle>
          <a:p>
            <a:pPr>
              <a:defRPr u="none"/>
            </a:pPr>
            <a:r>
              <a:rPr u="sng">
                <a:hlinkClick r:id="rId2"/>
              </a:rPr>
              <a:t>https://youtu.be/vVAfjR754XM</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Number of CbDs requir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Number of CbDs required</a:t>
            </a:r>
          </a:p>
        </p:txBody>
      </p:sp>
      <p:sp>
        <p:nvSpPr>
          <p:cNvPr id="159" name="ST1/2 years are expected to only do CbDs…"/>
          <p:cNvSpPr txBox="1">
            <a:spLocks noGrp="1"/>
          </p:cNvSpPr>
          <p:nvPr>
            <p:ph type="body" idx="1"/>
          </p:nvPr>
        </p:nvSpPr>
        <p:spPr>
          <a:prstGeom prst="rect">
            <a:avLst/>
          </a:prstGeom>
        </p:spPr>
        <p:txBody>
          <a:bodyPr/>
          <a:lstStyle/>
          <a:p>
            <a:pPr>
              <a:defRPr>
                <a:latin typeface="Graphik"/>
                <a:ea typeface="Graphik"/>
                <a:cs typeface="Graphik"/>
                <a:sym typeface="Graphik"/>
              </a:defRPr>
            </a:pPr>
            <a:r>
              <a:t>ST1/2 years are expected to only do CbDs</a:t>
            </a:r>
          </a:p>
          <a:p>
            <a:pPr>
              <a:defRPr>
                <a:latin typeface="Graphik"/>
                <a:ea typeface="Graphik"/>
                <a:cs typeface="Graphik"/>
                <a:sym typeface="Graphik"/>
              </a:defRPr>
            </a:pPr>
            <a:r>
              <a:t>Trainees are expected to complete 4 CbDs in each training year (2 in each 6-month period for a full time trainee)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bDs and Capabiliti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CbDs and Capabilities</a:t>
            </a:r>
          </a:p>
        </p:txBody>
      </p:sp>
      <p:sp>
        <p:nvSpPr>
          <p:cNvPr id="162" name="Ideally CbDs will cover full range of the capabilities providing triangulation of grades for each capability across a of range of different assessment methods…"/>
          <p:cNvSpPr txBox="1">
            <a:spLocks noGrp="1"/>
          </p:cNvSpPr>
          <p:nvPr>
            <p:ph type="body" idx="1"/>
          </p:nvPr>
        </p:nvSpPr>
        <p:spPr>
          <a:prstGeom prst="rect">
            <a:avLst/>
          </a:prstGeom>
        </p:spPr>
        <p:txBody>
          <a:bodyPr/>
          <a:lstStyle/>
          <a:p>
            <a:pPr>
              <a:defRPr>
                <a:latin typeface="Graphik"/>
                <a:ea typeface="Graphik"/>
                <a:cs typeface="Graphik"/>
                <a:sym typeface="Graphik"/>
              </a:defRPr>
            </a:pPr>
            <a:r>
              <a:t>Ideally CbDs will cover full range of the capabilities providing triangulation of grades for each capability across a of range of different assessment methods</a:t>
            </a:r>
          </a:p>
          <a:p>
            <a:pPr>
              <a:defRPr>
                <a:latin typeface="Graphik"/>
                <a:ea typeface="Graphik"/>
                <a:cs typeface="Graphik"/>
                <a:sym typeface="Graphik"/>
              </a:defRPr>
            </a:pPr>
            <a:r>
              <a:t>It is expected that all capabilities will have been assessed using a formal assessment tool at least once in 3-year training period but not all need to be done within a CbD</a:t>
            </a:r>
          </a:p>
          <a:p>
            <a:pPr>
              <a:defRPr>
                <a:latin typeface="Graphik"/>
                <a:ea typeface="Graphik"/>
                <a:cs typeface="Graphik"/>
                <a:sym typeface="Graphik"/>
              </a:defRPr>
            </a:pPr>
            <a:r>
              <a:t>Trainee prepares up to 3 capability areas they wish to discuss with their supervisor, prior to the CbD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bDs and Clinical Experience Group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CbDs and Clinical Experience Groups</a:t>
            </a:r>
          </a:p>
        </p:txBody>
      </p:sp>
      <p:sp>
        <p:nvSpPr>
          <p:cNvPr id="165" name="Expectation is that CbDs cover the range of Clinical Experience Groups…"/>
          <p:cNvSpPr txBox="1">
            <a:spLocks noGrp="1"/>
          </p:cNvSpPr>
          <p:nvPr>
            <p:ph type="body" idx="1"/>
          </p:nvPr>
        </p:nvSpPr>
        <p:spPr>
          <a:prstGeom prst="rect">
            <a:avLst/>
          </a:prstGeom>
        </p:spPr>
        <p:txBody>
          <a:bodyPr/>
          <a:lstStyle/>
          <a:p>
            <a:pPr>
              <a:defRPr>
                <a:latin typeface="Graphik"/>
                <a:ea typeface="Graphik"/>
                <a:cs typeface="Graphik"/>
                <a:sym typeface="Graphik"/>
              </a:defRPr>
            </a:pPr>
            <a:r>
              <a:t>Expectation is that CbDs cover the range of Clinical Experience Groups</a:t>
            </a:r>
          </a:p>
          <a:p>
            <a:pPr>
              <a:defRPr>
                <a:latin typeface="Graphik"/>
                <a:ea typeface="Graphik"/>
                <a:cs typeface="Graphik"/>
                <a:sym typeface="Graphik"/>
              </a:defRPr>
            </a:pPr>
            <a:r>
              <a:t>While not mandatory to have a CbD for each Clinical Experience Group, a range of types of assessment and information will need to be provided in the Portfolio to show exposure to, learning from, and competence in caring for, the range of Clinical Experience Groups across each training year</a:t>
            </a:r>
          </a:p>
          <a:p>
            <a:pPr>
              <a:defRPr>
                <a:latin typeface="Graphik"/>
                <a:ea typeface="Graphik"/>
                <a:cs typeface="Graphik"/>
                <a:sym typeface="Graphik"/>
              </a:defRPr>
            </a:pPr>
            <a:r>
              <a:t>All Clinical Experience Groups should be covered by the range of assessments completed</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Linking Capabilities and Clinical Experience Groups"/>
          <p:cNvSpPr txBox="1">
            <a:spLocks noGrp="1"/>
          </p:cNvSpPr>
          <p:nvPr>
            <p:ph type="title"/>
          </p:nvPr>
        </p:nvSpPr>
        <p:spPr>
          <a:prstGeom prst="rect">
            <a:avLst/>
          </a:prstGeom>
        </p:spPr>
        <p:txBody>
          <a:bodyPr/>
          <a:lstStyle>
            <a:lvl1pPr defTabSz="2097023">
              <a:defRPr sz="7224" spc="-72">
                <a:latin typeface="Graphik"/>
                <a:ea typeface="Graphik"/>
                <a:cs typeface="Graphik"/>
                <a:sym typeface="Graphik"/>
              </a:defRPr>
            </a:lvl1pPr>
          </a:lstStyle>
          <a:p>
            <a:r>
              <a:t>Linking Capabilities and Clinical Experience Groups</a:t>
            </a:r>
          </a:p>
        </p:txBody>
      </p:sp>
      <p:sp>
        <p:nvSpPr>
          <p:cNvPr id="168" name="It is expected that a maximum of 3 capabilities and 2 Clinical Experience Groups are linked to each CbD so that in-depth reflection and meaningful feedback is given for each…"/>
          <p:cNvSpPr txBox="1">
            <a:spLocks noGrp="1"/>
          </p:cNvSpPr>
          <p:nvPr>
            <p:ph type="body" idx="1"/>
          </p:nvPr>
        </p:nvSpPr>
        <p:spPr>
          <a:prstGeom prst="rect">
            <a:avLst/>
          </a:prstGeom>
        </p:spPr>
        <p:txBody>
          <a:bodyPr/>
          <a:lstStyle/>
          <a:p>
            <a:pPr>
              <a:defRPr>
                <a:latin typeface="Graphik"/>
                <a:ea typeface="Graphik"/>
                <a:cs typeface="Graphik"/>
                <a:sym typeface="Graphik"/>
              </a:defRPr>
            </a:pPr>
            <a:r>
              <a:t>It is expected that a maximum of 3 capabilities and 2 Clinical Experience Groups are linked to each CbD so that in-depth reflection and meaningful feedback is given for each</a:t>
            </a:r>
          </a:p>
          <a:p>
            <a:pPr>
              <a:defRPr>
                <a:latin typeface="Graphik"/>
                <a:ea typeface="Graphik"/>
                <a:cs typeface="Graphik"/>
                <a:sym typeface="Graphik"/>
              </a:defRPr>
            </a:pPr>
            <a:r>
              <a:t>Separate assessments can be used if the assessment covers a larger number of either</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When should the CbDs be don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When should the CbDs be done?</a:t>
            </a:r>
          </a:p>
        </p:txBody>
      </p:sp>
      <p:sp>
        <p:nvSpPr>
          <p:cNvPr id="171" name="It is expected that the assessments will be spread over time to demonstrate that the trainee is progressing…"/>
          <p:cNvSpPr txBox="1">
            <a:spLocks noGrp="1"/>
          </p:cNvSpPr>
          <p:nvPr>
            <p:ph type="body" idx="1"/>
          </p:nvPr>
        </p:nvSpPr>
        <p:spPr>
          <a:prstGeom prst="rect">
            <a:avLst/>
          </a:prstGeom>
        </p:spPr>
        <p:txBody>
          <a:bodyPr/>
          <a:lstStyle/>
          <a:p>
            <a:pPr>
              <a:defRPr>
                <a:latin typeface="Graphik"/>
                <a:ea typeface="Graphik"/>
                <a:cs typeface="Graphik"/>
                <a:sym typeface="Graphik"/>
              </a:defRPr>
            </a:pPr>
            <a:r>
              <a:t>It is expected that the assessments will be spread over time to demonstrate that the trainee is progressing</a:t>
            </a:r>
          </a:p>
          <a:p>
            <a:pPr>
              <a:defRPr>
                <a:latin typeface="Graphik"/>
                <a:ea typeface="Graphik"/>
                <a:cs typeface="Graphik"/>
                <a:sym typeface="Graphik"/>
              </a:defRPr>
            </a:pPr>
            <a:r>
              <a:t>The number of assessments stated are a minimum and if they are not demonstrating the grade expected for their level of training, additional assessments should be completed</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How long should a CbD tak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long should a CbD take?</a:t>
            </a:r>
          </a:p>
        </p:txBody>
      </p:sp>
      <p:sp>
        <p:nvSpPr>
          <p:cNvPr id="174" name="Depends on the complexity of the case…"/>
          <p:cNvSpPr txBox="1">
            <a:spLocks noGrp="1"/>
          </p:cNvSpPr>
          <p:nvPr>
            <p:ph type="body" idx="1"/>
          </p:nvPr>
        </p:nvSpPr>
        <p:spPr>
          <a:prstGeom prst="rect">
            <a:avLst/>
          </a:prstGeom>
        </p:spPr>
        <p:txBody>
          <a:bodyPr/>
          <a:lstStyle/>
          <a:p>
            <a:pPr>
              <a:defRPr>
                <a:latin typeface="Graphik"/>
                <a:ea typeface="Graphik"/>
                <a:cs typeface="Graphik"/>
                <a:sym typeface="Graphik"/>
              </a:defRPr>
            </a:pPr>
            <a:r>
              <a:t>Depends on the complexity of the case</a:t>
            </a:r>
          </a:p>
          <a:p>
            <a:pPr>
              <a:defRPr>
                <a:latin typeface="Graphik"/>
                <a:ea typeface="Graphik"/>
                <a:cs typeface="Graphik"/>
                <a:sym typeface="Graphik"/>
              </a:defRPr>
            </a:pPr>
            <a:r>
              <a:t>CbD usually takes between 20- 30 minutes</a:t>
            </a:r>
          </a:p>
          <a:p>
            <a:pPr>
              <a:defRPr>
                <a:latin typeface="Graphik"/>
                <a:ea typeface="Graphik"/>
                <a:cs typeface="Graphik"/>
                <a:sym typeface="Graphik"/>
              </a:defRPr>
            </a:pPr>
            <a:r>
              <a:t>Time for each assessment will depend on content and discussion the trainee has with their supervisor</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Preparation in advanc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Preparation in advance</a:t>
            </a:r>
          </a:p>
        </p:txBody>
      </p:sp>
      <p:sp>
        <p:nvSpPr>
          <p:cNvPr id="177" name="The trainee:…"/>
          <p:cNvSpPr txBox="1">
            <a:spLocks noGrp="1"/>
          </p:cNvSpPr>
          <p:nvPr>
            <p:ph type="body" idx="1"/>
          </p:nvPr>
        </p:nvSpPr>
        <p:spPr>
          <a:prstGeom prst="rect">
            <a:avLst/>
          </a:prstGeom>
        </p:spPr>
        <p:txBody>
          <a:bodyPr/>
          <a:lstStyle/>
          <a:p>
            <a:pPr marL="0" indent="0" defTabSz="1999437">
              <a:spcBef>
                <a:spcPts val="1900"/>
              </a:spcBef>
              <a:buSzTx/>
              <a:buNone/>
              <a:defRPr sz="3607" b="1">
                <a:latin typeface="Graphik"/>
                <a:ea typeface="Graphik"/>
                <a:cs typeface="Graphik"/>
                <a:sym typeface="Graphik"/>
              </a:defRPr>
            </a:pPr>
            <a:r>
              <a:t>The trainee:</a:t>
            </a:r>
          </a:p>
          <a:p>
            <a:pPr marL="447801" indent="-447801" defTabSz="1999437">
              <a:spcBef>
                <a:spcPts val="1900"/>
              </a:spcBef>
              <a:defRPr sz="3607">
                <a:latin typeface="Graphik"/>
                <a:ea typeface="Graphik"/>
                <a:cs typeface="Graphik"/>
                <a:sym typeface="Graphik"/>
              </a:defRPr>
            </a:pPr>
            <a:r>
              <a:t>Selects a case for discussion</a:t>
            </a:r>
          </a:p>
          <a:p>
            <a:pPr marL="447801" indent="-447801" defTabSz="1999437">
              <a:spcBef>
                <a:spcPts val="1900"/>
              </a:spcBef>
              <a:defRPr sz="3607">
                <a:latin typeface="Graphik"/>
                <a:ea typeface="Graphik"/>
                <a:cs typeface="Graphik"/>
                <a:sym typeface="Graphik"/>
              </a:defRPr>
            </a:pPr>
            <a:r>
              <a:t>States which Capabilities they feel they can demonstrate with the case</a:t>
            </a:r>
          </a:p>
          <a:p>
            <a:pPr marL="447801" indent="-447801" defTabSz="1999437">
              <a:spcBef>
                <a:spcPts val="1900"/>
              </a:spcBef>
              <a:defRPr sz="3607">
                <a:latin typeface="Graphik"/>
                <a:ea typeface="Graphik"/>
                <a:cs typeface="Graphik"/>
                <a:sym typeface="Graphik"/>
              </a:defRPr>
            </a:pPr>
            <a:r>
              <a:t>Prepares a short summary of case</a:t>
            </a:r>
          </a:p>
          <a:p>
            <a:pPr marL="447801" indent="-447801" defTabSz="1999437">
              <a:spcBef>
                <a:spcPts val="1900"/>
              </a:spcBef>
              <a:defRPr sz="3607">
                <a:latin typeface="Graphik"/>
                <a:ea typeface="Graphik"/>
                <a:cs typeface="Graphik"/>
                <a:sym typeface="Graphik"/>
              </a:defRPr>
            </a:pPr>
            <a:r>
              <a:t>Prepares to discuss how they handled the case and how they met the Capability descriptors</a:t>
            </a:r>
          </a:p>
          <a:p>
            <a:pPr marL="0" indent="0" defTabSz="1999437">
              <a:spcBef>
                <a:spcPts val="1900"/>
              </a:spcBef>
              <a:buSzTx/>
              <a:buNone/>
              <a:defRPr sz="3607" b="1">
                <a:latin typeface="Graphik"/>
                <a:ea typeface="Graphik"/>
                <a:cs typeface="Graphik"/>
                <a:sym typeface="Graphik"/>
              </a:defRPr>
            </a:pPr>
            <a:r>
              <a:t>The supervisor/trainer:</a:t>
            </a:r>
          </a:p>
          <a:p>
            <a:pPr marL="447801" indent="-447801" defTabSz="1999437">
              <a:spcBef>
                <a:spcPts val="1900"/>
              </a:spcBef>
              <a:defRPr sz="3607">
                <a:latin typeface="Graphik"/>
                <a:ea typeface="Graphik"/>
                <a:cs typeface="Graphik"/>
                <a:sym typeface="Graphik"/>
              </a:defRPr>
            </a:pPr>
            <a:r>
              <a:t>Reviews case the trainee has suggested along with the medical notes</a:t>
            </a:r>
          </a:p>
          <a:p>
            <a:pPr marL="447801" indent="-447801" defTabSz="1999437">
              <a:spcBef>
                <a:spcPts val="1900"/>
              </a:spcBef>
              <a:defRPr sz="3607">
                <a:latin typeface="Graphik"/>
                <a:ea typeface="Graphik"/>
                <a:cs typeface="Graphik"/>
                <a:sym typeface="Graphik"/>
              </a:defRPr>
            </a:pPr>
            <a:r>
              <a:t>Checks it is suitable for the Capabilities suggested and of a sufficient complexity</a:t>
            </a:r>
          </a:p>
          <a:p>
            <a:pPr marL="447801" indent="-447801" defTabSz="1999437">
              <a:spcBef>
                <a:spcPts val="1900"/>
              </a:spcBef>
              <a:defRPr sz="3607">
                <a:latin typeface="Graphik"/>
                <a:ea typeface="Graphik"/>
                <a:cs typeface="Graphik"/>
                <a:sym typeface="Graphik"/>
              </a:defRPr>
            </a:pPr>
            <a:r>
              <a:t>Prepare questions to test the Capability areas and explore what the trainee actually did in that case</a:t>
            </a:r>
          </a:p>
          <a:p>
            <a:pPr marL="447801" indent="-447801" defTabSz="1999437">
              <a:spcBef>
                <a:spcPts val="1900"/>
              </a:spcBef>
              <a:defRPr sz="3607">
                <a:latin typeface="Graphik"/>
                <a:ea typeface="Graphik"/>
                <a:cs typeface="Graphik"/>
                <a:sym typeface="Graphik"/>
              </a:defRPr>
            </a:pPr>
            <a:r>
              <a:t>Reviews the Capability descriptors and suggests questions to become familiar with what the trainee needs to demonstrate for the various grades</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4154</Words>
  <Application>Microsoft Office PowerPoint</Application>
  <PresentationFormat>Custom</PresentationFormat>
  <Paragraphs>204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23_ClassicWhite</vt:lpstr>
      <vt:lpstr>Case-based Discussion</vt:lpstr>
      <vt:lpstr>What is a CbD?</vt:lpstr>
      <vt:lpstr>Number of CbDs required</vt:lpstr>
      <vt:lpstr>CbDs and Capabilities</vt:lpstr>
      <vt:lpstr>CbDs and Clinical Experience Groups</vt:lpstr>
      <vt:lpstr>Linking Capabilities and Clinical Experience Groups</vt:lpstr>
      <vt:lpstr>When should the CbDs be done?</vt:lpstr>
      <vt:lpstr>How long should a CbD take?</vt:lpstr>
      <vt:lpstr>Preparation in advance</vt:lpstr>
      <vt:lpstr>Case complexity </vt:lpstr>
      <vt:lpstr>Suggested protocol</vt:lpstr>
      <vt:lpstr>LFTTs</vt:lpstr>
      <vt:lpstr>Suggested questions</vt:lpstr>
      <vt:lpstr>Communication and Consultation Skills</vt:lpstr>
      <vt:lpstr>Practising holistically </vt:lpstr>
      <vt:lpstr>Data gathering and interpretation</vt:lpstr>
      <vt:lpstr>Making diagnoses and decisions</vt:lpstr>
      <vt:lpstr>Clinical Management </vt:lpstr>
      <vt:lpstr>Managing medical complexity</vt:lpstr>
      <vt:lpstr>Organisation, Management and Leadership </vt:lpstr>
      <vt:lpstr>Working with colleagues and in teams</vt:lpstr>
      <vt:lpstr>Community orientation </vt:lpstr>
      <vt:lpstr>Maintaining an ethical approach to practice</vt:lpstr>
      <vt:lpstr>Fitness to practice</vt:lpstr>
      <vt:lpstr>CEPS</vt:lpstr>
      <vt:lpstr>Benchmarking exercise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Case-based Discussion</dc:title>
  <dc:creator>Chris Webb</dc:creator>
  <cp:lastModifiedBy>Chris Webb</cp:lastModifiedBy>
  <cp:revision>1</cp:revision>
  <dcterms:modified xsi:type="dcterms:W3CDTF">2021-02-14T12:45:55Z</dcterms:modified>
</cp:coreProperties>
</file>