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143000" y="685800"/>
            <a:ext cx="4572000" cy="3429000"/>
          </a:xfrm>
          <a:prstGeom prst="rect">
            <a:avLst/>
          </a:prstGeom>
        </p:spPr>
        <p:txBody>
          <a:bodyPr/>
          <a:lstStyle/>
          <a:p>
            <a:endParaRPr/>
          </a:p>
        </p:txBody>
      </p:sp>
      <p:sp>
        <p:nvSpPr>
          <p:cNvPr id="159" name="Shape 15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863907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49" name="Slide Title"/>
          <p:cNvSpPr txBox="1">
            <a:spLocks noGrp="1"/>
          </p:cNvSpPr>
          <p:nvPr>
            <p:ph type="title" hasCustomPrompt="1"/>
          </p:nvPr>
        </p:nvSpPr>
        <p:spPr>
          <a:prstGeom prst="rect">
            <a:avLst/>
          </a:prstGeom>
        </p:spPr>
        <p:txBody>
          <a:bodyPr/>
          <a:lstStyle/>
          <a:p>
            <a:r>
              <a:t>Slide Title</a:t>
            </a:r>
          </a:p>
        </p:txBody>
      </p:sp>
      <p:sp>
        <p:nvSpPr>
          <p:cNvPr id="150" name="Body Level One…"/>
          <p:cNvSpPr txBox="1">
            <a:spLocks noGrp="1"/>
          </p:cNvSpPr>
          <p:nvPr>
            <p:ph type="body" idx="1" hasCustomPrompt="1"/>
          </p:nvPr>
        </p:nvSpPr>
        <p:spPr>
          <a:prstGeom prst="rect">
            <a:avLst/>
          </a:prstGeom>
        </p:spPr>
        <p:txBody>
          <a:bodyPr/>
          <a:lstStyle>
            <a:lvl1pPr defTabSz="2438337"/>
            <a:lvl2pPr defTabSz="2438337"/>
            <a:lvl3pPr defTabSz="2438337"/>
            <a:lvl4pPr defTabSz="2438337"/>
            <a:lvl5pPr defTabSz="2438337"/>
          </a:lstStyle>
          <a:p>
            <a:r>
              <a:t>Slide bullet text</a:t>
            </a:r>
          </a:p>
          <a:p>
            <a:pPr lvl="1"/>
            <a:endParaRPr/>
          </a:p>
          <a:p>
            <a:pPr lvl="2"/>
            <a:endParaRPr/>
          </a:p>
          <a:p>
            <a:pPr lvl="3"/>
            <a:endParaRPr/>
          </a:p>
          <a:p>
            <a:pPr lvl="4"/>
            <a:endParaRPr/>
          </a:p>
        </p:txBody>
      </p:sp>
      <p:sp>
        <p:nvSpPr>
          <p:cNvPr id="151"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100">
                <a:latin typeface="Graphik Semibold"/>
                <a:ea typeface="Graphik Semibold"/>
                <a:cs typeface="Graphik Semibold"/>
                <a:sym typeface="Graphik Semibold"/>
              </a:defRPr>
            </a:lvl1pPr>
          </a:lstStyle>
          <a:p>
            <a:r>
              <a:t>Slide Subtitle</a:t>
            </a:r>
          </a:p>
        </p:txBody>
      </p:sp>
      <p:sp>
        <p:nvSpPr>
          <p:cNvPr id="152" name="Slide Number"/>
          <p:cNvSpPr txBox="1">
            <a:spLocks noGrp="1"/>
          </p:cNvSpPr>
          <p:nvPr>
            <p:ph type="sldNum" sz="quarter" idx="2"/>
          </p:nvPr>
        </p:nvSpPr>
        <p:spPr>
          <a:xfrm>
            <a:off x="11997690"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161" name="Consultation skills for RCA"/>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Consultation skills for RCA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Decision Making and Clinical Management Skills"/>
          <p:cNvSpPr txBox="1">
            <a:spLocks noGrp="1"/>
          </p:cNvSpPr>
          <p:nvPr>
            <p:ph type="title"/>
          </p:nvPr>
        </p:nvSpPr>
        <p:spPr>
          <a:prstGeom prst="rect">
            <a:avLst/>
          </a:prstGeom>
        </p:spPr>
        <p:txBody>
          <a:bodyPr/>
          <a:lstStyle>
            <a:lvl1pPr defTabSz="2041427">
              <a:defRPr sz="9100" spc="-118">
                <a:latin typeface="Calibri"/>
                <a:ea typeface="Calibri"/>
                <a:cs typeface="Calibri"/>
                <a:sym typeface="Calibri"/>
              </a:defRPr>
            </a:lvl1pPr>
          </a:lstStyle>
          <a:p>
            <a:r>
              <a:t>Decision Making and Clinical Management Skills</a:t>
            </a:r>
          </a:p>
        </p:txBody>
      </p:sp>
      <p:sp>
        <p:nvSpPr>
          <p:cNvPr id="188" name="Appears to make a safe and appropriate working diagnosis/es…"/>
          <p:cNvSpPr txBox="1">
            <a:spLocks noGrp="1"/>
          </p:cNvSpPr>
          <p:nvPr>
            <p:ph type="body" idx="1"/>
          </p:nvPr>
        </p:nvSpPr>
        <p:spPr>
          <a:xfrm>
            <a:off x="1219199" y="4013200"/>
            <a:ext cx="21948578" cy="8483600"/>
          </a:xfrm>
          <a:prstGeom prst="rect">
            <a:avLst/>
          </a:prstGeom>
        </p:spPr>
        <p:txBody>
          <a:bodyPr/>
          <a:lstStyle/>
          <a:p>
            <a:pPr marL="722341" indent="-722341" defTabSz="2365187">
              <a:spcBef>
                <a:spcPts val="2300"/>
              </a:spcBef>
              <a:buSzPct val="45000"/>
              <a:buBlip>
                <a:blip r:embed="rId2"/>
              </a:buBlip>
              <a:defRPr sz="5820">
                <a:latin typeface="Calibri"/>
                <a:ea typeface="Calibri"/>
                <a:cs typeface="Calibri"/>
                <a:sym typeface="Calibri"/>
              </a:defRPr>
            </a:pPr>
            <a:r>
              <a:t>Appears to make a safe and appropriate </a:t>
            </a:r>
            <a:r>
              <a:rPr b="1"/>
              <a:t>working diagnosis/es</a:t>
            </a:r>
          </a:p>
          <a:p>
            <a:pPr marL="722341" indent="-722341" defTabSz="2365187">
              <a:spcBef>
                <a:spcPts val="2300"/>
              </a:spcBef>
              <a:buSzPct val="45000"/>
              <a:buBlip>
                <a:blip r:embed="rId2"/>
              </a:buBlip>
              <a:defRPr sz="5820">
                <a:latin typeface="Calibri"/>
                <a:ea typeface="Calibri"/>
                <a:cs typeface="Calibri"/>
                <a:sym typeface="Calibri"/>
              </a:defRPr>
            </a:pPr>
            <a:r>
              <a:t>Offers appropriate and safe management </a:t>
            </a:r>
            <a:r>
              <a:rPr b="1"/>
              <a:t>options</a:t>
            </a:r>
            <a:r>
              <a:t> for the presenting problem</a:t>
            </a:r>
          </a:p>
          <a:p>
            <a:pPr marL="722341" indent="-722341" defTabSz="2365187">
              <a:spcBef>
                <a:spcPts val="2300"/>
              </a:spcBef>
              <a:buSzPct val="45000"/>
              <a:buBlip>
                <a:blip r:embed="rId2"/>
              </a:buBlip>
              <a:defRPr sz="5820">
                <a:latin typeface="Calibri"/>
                <a:ea typeface="Calibri"/>
                <a:cs typeface="Calibri"/>
                <a:sym typeface="Calibri"/>
              </a:defRPr>
            </a:pPr>
            <a:r>
              <a:t>Where possible, makes </a:t>
            </a:r>
            <a:r>
              <a:rPr b="1"/>
              <a:t>evidence-based decisions</a:t>
            </a:r>
            <a:r>
              <a:t> re prescribing, referral and co-ordinating care with other health care professionals</a:t>
            </a:r>
          </a:p>
          <a:p>
            <a:pPr marL="722341" indent="-722341" defTabSz="2365187">
              <a:spcBef>
                <a:spcPts val="2300"/>
              </a:spcBef>
              <a:buSzPct val="45000"/>
              <a:buBlip>
                <a:blip r:embed="rId2"/>
              </a:buBlip>
              <a:defRPr sz="5820">
                <a:latin typeface="Calibri"/>
                <a:ea typeface="Calibri"/>
                <a:cs typeface="Calibri"/>
                <a:sym typeface="Calibri"/>
              </a:defRPr>
            </a:pPr>
            <a:r>
              <a:t>Makes </a:t>
            </a:r>
            <a:r>
              <a:rPr b="1"/>
              <a:t>appropriate use of time and resources </a:t>
            </a:r>
            <a:r>
              <a:t>whilst attending to risks</a:t>
            </a:r>
          </a:p>
          <a:p>
            <a:pPr marL="722341" indent="-722341" defTabSz="2365187">
              <a:spcBef>
                <a:spcPts val="2300"/>
              </a:spcBef>
              <a:buSzPct val="45000"/>
              <a:buBlip>
                <a:blip r:embed="rId2"/>
              </a:buBlip>
              <a:defRPr sz="5820">
                <a:latin typeface="Calibri"/>
                <a:ea typeface="Calibri"/>
                <a:cs typeface="Calibri"/>
                <a:sym typeface="Calibri"/>
              </a:defRPr>
            </a:pPr>
            <a:r>
              <a:t>Provides </a:t>
            </a:r>
            <a:r>
              <a:rPr b="1"/>
              <a:t>safety netting and follow up</a:t>
            </a:r>
            <a:r>
              <a:t> instructions appropriate to the nature of the consultation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Interpersonal Skills"/>
          <p:cNvSpPr txBox="1">
            <a:spLocks noGrp="1"/>
          </p:cNvSpPr>
          <p:nvPr>
            <p:ph type="title"/>
          </p:nvPr>
        </p:nvSpPr>
        <p:spPr>
          <a:prstGeom prst="rect">
            <a:avLst/>
          </a:prstGeom>
        </p:spPr>
        <p:txBody>
          <a:bodyPr/>
          <a:lstStyle>
            <a:lvl1pPr>
              <a:defRPr sz="10000" spc="-119">
                <a:latin typeface="Calibri"/>
                <a:ea typeface="Calibri"/>
                <a:cs typeface="Calibri"/>
                <a:sym typeface="Calibri"/>
              </a:defRPr>
            </a:lvl1pPr>
          </a:lstStyle>
          <a:p>
            <a:r>
              <a:t>Interpersonal Skills</a:t>
            </a:r>
          </a:p>
        </p:txBody>
      </p:sp>
      <p:sp>
        <p:nvSpPr>
          <p:cNvPr id="191" name="Encourages the patient's contribution, identifying and responding to cues appropriate to the consultation…"/>
          <p:cNvSpPr txBox="1">
            <a:spLocks noGrp="1"/>
          </p:cNvSpPr>
          <p:nvPr>
            <p:ph type="body" idx="1"/>
          </p:nvPr>
        </p:nvSpPr>
        <p:spPr>
          <a:xfrm>
            <a:off x="1219199" y="4013200"/>
            <a:ext cx="21948578" cy="8483600"/>
          </a:xfrm>
          <a:prstGeom prst="rect">
            <a:avLst/>
          </a:prstGeom>
        </p:spPr>
        <p:txBody>
          <a:bodyPr/>
          <a:lstStyle/>
          <a:p>
            <a:pPr marL="670213" indent="-670213" defTabSz="2194504">
              <a:spcBef>
                <a:spcPts val="2100"/>
              </a:spcBef>
              <a:buSzPct val="45000"/>
              <a:buBlip>
                <a:blip r:embed="rId2"/>
              </a:buBlip>
              <a:defRPr sz="5400">
                <a:latin typeface="Calibri"/>
                <a:ea typeface="Calibri"/>
                <a:cs typeface="Calibri"/>
                <a:sym typeface="Calibri"/>
              </a:defRPr>
            </a:pPr>
            <a:r>
              <a:t>Encourages the patient's contribution, identifying and responding to </a:t>
            </a:r>
            <a:r>
              <a:rPr b="1"/>
              <a:t>cues </a:t>
            </a:r>
            <a:r>
              <a:t>appropriate to the consultation</a:t>
            </a:r>
          </a:p>
          <a:p>
            <a:pPr marL="670213" indent="-670213" defTabSz="2194504">
              <a:spcBef>
                <a:spcPts val="2100"/>
              </a:spcBef>
              <a:buSzPct val="45000"/>
              <a:buBlip>
                <a:blip r:embed="rId2"/>
              </a:buBlip>
              <a:defRPr sz="5400">
                <a:latin typeface="Calibri"/>
                <a:ea typeface="Calibri"/>
                <a:cs typeface="Calibri"/>
                <a:sym typeface="Calibri"/>
              </a:defRPr>
            </a:pPr>
            <a:r>
              <a:t>Explores where appropriate, </a:t>
            </a:r>
            <a:r>
              <a:rPr b="1"/>
              <a:t>patient’s agenda, health beliefs &amp; preferences</a:t>
            </a:r>
          </a:p>
          <a:p>
            <a:pPr marL="670213" indent="-670213" defTabSz="2194504">
              <a:spcBef>
                <a:spcPts val="2100"/>
              </a:spcBef>
              <a:buSzPct val="45000"/>
              <a:buBlip>
                <a:blip r:embed="rId2"/>
              </a:buBlip>
              <a:defRPr sz="5400">
                <a:latin typeface="Calibri"/>
                <a:ea typeface="Calibri"/>
                <a:cs typeface="Calibri"/>
                <a:sym typeface="Calibri"/>
              </a:defRPr>
            </a:pPr>
            <a:r>
              <a:t>Offers the opportunity to be </a:t>
            </a:r>
            <a:r>
              <a:rPr b="1"/>
              <a:t>involved </a:t>
            </a:r>
            <a:r>
              <a:t>in significant management decisions reaching a shared understanding</a:t>
            </a:r>
          </a:p>
          <a:p>
            <a:pPr marL="670213" indent="-670213" defTabSz="2194504">
              <a:spcBef>
                <a:spcPts val="2100"/>
              </a:spcBef>
              <a:buSzPct val="45000"/>
              <a:buBlip>
                <a:blip r:embed="rId2"/>
              </a:buBlip>
              <a:defRPr sz="5400">
                <a:latin typeface="Calibri"/>
                <a:ea typeface="Calibri"/>
                <a:cs typeface="Calibri"/>
                <a:sym typeface="Calibri"/>
              </a:defRPr>
            </a:pPr>
            <a:r>
              <a:t>When undertaken, explains and conducts </a:t>
            </a:r>
            <a:r>
              <a:rPr b="1"/>
              <a:t>examinations </a:t>
            </a:r>
            <a:r>
              <a:t>with</a:t>
            </a:r>
            <a:r>
              <a:rPr b="1"/>
              <a:t> sensitivity </a:t>
            </a:r>
            <a:r>
              <a:t>and </a:t>
            </a:r>
            <a:r>
              <a:rPr b="1"/>
              <a:t>obtains valid consent</a:t>
            </a:r>
          </a:p>
          <a:p>
            <a:pPr marL="670213" indent="-670213" defTabSz="2194504">
              <a:spcBef>
                <a:spcPts val="2100"/>
              </a:spcBef>
              <a:buSzPct val="45000"/>
              <a:buBlip>
                <a:blip r:embed="rId2"/>
              </a:buBlip>
              <a:defRPr sz="5400">
                <a:latin typeface="Calibri"/>
                <a:ea typeface="Calibri"/>
                <a:cs typeface="Calibri"/>
                <a:sym typeface="Calibri"/>
              </a:defRPr>
            </a:pPr>
            <a:r>
              <a:t>Provides </a:t>
            </a:r>
            <a:r>
              <a:rPr b="1"/>
              <a:t>explanations</a:t>
            </a:r>
            <a:r>
              <a:t> that are relevant, necessary and </a:t>
            </a:r>
            <a:r>
              <a:rPr b="1"/>
              <a:t>understandable </a:t>
            </a:r>
            <a:r>
              <a:t>to the patient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IMG_0618.jpeg" descr="IMG_0618.jpeg"/>
          <p:cNvPicPr>
            <a:picLocks noGrp="1" noChangeAspect="1"/>
          </p:cNvPicPr>
          <p:nvPr>
            <p:ph type="pic" idx="21"/>
          </p:nvPr>
        </p:nvPicPr>
        <p:blipFill>
          <a:blip r:embed="rId2">
            <a:extLst/>
          </a:blip>
          <a:srcRect/>
          <a:stretch>
            <a:fillRect/>
          </a:stretch>
        </p:blipFill>
        <p:spPr>
          <a:xfrm>
            <a:off x="7149123" y="0"/>
            <a:ext cx="10085753" cy="13716000"/>
          </a:xfrm>
          <a:prstGeom prst="rect">
            <a:avLst/>
          </a:prstGeom>
        </p:spPr>
      </p:pic>
      <p:sp>
        <p:nvSpPr>
          <p:cNvPr id="194" name="Consultation structure"/>
          <p:cNvSpPr txBox="1">
            <a:spLocks noGrp="1"/>
          </p:cNvSpPr>
          <p:nvPr>
            <p:ph type="title"/>
          </p:nvPr>
        </p:nvSpPr>
        <p:spPr>
          <a:prstGeom prst="rect">
            <a:avLst/>
          </a:prstGeom>
        </p:spPr>
        <p:txBody>
          <a:bodyPr/>
          <a:lstStyle>
            <a:lvl1pPr>
              <a:defRPr b="1">
                <a:solidFill>
                  <a:srgbClr val="000000"/>
                </a:solidFill>
                <a:latin typeface="Calibri"/>
                <a:ea typeface="Calibri"/>
                <a:cs typeface="Calibri"/>
                <a:sym typeface="Calibri"/>
              </a:defRPr>
            </a:lvl1pPr>
          </a:lstStyle>
          <a:p>
            <a:r>
              <a:t>Consultation structure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In order to get through the consultation in 10 minutes and score well in all 3 domains you need a clear structure"/>
          <p:cNvSpPr txBox="1">
            <a:spLocks noGrp="1"/>
          </p:cNvSpPr>
          <p:nvPr>
            <p:ph type="body" idx="1"/>
          </p:nvPr>
        </p:nvSpPr>
        <p:spPr>
          <a:prstGeom prst="rect">
            <a:avLst/>
          </a:prstGeom>
        </p:spPr>
        <p:txBody>
          <a:bodyPr/>
          <a:lstStyle>
            <a:lvl1pPr>
              <a:defRPr sz="10600">
                <a:latin typeface="Calibri"/>
                <a:ea typeface="Calibri"/>
                <a:cs typeface="Calibri"/>
                <a:sym typeface="Calibri"/>
              </a:defRPr>
            </a:lvl1pPr>
          </a:lstStyle>
          <a:p>
            <a:r>
              <a:t>In order to get through the consultation in 10 minutes and score well in all 3 domains you need a clear structure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onsultation structure"/>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Consultation structure</a:t>
            </a:r>
          </a:p>
        </p:txBody>
      </p:sp>
      <p:sp>
        <p:nvSpPr>
          <p:cNvPr id="199" name="Open the consultation…"/>
          <p:cNvSpPr txBox="1">
            <a:spLocks noGrp="1"/>
          </p:cNvSpPr>
          <p:nvPr>
            <p:ph type="body" idx="1"/>
          </p:nvPr>
        </p:nvSpPr>
        <p:spPr>
          <a:xfrm>
            <a:off x="991527" y="4009348"/>
            <a:ext cx="21948578" cy="8483601"/>
          </a:xfrm>
          <a:prstGeom prst="rect">
            <a:avLst/>
          </a:prstGeom>
        </p:spPr>
        <p:txBody>
          <a:bodyPr/>
          <a:lstStyle/>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Open the consultation</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Discover psychosocial context, patients ICE, identify cues</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Generate and test diagnostic hypotheses, excludes serious disease (red flags)</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Appropriate examination and investigations</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Make and explain a working diagnosis</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Offer a safe patient centred management plan</a:t>
            </a:r>
          </a:p>
          <a:p>
            <a:pPr marL="1210887" indent="-1210887" defTabSz="2243271">
              <a:lnSpc>
                <a:spcPct val="100000"/>
              </a:lnSpc>
              <a:spcBef>
                <a:spcPts val="2200"/>
              </a:spcBef>
              <a:buClr>
                <a:srgbClr val="000000"/>
              </a:buClr>
              <a:buSzPct val="100000"/>
              <a:buAutoNum type="arabicPeriod"/>
              <a:defRPr sz="5520">
                <a:latin typeface="Calibri"/>
                <a:ea typeface="Calibri"/>
                <a:cs typeface="Calibri"/>
                <a:sym typeface="Calibri"/>
              </a:defRPr>
            </a:pPr>
            <a:r>
              <a:t>Provide appropriate follow-up and safety netting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Data gathering, Technical and Assessment Skills"/>
          <p:cNvSpPr txBox="1">
            <a:spLocks noGrp="1"/>
          </p:cNvSpPr>
          <p:nvPr>
            <p:ph type="title"/>
          </p:nvPr>
        </p:nvSpPr>
        <p:spPr>
          <a:prstGeom prst="rect">
            <a:avLst/>
          </a:prstGeom>
        </p:spPr>
        <p:txBody>
          <a:bodyPr/>
          <a:lstStyle>
            <a:lvl1pPr defTabSz="2063860">
              <a:defRPr sz="9200" spc="-119">
                <a:latin typeface="Calibri"/>
                <a:ea typeface="Calibri"/>
                <a:cs typeface="Calibri"/>
                <a:sym typeface="Calibri"/>
              </a:defRPr>
            </a:lvl1pPr>
          </a:lstStyle>
          <a:p>
            <a:r>
              <a:t>Data gathering, Technical and Assessment Skills</a:t>
            </a:r>
          </a:p>
        </p:txBody>
      </p:sp>
      <p:sp>
        <p:nvSpPr>
          <p:cNvPr id="202" name="Open the consultation…"/>
          <p:cNvSpPr txBox="1">
            <a:spLocks noGrp="1"/>
          </p:cNvSpPr>
          <p:nvPr>
            <p:ph type="body" idx="1"/>
          </p:nvPr>
        </p:nvSpPr>
        <p:spPr>
          <a:prstGeom prst="rect">
            <a:avLst/>
          </a:prstGeom>
        </p:spPr>
        <p:txBody>
          <a:bodyPr/>
          <a:lstStyle/>
          <a:p>
            <a:pPr marL="1316181" indent="-1316181">
              <a:lnSpc>
                <a:spcPct val="100000"/>
              </a:lnSpc>
              <a:buClr>
                <a:srgbClr val="000000"/>
              </a:buClr>
              <a:buSzPct val="100000"/>
              <a:buAutoNum type="arabicPeriod"/>
              <a:defRPr sz="6000">
                <a:latin typeface="Calibri"/>
                <a:ea typeface="Calibri"/>
                <a:cs typeface="Calibri"/>
                <a:sym typeface="Calibri"/>
              </a:defRPr>
            </a:pPr>
            <a:r>
              <a:t>Open the consultation</a:t>
            </a:r>
          </a:p>
          <a:p>
            <a:pPr marL="1316181" indent="-1316181">
              <a:lnSpc>
                <a:spcPct val="100000"/>
              </a:lnSpc>
              <a:buClr>
                <a:srgbClr val="000000"/>
              </a:buClr>
              <a:buSzPct val="100000"/>
              <a:buAutoNum type="arabicPeriod"/>
              <a:defRPr sz="6000">
                <a:latin typeface="Calibri"/>
                <a:ea typeface="Calibri"/>
                <a:cs typeface="Calibri"/>
                <a:sym typeface="Calibri"/>
              </a:defRPr>
            </a:pPr>
            <a:r>
              <a:t>Discover psychosocial context, patients ICE, identify cues</a:t>
            </a:r>
          </a:p>
          <a:p>
            <a:pPr marL="1316181" indent="-1316181">
              <a:lnSpc>
                <a:spcPct val="100000"/>
              </a:lnSpc>
              <a:buClr>
                <a:srgbClr val="000000"/>
              </a:buClr>
              <a:buSzPct val="100000"/>
              <a:buAutoNum type="arabicPeriod"/>
              <a:defRPr sz="6000">
                <a:latin typeface="Calibri"/>
                <a:ea typeface="Calibri"/>
                <a:cs typeface="Calibri"/>
                <a:sym typeface="Calibri"/>
              </a:defRPr>
            </a:pPr>
            <a:r>
              <a:t>Generate and test diagnostic hypotheses, excludes serious disease (red flags)</a:t>
            </a:r>
          </a:p>
          <a:p>
            <a:pPr marL="1316181" indent="-1316181">
              <a:lnSpc>
                <a:spcPct val="100000"/>
              </a:lnSpc>
              <a:buClr>
                <a:srgbClr val="000000"/>
              </a:buClr>
              <a:buSzPct val="100000"/>
              <a:buAutoNum type="arabicPeriod"/>
              <a:defRPr sz="6000">
                <a:latin typeface="Calibri"/>
                <a:ea typeface="Calibri"/>
                <a:cs typeface="Calibri"/>
                <a:sym typeface="Calibri"/>
              </a:defRPr>
            </a:pPr>
            <a:r>
              <a:t>Appropriate examination and investigations</a:t>
            </a:r>
          </a:p>
        </p:txBody>
      </p:sp>
      <p:sp>
        <p:nvSpPr>
          <p:cNvPr id="203" name="Find out about the patient’s proble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Find out about the patient’s problem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05" name="1. Opening the consultation"/>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1. Opening the consultation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he opening of the consultation is very important, and sets the scene. If it goes badly, subsequent tasks can be adversely affected. A good opening contributes to the establishment of rapport and puts the patient at ease"/>
          <p:cNvSpPr txBox="1">
            <a:spLocks noGrp="1"/>
          </p:cNvSpPr>
          <p:nvPr>
            <p:ph type="body" idx="1"/>
          </p:nvPr>
        </p:nvSpPr>
        <p:spPr>
          <a:prstGeom prst="rect">
            <a:avLst/>
          </a:prstGeom>
        </p:spPr>
        <p:txBody>
          <a:bodyPr/>
          <a:lstStyle>
            <a:lvl1pPr defTabSz="1706879">
              <a:defRPr sz="8960">
                <a:latin typeface="Calibri"/>
                <a:ea typeface="Calibri"/>
                <a:cs typeface="Calibri"/>
                <a:sym typeface="Calibri"/>
              </a:defRPr>
            </a:lvl1pPr>
          </a:lstStyle>
          <a:p>
            <a:r>
              <a:t>The opening of the consultation is very important, and sets the scene. If it goes badly, subsequent tasks can be adversely affected. A good opening contributes to the establishment of rapport and puts the patient at ease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Useful behaviour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Useful behaviours </a:t>
            </a:r>
          </a:p>
        </p:txBody>
      </p:sp>
      <p:sp>
        <p:nvSpPr>
          <p:cNvPr id="210" name="Introduce yourself to the patient…"/>
          <p:cNvSpPr txBox="1">
            <a:spLocks noGrp="1"/>
          </p:cNvSpPr>
          <p:nvPr>
            <p:ph type="body" idx="1"/>
          </p:nvPr>
        </p:nvSpPr>
        <p:spPr>
          <a:prstGeom prst="rect">
            <a:avLst/>
          </a:prstGeom>
        </p:spPr>
        <p:txBody>
          <a:bodyPr/>
          <a:lstStyle/>
          <a:p>
            <a:pPr marL="744681" indent="-744681">
              <a:buSzPct val="45000"/>
              <a:buBlip>
                <a:blip r:embed="rId2"/>
              </a:buBlip>
              <a:defRPr sz="6000">
                <a:latin typeface="Calibri"/>
                <a:ea typeface="Calibri"/>
                <a:cs typeface="Calibri"/>
                <a:sym typeface="Calibri"/>
              </a:defRPr>
            </a:pPr>
            <a:r>
              <a:t>Introduce yourself to the patient</a:t>
            </a:r>
          </a:p>
          <a:p>
            <a:pPr marL="744681" indent="-744681">
              <a:buSzPct val="45000"/>
              <a:buBlip>
                <a:blip r:embed="rId2"/>
              </a:buBlip>
              <a:defRPr sz="6000">
                <a:latin typeface="Calibri"/>
                <a:ea typeface="Calibri"/>
                <a:cs typeface="Calibri"/>
                <a:sym typeface="Calibri"/>
              </a:defRPr>
            </a:pPr>
            <a:r>
              <a:t>Demonstrate interest in them</a:t>
            </a:r>
          </a:p>
          <a:p>
            <a:pPr marL="744681" indent="-744681">
              <a:buSzPct val="45000"/>
              <a:buBlip>
                <a:blip r:embed="rId2"/>
              </a:buBlip>
              <a:defRPr sz="6000">
                <a:latin typeface="Calibri"/>
                <a:ea typeface="Calibri"/>
                <a:cs typeface="Calibri"/>
                <a:sym typeface="Calibri"/>
              </a:defRPr>
            </a:pPr>
            <a:r>
              <a:t>Your non-verbal body language encourages the patient and helps them to feel ‘at ease’</a:t>
            </a:r>
          </a:p>
          <a:p>
            <a:pPr marL="744681" indent="-744681">
              <a:buSzPct val="45000"/>
              <a:buBlip>
                <a:blip r:embed="rId2"/>
              </a:buBlip>
              <a:defRPr sz="6000">
                <a:latin typeface="Calibri"/>
                <a:ea typeface="Calibri"/>
                <a:cs typeface="Calibri"/>
                <a:sym typeface="Calibri"/>
              </a:defRPr>
            </a:pPr>
            <a:r>
              <a:t>Begin with an open question (for example, “How can I help today?”)</a:t>
            </a:r>
          </a:p>
          <a:p>
            <a:pPr marL="744681" indent="-744681">
              <a:buSzPct val="45000"/>
              <a:buBlip>
                <a:blip r:embed="rId2"/>
              </a:buBlip>
              <a:defRPr sz="6000">
                <a:latin typeface="Calibri"/>
                <a:ea typeface="Calibri"/>
                <a:cs typeface="Calibri"/>
                <a:sym typeface="Calibri"/>
              </a:defRPr>
            </a:pPr>
            <a:r>
              <a:t>Do not interrupt until they have said what they need to say</a:t>
            </a:r>
          </a:p>
          <a:p>
            <a:pPr marL="744681" indent="-744681">
              <a:buSzPct val="45000"/>
              <a:buBlip>
                <a:blip r:embed="rId2"/>
              </a:buBlip>
              <a:defRPr sz="6000">
                <a:latin typeface="Calibri"/>
                <a:ea typeface="Calibri"/>
                <a:cs typeface="Calibri"/>
                <a:sym typeface="Calibri"/>
              </a:defRPr>
            </a:pPr>
            <a:r>
              <a:t>Remain focussed on the patient with good eye contact and positive non verbal body language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12" name="2. Discover psychosocial context, patients ICE, identify cues"/>
          <p:cNvSpPr txBox="1">
            <a:spLocks noGrp="1"/>
          </p:cNvSpPr>
          <p:nvPr>
            <p:ph type="title"/>
          </p:nvPr>
        </p:nvSpPr>
        <p:spPr>
          <a:prstGeom prst="rect">
            <a:avLst/>
          </a:prstGeom>
        </p:spPr>
        <p:txBody>
          <a:bodyPr/>
          <a:lstStyle>
            <a:lvl1pPr defTabSz="2438338">
              <a:lnSpc>
                <a:spcPct val="100000"/>
              </a:lnSpc>
              <a:spcBef>
                <a:spcPts val="2400"/>
              </a:spcBef>
              <a:defRPr>
                <a:latin typeface="Calibri"/>
                <a:ea typeface="Calibri"/>
                <a:cs typeface="Calibri"/>
                <a:sym typeface="Calibri"/>
              </a:defRPr>
            </a:lvl1pPr>
          </a:lstStyle>
          <a:p>
            <a:r>
              <a:t>2. Discover psychosocial context, patients ICE, identify cues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G_0617.jpeg" descr="IMG_0617.jpeg"/>
          <p:cNvPicPr>
            <a:picLocks noGrp="1" noChangeAspect="1"/>
          </p:cNvPicPr>
          <p:nvPr>
            <p:ph type="pic" idx="21"/>
          </p:nvPr>
        </p:nvPicPr>
        <p:blipFill>
          <a:blip r:embed="rId2">
            <a:extLst/>
          </a:blip>
          <a:srcRect b="25820"/>
          <a:stretch>
            <a:fillRect/>
          </a:stretch>
        </p:blipFill>
        <p:spPr>
          <a:xfrm>
            <a:off x="0" y="0"/>
            <a:ext cx="24384000" cy="13716000"/>
          </a:xfrm>
          <a:prstGeom prst="rect">
            <a:avLst/>
          </a:prstGeom>
        </p:spPr>
      </p:pic>
      <p:sp>
        <p:nvSpPr>
          <p:cNvPr id="164" name="Consultation behaviour"/>
          <p:cNvSpPr txBox="1">
            <a:spLocks noGrp="1"/>
          </p:cNvSpPr>
          <p:nvPr>
            <p:ph type="title"/>
          </p:nvPr>
        </p:nvSpPr>
        <p:spPr>
          <a:prstGeom prst="rect">
            <a:avLst/>
          </a:prstGeom>
        </p:spPr>
        <p:txBody>
          <a:bodyPr/>
          <a:lstStyle>
            <a:lvl1pPr>
              <a:defRPr b="1">
                <a:latin typeface="Calibri"/>
                <a:ea typeface="Calibri"/>
                <a:cs typeface="Calibri"/>
                <a:sym typeface="Calibri"/>
              </a:defRPr>
            </a:lvl1pPr>
          </a:lstStyle>
          <a:p>
            <a:r>
              <a:t>Consultation behaviour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Psychosocial context"/>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Psychosocial context</a:t>
            </a:r>
          </a:p>
        </p:txBody>
      </p:sp>
      <p:sp>
        <p:nvSpPr>
          <p:cNvPr id="215" name="Discovering the psycho-social context of the patient’s problem is vital in developing patient centred management plans…"/>
          <p:cNvSpPr txBox="1">
            <a:spLocks noGrp="1"/>
          </p:cNvSpPr>
          <p:nvPr>
            <p:ph type="body" idx="1"/>
          </p:nvPr>
        </p:nvSpPr>
        <p:spPr>
          <a:prstGeom prst="rect">
            <a:avLst/>
          </a:prstGeom>
        </p:spPr>
        <p:txBody>
          <a:bodyPr/>
          <a:lstStyle/>
          <a:p>
            <a:pPr marL="729788" indent="-729788" defTabSz="2389572">
              <a:spcBef>
                <a:spcPts val="2300"/>
              </a:spcBef>
              <a:buSzPct val="45000"/>
              <a:buBlip>
                <a:blip r:embed="rId2"/>
              </a:buBlip>
              <a:defRPr sz="5880">
                <a:latin typeface="Calibri"/>
                <a:ea typeface="Calibri"/>
                <a:cs typeface="Calibri"/>
                <a:sym typeface="Calibri"/>
              </a:defRPr>
            </a:pPr>
            <a:r>
              <a:t>Discovering the psycho-social context of the patient’s problem is vital in developing patient centred management plans</a:t>
            </a:r>
          </a:p>
          <a:p>
            <a:pPr marL="729788" indent="-729788" defTabSz="2389572">
              <a:spcBef>
                <a:spcPts val="2300"/>
              </a:spcBef>
              <a:buSzPct val="45000"/>
              <a:buBlip>
                <a:blip r:embed="rId2"/>
              </a:buBlip>
              <a:defRPr sz="5880">
                <a:latin typeface="Calibri"/>
                <a:ea typeface="Calibri"/>
                <a:cs typeface="Calibri"/>
                <a:sym typeface="Calibri"/>
              </a:defRPr>
            </a:pPr>
            <a:r>
              <a:t>You need to be able to:</a:t>
            </a:r>
          </a:p>
          <a:p>
            <a:pPr marL="1264966" lvl="1" indent="-729788" defTabSz="2389572">
              <a:spcBef>
                <a:spcPts val="2300"/>
              </a:spcBef>
              <a:buSzPct val="45000"/>
              <a:buBlip>
                <a:blip r:embed="rId2"/>
              </a:buBlip>
              <a:defRPr sz="5880">
                <a:latin typeface="Calibri"/>
                <a:ea typeface="Calibri"/>
                <a:cs typeface="Calibri"/>
                <a:sym typeface="Calibri"/>
              </a:defRPr>
            </a:pPr>
            <a:r>
              <a:t>Discover the relevant psycho-social information from the patient - including aspects of work life and home life</a:t>
            </a:r>
          </a:p>
          <a:p>
            <a:pPr marL="1264966" lvl="1" indent="-729788" defTabSz="2389572">
              <a:spcBef>
                <a:spcPts val="2300"/>
              </a:spcBef>
              <a:buSzPct val="45000"/>
              <a:buBlip>
                <a:blip r:embed="rId2"/>
              </a:buBlip>
              <a:defRPr sz="5880">
                <a:latin typeface="Calibri"/>
                <a:ea typeface="Calibri"/>
                <a:cs typeface="Calibri"/>
                <a:sym typeface="Calibri"/>
              </a:defRPr>
            </a:pPr>
            <a:r>
              <a:t>Discover the impact of the problem on patient’s work and home life</a:t>
            </a:r>
          </a:p>
          <a:p>
            <a:pPr marL="1264966" lvl="1" indent="-729788" defTabSz="2389572">
              <a:spcBef>
                <a:spcPts val="2300"/>
              </a:spcBef>
              <a:buSzPct val="45000"/>
              <a:buBlip>
                <a:blip r:embed="rId2"/>
              </a:buBlip>
              <a:defRPr sz="5880">
                <a:latin typeface="Calibri"/>
                <a:ea typeface="Calibri"/>
                <a:cs typeface="Calibri"/>
                <a:sym typeface="Calibri"/>
              </a:defRPr>
            </a:pPr>
            <a:r>
              <a:t>Discover the way that home and work life impacts on the presenting problem</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Patients ICE, identify cues"/>
          <p:cNvSpPr txBox="1">
            <a:spLocks noGrp="1"/>
          </p:cNvSpPr>
          <p:nvPr>
            <p:ph type="title"/>
          </p:nvPr>
        </p:nvSpPr>
        <p:spPr>
          <a:prstGeom prst="rect">
            <a:avLst/>
          </a:prstGeom>
        </p:spPr>
        <p:txBody>
          <a:bodyPr/>
          <a:lstStyle>
            <a:lvl1pPr defTabSz="2438338">
              <a:lnSpc>
                <a:spcPct val="100000"/>
              </a:lnSpc>
              <a:spcBef>
                <a:spcPts val="2400"/>
              </a:spcBef>
              <a:defRPr sz="10000" spc="0">
                <a:latin typeface="Calibri"/>
                <a:ea typeface="Calibri"/>
                <a:cs typeface="Calibri"/>
                <a:sym typeface="Calibri"/>
              </a:defRPr>
            </a:lvl1pPr>
          </a:lstStyle>
          <a:p>
            <a:r>
              <a:t>Patients ICE, identify cues</a:t>
            </a:r>
          </a:p>
        </p:txBody>
      </p:sp>
      <p:sp>
        <p:nvSpPr>
          <p:cNvPr id="218" name="Discovers the patient’s perspective which includes their ideas, concerns and expectations…"/>
          <p:cNvSpPr txBox="1">
            <a:spLocks noGrp="1"/>
          </p:cNvSpPr>
          <p:nvPr>
            <p:ph type="body" idx="1"/>
          </p:nvPr>
        </p:nvSpPr>
        <p:spPr>
          <a:prstGeom prst="rect">
            <a:avLst/>
          </a:prstGeom>
        </p:spPr>
        <p:txBody>
          <a:bodyPr/>
          <a:lstStyle/>
          <a:p>
            <a:pPr marL="744681" indent="-744681">
              <a:buSzPct val="45000"/>
              <a:buBlip>
                <a:blip r:embed="rId2"/>
              </a:buBlip>
              <a:defRPr sz="6000">
                <a:latin typeface="Calibri"/>
                <a:ea typeface="Calibri"/>
                <a:cs typeface="Calibri"/>
                <a:sym typeface="Calibri"/>
              </a:defRPr>
            </a:pPr>
            <a:r>
              <a:t>Discovers the patient’s perspective which includes their ideas, concerns and expectations</a:t>
            </a:r>
          </a:p>
          <a:p>
            <a:pPr marL="744681" indent="-744681">
              <a:buSzPct val="45000"/>
              <a:buBlip>
                <a:blip r:embed="rId2"/>
              </a:buBlip>
              <a:defRPr sz="6000">
                <a:latin typeface="Calibri"/>
                <a:ea typeface="Calibri"/>
                <a:cs typeface="Calibri"/>
                <a:sym typeface="Calibri"/>
              </a:defRPr>
            </a:pPr>
            <a:r>
              <a:t>Identifies both verbal and non verbal cues offered by the patient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20" name="3. Generate and test diagnostic hypotheses, excludes serious disease (red flags)"/>
          <p:cNvSpPr txBox="1">
            <a:spLocks noGrp="1"/>
          </p:cNvSpPr>
          <p:nvPr>
            <p:ph type="title"/>
          </p:nvPr>
        </p:nvSpPr>
        <p:spPr>
          <a:prstGeom prst="rect">
            <a:avLst/>
          </a:prstGeom>
        </p:spPr>
        <p:txBody>
          <a:bodyPr/>
          <a:lstStyle>
            <a:lvl1pPr defTabSz="2438338">
              <a:lnSpc>
                <a:spcPct val="100000"/>
              </a:lnSpc>
              <a:spcBef>
                <a:spcPts val="2400"/>
              </a:spcBef>
              <a:defRPr sz="9600">
                <a:latin typeface="Calibri"/>
                <a:ea typeface="Calibri"/>
                <a:cs typeface="Calibri"/>
                <a:sym typeface="Calibri"/>
              </a:defRPr>
            </a:lvl1pPr>
          </a:lstStyle>
          <a:p>
            <a:r>
              <a:t>3. Generate and test diagnostic hypotheses, excludes serious disease (red flags)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It is important to demonstrate a safe approach to making diagnoses and to ensuring that important diagnoses are effectively ruled in or ruled out. You should think about a list of differential diagnoses based on the presenting symptom or problem. Test ea"/>
          <p:cNvSpPr txBox="1">
            <a:spLocks noGrp="1"/>
          </p:cNvSpPr>
          <p:nvPr>
            <p:ph type="body" idx="1"/>
          </p:nvPr>
        </p:nvSpPr>
        <p:spPr>
          <a:prstGeom prst="rect">
            <a:avLst/>
          </a:prstGeom>
        </p:spPr>
        <p:txBody>
          <a:bodyPr/>
          <a:lstStyle>
            <a:lvl1pPr defTabSz="1341120">
              <a:defRPr sz="7040">
                <a:latin typeface="Calibri"/>
                <a:ea typeface="Calibri"/>
                <a:cs typeface="Calibri"/>
                <a:sym typeface="Calibri"/>
              </a:defRPr>
            </a:lvl1pPr>
          </a:lstStyle>
          <a:p>
            <a:r>
              <a:t>It is important to demonstrate a safe approach to making diagnoses and to ensuring that important diagnoses are effectively ruled in or ruled out. You should think about a list of differential diagnoses based on the presenting symptom or problem. Test each weighing up their probability using focussed history taking. Rule in and out serious disease during questioning</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d flag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Red flags</a:t>
            </a:r>
          </a:p>
        </p:txBody>
      </p:sp>
      <p:sp>
        <p:nvSpPr>
          <p:cNvPr id="225" name="Weight loss…"/>
          <p:cNvSpPr txBox="1">
            <a:spLocks noGrp="1"/>
          </p:cNvSpPr>
          <p:nvPr>
            <p:ph type="body" idx="1"/>
          </p:nvPr>
        </p:nvSpPr>
        <p:spPr>
          <a:prstGeom prst="rect">
            <a:avLst/>
          </a:prstGeom>
        </p:spPr>
        <p:txBody>
          <a:bodyPr/>
          <a:lstStyle/>
          <a:p>
            <a:pPr marL="618085" indent="-618085" defTabSz="2023821">
              <a:spcBef>
                <a:spcPts val="1900"/>
              </a:spcBef>
              <a:buSzPct val="45000"/>
              <a:buBlip>
                <a:blip r:embed="rId2"/>
              </a:buBlip>
              <a:defRPr sz="4980">
                <a:latin typeface="Calibri"/>
                <a:ea typeface="Calibri"/>
                <a:cs typeface="Calibri"/>
                <a:sym typeface="Calibri"/>
              </a:defRPr>
            </a:pPr>
            <a:r>
              <a:t>Weight loss</a:t>
            </a:r>
          </a:p>
          <a:p>
            <a:pPr marL="618085" indent="-618085" defTabSz="2023821">
              <a:spcBef>
                <a:spcPts val="1900"/>
              </a:spcBef>
              <a:buSzPct val="45000"/>
              <a:buBlip>
                <a:blip r:embed="rId2"/>
              </a:buBlip>
              <a:defRPr sz="4980">
                <a:latin typeface="Calibri"/>
                <a:ea typeface="Calibri"/>
                <a:cs typeface="Calibri"/>
                <a:sym typeface="Calibri"/>
              </a:defRPr>
            </a:pPr>
            <a:r>
              <a:t>Excessive fatigue, new unexpected tiredness</a:t>
            </a:r>
          </a:p>
          <a:p>
            <a:pPr marL="618085" indent="-618085" defTabSz="2023821">
              <a:spcBef>
                <a:spcPts val="1900"/>
              </a:spcBef>
              <a:buSzPct val="45000"/>
              <a:buBlip>
                <a:blip r:embed="rId2"/>
              </a:buBlip>
              <a:defRPr sz="4980">
                <a:latin typeface="Calibri"/>
                <a:ea typeface="Calibri"/>
                <a:cs typeface="Calibri"/>
                <a:sym typeface="Calibri"/>
              </a:defRPr>
            </a:pPr>
            <a:r>
              <a:t>Blood</a:t>
            </a:r>
          </a:p>
          <a:p>
            <a:pPr marL="618085" indent="-618085" defTabSz="2023821">
              <a:spcBef>
                <a:spcPts val="1900"/>
              </a:spcBef>
              <a:buSzPct val="45000"/>
              <a:buBlip>
                <a:blip r:embed="rId2"/>
              </a:buBlip>
              <a:defRPr sz="4980">
                <a:latin typeface="Calibri"/>
                <a:ea typeface="Calibri"/>
                <a:cs typeface="Calibri"/>
                <a:sym typeface="Calibri"/>
              </a:defRPr>
            </a:pPr>
            <a:r>
              <a:t>Bone pain, pain that wakes at night</a:t>
            </a:r>
          </a:p>
          <a:p>
            <a:pPr marL="618085" indent="-618085" defTabSz="2023821">
              <a:spcBef>
                <a:spcPts val="1900"/>
              </a:spcBef>
              <a:buSzPct val="45000"/>
              <a:buBlip>
                <a:blip r:embed="rId2"/>
              </a:buBlip>
              <a:defRPr sz="4980">
                <a:latin typeface="Calibri"/>
                <a:ea typeface="Calibri"/>
                <a:cs typeface="Calibri"/>
                <a:sym typeface="Calibri"/>
              </a:defRPr>
            </a:pPr>
            <a:r>
              <a:t>Night sweats</a:t>
            </a:r>
          </a:p>
          <a:p>
            <a:pPr marL="618085" indent="-618085" defTabSz="2023821">
              <a:spcBef>
                <a:spcPts val="1900"/>
              </a:spcBef>
              <a:buSzPct val="45000"/>
              <a:buBlip>
                <a:blip r:embed="rId2"/>
              </a:buBlip>
              <a:defRPr sz="4980">
                <a:latin typeface="Calibri"/>
                <a:ea typeface="Calibri"/>
                <a:cs typeface="Calibri"/>
                <a:sym typeface="Calibri"/>
              </a:defRPr>
            </a:pPr>
            <a:r>
              <a:t>Family history</a:t>
            </a:r>
          </a:p>
          <a:p>
            <a:pPr marL="618085" indent="-618085" defTabSz="2023821">
              <a:spcBef>
                <a:spcPts val="1900"/>
              </a:spcBef>
              <a:buSzPct val="45000"/>
              <a:buBlip>
                <a:blip r:embed="rId2"/>
              </a:buBlip>
              <a:defRPr sz="4980">
                <a:latin typeface="Calibri"/>
                <a:ea typeface="Calibri"/>
                <a:cs typeface="Calibri"/>
                <a:sym typeface="Calibri"/>
              </a:defRPr>
            </a:pPr>
            <a:r>
              <a:t>Previous cancer / illness</a:t>
            </a:r>
          </a:p>
          <a:p>
            <a:pPr marL="618085" indent="-618085" defTabSz="2023821">
              <a:spcBef>
                <a:spcPts val="1900"/>
              </a:spcBef>
              <a:buSzPct val="45000"/>
              <a:buBlip>
                <a:blip r:embed="rId2"/>
              </a:buBlip>
              <a:defRPr sz="4980">
                <a:latin typeface="Calibri"/>
                <a:ea typeface="Calibri"/>
                <a:cs typeface="Calibri"/>
                <a:sym typeface="Calibri"/>
              </a:defRPr>
            </a:pPr>
            <a:r>
              <a:t>Anaemia</a:t>
            </a:r>
          </a:p>
          <a:p>
            <a:pPr marL="618085" indent="-618085" defTabSz="2023821">
              <a:spcBef>
                <a:spcPts val="1900"/>
              </a:spcBef>
              <a:buSzPct val="45000"/>
              <a:buBlip>
                <a:blip r:embed="rId2"/>
              </a:buBlip>
              <a:defRPr sz="4980">
                <a:latin typeface="Calibri"/>
                <a:ea typeface="Calibri"/>
                <a:cs typeface="Calibri"/>
                <a:sym typeface="Calibri"/>
              </a:defRPr>
            </a:pPr>
            <a:r>
              <a:t>Unexpected lumps and rashes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ancer as a diagnosi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Cancer as a diagnosis</a:t>
            </a:r>
          </a:p>
        </p:txBody>
      </p:sp>
      <p:sp>
        <p:nvSpPr>
          <p:cNvPr id="228" name="8 new lung cases per year per 2000 patients…"/>
          <p:cNvSpPr txBox="1">
            <a:spLocks noGrp="1"/>
          </p:cNvSpPr>
          <p:nvPr>
            <p:ph type="body" idx="1"/>
          </p:nvPr>
        </p:nvSpPr>
        <p:spPr>
          <a:prstGeom prst="rect">
            <a:avLst/>
          </a:prstGeom>
        </p:spPr>
        <p:txBody>
          <a:bodyPr/>
          <a:lstStyle/>
          <a:p>
            <a:pPr marL="700000" indent="-700000" defTabSz="2292038">
              <a:spcBef>
                <a:spcPts val="2200"/>
              </a:spcBef>
              <a:buSzPct val="45000"/>
              <a:buBlip>
                <a:blip r:embed="rId2"/>
              </a:buBlip>
              <a:defRPr sz="5640">
                <a:latin typeface="Calibri"/>
                <a:ea typeface="Calibri"/>
                <a:cs typeface="Calibri"/>
                <a:sym typeface="Calibri"/>
              </a:defRPr>
            </a:pPr>
            <a:r>
              <a:t>8 new lung cases per year per 2000 patients</a:t>
            </a:r>
          </a:p>
          <a:p>
            <a:pPr marL="700000" indent="-700000" defTabSz="2292038">
              <a:spcBef>
                <a:spcPts val="2200"/>
              </a:spcBef>
              <a:buSzPct val="45000"/>
              <a:buBlip>
                <a:blip r:embed="rId2"/>
              </a:buBlip>
              <a:defRPr sz="5640">
                <a:latin typeface="Calibri"/>
                <a:ea typeface="Calibri"/>
                <a:cs typeface="Calibri"/>
                <a:sym typeface="Calibri"/>
              </a:defRPr>
            </a:pPr>
            <a:r>
              <a:t>1 lung per 6m</a:t>
            </a:r>
          </a:p>
          <a:p>
            <a:pPr marL="700000" indent="-700000" defTabSz="2292038">
              <a:spcBef>
                <a:spcPts val="2200"/>
              </a:spcBef>
              <a:buSzPct val="45000"/>
              <a:buBlip>
                <a:blip r:embed="rId2"/>
              </a:buBlip>
              <a:defRPr sz="5640">
                <a:latin typeface="Calibri"/>
                <a:ea typeface="Calibri"/>
                <a:cs typeface="Calibri"/>
                <a:sym typeface="Calibri"/>
              </a:defRPr>
            </a:pPr>
            <a:r>
              <a:t>1 great per 12m</a:t>
            </a:r>
          </a:p>
          <a:p>
            <a:pPr marL="700000" indent="-700000" defTabSz="2292038">
              <a:spcBef>
                <a:spcPts val="2200"/>
              </a:spcBef>
              <a:buSzPct val="45000"/>
              <a:buBlip>
                <a:blip r:embed="rId2"/>
              </a:buBlip>
              <a:defRPr sz="5640">
                <a:latin typeface="Calibri"/>
                <a:ea typeface="Calibri"/>
                <a:cs typeface="Calibri"/>
                <a:sym typeface="Calibri"/>
              </a:defRPr>
            </a:pPr>
            <a:r>
              <a:t>1 colorectal and skin per 18m</a:t>
            </a:r>
          </a:p>
          <a:p>
            <a:pPr marL="700000" indent="-700000" defTabSz="2292038">
              <a:spcBef>
                <a:spcPts val="2200"/>
              </a:spcBef>
              <a:buSzPct val="45000"/>
              <a:buBlip>
                <a:blip r:embed="rId2"/>
              </a:buBlip>
              <a:defRPr sz="5640">
                <a:latin typeface="Calibri"/>
                <a:ea typeface="Calibri"/>
                <a:cs typeface="Calibri"/>
                <a:sym typeface="Calibri"/>
              </a:defRPr>
            </a:pPr>
            <a:r>
              <a:t>1 prostate per 2y</a:t>
            </a:r>
          </a:p>
          <a:p>
            <a:pPr marL="700000" indent="-700000" defTabSz="2292038">
              <a:spcBef>
                <a:spcPts val="2200"/>
              </a:spcBef>
              <a:buSzPct val="45000"/>
              <a:buBlip>
                <a:blip r:embed="rId2"/>
              </a:buBlip>
              <a:defRPr sz="5640">
                <a:latin typeface="Calibri"/>
                <a:ea typeface="Calibri"/>
                <a:cs typeface="Calibri"/>
                <a:sym typeface="Calibri"/>
              </a:defRPr>
            </a:pPr>
            <a:r>
              <a:t>1 cervix, ovary and uterus per 6y</a:t>
            </a:r>
          </a:p>
          <a:p>
            <a:pPr marL="700000" indent="-700000" defTabSz="2292038">
              <a:spcBef>
                <a:spcPts val="2200"/>
              </a:spcBef>
              <a:buSzPct val="45000"/>
              <a:buBlip>
                <a:blip r:embed="rId2"/>
              </a:buBlip>
              <a:defRPr sz="5640">
                <a:latin typeface="Calibri"/>
                <a:ea typeface="Calibri"/>
                <a:cs typeface="Calibri"/>
                <a:sym typeface="Calibri"/>
              </a:defRPr>
            </a:pPr>
            <a:r>
              <a:t>1 brain per 10y</a:t>
            </a:r>
          </a:p>
          <a:p>
            <a:pPr marL="700000" indent="-700000" defTabSz="2292038">
              <a:spcBef>
                <a:spcPts val="2200"/>
              </a:spcBef>
              <a:buSzPct val="45000"/>
              <a:buBlip>
                <a:blip r:embed="rId2"/>
              </a:buBlip>
              <a:defRPr sz="5640">
                <a:latin typeface="Calibri"/>
                <a:ea typeface="Calibri"/>
                <a:cs typeface="Calibri"/>
                <a:sym typeface="Calibri"/>
              </a:defRPr>
            </a:pPr>
            <a:r>
              <a:t>1 thyroid per 25y</a:t>
            </a:r>
          </a:p>
        </p:txBody>
      </p:sp>
      <p:sp>
        <p:nvSpPr>
          <p:cNvPr id="229" name="The average full-time (8 session) GP will se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spc="-57">
                <a:latin typeface="Calibri"/>
                <a:ea typeface="Calibri"/>
                <a:cs typeface="Calibri"/>
                <a:sym typeface="Calibri"/>
              </a:defRPr>
            </a:lvl1pPr>
          </a:lstStyle>
          <a:p>
            <a:r>
              <a:t>The average full-time (8 session) GP will see: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31" name="4. Appropriate examination and investigations"/>
          <p:cNvSpPr txBox="1">
            <a:spLocks noGrp="1"/>
          </p:cNvSpPr>
          <p:nvPr>
            <p:ph type="title"/>
          </p:nvPr>
        </p:nvSpPr>
        <p:spPr>
          <a:prstGeom prst="rect">
            <a:avLst/>
          </a:prstGeom>
        </p:spPr>
        <p:txBody>
          <a:bodyPr/>
          <a:lstStyle>
            <a:lvl1pPr defTabSz="2438338">
              <a:lnSpc>
                <a:spcPct val="100000"/>
              </a:lnSpc>
              <a:spcBef>
                <a:spcPts val="2400"/>
              </a:spcBef>
              <a:defRPr>
                <a:latin typeface="Calibri"/>
                <a:ea typeface="Calibri"/>
                <a:cs typeface="Calibri"/>
                <a:sym typeface="Calibri"/>
              </a:defRPr>
            </a:lvl1pPr>
          </a:lstStyle>
          <a:p>
            <a:r>
              <a:t>4. Appropriate examination and investigations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Lots can be done in an audio &amp; video setting. Lots of patients have a thermometer, BP machine, BS monitor, Sats monitor. You may want to bring them into surgery but explain what you would like to examine and why"/>
          <p:cNvSpPr txBox="1">
            <a:spLocks noGrp="1"/>
          </p:cNvSpPr>
          <p:nvPr>
            <p:ph type="body" idx="1"/>
          </p:nvPr>
        </p:nvSpPr>
        <p:spPr>
          <a:prstGeom prst="rect">
            <a:avLst/>
          </a:prstGeom>
        </p:spPr>
        <p:txBody>
          <a:bodyPr/>
          <a:lstStyle>
            <a:lvl1pPr defTabSz="1755603">
              <a:lnSpc>
                <a:spcPct val="90000"/>
              </a:lnSpc>
              <a:spcBef>
                <a:spcPts val="1700"/>
              </a:spcBef>
              <a:defRPr sz="9216">
                <a:latin typeface="Calibri"/>
                <a:ea typeface="Calibri"/>
                <a:cs typeface="Calibri"/>
                <a:sym typeface="Calibri"/>
              </a:defRPr>
            </a:lvl1pPr>
          </a:lstStyle>
          <a:p>
            <a:r>
              <a:t>Lots can be done in an audio &amp; video setting. Lots of patients have a thermometer, BP machine, BS monitor, Sats monitor. You may want to bring them into surgery but explain what you would like to examine and why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linical Examination is considered an important component of the assessment and remains essential within the practical and ethical constraints of a recorded consultation. It is not sufficient to merely state that an examination is required…"/>
          <p:cNvSpPr txBox="1">
            <a:spLocks noGrp="1"/>
          </p:cNvSpPr>
          <p:nvPr>
            <p:ph type="body" idx="1"/>
          </p:nvPr>
        </p:nvSpPr>
        <p:spPr>
          <a:prstGeom prst="rect">
            <a:avLst/>
          </a:prstGeom>
        </p:spPr>
        <p:txBody>
          <a:bodyPr/>
          <a:lstStyle/>
          <a:p>
            <a:pPr marL="640426" indent="-640426" defTabSz="2096971">
              <a:spcBef>
                <a:spcPts val="2000"/>
              </a:spcBef>
              <a:buSzPct val="45000"/>
              <a:buBlip>
                <a:blip r:embed="rId2"/>
              </a:buBlip>
              <a:defRPr sz="5160">
                <a:latin typeface="Calibri"/>
                <a:ea typeface="Calibri"/>
                <a:cs typeface="Calibri"/>
                <a:sym typeface="Calibri"/>
              </a:defRPr>
            </a:pPr>
            <a:r>
              <a:t>Clinical Examination is considered an important component of the assessment and remains essential within the practical and ethical constraints of a recorded consultation. It is not sufficient to merely state that an examination is required</a:t>
            </a:r>
          </a:p>
          <a:p>
            <a:pPr marL="640426" indent="-640426" defTabSz="2096971">
              <a:spcBef>
                <a:spcPts val="2000"/>
              </a:spcBef>
              <a:buSzPct val="45000"/>
              <a:buBlip>
                <a:blip r:embed="rId2"/>
              </a:buBlip>
              <a:defRPr sz="5160">
                <a:latin typeface="Calibri"/>
                <a:ea typeface="Calibri"/>
                <a:cs typeface="Calibri"/>
                <a:sym typeface="Calibri"/>
              </a:defRPr>
            </a:pPr>
            <a:r>
              <a:t>Clinical examination forms part of data gathering where you confirm or refute your differential diagnoses from your history by examining the patient. In the current environment, many consultations are by telephone and it is then arranged for the patient to attend the surgery for an examination if required - it is expected that you would explain clearly to the patient what that examination might involve and how that would influence their subsequent management. Simply stating “we need to examine you” does not satisfy this criterion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wimsuit area"/>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Swimsuit area</a:t>
            </a:r>
          </a:p>
        </p:txBody>
      </p:sp>
      <p:sp>
        <p:nvSpPr>
          <p:cNvPr id="238" name="For children up to age 2 years the area which would normally be expected to be covered by a “nappy”…"/>
          <p:cNvSpPr txBox="1">
            <a:spLocks noGrp="1"/>
          </p:cNvSpPr>
          <p:nvPr>
            <p:ph type="body" idx="1"/>
          </p:nvPr>
        </p:nvSpPr>
        <p:spPr>
          <a:prstGeom prst="rect">
            <a:avLst/>
          </a:prstGeom>
        </p:spPr>
        <p:txBody>
          <a:bodyPr/>
          <a:lstStyle/>
          <a:p>
            <a:pPr marL="757093" indent="-757093">
              <a:buSzPct val="45000"/>
              <a:buBlip>
                <a:blip r:embed="rId2"/>
              </a:buBlip>
              <a:defRPr sz="6100">
                <a:latin typeface="Calibri"/>
                <a:ea typeface="Calibri"/>
                <a:cs typeface="Calibri"/>
                <a:sym typeface="Calibri"/>
              </a:defRPr>
            </a:pPr>
            <a:r>
              <a:t>For children up to age 2 years the area which would normally be expected to be covered by a “nappy”</a:t>
            </a:r>
          </a:p>
          <a:p>
            <a:pPr marL="757093" indent="-757093">
              <a:buSzPct val="45000"/>
              <a:buBlip>
                <a:blip r:embed="rId2"/>
              </a:buBlip>
              <a:defRPr sz="6100">
                <a:latin typeface="Calibri"/>
                <a:ea typeface="Calibri"/>
                <a:cs typeface="Calibri"/>
                <a:sym typeface="Calibri"/>
              </a:defRPr>
            </a:pPr>
            <a:r>
              <a:t>For all male patients over the age of 2 years the area which would be covered by “Trunks”</a:t>
            </a:r>
          </a:p>
          <a:p>
            <a:pPr marL="757093" indent="-757093">
              <a:buSzPct val="45000"/>
              <a:buBlip>
                <a:blip r:embed="rId2"/>
              </a:buBlip>
              <a:defRPr sz="6100">
                <a:latin typeface="Calibri"/>
                <a:ea typeface="Calibri"/>
                <a:cs typeface="Calibri"/>
                <a:sym typeface="Calibri"/>
              </a:defRPr>
            </a:pPr>
            <a:r>
              <a:t>For all female patients over the age of 2 years the area which would be covered by a “bikini” ie the “trunks area and breast”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Why do patients consult with their GP?"/>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Why do patients consult with their GP?</a:t>
            </a:r>
          </a:p>
        </p:txBody>
      </p:sp>
      <p:sp>
        <p:nvSpPr>
          <p:cNvPr id="167" name="It is common to assume most patients initiate contact with a GP because they assume a new symptom indicates a disease - OFTEN WRONG…"/>
          <p:cNvSpPr txBox="1">
            <a:spLocks noGrp="1"/>
          </p:cNvSpPr>
          <p:nvPr>
            <p:ph type="body" idx="1"/>
          </p:nvPr>
        </p:nvSpPr>
        <p:spPr>
          <a:xfrm>
            <a:off x="1217711" y="4009348"/>
            <a:ext cx="21948578" cy="8483601"/>
          </a:xfrm>
          <a:prstGeom prst="rect">
            <a:avLst/>
          </a:prstGeom>
        </p:spPr>
        <p:txBody>
          <a:bodyPr/>
          <a:lstStyle/>
          <a:p>
            <a:pPr marL="700000" indent="-700000" defTabSz="2292038">
              <a:spcBef>
                <a:spcPts val="2200"/>
              </a:spcBef>
              <a:buSzPct val="45000"/>
              <a:buBlip>
                <a:blip r:embed="rId2"/>
              </a:buBlip>
              <a:defRPr sz="5640">
                <a:latin typeface="Calibri"/>
                <a:ea typeface="Calibri"/>
                <a:cs typeface="Calibri"/>
                <a:sym typeface="Calibri"/>
              </a:defRPr>
            </a:pPr>
            <a:r>
              <a:t>It is common to assume most patients initiate contact with a GP because they assume a new symptom indicates a disease - OFTEN WRONG</a:t>
            </a:r>
          </a:p>
          <a:p>
            <a:pPr marL="700000" indent="-700000" defTabSz="2292038">
              <a:spcBef>
                <a:spcPts val="2200"/>
              </a:spcBef>
              <a:buSzPct val="45000"/>
              <a:buBlip>
                <a:blip r:embed="rId2"/>
              </a:buBlip>
              <a:defRPr sz="5640">
                <a:latin typeface="Calibri"/>
                <a:ea typeface="Calibri"/>
                <a:cs typeface="Calibri"/>
                <a:sym typeface="Calibri"/>
              </a:defRPr>
            </a:pPr>
            <a:r>
              <a:t>In hospital symptoms </a:t>
            </a:r>
            <a:r>
              <a:rPr b="1"/>
              <a:t>often</a:t>
            </a:r>
            <a:r>
              <a:t> = disease</a:t>
            </a:r>
          </a:p>
          <a:p>
            <a:pPr marL="700000" indent="-700000" defTabSz="2292038">
              <a:spcBef>
                <a:spcPts val="2200"/>
              </a:spcBef>
              <a:buSzPct val="45000"/>
              <a:buBlip>
                <a:blip r:embed="rId2"/>
              </a:buBlip>
              <a:defRPr sz="5640">
                <a:latin typeface="Calibri"/>
                <a:ea typeface="Calibri"/>
                <a:cs typeface="Calibri"/>
                <a:sym typeface="Calibri"/>
              </a:defRPr>
            </a:pPr>
            <a:r>
              <a:t>In the community lots of people have symptoms regularly and they don’t attend their GP because the symptoms go away on their own</a:t>
            </a:r>
          </a:p>
          <a:p>
            <a:pPr marL="700000" indent="-700000" defTabSz="2292038">
              <a:spcBef>
                <a:spcPts val="2200"/>
              </a:spcBef>
              <a:buSzPct val="45000"/>
              <a:buBlip>
                <a:blip r:embed="rId2"/>
              </a:buBlip>
              <a:defRPr sz="5640">
                <a:latin typeface="Calibri"/>
                <a:ea typeface="Calibri"/>
                <a:cs typeface="Calibri"/>
                <a:sym typeface="Calibri"/>
              </a:defRPr>
            </a:pPr>
            <a:r>
              <a:t>In general practice symptoms </a:t>
            </a:r>
            <a:r>
              <a:rPr b="1"/>
              <a:t>rarely</a:t>
            </a:r>
            <a:r>
              <a:t> = disease</a:t>
            </a:r>
          </a:p>
          <a:p>
            <a:pPr marL="700000" indent="-700000" defTabSz="2292038">
              <a:spcBef>
                <a:spcPts val="2200"/>
              </a:spcBef>
              <a:buSzPct val="45000"/>
              <a:buBlip>
                <a:blip r:embed="rId2"/>
              </a:buBlip>
              <a:defRPr sz="5640">
                <a:latin typeface="Calibri"/>
                <a:ea typeface="Calibri"/>
                <a:cs typeface="Calibri"/>
                <a:sym typeface="Calibri"/>
              </a:defRPr>
            </a:pPr>
            <a:r>
              <a:t>How we deal with symptoms is called illness behaviour and this is influenced by a whole variety of factors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Decision Making and Clinical Management Skills"/>
          <p:cNvSpPr txBox="1">
            <a:spLocks noGrp="1"/>
          </p:cNvSpPr>
          <p:nvPr>
            <p:ph type="title"/>
          </p:nvPr>
        </p:nvSpPr>
        <p:spPr>
          <a:prstGeom prst="rect">
            <a:avLst/>
          </a:prstGeom>
        </p:spPr>
        <p:txBody>
          <a:bodyPr/>
          <a:lstStyle>
            <a:lvl1pPr defTabSz="2041427">
              <a:defRPr sz="9100" spc="-118">
                <a:latin typeface="Calibri"/>
                <a:ea typeface="Calibri"/>
                <a:cs typeface="Calibri"/>
                <a:sym typeface="Calibri"/>
              </a:defRPr>
            </a:lvl1pPr>
          </a:lstStyle>
          <a:p>
            <a:r>
              <a:t>Decision Making and Clinical Management Skills</a:t>
            </a:r>
          </a:p>
        </p:txBody>
      </p:sp>
      <p:sp>
        <p:nvSpPr>
          <p:cNvPr id="241" name="Make and explain a working diagnosis…"/>
          <p:cNvSpPr txBox="1">
            <a:spLocks noGrp="1"/>
          </p:cNvSpPr>
          <p:nvPr>
            <p:ph type="body" idx="1"/>
          </p:nvPr>
        </p:nvSpPr>
        <p:spPr>
          <a:prstGeom prst="rect">
            <a:avLst/>
          </a:prstGeom>
        </p:spPr>
        <p:txBody>
          <a:bodyPr/>
          <a:lstStyle/>
          <a:p>
            <a:pPr marL="1316181" indent="-1316181">
              <a:lnSpc>
                <a:spcPct val="100000"/>
              </a:lnSpc>
              <a:buClr>
                <a:srgbClr val="000000"/>
              </a:buClr>
              <a:buSzPct val="100000"/>
              <a:buAutoNum type="arabicPeriod"/>
              <a:defRPr sz="6000">
                <a:latin typeface="Calibri"/>
                <a:ea typeface="Calibri"/>
                <a:cs typeface="Calibri"/>
                <a:sym typeface="Calibri"/>
              </a:defRPr>
            </a:pPr>
            <a:r>
              <a:t>Make and explain a working diagnosis</a:t>
            </a:r>
          </a:p>
          <a:p>
            <a:pPr marL="1316181" indent="-1316181">
              <a:lnSpc>
                <a:spcPct val="100000"/>
              </a:lnSpc>
              <a:buClr>
                <a:srgbClr val="000000"/>
              </a:buClr>
              <a:buSzPct val="100000"/>
              <a:buAutoNum type="arabicPeriod"/>
              <a:defRPr sz="6000">
                <a:latin typeface="Calibri"/>
                <a:ea typeface="Calibri"/>
                <a:cs typeface="Calibri"/>
                <a:sym typeface="Calibri"/>
              </a:defRPr>
            </a:pPr>
            <a:r>
              <a:t>Offer a safe patient centred management plan</a:t>
            </a:r>
          </a:p>
          <a:p>
            <a:pPr marL="1316181" indent="-1316181">
              <a:lnSpc>
                <a:spcPct val="100000"/>
              </a:lnSpc>
              <a:buClr>
                <a:srgbClr val="000000"/>
              </a:buClr>
              <a:buSzPct val="100000"/>
              <a:buAutoNum type="arabicPeriod"/>
              <a:defRPr sz="6000">
                <a:latin typeface="Calibri"/>
                <a:ea typeface="Calibri"/>
                <a:cs typeface="Calibri"/>
                <a:sym typeface="Calibri"/>
              </a:defRPr>
            </a:pPr>
            <a:r>
              <a:t>Provide appropriate follow-up and safety netting</a:t>
            </a:r>
          </a:p>
        </p:txBody>
      </p:sp>
      <p:sp>
        <p:nvSpPr>
          <p:cNvPr id="242" name="Explain and deal with their problem"/>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spc="-57">
                <a:latin typeface="Calibri"/>
                <a:ea typeface="Calibri"/>
                <a:cs typeface="Calibri"/>
                <a:sym typeface="Calibri"/>
              </a:defRPr>
            </a:lvl1pPr>
          </a:lstStyle>
          <a:p>
            <a:r>
              <a:t>Explain and deal with their problem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re your working diagnosis with the patient bearing in mind what they have told you about their theory. Share and discuss the your plan of action with the patient. Agree on the plan. Arrange suitable follow up to check the action plan is working and wh"/>
          <p:cNvSpPr txBox="1">
            <a:spLocks noGrp="1"/>
          </p:cNvSpPr>
          <p:nvPr>
            <p:ph type="body" idx="1"/>
          </p:nvPr>
        </p:nvSpPr>
        <p:spPr>
          <a:prstGeom prst="rect">
            <a:avLst/>
          </a:prstGeom>
        </p:spPr>
        <p:txBody>
          <a:bodyPr/>
          <a:lstStyle>
            <a:lvl1pPr defTabSz="1463002">
              <a:lnSpc>
                <a:spcPct val="90000"/>
              </a:lnSpc>
              <a:spcBef>
                <a:spcPts val="1400"/>
              </a:spcBef>
              <a:defRPr sz="7680">
                <a:latin typeface="Calibri"/>
                <a:ea typeface="Calibri"/>
                <a:cs typeface="Calibri"/>
                <a:sym typeface="Calibri"/>
              </a:defRPr>
            </a:lvl1pPr>
          </a:lstStyle>
          <a:p>
            <a:r>
              <a:t>Share your working diagnosis with the patient bearing in mind what they have told you about their theory. Share and discuss the your plan of action with the patient. Agree on the plan. Arrange suitable follow up to check the action plan is working and what to do if it does not work (safety net)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46" name="5. Make and explain a working diagnosis"/>
          <p:cNvSpPr txBox="1">
            <a:spLocks noGrp="1"/>
          </p:cNvSpPr>
          <p:nvPr>
            <p:ph type="title"/>
          </p:nvPr>
        </p:nvSpPr>
        <p:spPr>
          <a:prstGeom prst="rect">
            <a:avLst/>
          </a:prstGeom>
        </p:spPr>
        <p:txBody>
          <a:bodyPr/>
          <a:lstStyle>
            <a:lvl1pPr defTabSz="2438338">
              <a:lnSpc>
                <a:spcPct val="100000"/>
              </a:lnSpc>
              <a:spcBef>
                <a:spcPts val="2400"/>
              </a:spcBef>
              <a:defRPr sz="10500">
                <a:latin typeface="Calibri"/>
                <a:ea typeface="Calibri"/>
                <a:cs typeface="Calibri"/>
                <a:sym typeface="Calibri"/>
              </a:defRPr>
            </a:lvl1pPr>
          </a:lstStyle>
          <a:p>
            <a:r>
              <a:t>5. Make and explain a working diagnosis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In order for this part to go well, you need to make a diagnosis or tell the patient what you are thinking, tell them what the diagnosis is and be as sure as possible that the diagnosis is correct. Unfortunately sometimes the diagnosis is not made or not "/>
          <p:cNvSpPr txBox="1">
            <a:spLocks noGrp="1"/>
          </p:cNvSpPr>
          <p:nvPr>
            <p:ph type="body" idx="1"/>
          </p:nvPr>
        </p:nvSpPr>
        <p:spPr>
          <a:prstGeom prst="rect">
            <a:avLst/>
          </a:prstGeom>
        </p:spPr>
        <p:txBody>
          <a:bodyPr/>
          <a:lstStyle>
            <a:lvl1pPr defTabSz="1584959">
              <a:defRPr sz="8320">
                <a:latin typeface="Calibri"/>
                <a:ea typeface="Calibri"/>
                <a:cs typeface="Calibri"/>
                <a:sym typeface="Calibri"/>
              </a:defRPr>
            </a:lvl1pPr>
          </a:lstStyle>
          <a:p>
            <a:r>
              <a:t>In order for this part to go well, you need to make a diagnosis or tell the patient what you are thinking, tell them what the diagnosis is and be as sure as possible that the diagnosis is correct. Unfortunately sometimes the diagnosis is not made or not shared, or the diagnosis is wrong</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50" name="6. Offer a safe patient centred management plan"/>
          <p:cNvSpPr txBox="1">
            <a:spLocks noGrp="1"/>
          </p:cNvSpPr>
          <p:nvPr>
            <p:ph type="title"/>
          </p:nvPr>
        </p:nvSpPr>
        <p:spPr>
          <a:prstGeom prst="rect">
            <a:avLst/>
          </a:prstGeom>
        </p:spPr>
        <p:txBody>
          <a:bodyPr/>
          <a:lstStyle>
            <a:lvl1pPr defTabSz="2438338">
              <a:lnSpc>
                <a:spcPct val="100000"/>
              </a:lnSpc>
              <a:spcBef>
                <a:spcPts val="2400"/>
              </a:spcBef>
              <a:defRPr>
                <a:latin typeface="Calibri"/>
                <a:ea typeface="Calibri"/>
                <a:cs typeface="Calibri"/>
                <a:sym typeface="Calibri"/>
              </a:defRPr>
            </a:lvl1pPr>
          </a:lstStyle>
          <a:p>
            <a:r>
              <a:t>6. Offer a safe patient centred management plan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It is common for the trainee to show an inability to manage a condition according to up to date guidelines. This is likely to be a knowledge problem. Many are disorganised and do not manage time well, so the management part of the consultation is rushed "/>
          <p:cNvSpPr txBox="1">
            <a:spLocks noGrp="1"/>
          </p:cNvSpPr>
          <p:nvPr>
            <p:ph type="body" idx="1"/>
          </p:nvPr>
        </p:nvSpPr>
        <p:spPr>
          <a:prstGeom prst="rect">
            <a:avLst/>
          </a:prstGeom>
        </p:spPr>
        <p:txBody>
          <a:bodyPr/>
          <a:lstStyle/>
          <a:p>
            <a:pPr marL="670213" indent="-670213" defTabSz="2194505">
              <a:spcBef>
                <a:spcPts val="2100"/>
              </a:spcBef>
              <a:buSzPct val="45000"/>
              <a:buBlip>
                <a:blip r:embed="rId2"/>
              </a:buBlip>
              <a:defRPr sz="5400">
                <a:latin typeface="Calibri"/>
                <a:ea typeface="Calibri"/>
                <a:cs typeface="Calibri"/>
                <a:sym typeface="Calibri"/>
              </a:defRPr>
            </a:pPr>
            <a:r>
              <a:t>It is common for the trainee to show an inability to manage a condition according to up to date guidelines. This is likely to be a knowledge problem. Many are disorganised and do not manage time well, so the management part of the consultation is rushed and/or doctor centred</a:t>
            </a:r>
          </a:p>
          <a:p>
            <a:pPr marL="670213" indent="-670213" defTabSz="2194505">
              <a:spcBef>
                <a:spcPts val="2100"/>
              </a:spcBef>
              <a:buSzPct val="45000"/>
              <a:buBlip>
                <a:blip r:embed="rId2"/>
              </a:buBlip>
              <a:defRPr sz="5400">
                <a:latin typeface="Calibri"/>
                <a:ea typeface="Calibri"/>
                <a:cs typeface="Calibri"/>
                <a:sym typeface="Calibri"/>
              </a:defRPr>
            </a:pPr>
            <a:r>
              <a:t>You need to be have sufficient knowledge to offer to the patient effective management strategies</a:t>
            </a:r>
          </a:p>
          <a:p>
            <a:pPr marL="670213" indent="-670213" defTabSz="2194505">
              <a:spcBef>
                <a:spcPts val="2100"/>
              </a:spcBef>
              <a:buSzPct val="45000"/>
              <a:buBlip>
                <a:blip r:embed="rId2"/>
              </a:buBlip>
              <a:defRPr sz="5400">
                <a:latin typeface="Calibri"/>
                <a:ea typeface="Calibri"/>
                <a:cs typeface="Calibri"/>
                <a:sym typeface="Calibri"/>
              </a:defRPr>
            </a:pPr>
            <a:r>
              <a:t>You need to involve the patient so that the final management plan is patient centred</a:t>
            </a:r>
          </a:p>
          <a:p>
            <a:pPr marL="670213" indent="-670213" defTabSz="2194505">
              <a:spcBef>
                <a:spcPts val="2100"/>
              </a:spcBef>
              <a:buSzPct val="45000"/>
              <a:buBlip>
                <a:blip r:embed="rId2"/>
              </a:buBlip>
              <a:defRPr sz="5400">
                <a:latin typeface="Calibri"/>
                <a:ea typeface="Calibri"/>
                <a:cs typeface="Calibri"/>
                <a:sym typeface="Calibri"/>
              </a:defRPr>
            </a:pPr>
            <a:r>
              <a:t>There needs to be sufficient time to allow the necessary discussion to occur</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hueOff val="571091"/>
            <a:satOff val="15926"/>
            <a:lumOff val="22314"/>
          </a:schemeClr>
        </a:solidFill>
        <a:effectLst/>
      </p:bgPr>
    </p:bg>
    <p:spTree>
      <p:nvGrpSpPr>
        <p:cNvPr id="1" name=""/>
        <p:cNvGrpSpPr/>
        <p:nvPr/>
      </p:nvGrpSpPr>
      <p:grpSpPr>
        <a:xfrm>
          <a:off x="0" y="0"/>
          <a:ext cx="0" cy="0"/>
          <a:chOff x="0" y="0"/>
          <a:chExt cx="0" cy="0"/>
        </a:xfrm>
      </p:grpSpPr>
      <p:sp>
        <p:nvSpPr>
          <p:cNvPr id="254" name="7. Provide appropriate follow-up and safety netting"/>
          <p:cNvSpPr txBox="1">
            <a:spLocks noGrp="1"/>
          </p:cNvSpPr>
          <p:nvPr>
            <p:ph type="title"/>
          </p:nvPr>
        </p:nvSpPr>
        <p:spPr>
          <a:prstGeom prst="rect">
            <a:avLst/>
          </a:prstGeom>
        </p:spPr>
        <p:txBody>
          <a:bodyPr/>
          <a:lstStyle>
            <a:lvl1pPr defTabSz="2438338">
              <a:lnSpc>
                <a:spcPct val="90000"/>
              </a:lnSpc>
              <a:spcBef>
                <a:spcPts val="2400"/>
              </a:spcBef>
              <a:defRPr>
                <a:latin typeface="Calibri"/>
                <a:ea typeface="Calibri"/>
                <a:cs typeface="Calibri"/>
                <a:sym typeface="Calibri"/>
              </a:defRPr>
            </a:lvl1pPr>
          </a:lstStyle>
          <a:p>
            <a:r>
              <a:t>7. Provide appropriate follow-up and safety netting</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Follow up and safety net"/>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Follow up and safety net</a:t>
            </a:r>
          </a:p>
        </p:txBody>
      </p:sp>
      <p:sp>
        <p:nvSpPr>
          <p:cNvPr id="257" name="Offer appropriate follow up the patient, which is dependent on the nature of the condition…"/>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Offer appropriate follow up the patient, which is dependent on the nature of the condition</a:t>
            </a:r>
          </a:p>
          <a:p>
            <a:pPr marL="744681" indent="-744681">
              <a:defRPr sz="6000">
                <a:latin typeface="Calibri"/>
                <a:ea typeface="Calibri"/>
                <a:cs typeface="Calibri"/>
                <a:sym typeface="Calibri"/>
              </a:defRPr>
            </a:pPr>
            <a:r>
              <a:t>Develop a safety net for the patient that is SMART (Specific, Measurable, Achievable, Relevant and Timely)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IMG_0619.jpeg" descr="IMG_0619.jpeg"/>
          <p:cNvPicPr>
            <a:picLocks noGrp="1" noChangeAspect="1"/>
          </p:cNvPicPr>
          <p:nvPr>
            <p:ph type="pic" idx="21"/>
          </p:nvPr>
        </p:nvPicPr>
        <p:blipFill>
          <a:blip r:embed="rId2">
            <a:extLst/>
          </a:blip>
          <a:srcRect l="3590" r="3590"/>
          <a:stretch>
            <a:fillRect/>
          </a:stretch>
        </p:blipFill>
        <p:spPr>
          <a:xfrm>
            <a:off x="0" y="0"/>
            <a:ext cx="24384000" cy="13716000"/>
          </a:xfrm>
          <a:prstGeom prst="rect">
            <a:avLst/>
          </a:prstGeom>
        </p:spPr>
      </p:pic>
      <p:sp>
        <p:nvSpPr>
          <p:cNvPr id="260" name="Why candidates fail"/>
          <p:cNvSpPr txBox="1">
            <a:spLocks noGrp="1"/>
          </p:cNvSpPr>
          <p:nvPr>
            <p:ph type="title"/>
          </p:nvPr>
        </p:nvSpPr>
        <p:spPr>
          <a:prstGeom prst="rect">
            <a:avLst/>
          </a:prstGeom>
        </p:spPr>
        <p:txBody>
          <a:bodyPr/>
          <a:lstStyle>
            <a:lvl1pPr>
              <a:defRPr b="1">
                <a:latin typeface="Calibri"/>
                <a:ea typeface="Calibri"/>
                <a:cs typeface="Calibri"/>
                <a:sym typeface="Calibri"/>
              </a:defRPr>
            </a:lvl1pPr>
          </a:lstStyle>
          <a:p>
            <a:r>
              <a:t>Why candidates fail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oor choice of cases eg multiple problems, follow up…"/>
          <p:cNvSpPr txBox="1">
            <a:spLocks noGrp="1"/>
          </p:cNvSpPr>
          <p:nvPr>
            <p:ph type="body" idx="1"/>
          </p:nvPr>
        </p:nvSpPr>
        <p:spPr>
          <a:prstGeom prst="rect">
            <a:avLst/>
          </a:prstGeom>
        </p:spPr>
        <p:txBody>
          <a:bodyPr numCol="2" spcCol="1097428"/>
          <a:lstStyle/>
          <a:p>
            <a:pPr marL="692554" indent="-692554" defTabSz="2267654">
              <a:spcBef>
                <a:spcPts val="2200"/>
              </a:spcBef>
              <a:defRPr sz="5580">
                <a:latin typeface="Calibri"/>
                <a:ea typeface="Calibri"/>
                <a:cs typeface="Calibri"/>
                <a:sym typeface="Calibri"/>
              </a:defRPr>
            </a:pPr>
            <a:r>
              <a:t>Poor choice of cases eg multiple problems, follow up</a:t>
            </a:r>
          </a:p>
          <a:p>
            <a:pPr marL="692554" indent="-692554" defTabSz="2267654">
              <a:spcBef>
                <a:spcPts val="2200"/>
              </a:spcBef>
              <a:defRPr sz="5580">
                <a:latin typeface="Calibri"/>
                <a:ea typeface="Calibri"/>
                <a:cs typeface="Calibri"/>
                <a:sym typeface="Calibri"/>
              </a:defRPr>
            </a:pPr>
            <a:r>
              <a:t>Insufficient evidence for independent UK GP : Low challenge</a:t>
            </a:r>
          </a:p>
          <a:p>
            <a:pPr marL="692554" indent="-692554" defTabSz="2267654">
              <a:spcBef>
                <a:spcPts val="2200"/>
              </a:spcBef>
              <a:defRPr sz="5580">
                <a:latin typeface="Calibri"/>
                <a:ea typeface="Calibri"/>
                <a:cs typeface="Calibri"/>
                <a:sym typeface="Calibri"/>
              </a:defRPr>
            </a:pPr>
            <a:r>
              <a:t>Fail to score in each domain: DG, CM, IPS..</a:t>
            </a:r>
          </a:p>
          <a:p>
            <a:pPr marL="692554" indent="-692554" defTabSz="2267654">
              <a:spcBef>
                <a:spcPts val="2200"/>
              </a:spcBef>
              <a:defRPr sz="5580">
                <a:latin typeface="Calibri"/>
                <a:ea typeface="Calibri"/>
                <a:cs typeface="Calibri"/>
                <a:sym typeface="Calibri"/>
              </a:defRPr>
            </a:pPr>
            <a:r>
              <a:t>No structure to consultation</a:t>
            </a:r>
          </a:p>
          <a:p>
            <a:pPr marL="692554" indent="-692554" defTabSz="2267654">
              <a:spcBef>
                <a:spcPts val="2200"/>
              </a:spcBef>
              <a:defRPr sz="5580">
                <a:latin typeface="Calibri"/>
                <a:ea typeface="Calibri"/>
                <a:cs typeface="Calibri"/>
                <a:sym typeface="Calibri"/>
              </a:defRPr>
            </a:pPr>
            <a:r>
              <a:t>Hospital based / Dr centred / rigid consulting</a:t>
            </a:r>
          </a:p>
          <a:p>
            <a:pPr marL="692554" indent="-692554" defTabSz="2267654">
              <a:spcBef>
                <a:spcPts val="2200"/>
              </a:spcBef>
              <a:defRPr sz="5580">
                <a:latin typeface="Calibri"/>
                <a:ea typeface="Calibri"/>
                <a:cs typeface="Calibri"/>
                <a:sym typeface="Calibri"/>
              </a:defRPr>
            </a:pPr>
            <a:r>
              <a:t>Failing to involve the patient</a:t>
            </a:r>
          </a:p>
          <a:p>
            <a:pPr marL="692554" indent="-692554" defTabSz="2267654">
              <a:spcBef>
                <a:spcPts val="2200"/>
              </a:spcBef>
              <a:defRPr sz="5580">
                <a:latin typeface="Calibri"/>
                <a:ea typeface="Calibri"/>
                <a:cs typeface="Calibri"/>
                <a:sym typeface="Calibri"/>
              </a:defRPr>
            </a:pPr>
            <a:r>
              <a:t>Don’t listen and lack empathy</a:t>
            </a:r>
          </a:p>
          <a:p>
            <a:pPr marL="692554" indent="-692554" defTabSz="2267654">
              <a:spcBef>
                <a:spcPts val="2200"/>
              </a:spcBef>
              <a:defRPr sz="5580">
                <a:latin typeface="Calibri"/>
                <a:ea typeface="Calibri"/>
                <a:cs typeface="Calibri"/>
                <a:sym typeface="Calibri"/>
              </a:defRPr>
            </a:pPr>
            <a:r>
              <a:t>Unable to see / discover the issue</a:t>
            </a:r>
          </a:p>
          <a:p>
            <a:pPr marL="692554" indent="-692554" defTabSz="2267654">
              <a:spcBef>
                <a:spcPts val="2200"/>
              </a:spcBef>
              <a:defRPr sz="5580">
                <a:latin typeface="Calibri"/>
                <a:ea typeface="Calibri"/>
                <a:cs typeface="Calibri"/>
                <a:sym typeface="Calibri"/>
              </a:defRPr>
            </a:pPr>
            <a:r>
              <a:t>Poor clinical knowledge</a:t>
            </a:r>
          </a:p>
          <a:p>
            <a:pPr marL="692554" indent="-692554" defTabSz="2267654">
              <a:spcBef>
                <a:spcPts val="2200"/>
              </a:spcBef>
              <a:defRPr sz="5580">
                <a:latin typeface="Calibri"/>
                <a:ea typeface="Calibri"/>
                <a:cs typeface="Calibri"/>
                <a:sym typeface="Calibri"/>
              </a:defRPr>
            </a:pPr>
            <a:r>
              <a:t>Poor technical quality: Usually internet connection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actors influencing a patient’s illness behaviour"/>
          <p:cNvSpPr txBox="1">
            <a:spLocks noGrp="1"/>
          </p:cNvSpPr>
          <p:nvPr>
            <p:ph type="title"/>
          </p:nvPr>
        </p:nvSpPr>
        <p:spPr>
          <a:prstGeom prst="rect">
            <a:avLst/>
          </a:prstGeom>
        </p:spPr>
        <p:txBody>
          <a:bodyPr/>
          <a:lstStyle>
            <a:lvl1pPr defTabSz="2243327">
              <a:defRPr sz="9200" spc="-91">
                <a:latin typeface="Calibri"/>
                <a:ea typeface="Calibri"/>
                <a:cs typeface="Calibri"/>
                <a:sym typeface="Calibri"/>
              </a:defRPr>
            </a:lvl1pPr>
          </a:lstStyle>
          <a:p>
            <a:r>
              <a:t>Factors influencing a patient’s illness behaviour</a:t>
            </a:r>
          </a:p>
        </p:txBody>
      </p:sp>
      <p:sp>
        <p:nvSpPr>
          <p:cNvPr id="170" name="Family…"/>
          <p:cNvSpPr txBox="1">
            <a:spLocks noGrp="1"/>
          </p:cNvSpPr>
          <p:nvPr>
            <p:ph type="body" idx="1"/>
          </p:nvPr>
        </p:nvSpPr>
        <p:spPr>
          <a:prstGeom prst="rect">
            <a:avLst/>
          </a:prstGeom>
        </p:spPr>
        <p:txBody>
          <a:bodyPr numCol="2" spcCol="1097428"/>
          <a:lstStyle/>
          <a:p>
            <a:pPr marL="744681" indent="-744681">
              <a:buSzPct val="45000"/>
              <a:buBlip>
                <a:blip r:embed="rId2"/>
              </a:buBlip>
              <a:defRPr sz="6000">
                <a:latin typeface="Calibri"/>
                <a:ea typeface="Calibri"/>
                <a:cs typeface="Calibri"/>
                <a:sym typeface="Calibri"/>
              </a:defRPr>
            </a:pPr>
            <a:r>
              <a:t>Family</a:t>
            </a:r>
          </a:p>
          <a:p>
            <a:pPr marL="744681" indent="-744681">
              <a:buSzPct val="45000"/>
              <a:buBlip>
                <a:blip r:embed="rId2"/>
              </a:buBlip>
              <a:defRPr sz="6000">
                <a:latin typeface="Calibri"/>
                <a:ea typeface="Calibri"/>
                <a:cs typeface="Calibri"/>
                <a:sym typeface="Calibri"/>
              </a:defRPr>
            </a:pPr>
            <a:r>
              <a:t>Friends </a:t>
            </a:r>
          </a:p>
          <a:p>
            <a:pPr marL="744681" indent="-744681">
              <a:buSzPct val="45000"/>
              <a:buBlip>
                <a:blip r:embed="rId2"/>
              </a:buBlip>
              <a:defRPr sz="6000">
                <a:latin typeface="Calibri"/>
                <a:ea typeface="Calibri"/>
                <a:cs typeface="Calibri"/>
                <a:sym typeface="Calibri"/>
              </a:defRPr>
            </a:pPr>
            <a:r>
              <a:t>Internet</a:t>
            </a:r>
          </a:p>
          <a:p>
            <a:pPr marL="744681" indent="-744681">
              <a:buSzPct val="45000"/>
              <a:buBlip>
                <a:blip r:embed="rId2"/>
              </a:buBlip>
              <a:defRPr sz="6000">
                <a:latin typeface="Calibri"/>
                <a:ea typeface="Calibri"/>
                <a:cs typeface="Calibri"/>
                <a:sym typeface="Calibri"/>
              </a:defRPr>
            </a:pPr>
            <a:r>
              <a:t>Culture</a:t>
            </a:r>
          </a:p>
          <a:p>
            <a:pPr marL="744681" indent="-744681">
              <a:buSzPct val="45000"/>
              <a:buBlip>
                <a:blip r:embed="rId2"/>
              </a:buBlip>
              <a:defRPr sz="6000">
                <a:latin typeface="Calibri"/>
                <a:ea typeface="Calibri"/>
                <a:cs typeface="Calibri"/>
                <a:sym typeface="Calibri"/>
              </a:defRPr>
            </a:pPr>
            <a:r>
              <a:t>Previous experience</a:t>
            </a:r>
          </a:p>
          <a:p>
            <a:pPr marL="744681" indent="-744681">
              <a:buSzPct val="45000"/>
              <a:buBlip>
                <a:blip r:embed="rId2"/>
              </a:buBlip>
              <a:defRPr sz="6000">
                <a:latin typeface="Calibri"/>
                <a:ea typeface="Calibri"/>
                <a:cs typeface="Calibri"/>
                <a:sym typeface="Calibri"/>
              </a:defRPr>
            </a:pPr>
            <a:endParaRPr/>
          </a:p>
          <a:p>
            <a:pPr marL="744681" indent="-744681">
              <a:buSzPct val="45000"/>
              <a:buBlip>
                <a:blip r:embed="rId2"/>
              </a:buBlip>
              <a:defRPr sz="6000">
                <a:latin typeface="Calibri"/>
                <a:ea typeface="Calibri"/>
                <a:cs typeface="Calibri"/>
                <a:sym typeface="Calibri"/>
              </a:defRPr>
            </a:pPr>
            <a:r>
              <a:t>Social triggers - work, life, pressure from others</a:t>
            </a:r>
          </a:p>
          <a:p>
            <a:pPr marL="744681" indent="-744681">
              <a:buSzPct val="45000"/>
              <a:buBlip>
                <a:blip r:embed="rId2"/>
              </a:buBlip>
              <a:defRPr sz="6000">
                <a:latin typeface="Calibri"/>
                <a:ea typeface="Calibri"/>
                <a:cs typeface="Calibri"/>
                <a:sym typeface="Calibri"/>
              </a:defRPr>
            </a:pPr>
            <a:r>
              <a:t>Psychological triggers - stress levels, anxiety, depression</a:t>
            </a:r>
          </a:p>
          <a:p>
            <a:pPr marL="744681" indent="-744681">
              <a:buSzPct val="45000"/>
              <a:buBlip>
                <a:blip r:embed="rId2"/>
              </a:buBlip>
              <a:defRPr sz="6000">
                <a:latin typeface="Calibri"/>
                <a:ea typeface="Calibri"/>
                <a:cs typeface="Calibri"/>
                <a:sym typeface="Calibri"/>
              </a:defRPr>
            </a:pPr>
            <a:r>
              <a:t>Personality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In UK nobody goes to GP with just a symptom"/>
          <p:cNvSpPr txBox="1">
            <a:spLocks noGrp="1"/>
          </p:cNvSpPr>
          <p:nvPr>
            <p:ph type="title"/>
          </p:nvPr>
        </p:nvSpPr>
        <p:spPr>
          <a:prstGeom prst="rect">
            <a:avLst/>
          </a:prstGeom>
        </p:spPr>
        <p:txBody>
          <a:bodyPr/>
          <a:lstStyle>
            <a:lvl1pPr defTabSz="2316479">
              <a:defRPr sz="9500" spc="-95">
                <a:latin typeface="Calibri"/>
                <a:ea typeface="Calibri"/>
                <a:cs typeface="Calibri"/>
                <a:sym typeface="Calibri"/>
              </a:defRPr>
            </a:lvl1pPr>
          </a:lstStyle>
          <a:p>
            <a:r>
              <a:t>In UK nobody goes to GP with just a symptom</a:t>
            </a:r>
          </a:p>
        </p:txBody>
      </p:sp>
      <p:sp>
        <p:nvSpPr>
          <p:cNvPr id="173" name="They will have:…"/>
          <p:cNvSpPr txBox="1">
            <a:spLocks noGrp="1"/>
          </p:cNvSpPr>
          <p:nvPr>
            <p:ph type="body" idx="1"/>
          </p:nvPr>
        </p:nvSpPr>
        <p:spPr>
          <a:prstGeom prst="rect">
            <a:avLst/>
          </a:prstGeom>
        </p:spPr>
        <p:txBody>
          <a:bodyPr/>
          <a:lstStyle/>
          <a:p>
            <a:pPr marL="0" indent="0">
              <a:buSzTx/>
              <a:buNone/>
              <a:defRPr sz="6000">
                <a:latin typeface="Calibri"/>
                <a:ea typeface="Calibri"/>
                <a:cs typeface="Calibri"/>
                <a:sym typeface="Calibri"/>
              </a:defRPr>
            </a:pPr>
            <a:r>
              <a:t>They will have:</a:t>
            </a:r>
          </a:p>
          <a:p>
            <a:pPr marL="744681" indent="-744681">
              <a:buSzPct val="45000"/>
              <a:buBlip>
                <a:blip r:embed="rId2"/>
              </a:buBlip>
              <a:defRPr sz="6000">
                <a:latin typeface="Calibri"/>
                <a:ea typeface="Calibri"/>
                <a:cs typeface="Calibri"/>
                <a:sym typeface="Calibri"/>
              </a:defRPr>
            </a:pPr>
            <a:r>
              <a:t>IDEAS about their symptom</a:t>
            </a:r>
          </a:p>
          <a:p>
            <a:pPr marL="744681" indent="-744681">
              <a:buSzPct val="45000"/>
              <a:buBlip>
                <a:blip r:embed="rId2"/>
              </a:buBlip>
              <a:defRPr sz="6000">
                <a:latin typeface="Calibri"/>
                <a:ea typeface="Calibri"/>
                <a:cs typeface="Calibri"/>
                <a:sym typeface="Calibri"/>
              </a:defRPr>
            </a:pPr>
            <a:r>
              <a:t>CONCERNS about their symptom</a:t>
            </a:r>
          </a:p>
          <a:p>
            <a:pPr marL="744681" indent="-744681">
              <a:buSzPct val="45000"/>
              <a:buBlip>
                <a:blip r:embed="rId2"/>
              </a:buBlip>
              <a:defRPr sz="6000">
                <a:latin typeface="Calibri"/>
                <a:ea typeface="Calibri"/>
                <a:cs typeface="Calibri"/>
                <a:sym typeface="Calibri"/>
              </a:defRPr>
            </a:pPr>
            <a:r>
              <a:t>EXPECTATIONS about what you will do for them</a:t>
            </a:r>
          </a:p>
          <a:p>
            <a:pPr marL="0" indent="0">
              <a:buSzTx/>
              <a:buNone/>
              <a:defRPr sz="6000">
                <a:latin typeface="Calibri"/>
                <a:ea typeface="Calibri"/>
                <a:cs typeface="Calibri"/>
                <a:sym typeface="Calibri"/>
              </a:defRPr>
            </a:pPr>
            <a:r>
              <a:t>It is important to discover them and use them in your consultation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Hospital Consultation Model"/>
          <p:cNvSpPr txBox="1">
            <a:spLocks noGrp="1"/>
          </p:cNvSpPr>
          <p:nvPr>
            <p:ph type="title"/>
          </p:nvPr>
        </p:nvSpPr>
        <p:spPr>
          <a:prstGeom prst="rect">
            <a:avLst/>
          </a:prstGeom>
        </p:spPr>
        <p:txBody>
          <a:bodyPr/>
          <a:lstStyle>
            <a:lvl1pPr>
              <a:defRPr sz="9900" spc="-98">
                <a:latin typeface="Calibri"/>
                <a:ea typeface="Calibri"/>
                <a:cs typeface="Calibri"/>
                <a:sym typeface="Calibri"/>
              </a:defRPr>
            </a:lvl1pPr>
          </a:lstStyle>
          <a:p>
            <a:r>
              <a:t>Hospital Consultation Model</a:t>
            </a:r>
          </a:p>
        </p:txBody>
      </p:sp>
      <p:sp>
        <p:nvSpPr>
          <p:cNvPr id="176" name="History…"/>
          <p:cNvSpPr txBox="1">
            <a:spLocks noGrp="1"/>
          </p:cNvSpPr>
          <p:nvPr>
            <p:ph type="body" idx="1"/>
          </p:nvPr>
        </p:nvSpPr>
        <p:spPr>
          <a:prstGeom prst="rect">
            <a:avLst/>
          </a:prstGeom>
        </p:spPr>
        <p:txBody>
          <a:bodyPr/>
          <a:lstStyle/>
          <a:p>
            <a:pPr marL="1316181" indent="-1316181">
              <a:buClr>
                <a:srgbClr val="000000"/>
              </a:buClr>
              <a:buSzPct val="100000"/>
              <a:buAutoNum type="arabicPeriod"/>
              <a:defRPr sz="6000">
                <a:latin typeface="Calibri"/>
                <a:ea typeface="Calibri"/>
                <a:cs typeface="Calibri"/>
                <a:sym typeface="Calibri"/>
              </a:defRPr>
            </a:pPr>
            <a:r>
              <a:t>History</a:t>
            </a:r>
          </a:p>
          <a:p>
            <a:pPr marL="1316181" indent="-1316181">
              <a:buClr>
                <a:srgbClr val="000000"/>
              </a:buClr>
              <a:buSzPct val="100000"/>
              <a:buAutoNum type="arabicPeriod"/>
              <a:defRPr sz="6000">
                <a:latin typeface="Calibri"/>
                <a:ea typeface="Calibri"/>
                <a:cs typeface="Calibri"/>
                <a:sym typeface="Calibri"/>
              </a:defRPr>
            </a:pPr>
            <a:r>
              <a:t>Examination</a:t>
            </a:r>
          </a:p>
          <a:p>
            <a:pPr marL="1316181" indent="-1316181">
              <a:buClr>
                <a:srgbClr val="000000"/>
              </a:buClr>
              <a:buSzPct val="100000"/>
              <a:buAutoNum type="arabicPeriod"/>
              <a:defRPr sz="6000">
                <a:latin typeface="Calibri"/>
                <a:ea typeface="Calibri"/>
                <a:cs typeface="Calibri"/>
                <a:sym typeface="Calibri"/>
              </a:defRPr>
            </a:pPr>
            <a:r>
              <a:t>Investigations</a:t>
            </a:r>
          </a:p>
          <a:p>
            <a:pPr marL="1316181" indent="-1316181">
              <a:buClr>
                <a:srgbClr val="000000"/>
              </a:buClr>
              <a:buSzPct val="100000"/>
              <a:buAutoNum type="arabicPeriod"/>
              <a:defRPr sz="6000">
                <a:latin typeface="Calibri"/>
                <a:ea typeface="Calibri"/>
                <a:cs typeface="Calibri"/>
                <a:sym typeface="Calibri"/>
              </a:defRPr>
            </a:pPr>
            <a:r>
              <a:t>Diagnosis</a:t>
            </a:r>
          </a:p>
          <a:p>
            <a:pPr marL="1316181" indent="-1316181">
              <a:buClr>
                <a:srgbClr val="000000"/>
              </a:buClr>
              <a:buSzPct val="100000"/>
              <a:buAutoNum type="arabicPeriod"/>
              <a:defRPr sz="6000">
                <a:latin typeface="Calibri"/>
                <a:ea typeface="Calibri"/>
                <a:cs typeface="Calibri"/>
                <a:sym typeface="Calibri"/>
              </a:defRPr>
            </a:pPr>
            <a:r>
              <a:t>Management plan</a:t>
            </a:r>
          </a:p>
          <a:p>
            <a:pPr marL="1316181" indent="-1316181">
              <a:buClr>
                <a:srgbClr val="000000"/>
              </a:buClr>
              <a:buSzPct val="100000"/>
              <a:buAutoNum type="arabicPeriod"/>
              <a:defRPr sz="6000">
                <a:latin typeface="Calibri"/>
                <a:ea typeface="Calibri"/>
                <a:cs typeface="Calibri"/>
                <a:sym typeface="Calibri"/>
              </a:defRPr>
            </a:pPr>
            <a:r>
              <a:t>Follow up</a:t>
            </a:r>
          </a:p>
          <a:p>
            <a:pPr marL="0" indent="0">
              <a:buSzTx/>
              <a:buNone/>
              <a:defRPr sz="6000">
                <a:latin typeface="Calibri"/>
                <a:ea typeface="Calibri"/>
                <a:cs typeface="Calibri"/>
                <a:sym typeface="Calibri"/>
              </a:defRPr>
            </a:pPr>
            <a:r>
              <a:t>The doctors’ job is to diagnose disease </a:t>
            </a:r>
          </a:p>
        </p:txBody>
      </p:sp>
      <p:sp>
        <p:nvSpPr>
          <p:cNvPr id="177" name="Symptoms = Diseas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spc="-57">
                <a:latin typeface="Calibri"/>
                <a:ea typeface="Calibri"/>
                <a:cs typeface="Calibri"/>
                <a:sym typeface="Calibri"/>
              </a:defRPr>
            </a:lvl1pPr>
          </a:lstStyle>
          <a:p>
            <a:r>
              <a:t>Symptoms = Disease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P consultation model"/>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GP consultation model</a:t>
            </a:r>
          </a:p>
        </p:txBody>
      </p:sp>
      <p:sp>
        <p:nvSpPr>
          <p:cNvPr id="180" name="Open the consultation…"/>
          <p:cNvSpPr txBox="1">
            <a:spLocks noGrp="1"/>
          </p:cNvSpPr>
          <p:nvPr>
            <p:ph type="body" idx="1"/>
          </p:nvPr>
        </p:nvSpPr>
        <p:spPr>
          <a:prstGeom prst="rect">
            <a:avLst/>
          </a:prstGeom>
        </p:spPr>
        <p:txBody>
          <a:bodyPr/>
          <a:lstStyle/>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Open the consultation</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Discover psychosocial context, patients ICE, identify cues</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Generate and test diagnostic hypotheses, excludes serious disease (red flags)</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Appropriate examination and investigations</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Make and explain a working diagnosis</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Offer a safe patient centred management plan</a:t>
            </a:r>
          </a:p>
          <a:p>
            <a:pPr marL="1263534" indent="-1263534" defTabSz="2340805">
              <a:spcBef>
                <a:spcPts val="2300"/>
              </a:spcBef>
              <a:buClr>
                <a:srgbClr val="000000"/>
              </a:buClr>
              <a:buSzPct val="100000"/>
              <a:buAutoNum type="arabicPeriod"/>
              <a:defRPr sz="5760">
                <a:latin typeface="Calibri"/>
                <a:ea typeface="Calibri"/>
                <a:cs typeface="Calibri"/>
                <a:sym typeface="Calibri"/>
              </a:defRPr>
            </a:pPr>
            <a:r>
              <a:t>Provide appropriate follow-up and safety netting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CA marking scheme"/>
          <p:cNvSpPr txBox="1">
            <a:spLocks noGrp="1"/>
          </p:cNvSpPr>
          <p:nvPr>
            <p:ph type="title"/>
          </p:nvPr>
        </p:nvSpPr>
        <p:spPr>
          <a:prstGeom prst="rect">
            <a:avLst/>
          </a:prstGeom>
        </p:spPr>
        <p:txBody>
          <a:bodyPr/>
          <a:lstStyle>
            <a:lvl1pPr>
              <a:defRPr b="1">
                <a:latin typeface="Calibri"/>
                <a:ea typeface="Calibri"/>
                <a:cs typeface="Calibri"/>
                <a:sym typeface="Calibri"/>
              </a:defRPr>
            </a:lvl1pPr>
          </a:lstStyle>
          <a:p>
            <a:r>
              <a:t>RCA marking scheme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Data gathering, Technical and Assessment Skills"/>
          <p:cNvSpPr txBox="1">
            <a:spLocks noGrp="1"/>
          </p:cNvSpPr>
          <p:nvPr>
            <p:ph type="title"/>
          </p:nvPr>
        </p:nvSpPr>
        <p:spPr>
          <a:prstGeom prst="rect">
            <a:avLst/>
          </a:prstGeom>
        </p:spPr>
        <p:txBody>
          <a:bodyPr/>
          <a:lstStyle>
            <a:lvl1pPr defTabSz="2063860">
              <a:defRPr sz="9200" spc="-119">
                <a:latin typeface="Calibri"/>
                <a:ea typeface="Calibri"/>
                <a:cs typeface="Calibri"/>
                <a:sym typeface="Calibri"/>
              </a:defRPr>
            </a:lvl1pPr>
          </a:lstStyle>
          <a:p>
            <a:r>
              <a:t>Data gathering, Technical and Assessment Skills</a:t>
            </a:r>
          </a:p>
        </p:txBody>
      </p:sp>
      <p:sp>
        <p:nvSpPr>
          <p:cNvPr id="185" name="Takes a focussed history to allow for a safe assessment to take place…"/>
          <p:cNvSpPr txBox="1">
            <a:spLocks noGrp="1"/>
          </p:cNvSpPr>
          <p:nvPr>
            <p:ph type="body" idx="1"/>
          </p:nvPr>
        </p:nvSpPr>
        <p:spPr>
          <a:xfrm>
            <a:off x="1219199" y="4013200"/>
            <a:ext cx="21948578" cy="8483600"/>
          </a:xfrm>
          <a:prstGeom prst="rect">
            <a:avLst/>
          </a:prstGeom>
        </p:spPr>
        <p:txBody>
          <a:bodyPr/>
          <a:lstStyle/>
          <a:p>
            <a:pPr marL="663511" indent="-663511" defTabSz="1975053">
              <a:spcBef>
                <a:spcPts val="1900"/>
              </a:spcBef>
              <a:buSzPct val="45000"/>
              <a:buBlip>
                <a:blip r:embed="rId2"/>
              </a:buBlip>
              <a:defRPr sz="5346">
                <a:latin typeface="Calibri"/>
                <a:ea typeface="Calibri"/>
                <a:cs typeface="Calibri"/>
                <a:sym typeface="Calibri"/>
              </a:defRPr>
            </a:pPr>
            <a:r>
              <a:t>Takes a </a:t>
            </a:r>
            <a:r>
              <a:rPr b="1"/>
              <a:t>focussed history </a:t>
            </a:r>
            <a:r>
              <a:t>to allow for a</a:t>
            </a:r>
            <a:r>
              <a:rPr b="1"/>
              <a:t> safe assessment</a:t>
            </a:r>
            <a:r>
              <a:t> to take place</a:t>
            </a:r>
          </a:p>
          <a:p>
            <a:pPr marL="663511" indent="-663511" defTabSz="1975053">
              <a:spcBef>
                <a:spcPts val="1900"/>
              </a:spcBef>
              <a:buSzPct val="45000"/>
              <a:buBlip>
                <a:blip r:embed="rId2"/>
              </a:buBlip>
              <a:defRPr sz="5346">
                <a:latin typeface="Calibri"/>
                <a:ea typeface="Calibri"/>
                <a:cs typeface="Calibri"/>
                <a:sym typeface="Calibri"/>
              </a:defRPr>
            </a:pPr>
            <a:r>
              <a:t>Elicits and develops relevant </a:t>
            </a:r>
            <a:r>
              <a:rPr b="1"/>
              <a:t>NEW </a:t>
            </a:r>
            <a:r>
              <a:t>information</a:t>
            </a:r>
          </a:p>
          <a:p>
            <a:pPr marL="663511" indent="-663511" defTabSz="1975053">
              <a:spcBef>
                <a:spcPts val="1900"/>
              </a:spcBef>
              <a:buSzPct val="45000"/>
              <a:buBlip>
                <a:blip r:embed="rId2"/>
              </a:buBlip>
              <a:defRPr sz="5346">
                <a:latin typeface="Calibri"/>
                <a:ea typeface="Calibri"/>
                <a:cs typeface="Calibri"/>
                <a:sym typeface="Calibri"/>
              </a:defRPr>
            </a:pPr>
            <a:r>
              <a:t>Rules in or out </a:t>
            </a:r>
            <a:r>
              <a:rPr b="1"/>
              <a:t>serious or significant disease</a:t>
            </a:r>
          </a:p>
          <a:p>
            <a:pPr marL="663511" indent="-663511" defTabSz="1975053">
              <a:spcBef>
                <a:spcPts val="1900"/>
              </a:spcBef>
              <a:buSzPct val="45000"/>
              <a:buBlip>
                <a:blip r:embed="rId2"/>
              </a:buBlip>
              <a:defRPr sz="5346">
                <a:latin typeface="Calibri"/>
                <a:ea typeface="Calibri"/>
                <a:cs typeface="Calibri"/>
                <a:sym typeface="Calibri"/>
              </a:defRPr>
            </a:pPr>
            <a:r>
              <a:t>Considers and/or generates any appropriate diagnostic hypotheses</a:t>
            </a:r>
          </a:p>
          <a:p>
            <a:pPr marL="663511" indent="-663511" defTabSz="1975053">
              <a:spcBef>
                <a:spcPts val="1900"/>
              </a:spcBef>
              <a:buSzPct val="45000"/>
              <a:buBlip>
                <a:blip r:embed="rId2"/>
              </a:buBlip>
              <a:defRPr sz="5346">
                <a:latin typeface="Calibri"/>
                <a:ea typeface="Calibri"/>
                <a:cs typeface="Calibri"/>
                <a:sym typeface="Calibri"/>
              </a:defRPr>
            </a:pPr>
            <a:r>
              <a:t>Explores where appropriate the impact and </a:t>
            </a:r>
            <a:r>
              <a:rPr b="1"/>
              <a:t>psychosocial</a:t>
            </a:r>
            <a:r>
              <a:t> context of the presenting problem</a:t>
            </a:r>
          </a:p>
          <a:p>
            <a:pPr marL="663511" indent="-663511" defTabSz="1975053">
              <a:spcBef>
                <a:spcPts val="1900"/>
              </a:spcBef>
              <a:buSzPct val="45000"/>
              <a:buBlip>
                <a:blip r:embed="rId2"/>
              </a:buBlip>
              <a:defRPr sz="5346">
                <a:latin typeface="Calibri"/>
                <a:ea typeface="Calibri"/>
                <a:cs typeface="Calibri"/>
                <a:sym typeface="Calibri"/>
              </a:defRPr>
            </a:pPr>
            <a:r>
              <a:t>Plans, explains and where possible, performs appropriate </a:t>
            </a:r>
            <a:r>
              <a:rPr b="1"/>
              <a:t>physical/mental examinations</a:t>
            </a:r>
            <a:r>
              <a:t> and tests</a:t>
            </a:r>
          </a:p>
          <a:p>
            <a:pPr marL="663511" indent="-663511" defTabSz="1975053">
              <a:spcBef>
                <a:spcPts val="1900"/>
              </a:spcBef>
              <a:buSzPct val="45000"/>
              <a:buBlip>
                <a:blip r:embed="rId2"/>
              </a:buBlip>
              <a:defRPr sz="5346">
                <a:latin typeface="Calibri"/>
                <a:ea typeface="Calibri"/>
                <a:cs typeface="Calibri"/>
                <a:sym typeface="Calibri"/>
              </a:defRPr>
            </a:pPr>
            <a:r>
              <a:t>Appears to recognise the </a:t>
            </a:r>
            <a:r>
              <a:rPr b="1"/>
              <a:t>issues or priorities</a:t>
            </a:r>
            <a:r>
              <a:t> in the consultation</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1592</Words>
  <Application>Microsoft Office PowerPoint</Application>
  <PresentationFormat>Custom</PresentationFormat>
  <Paragraphs>155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23_ClassicWhite</vt:lpstr>
      <vt:lpstr>Consultation skills for RCA</vt:lpstr>
      <vt:lpstr>Consultation behaviour</vt:lpstr>
      <vt:lpstr>Why do patients consult with their GP?</vt:lpstr>
      <vt:lpstr>Factors influencing a patient’s illness behaviour</vt:lpstr>
      <vt:lpstr>In UK nobody goes to GP with just a symptom</vt:lpstr>
      <vt:lpstr>Hospital Consultation Model</vt:lpstr>
      <vt:lpstr>GP consultation model</vt:lpstr>
      <vt:lpstr>RCA marking scheme</vt:lpstr>
      <vt:lpstr>Data gathering, Technical and Assessment Skills</vt:lpstr>
      <vt:lpstr>Decision Making and Clinical Management Skills</vt:lpstr>
      <vt:lpstr>Interpersonal Skills</vt:lpstr>
      <vt:lpstr>Consultation structure </vt:lpstr>
      <vt:lpstr>PowerPoint Presentation</vt:lpstr>
      <vt:lpstr>Consultation structure</vt:lpstr>
      <vt:lpstr>Data gathering, Technical and Assessment Skills</vt:lpstr>
      <vt:lpstr>1. Opening the consultation</vt:lpstr>
      <vt:lpstr>PowerPoint Presentation</vt:lpstr>
      <vt:lpstr>Useful behaviours </vt:lpstr>
      <vt:lpstr>2. Discover psychosocial context, patients ICE, identify cues</vt:lpstr>
      <vt:lpstr>Psychosocial context</vt:lpstr>
      <vt:lpstr>Patients ICE, identify cues</vt:lpstr>
      <vt:lpstr>3. Generate and test diagnostic hypotheses, excludes serious disease (red flags)</vt:lpstr>
      <vt:lpstr>PowerPoint Presentation</vt:lpstr>
      <vt:lpstr>Red flags</vt:lpstr>
      <vt:lpstr>Cancer as a diagnosis</vt:lpstr>
      <vt:lpstr>4. Appropriate examination and investigations</vt:lpstr>
      <vt:lpstr>PowerPoint Presentation</vt:lpstr>
      <vt:lpstr>PowerPoint Presentation</vt:lpstr>
      <vt:lpstr>Swimsuit area</vt:lpstr>
      <vt:lpstr>Decision Making and Clinical Management Skills</vt:lpstr>
      <vt:lpstr>PowerPoint Presentation</vt:lpstr>
      <vt:lpstr>5. Make and explain a working diagnosis</vt:lpstr>
      <vt:lpstr>PowerPoint Presentation</vt:lpstr>
      <vt:lpstr>6. Offer a safe patient centred management plan</vt:lpstr>
      <vt:lpstr>PowerPoint Presentation</vt:lpstr>
      <vt:lpstr>7. Provide appropriate follow-up and safety netting</vt:lpstr>
      <vt:lpstr>Follow up and safety net</vt:lpstr>
      <vt:lpstr>Why candidates fail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Consultation skills for RCA</dc:title>
  <dc:creator>Chris Webb</dc:creator>
  <cp:lastModifiedBy>Chris Webb</cp:lastModifiedBy>
  <cp:revision>1</cp:revision>
  <dcterms:modified xsi:type="dcterms:W3CDTF">2021-02-14T12:29:08Z</dcterms:modified>
</cp:coreProperties>
</file>