
<file path=[Content_Types].xml><?xml version="1.0" encoding="utf-8"?>
<Types xmlns="http://schemas.openxmlformats.org/package/2006/content-types">
  <Default Extension="svg" ContentType="image/svg+xml"/>
  <Default Extension="bin" ContentType="application/vnd.openxmlformats-officedocument.presentationml.printerSetting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22.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9.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79" r:id="rId3"/>
    <p:sldId id="257" r:id="rId4"/>
    <p:sldId id="280" r:id="rId5"/>
    <p:sldId id="299" r:id="rId6"/>
    <p:sldId id="258" r:id="rId7"/>
    <p:sldId id="260" r:id="rId8"/>
    <p:sldId id="262" r:id="rId9"/>
    <p:sldId id="281" r:id="rId10"/>
    <p:sldId id="282" r:id="rId11"/>
    <p:sldId id="261" r:id="rId12"/>
    <p:sldId id="283" r:id="rId13"/>
    <p:sldId id="285" r:id="rId14"/>
    <p:sldId id="286" r:id="rId15"/>
    <p:sldId id="287" r:id="rId16"/>
    <p:sldId id="284" r:id="rId17"/>
    <p:sldId id="288" r:id="rId18"/>
    <p:sldId id="289" r:id="rId19"/>
    <p:sldId id="296" r:id="rId20"/>
    <p:sldId id="290" r:id="rId21"/>
    <p:sldId id="297" r:id="rId22"/>
    <p:sldId id="298" r:id="rId23"/>
    <p:sldId id="291" r:id="rId24"/>
    <p:sldId id="265" r:id="rId25"/>
    <p:sldId id="300" r:id="rId26"/>
    <p:sldId id="292" r:id="rId27"/>
    <p:sldId id="294" r:id="rId28"/>
    <p:sldId id="295"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FB5"/>
    <a:srgbClr val="383838"/>
    <a:srgbClr val="EB5B34"/>
    <a:srgbClr val="808080"/>
    <a:srgbClr val="FF2600"/>
    <a:srgbClr val="0033CC"/>
    <a:srgbClr val="9BB0B5"/>
    <a:srgbClr val="4040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99"/>
    <p:restoredTop sz="87934" autoAdjust="0"/>
  </p:normalViewPr>
  <p:slideViewPr>
    <p:cSldViewPr snapToGrid="0" snapToObjects="1">
      <p:cViewPr varScale="1">
        <p:scale>
          <a:sx n="77" d="100"/>
          <a:sy n="77" d="100"/>
        </p:scale>
        <p:origin x="-136"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25" Type="http://schemas.openxmlformats.org/officeDocument/2006/relationships/slide" Target="slides/slide24.xml"/><Relationship Id="rId7" Type="http://schemas.openxmlformats.org/officeDocument/2006/relationships/slide" Target="slides/slide6.xml"/><Relationship Id="rId33"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customXml" Target="../customXml/item2.xml"/><Relationship Id="rId20" Type="http://schemas.openxmlformats.org/officeDocument/2006/relationships/slide" Target="slides/slide19.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printerSettings" Target="printerSettings/printerSettings1.bin"/><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customXml" Target="../customXml/item1.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tableStyles" Target="tableStyles.xml"/><Relationship Id="rId15" Type="http://schemas.openxmlformats.org/officeDocument/2006/relationships/slide" Target="slides/slide14.xml"/><Relationship Id="rId3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theme" Target="theme/theme1.xml"/><Relationship Id="rId14" Type="http://schemas.openxmlformats.org/officeDocument/2006/relationships/slide" Target="slides/slide13.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9801E3-8C60-824C-8D0A-25DE09D09BF8}" type="datetimeFigureOut">
              <a:rPr lang="en-US" smtClean="0"/>
              <a:t>11/08/22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B3091-ED01-3943-BF5E-E065C3F8389B}" type="slidenum">
              <a:rPr lang="en-US" smtClean="0"/>
              <a:t>‹#›</a:t>
            </a:fld>
            <a:endParaRPr lang="en-US" dirty="0"/>
          </a:p>
        </p:txBody>
      </p:sp>
    </p:spTree>
    <p:extLst>
      <p:ext uri="{BB962C8B-B14F-4D97-AF65-F5344CB8AC3E}">
        <p14:creationId xmlns:p14="http://schemas.microsoft.com/office/powerpoint/2010/main" val="12614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www.yorksandhumberdeanery.nhs.uk</a:t>
            </a:r>
            <a:r>
              <a:rPr lang="en-US" dirty="0"/>
              <a:t>/anaesthesia/</a:t>
            </a:r>
            <a:r>
              <a:rPr lang="en-US" dirty="0" err="1"/>
              <a:t>assessmentappraisal</a:t>
            </a:r>
            <a:r>
              <a:rPr lang="en-US" dirty="0"/>
              <a:t>/</a:t>
            </a:r>
            <a:r>
              <a:rPr lang="en-US" dirty="0" err="1"/>
              <a:t>arcps</a:t>
            </a:r>
            <a:r>
              <a:rPr lang="en-US" dirty="0"/>
              <a:t>__guides </a:t>
            </a:r>
          </a:p>
        </p:txBody>
      </p:sp>
      <p:sp>
        <p:nvSpPr>
          <p:cNvPr id="4" name="Slide Number Placeholder 3"/>
          <p:cNvSpPr>
            <a:spLocks noGrp="1"/>
          </p:cNvSpPr>
          <p:nvPr>
            <p:ph type="sldNum" sz="quarter" idx="10"/>
          </p:nvPr>
        </p:nvSpPr>
        <p:spPr/>
        <p:txBody>
          <a:bodyPr/>
          <a:lstStyle/>
          <a:p>
            <a:fld id="{272B3091-ED01-3943-BF5E-E065C3F8389B}" type="slidenum">
              <a:rPr lang="en-US" smtClean="0"/>
              <a:t>7</a:t>
            </a:fld>
            <a:endParaRPr lang="en-US" dirty="0"/>
          </a:p>
        </p:txBody>
      </p:sp>
    </p:spTree>
    <p:extLst>
      <p:ext uri="{BB962C8B-B14F-4D97-AF65-F5344CB8AC3E}">
        <p14:creationId xmlns:p14="http://schemas.microsoft.com/office/powerpoint/2010/main" val="3327480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B3091-ED01-3943-BF5E-E065C3F8389B}" type="slidenum">
              <a:rPr lang="en-US" smtClean="0"/>
              <a:t>8</a:t>
            </a:fld>
            <a:endParaRPr lang="en-US"/>
          </a:p>
        </p:txBody>
      </p:sp>
    </p:spTree>
    <p:extLst>
      <p:ext uri="{BB962C8B-B14F-4D97-AF65-F5344CB8AC3E}">
        <p14:creationId xmlns:p14="http://schemas.microsoft.com/office/powerpoint/2010/main" val="307685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B3091-ED01-3943-BF5E-E065C3F8389B}" type="slidenum">
              <a:rPr lang="en-US" smtClean="0"/>
              <a:t>9</a:t>
            </a:fld>
            <a:endParaRPr lang="en-US"/>
          </a:p>
        </p:txBody>
      </p:sp>
    </p:spTree>
    <p:extLst>
      <p:ext uri="{BB962C8B-B14F-4D97-AF65-F5344CB8AC3E}">
        <p14:creationId xmlns:p14="http://schemas.microsoft.com/office/powerpoint/2010/main" val="21050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B3091-ED01-3943-BF5E-E065C3F8389B}" type="slidenum">
              <a:rPr lang="en-US" smtClean="0"/>
              <a:t>10</a:t>
            </a:fld>
            <a:endParaRPr lang="en-US"/>
          </a:p>
        </p:txBody>
      </p:sp>
    </p:spTree>
    <p:extLst>
      <p:ext uri="{BB962C8B-B14F-4D97-AF65-F5344CB8AC3E}">
        <p14:creationId xmlns:p14="http://schemas.microsoft.com/office/powerpoint/2010/main" val="97670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B3091-ED01-3943-BF5E-E065C3F8389B}" type="slidenum">
              <a:rPr lang="en-US" smtClean="0"/>
              <a:t>17</a:t>
            </a:fld>
            <a:endParaRPr lang="en-US"/>
          </a:p>
        </p:txBody>
      </p:sp>
    </p:spTree>
    <p:extLst>
      <p:ext uri="{BB962C8B-B14F-4D97-AF65-F5344CB8AC3E}">
        <p14:creationId xmlns:p14="http://schemas.microsoft.com/office/powerpoint/2010/main" val="53854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B3091-ED01-3943-BF5E-E065C3F8389B}" type="slidenum">
              <a:rPr lang="en-US" smtClean="0"/>
              <a:t>18</a:t>
            </a:fld>
            <a:endParaRPr lang="en-US"/>
          </a:p>
        </p:txBody>
      </p:sp>
    </p:spTree>
    <p:extLst>
      <p:ext uri="{BB962C8B-B14F-4D97-AF65-F5344CB8AC3E}">
        <p14:creationId xmlns:p14="http://schemas.microsoft.com/office/powerpoint/2010/main" val="857106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B3091-ED01-3943-BF5E-E065C3F8389B}" type="slidenum">
              <a:rPr lang="en-US" smtClean="0"/>
              <a:t>26</a:t>
            </a:fld>
            <a:endParaRPr lang="en-US"/>
          </a:p>
        </p:txBody>
      </p:sp>
    </p:spTree>
    <p:extLst>
      <p:ext uri="{BB962C8B-B14F-4D97-AF65-F5344CB8AC3E}">
        <p14:creationId xmlns:p14="http://schemas.microsoft.com/office/powerpoint/2010/main" val="405083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B3091-ED01-3943-BF5E-E065C3F8389B}" type="slidenum">
              <a:rPr lang="en-US" smtClean="0"/>
              <a:t>27</a:t>
            </a:fld>
            <a:endParaRPr lang="en-US"/>
          </a:p>
        </p:txBody>
      </p:sp>
    </p:spTree>
    <p:extLst>
      <p:ext uri="{BB962C8B-B14F-4D97-AF65-F5344CB8AC3E}">
        <p14:creationId xmlns:p14="http://schemas.microsoft.com/office/powerpoint/2010/main" val="463334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0A6CF09-FC12-D74B-90BC-38E8E51E3DAD}" type="datetimeFigureOut">
              <a:rPr lang="en-US" smtClean="0"/>
              <a:t>11/08/22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73CE3A-AE05-3248-81B7-4DB4EF20C18F}" type="slidenum">
              <a:rPr lang="en-US" smtClean="0"/>
              <a:t>‹#›</a:t>
            </a:fld>
            <a:endParaRPr lang="en-US" dirty="0"/>
          </a:p>
        </p:txBody>
      </p:sp>
    </p:spTree>
    <p:extLst>
      <p:ext uri="{BB962C8B-B14F-4D97-AF65-F5344CB8AC3E}">
        <p14:creationId xmlns:p14="http://schemas.microsoft.com/office/powerpoint/2010/main" val="326805894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A6CF09-FC12-D74B-90BC-38E8E51E3DAD}" type="datetimeFigureOut">
              <a:rPr lang="en-US" smtClean="0"/>
              <a:t>11/08/22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73CE3A-AE05-3248-81B7-4DB4EF20C18F}" type="slidenum">
              <a:rPr lang="en-US" smtClean="0"/>
              <a:t>‹#›</a:t>
            </a:fld>
            <a:endParaRPr lang="en-US" dirty="0"/>
          </a:p>
        </p:txBody>
      </p:sp>
    </p:spTree>
    <p:extLst>
      <p:ext uri="{BB962C8B-B14F-4D97-AF65-F5344CB8AC3E}">
        <p14:creationId xmlns:p14="http://schemas.microsoft.com/office/powerpoint/2010/main" val="726697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A6CF09-FC12-D74B-90BC-38E8E51E3DAD}" type="datetimeFigureOut">
              <a:rPr lang="en-US" smtClean="0"/>
              <a:t>11/08/22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73CE3A-AE05-3248-81B7-4DB4EF20C18F}" type="slidenum">
              <a:rPr lang="en-US" smtClean="0"/>
              <a:t>‹#›</a:t>
            </a:fld>
            <a:endParaRPr lang="en-US" dirty="0"/>
          </a:p>
        </p:txBody>
      </p:sp>
    </p:spTree>
    <p:extLst>
      <p:ext uri="{BB962C8B-B14F-4D97-AF65-F5344CB8AC3E}">
        <p14:creationId xmlns:p14="http://schemas.microsoft.com/office/powerpoint/2010/main" val="302817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A6CF09-FC12-D74B-90BC-38E8E51E3DAD}" type="datetimeFigureOut">
              <a:rPr lang="en-US" smtClean="0"/>
              <a:t>11/08/22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73CE3A-AE05-3248-81B7-4DB4EF20C18F}" type="slidenum">
              <a:rPr lang="en-US" smtClean="0"/>
              <a:t>‹#›</a:t>
            </a:fld>
            <a:endParaRPr lang="en-US" dirty="0"/>
          </a:p>
        </p:txBody>
      </p:sp>
    </p:spTree>
    <p:extLst>
      <p:ext uri="{BB962C8B-B14F-4D97-AF65-F5344CB8AC3E}">
        <p14:creationId xmlns:p14="http://schemas.microsoft.com/office/powerpoint/2010/main" val="51389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20A6CF09-FC12-D74B-90BC-38E8E51E3DAD}" type="datetimeFigureOut">
              <a:rPr lang="en-US" smtClean="0"/>
              <a:t>11/08/22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73CE3A-AE05-3248-81B7-4DB4EF20C18F}" type="slidenum">
              <a:rPr lang="en-US" smtClean="0"/>
              <a:t>‹#›</a:t>
            </a:fld>
            <a:endParaRPr lang="en-US" dirty="0"/>
          </a:p>
        </p:txBody>
      </p:sp>
    </p:spTree>
    <p:extLst>
      <p:ext uri="{BB962C8B-B14F-4D97-AF65-F5344CB8AC3E}">
        <p14:creationId xmlns:p14="http://schemas.microsoft.com/office/powerpoint/2010/main" val="1446094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20A6CF09-FC12-D74B-90BC-38E8E51E3DAD}" type="datetimeFigureOut">
              <a:rPr lang="en-US" smtClean="0"/>
              <a:t>11/08/22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0A73CE3A-AE05-3248-81B7-4DB4EF20C18F}" type="slidenum">
              <a:rPr lang="en-US" smtClean="0"/>
              <a:t>‹#›</a:t>
            </a:fld>
            <a:endParaRPr lang="en-US" dirty="0"/>
          </a:p>
        </p:txBody>
      </p:sp>
    </p:spTree>
    <p:extLst>
      <p:ext uri="{BB962C8B-B14F-4D97-AF65-F5344CB8AC3E}">
        <p14:creationId xmlns:p14="http://schemas.microsoft.com/office/powerpoint/2010/main" val="1180567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20A6CF09-FC12-D74B-90BC-38E8E51E3DAD}" type="datetimeFigureOut">
              <a:rPr lang="en-US" smtClean="0"/>
              <a:t>11/08/22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73CE3A-AE05-3248-81B7-4DB4EF20C18F}"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0866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A6CF09-FC12-D74B-90BC-38E8E51E3DAD}" type="datetimeFigureOut">
              <a:rPr lang="en-US" smtClean="0"/>
              <a:t>11/08/22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73CE3A-AE05-3248-81B7-4DB4EF20C18F}" type="slidenum">
              <a:rPr lang="en-US" smtClean="0"/>
              <a:t>‹#›</a:t>
            </a:fld>
            <a:endParaRPr lang="en-US" dirty="0"/>
          </a:p>
        </p:txBody>
      </p:sp>
    </p:spTree>
    <p:extLst>
      <p:ext uri="{BB962C8B-B14F-4D97-AF65-F5344CB8AC3E}">
        <p14:creationId xmlns:p14="http://schemas.microsoft.com/office/powerpoint/2010/main" val="422649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6CF09-FC12-D74B-90BC-38E8E51E3DAD}" type="datetimeFigureOut">
              <a:rPr lang="en-US" smtClean="0"/>
              <a:t>11/08/22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73CE3A-AE05-3248-81B7-4DB4EF20C18F}" type="slidenum">
              <a:rPr lang="en-US" smtClean="0"/>
              <a:t>‹#›</a:t>
            </a:fld>
            <a:endParaRPr lang="en-US" dirty="0"/>
          </a:p>
        </p:txBody>
      </p:sp>
    </p:spTree>
    <p:extLst>
      <p:ext uri="{BB962C8B-B14F-4D97-AF65-F5344CB8AC3E}">
        <p14:creationId xmlns:p14="http://schemas.microsoft.com/office/powerpoint/2010/main" val="128006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20A6CF09-FC12-D74B-90BC-38E8E51E3DAD}" type="datetimeFigureOut">
              <a:rPr lang="en-US" smtClean="0"/>
              <a:t>11/08/22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0A73CE3A-AE05-3248-81B7-4DB4EF20C18F}" type="slidenum">
              <a:rPr lang="en-US" smtClean="0"/>
              <a:t>‹#›</a:t>
            </a:fld>
            <a:endParaRPr lang="en-US" dirty="0"/>
          </a:p>
        </p:txBody>
      </p:sp>
    </p:spTree>
    <p:extLst>
      <p:ext uri="{BB962C8B-B14F-4D97-AF65-F5344CB8AC3E}">
        <p14:creationId xmlns:p14="http://schemas.microsoft.com/office/powerpoint/2010/main" val="289555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0A6CF09-FC12-D74B-90BC-38E8E51E3DAD}" type="datetimeFigureOut">
              <a:rPr lang="en-US" smtClean="0"/>
              <a:t>11/08/22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0A73CE3A-AE05-3248-81B7-4DB4EF20C18F}" type="slidenum">
              <a:rPr lang="en-US" smtClean="0"/>
              <a:t>‹#›</a:t>
            </a:fld>
            <a:endParaRPr lang="en-US" dirty="0"/>
          </a:p>
        </p:txBody>
      </p:sp>
    </p:spTree>
    <p:extLst>
      <p:ext uri="{BB962C8B-B14F-4D97-AF65-F5344CB8AC3E}">
        <p14:creationId xmlns:p14="http://schemas.microsoft.com/office/powerpoint/2010/main" val="31901954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0A6CF09-FC12-D74B-90BC-38E8E51E3DAD}" type="datetimeFigureOut">
              <a:rPr lang="en-US" smtClean="0"/>
              <a:t>11/08/22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A73CE3A-AE05-3248-81B7-4DB4EF20C18F}" type="slidenum">
              <a:rPr lang="en-US" smtClean="0"/>
              <a:t>‹#›</a:t>
            </a:fld>
            <a:endParaRPr lang="en-US" dirty="0"/>
          </a:p>
        </p:txBody>
      </p:sp>
    </p:spTree>
    <p:extLst>
      <p:ext uri="{BB962C8B-B14F-4D97-AF65-F5344CB8AC3E}">
        <p14:creationId xmlns:p14="http://schemas.microsoft.com/office/powerpoint/2010/main" val="3555413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6.sv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sv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6.sv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6.sv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sv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sv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6.sv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6.sv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6.sv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6.sv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955A73-72F6-8B43-878D-30951D47652E}"/>
              </a:ext>
            </a:extLst>
          </p:cNvPr>
          <p:cNvSpPr>
            <a:spLocks noGrp="1"/>
          </p:cNvSpPr>
          <p:nvPr>
            <p:ph type="ctrTitle"/>
          </p:nvPr>
        </p:nvSpPr>
        <p:spPr/>
        <p:txBody>
          <a:bodyPr>
            <a:normAutofit/>
          </a:bodyPr>
          <a:lstStyle/>
          <a:p>
            <a:r>
              <a:rPr lang="en-US" sz="4400" dirty="0" smtClean="0"/>
              <a:t>Core </a:t>
            </a:r>
            <a:r>
              <a:rPr lang="en-US" sz="4400" dirty="0"/>
              <a:t>anaesthetics </a:t>
            </a:r>
            <a:br>
              <a:rPr lang="en-US" sz="4400" dirty="0"/>
            </a:br>
            <a:r>
              <a:rPr lang="en-US" sz="4400" dirty="0"/>
              <a:t>CT1 Year </a:t>
            </a:r>
            <a:r>
              <a:rPr lang="en-US" dirty="0"/>
              <a:t>   </a:t>
            </a:r>
            <a:r>
              <a:rPr lang="en-US" sz="4800" dirty="0" smtClean="0"/>
              <a:t>2022 </a:t>
            </a:r>
            <a:r>
              <a:rPr lang="en-US" sz="4800" dirty="0"/>
              <a:t>- </a:t>
            </a:r>
            <a:r>
              <a:rPr lang="en-US" sz="4800" dirty="0" smtClean="0"/>
              <a:t>2023</a:t>
            </a:r>
            <a:endParaRPr lang="en-US" dirty="0"/>
          </a:p>
        </p:txBody>
      </p:sp>
      <p:sp>
        <p:nvSpPr>
          <p:cNvPr id="3" name="Subtitle 2">
            <a:extLst>
              <a:ext uri="{FF2B5EF4-FFF2-40B4-BE49-F238E27FC236}">
                <a16:creationId xmlns="" xmlns:a16="http://schemas.microsoft.com/office/drawing/2014/main" id="{CC8FC2EF-2591-BE4A-BF60-02AEF8D31708}"/>
              </a:ext>
            </a:extLst>
          </p:cNvPr>
          <p:cNvSpPr>
            <a:spLocks noGrp="1"/>
          </p:cNvSpPr>
          <p:nvPr>
            <p:ph type="subTitle" idx="1"/>
          </p:nvPr>
        </p:nvSpPr>
        <p:spPr/>
        <p:txBody>
          <a:bodyPr anchor="b"/>
          <a:lstStyle/>
          <a:p>
            <a:r>
              <a:rPr lang="en-US" dirty="0" smtClean="0"/>
              <a:t>Ed Knights </a:t>
            </a:r>
            <a:r>
              <a:rPr lang="en-US" dirty="0"/>
              <a:t>CT3</a:t>
            </a:r>
          </a:p>
        </p:txBody>
      </p:sp>
    </p:spTree>
    <p:extLst>
      <p:ext uri="{BB962C8B-B14F-4D97-AF65-F5344CB8AC3E}">
        <p14:creationId xmlns:p14="http://schemas.microsoft.com/office/powerpoint/2010/main" val="12672771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2-07-31 at 13.11.41.png"/>
          <p:cNvPicPr>
            <a:picLocks noChangeAspect="1"/>
          </p:cNvPicPr>
          <p:nvPr/>
        </p:nvPicPr>
        <p:blipFill rotWithShape="1">
          <a:blip r:embed="rId3">
            <a:extLst>
              <a:ext uri="{28A0092B-C50C-407E-A947-70E740481C1C}">
                <a14:useLocalDpi xmlns:a14="http://schemas.microsoft.com/office/drawing/2010/main" val="0"/>
              </a:ext>
            </a:extLst>
          </a:blip>
          <a:srcRect t="10942" b="9034"/>
          <a:stretch/>
        </p:blipFill>
        <p:spPr>
          <a:xfrm>
            <a:off x="1973414" y="2410180"/>
            <a:ext cx="8271225" cy="4136829"/>
          </a:xfrm>
          <a:prstGeom prst="rect">
            <a:avLst/>
          </a:prstGeom>
        </p:spPr>
      </p:pic>
      <p:sp>
        <p:nvSpPr>
          <p:cNvPr id="2" name="Title 1">
            <a:extLst>
              <a:ext uri="{FF2B5EF4-FFF2-40B4-BE49-F238E27FC236}">
                <a16:creationId xmlns="" xmlns:a16="http://schemas.microsoft.com/office/drawing/2014/main" id="{854A7478-0437-8B4F-AE40-5521D9E1BED0}"/>
              </a:ext>
            </a:extLst>
          </p:cNvPr>
          <p:cNvSpPr>
            <a:spLocks noGrp="1"/>
          </p:cNvSpPr>
          <p:nvPr>
            <p:ph type="title"/>
          </p:nvPr>
        </p:nvSpPr>
        <p:spPr/>
        <p:txBody>
          <a:bodyPr/>
          <a:lstStyle/>
          <a:p>
            <a:r>
              <a:rPr lang="en-US" dirty="0"/>
              <a:t>Supervisory meetings</a:t>
            </a:r>
          </a:p>
        </p:txBody>
      </p:sp>
      <p:pic>
        <p:nvPicPr>
          <p:cNvPr id="8" name="Content Placeholder 8" descr="LineSlightCurve">
            <a:extLst>
              <a:ext uri="{FF2B5EF4-FFF2-40B4-BE49-F238E27FC236}">
                <a16:creationId xmlns="" xmlns:a16="http://schemas.microsoft.com/office/drawing/2014/main" id="{43F609FA-11D3-0F4F-A161-686E8476A0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485963">
            <a:off x="2408841" y="2314079"/>
            <a:ext cx="2116428" cy="2116428"/>
          </a:xfrm>
          <a:prstGeom prst="rect">
            <a:avLst/>
          </a:prstGeom>
        </p:spPr>
      </p:pic>
      <p:sp>
        <p:nvSpPr>
          <p:cNvPr id="12" name="Rounded Rectangle 11">
            <a:extLst>
              <a:ext uri="{FF2B5EF4-FFF2-40B4-BE49-F238E27FC236}">
                <a16:creationId xmlns="" xmlns:a16="http://schemas.microsoft.com/office/drawing/2014/main" id="{EADAD7B9-4394-D44A-9C6E-24D5C47ABADA}"/>
              </a:ext>
            </a:extLst>
          </p:cNvPr>
          <p:cNvSpPr/>
          <p:nvPr/>
        </p:nvSpPr>
        <p:spPr>
          <a:xfrm>
            <a:off x="4243101" y="3993032"/>
            <a:ext cx="896935" cy="226007"/>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104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22-07-31 at 13.11.41.png"/>
          <p:cNvPicPr>
            <a:picLocks noChangeAspect="1"/>
          </p:cNvPicPr>
          <p:nvPr/>
        </p:nvPicPr>
        <p:blipFill rotWithShape="1">
          <a:blip r:embed="rId2">
            <a:extLst>
              <a:ext uri="{28A0092B-C50C-407E-A947-70E740481C1C}">
                <a14:useLocalDpi xmlns:a14="http://schemas.microsoft.com/office/drawing/2010/main" val="0"/>
              </a:ext>
            </a:extLst>
          </a:blip>
          <a:srcRect t="10942" b="9034"/>
          <a:stretch/>
        </p:blipFill>
        <p:spPr>
          <a:xfrm>
            <a:off x="3653536" y="2410180"/>
            <a:ext cx="8271225" cy="4136829"/>
          </a:xfrm>
          <a:prstGeom prst="rect">
            <a:avLst/>
          </a:prstGeom>
        </p:spPr>
      </p:pic>
      <p:sp>
        <p:nvSpPr>
          <p:cNvPr id="2" name="Title 1">
            <a:extLst>
              <a:ext uri="{FF2B5EF4-FFF2-40B4-BE49-F238E27FC236}">
                <a16:creationId xmlns="" xmlns:a16="http://schemas.microsoft.com/office/drawing/2014/main" id="{9BD05A4B-54BA-B74B-903F-DDD60240A93F}"/>
              </a:ext>
            </a:extLst>
          </p:cNvPr>
          <p:cNvSpPr>
            <a:spLocks noGrp="1"/>
          </p:cNvSpPr>
          <p:nvPr>
            <p:ph type="title"/>
          </p:nvPr>
        </p:nvSpPr>
        <p:spPr/>
        <p:txBody>
          <a:bodyPr/>
          <a:lstStyle/>
          <a:p>
            <a:r>
              <a:rPr lang="en-US" dirty="0"/>
              <a:t>Structured training report </a:t>
            </a:r>
          </a:p>
        </p:txBody>
      </p:sp>
      <p:sp>
        <p:nvSpPr>
          <p:cNvPr id="10" name="Content Placeholder 2">
            <a:extLst>
              <a:ext uri="{FF2B5EF4-FFF2-40B4-BE49-F238E27FC236}">
                <a16:creationId xmlns="" xmlns:a16="http://schemas.microsoft.com/office/drawing/2014/main" id="{89161BB4-B1C4-9049-AA98-E8147DA33206}"/>
              </a:ext>
            </a:extLst>
          </p:cNvPr>
          <p:cNvSpPr txBox="1">
            <a:spLocks/>
          </p:cNvSpPr>
          <p:nvPr/>
        </p:nvSpPr>
        <p:spPr>
          <a:xfrm>
            <a:off x="266700" y="2582951"/>
            <a:ext cx="3386836" cy="38405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1900" b="1" dirty="0"/>
              <a:t>Send to your Educational Supervisor</a:t>
            </a:r>
          </a:p>
          <a:p>
            <a:pPr marL="0" indent="0" algn="ctr">
              <a:buFont typeface="Arial" panose="020B0604020202020204" pitchFamily="34" charset="0"/>
              <a:buNone/>
            </a:pPr>
            <a:endParaRPr lang="en-US" sz="1900" b="1" dirty="0"/>
          </a:p>
          <a:p>
            <a:pPr marL="0" indent="0" algn="ctr">
              <a:buFont typeface="Arial" panose="020B0604020202020204" pitchFamily="34" charset="0"/>
              <a:buNone/>
            </a:pPr>
            <a:r>
              <a:rPr lang="en-US" sz="1900" b="1" dirty="0"/>
              <a:t>Need to do towards the end of the year</a:t>
            </a:r>
          </a:p>
          <a:p>
            <a:pPr marL="0" indent="0" algn="ctr">
              <a:buFont typeface="Arial" panose="020B0604020202020204" pitchFamily="34" charset="0"/>
              <a:buNone/>
            </a:pPr>
            <a:r>
              <a:rPr lang="en-US" dirty="0"/>
              <a:t>    </a:t>
            </a:r>
          </a:p>
          <a:p>
            <a:pPr marL="0" indent="0" algn="ctr">
              <a:buFont typeface="Arial" panose="020B0604020202020204" pitchFamily="34" charset="0"/>
              <a:buNone/>
            </a:pPr>
            <a:r>
              <a:rPr lang="en-US" sz="1400" dirty="0"/>
              <a:t>Make sure all your evidence is finalized before sending – you can’t add after it’s been sent</a:t>
            </a:r>
          </a:p>
          <a:p>
            <a:pPr marL="0" indent="0" algn="ctr">
              <a:buFont typeface="Arial" panose="020B0604020202020204" pitchFamily="34" charset="0"/>
              <a:buNone/>
            </a:pPr>
            <a:endParaRPr lang="en-US" sz="1400" dirty="0"/>
          </a:p>
          <a:p>
            <a:pPr marL="0" indent="0" algn="ctr">
              <a:buFont typeface="Arial" panose="020B0604020202020204" pitchFamily="34" charset="0"/>
              <a:buNone/>
            </a:pPr>
            <a:r>
              <a:rPr lang="en-US" sz="1400" dirty="0"/>
              <a:t>NB the ARCP panel can’t see any of your evidence until your ESSR has been completed by your ES &amp; college tutor so don’t leave it until the last minute… or day… or week!  </a:t>
            </a:r>
          </a:p>
        </p:txBody>
      </p:sp>
      <p:sp>
        <p:nvSpPr>
          <p:cNvPr id="6" name="Rounded Rectangle 5">
            <a:extLst>
              <a:ext uri="{FF2B5EF4-FFF2-40B4-BE49-F238E27FC236}">
                <a16:creationId xmlns="" xmlns:a16="http://schemas.microsoft.com/office/drawing/2014/main" id="{A4327A8C-FA2C-BF47-8823-97654FD1641E}"/>
              </a:ext>
            </a:extLst>
          </p:cNvPr>
          <p:cNvSpPr/>
          <p:nvPr/>
        </p:nvSpPr>
        <p:spPr>
          <a:xfrm>
            <a:off x="5914076" y="5804550"/>
            <a:ext cx="762000" cy="222009"/>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LineSlightCurve">
            <a:extLst>
              <a:ext uri="{FF2B5EF4-FFF2-40B4-BE49-F238E27FC236}">
                <a16:creationId xmlns="" xmlns:a16="http://schemas.microsoft.com/office/drawing/2014/main" id="{0D726F82-0A71-6A4C-B1CF-116452838340}"/>
              </a:ext>
            </a:extLst>
          </p:cNvPr>
          <p:cNvPicPr>
            <a:picLocks noGrp="1" noChangeAspect="1"/>
          </p:cNvPicPr>
          <p:nvPr>
            <p:ph idx="1"/>
          </p:nvPr>
        </p:nvPicPr>
        <p:blipFill>
          <a:blip r:embed="rId3">
            <a:extLst>
              <a:ext uri="{96DAC541-7B7A-43D3-8B79-37D633B846F1}">
                <asvg:svgBlip xmlns="" xmlns:asvg="http://schemas.microsoft.com/office/drawing/2016/SVG/main" r:embed="rId4"/>
              </a:ext>
            </a:extLst>
          </a:blip>
          <a:stretch>
            <a:fillRect/>
          </a:stretch>
        </p:blipFill>
        <p:spPr>
          <a:xfrm>
            <a:off x="3653536" y="4741572"/>
            <a:ext cx="2116428" cy="2116428"/>
          </a:xfrm>
        </p:spPr>
      </p:pic>
    </p:spTree>
    <p:extLst>
      <p:ext uri="{BB962C8B-B14F-4D97-AF65-F5344CB8AC3E}">
        <p14:creationId xmlns:p14="http://schemas.microsoft.com/office/powerpoint/2010/main" val="2713931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3B81F2-2C4D-2846-81B5-A20095D06F99}"/>
              </a:ext>
            </a:extLst>
          </p:cNvPr>
          <p:cNvSpPr>
            <a:spLocks noGrp="1"/>
          </p:cNvSpPr>
          <p:nvPr>
            <p:ph type="title"/>
          </p:nvPr>
        </p:nvSpPr>
        <p:spPr/>
        <p:txBody>
          <a:bodyPr/>
          <a:lstStyle/>
          <a:p>
            <a:r>
              <a:rPr lang="en-US" dirty="0"/>
              <a:t>Surveys </a:t>
            </a:r>
          </a:p>
        </p:txBody>
      </p:sp>
      <p:pic>
        <p:nvPicPr>
          <p:cNvPr id="4" name="Picture 3">
            <a:extLst>
              <a:ext uri="{FF2B5EF4-FFF2-40B4-BE49-F238E27FC236}">
                <a16:creationId xmlns="" xmlns:a16="http://schemas.microsoft.com/office/drawing/2014/main" id="{F04EB4A4-11FD-8243-B6EE-E84ACCA03368}"/>
              </a:ext>
            </a:extLst>
          </p:cNvPr>
          <p:cNvPicPr>
            <a:picLocks noChangeAspect="1"/>
          </p:cNvPicPr>
          <p:nvPr/>
        </p:nvPicPr>
        <p:blipFill>
          <a:blip r:embed="rId2"/>
          <a:stretch>
            <a:fillRect/>
          </a:stretch>
        </p:blipFill>
        <p:spPr>
          <a:xfrm>
            <a:off x="2231136" y="2396835"/>
            <a:ext cx="2022209" cy="1712137"/>
          </a:xfrm>
          <a:prstGeom prst="rect">
            <a:avLst/>
          </a:prstGeom>
        </p:spPr>
      </p:pic>
      <p:pic>
        <p:nvPicPr>
          <p:cNvPr id="6" name="Picture 5">
            <a:extLst>
              <a:ext uri="{FF2B5EF4-FFF2-40B4-BE49-F238E27FC236}">
                <a16:creationId xmlns="" xmlns:a16="http://schemas.microsoft.com/office/drawing/2014/main" id="{9648827B-5327-4344-81B7-89B04206102E}"/>
              </a:ext>
            </a:extLst>
          </p:cNvPr>
          <p:cNvPicPr>
            <a:picLocks noChangeAspect="1"/>
          </p:cNvPicPr>
          <p:nvPr/>
        </p:nvPicPr>
        <p:blipFill>
          <a:blip r:embed="rId3"/>
          <a:stretch>
            <a:fillRect/>
          </a:stretch>
        </p:blipFill>
        <p:spPr>
          <a:xfrm>
            <a:off x="6927272" y="2396835"/>
            <a:ext cx="3033591" cy="1708923"/>
          </a:xfrm>
          <a:prstGeom prst="rect">
            <a:avLst/>
          </a:prstGeom>
        </p:spPr>
      </p:pic>
      <p:sp>
        <p:nvSpPr>
          <p:cNvPr id="7" name="TextBox 6">
            <a:extLst>
              <a:ext uri="{FF2B5EF4-FFF2-40B4-BE49-F238E27FC236}">
                <a16:creationId xmlns="" xmlns:a16="http://schemas.microsoft.com/office/drawing/2014/main" id="{383BCDF1-71C1-264B-B0EE-A6C19EB3CD04}"/>
              </a:ext>
            </a:extLst>
          </p:cNvPr>
          <p:cNvSpPr txBox="1"/>
          <p:nvPr/>
        </p:nvSpPr>
        <p:spPr>
          <a:xfrm>
            <a:off x="7356764" y="4164515"/>
            <a:ext cx="2172133" cy="369332"/>
          </a:xfrm>
          <a:prstGeom prst="rect">
            <a:avLst/>
          </a:prstGeom>
          <a:noFill/>
        </p:spPr>
        <p:txBody>
          <a:bodyPr wrap="none" rtlCol="0">
            <a:spAutoFit/>
          </a:bodyPr>
          <a:lstStyle/>
          <a:p>
            <a:r>
              <a:rPr lang="en-US" dirty="0"/>
              <a:t>AKA “NETS Survey” </a:t>
            </a:r>
          </a:p>
        </p:txBody>
      </p:sp>
      <p:sp>
        <p:nvSpPr>
          <p:cNvPr id="8" name="TextBox 7">
            <a:extLst>
              <a:ext uri="{FF2B5EF4-FFF2-40B4-BE49-F238E27FC236}">
                <a16:creationId xmlns="" xmlns:a16="http://schemas.microsoft.com/office/drawing/2014/main" id="{D12E1F96-046F-4945-971B-A4EF6DF0D027}"/>
              </a:ext>
            </a:extLst>
          </p:cNvPr>
          <p:cNvSpPr txBox="1"/>
          <p:nvPr/>
        </p:nvSpPr>
        <p:spPr>
          <a:xfrm>
            <a:off x="2187014" y="5058521"/>
            <a:ext cx="2110451" cy="861774"/>
          </a:xfrm>
          <a:prstGeom prst="rect">
            <a:avLst/>
          </a:prstGeom>
          <a:noFill/>
        </p:spPr>
        <p:txBody>
          <a:bodyPr wrap="none" rtlCol="0">
            <a:spAutoFit/>
          </a:bodyPr>
          <a:lstStyle/>
          <a:p>
            <a:pPr algn="ctr"/>
            <a:r>
              <a:rPr lang="en-US" dirty="0"/>
              <a:t>Usually </a:t>
            </a:r>
          </a:p>
          <a:p>
            <a:pPr algn="ctr"/>
            <a:r>
              <a:rPr lang="en-US" sz="3200" b="1" dirty="0"/>
              <a:t>Mar / Apr </a:t>
            </a:r>
          </a:p>
        </p:txBody>
      </p:sp>
      <p:sp>
        <p:nvSpPr>
          <p:cNvPr id="9" name="TextBox 8">
            <a:extLst>
              <a:ext uri="{FF2B5EF4-FFF2-40B4-BE49-F238E27FC236}">
                <a16:creationId xmlns="" xmlns:a16="http://schemas.microsoft.com/office/drawing/2014/main" id="{3D4F989E-E43D-F144-B768-EB36939D7A33}"/>
              </a:ext>
            </a:extLst>
          </p:cNvPr>
          <p:cNvSpPr txBox="1"/>
          <p:nvPr/>
        </p:nvSpPr>
        <p:spPr>
          <a:xfrm>
            <a:off x="7407322" y="5058521"/>
            <a:ext cx="2071016" cy="861774"/>
          </a:xfrm>
          <a:prstGeom prst="rect">
            <a:avLst/>
          </a:prstGeom>
          <a:noFill/>
        </p:spPr>
        <p:txBody>
          <a:bodyPr wrap="none" rtlCol="0">
            <a:spAutoFit/>
          </a:bodyPr>
          <a:lstStyle/>
          <a:p>
            <a:pPr algn="ctr"/>
            <a:r>
              <a:rPr lang="en-US" dirty="0"/>
              <a:t>Usually </a:t>
            </a:r>
          </a:p>
          <a:p>
            <a:pPr algn="ctr"/>
            <a:r>
              <a:rPr lang="en-US" sz="3200" b="1" dirty="0"/>
              <a:t>Nov / Dec</a:t>
            </a:r>
          </a:p>
        </p:txBody>
      </p:sp>
      <p:sp>
        <p:nvSpPr>
          <p:cNvPr id="10" name="TextBox 9">
            <a:extLst>
              <a:ext uri="{FF2B5EF4-FFF2-40B4-BE49-F238E27FC236}">
                <a16:creationId xmlns="" xmlns:a16="http://schemas.microsoft.com/office/drawing/2014/main" id="{374D2EB9-A89D-BE43-A420-BE5F757778BD}"/>
              </a:ext>
            </a:extLst>
          </p:cNvPr>
          <p:cNvSpPr txBox="1"/>
          <p:nvPr/>
        </p:nvSpPr>
        <p:spPr>
          <a:xfrm>
            <a:off x="3093639" y="6431237"/>
            <a:ext cx="6004721" cy="369332"/>
          </a:xfrm>
          <a:prstGeom prst="rect">
            <a:avLst/>
          </a:prstGeom>
          <a:noFill/>
        </p:spPr>
        <p:txBody>
          <a:bodyPr wrap="none" rtlCol="0">
            <a:spAutoFit/>
          </a:bodyPr>
          <a:lstStyle/>
          <a:p>
            <a:r>
              <a:rPr lang="en-US" dirty="0"/>
              <a:t>Screenshot completion page and upload as “Personal Activity” </a:t>
            </a:r>
          </a:p>
        </p:txBody>
      </p:sp>
    </p:spTree>
    <p:extLst>
      <p:ext uri="{BB962C8B-B14F-4D97-AF65-F5344CB8AC3E}">
        <p14:creationId xmlns:p14="http://schemas.microsoft.com/office/powerpoint/2010/main" val="38118178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082904-9D17-BD4F-9DFB-33C4C14AA14E}"/>
              </a:ext>
            </a:extLst>
          </p:cNvPr>
          <p:cNvSpPr>
            <a:spLocks noGrp="1"/>
          </p:cNvSpPr>
          <p:nvPr>
            <p:ph type="title"/>
          </p:nvPr>
        </p:nvSpPr>
        <p:spPr/>
        <p:txBody>
          <a:bodyPr/>
          <a:lstStyle/>
          <a:p>
            <a:r>
              <a:rPr lang="en-US" dirty="0"/>
              <a:t>Exams – primary </a:t>
            </a:r>
            <a:r>
              <a:rPr lang="en-US" dirty="0" err="1"/>
              <a:t>frca</a:t>
            </a:r>
            <a:endParaRPr lang="en-US" dirty="0"/>
          </a:p>
        </p:txBody>
      </p:sp>
      <p:graphicFrame>
        <p:nvGraphicFramePr>
          <p:cNvPr id="4" name="Table 3">
            <a:extLst>
              <a:ext uri="{FF2B5EF4-FFF2-40B4-BE49-F238E27FC236}">
                <a16:creationId xmlns="" xmlns:a16="http://schemas.microsoft.com/office/drawing/2014/main" id="{3FB6D6C1-5503-EB42-875A-96DF4940CAFE}"/>
              </a:ext>
            </a:extLst>
          </p:cNvPr>
          <p:cNvGraphicFramePr>
            <a:graphicFrameLocks noGrp="1"/>
          </p:cNvGraphicFramePr>
          <p:nvPr>
            <p:extLst>
              <p:ext uri="{D42A27DB-BD31-4B8C-83A1-F6EECF244321}">
                <p14:modId xmlns:p14="http://schemas.microsoft.com/office/powerpoint/2010/main" val="2833320693"/>
              </p:ext>
            </p:extLst>
          </p:nvPr>
        </p:nvGraphicFramePr>
        <p:xfrm>
          <a:off x="2032000" y="3032130"/>
          <a:ext cx="8127999" cy="2388903"/>
        </p:xfrm>
        <a:graphic>
          <a:graphicData uri="http://schemas.openxmlformats.org/drawingml/2006/table">
            <a:tbl>
              <a:tblPr firstRow="1" bandRow="1">
                <a:tableStyleId>{72833802-FEF1-4C79-8D5D-14CF1EAF98D9}</a:tableStyleId>
              </a:tblPr>
              <a:tblGrid>
                <a:gridCol w="2709333">
                  <a:extLst>
                    <a:ext uri="{9D8B030D-6E8A-4147-A177-3AD203B41FA5}">
                      <a16:colId xmlns="" xmlns:a16="http://schemas.microsoft.com/office/drawing/2014/main" val="4116645222"/>
                    </a:ext>
                  </a:extLst>
                </a:gridCol>
                <a:gridCol w="2709333">
                  <a:extLst>
                    <a:ext uri="{9D8B030D-6E8A-4147-A177-3AD203B41FA5}">
                      <a16:colId xmlns="" xmlns:a16="http://schemas.microsoft.com/office/drawing/2014/main" val="1430736173"/>
                    </a:ext>
                  </a:extLst>
                </a:gridCol>
                <a:gridCol w="2709333">
                  <a:extLst>
                    <a:ext uri="{9D8B030D-6E8A-4147-A177-3AD203B41FA5}">
                      <a16:colId xmlns="" xmlns:a16="http://schemas.microsoft.com/office/drawing/2014/main" val="2522494407"/>
                    </a:ext>
                  </a:extLst>
                </a:gridCol>
              </a:tblGrid>
              <a:tr h="370840">
                <a:tc>
                  <a:txBody>
                    <a:bodyPr/>
                    <a:lstStyle/>
                    <a:p>
                      <a:pPr algn="ctr"/>
                      <a:r>
                        <a:rPr lang="en-US" sz="2400" dirty="0"/>
                        <a:t>MCQ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SOE (Viva)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OSCE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85651251"/>
                  </a:ext>
                </a:extLst>
              </a:tr>
              <a:tr h="370840">
                <a:tc>
                  <a:txBody>
                    <a:bodyPr/>
                    <a:lstStyle/>
                    <a:p>
                      <a:pPr algn="ctr"/>
                      <a:r>
                        <a:rPr lang="en-US" sz="2000" b="1" dirty="0"/>
                        <a:t>September </a:t>
                      </a:r>
                    </a:p>
                    <a:p>
                      <a:pPr algn="ctr"/>
                      <a:r>
                        <a:rPr lang="en-US" sz="2000" b="1" dirty="0"/>
                        <a:t>November </a:t>
                      </a:r>
                    </a:p>
                    <a:p>
                      <a:pPr algn="ctr"/>
                      <a:r>
                        <a:rPr lang="en-US" sz="2000" b="1" dirty="0" smtClean="0"/>
                        <a:t>February </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a:r>
                        <a:rPr lang="en-US" sz="2000" b="1" dirty="0"/>
                        <a:t>November</a:t>
                      </a:r>
                    </a:p>
                    <a:p>
                      <a:pPr algn="ctr"/>
                      <a:r>
                        <a:rPr lang="en-US" sz="2000" b="1" dirty="0"/>
                        <a:t>January </a:t>
                      </a:r>
                    </a:p>
                    <a:p>
                      <a:pPr algn="ctr"/>
                      <a:r>
                        <a:rPr lang="en-US" sz="2000" b="1" dirty="0"/>
                        <a:t>May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algn="ctr"/>
                      <a:endParaRPr lang="en-US" dirty="0"/>
                    </a:p>
                  </a:txBody>
                  <a:tcPr anchor="ctr"/>
                </a:tc>
                <a:extLst>
                  <a:ext uri="{0D108BD9-81ED-4DB2-BD59-A6C34878D82A}">
                    <a16:rowId xmlns="" xmlns:a16="http://schemas.microsoft.com/office/drawing/2014/main" val="537888877"/>
                  </a:ext>
                </a:extLst>
              </a:tr>
              <a:tr h="555023">
                <a:tc rowSpan="2">
                  <a:txBody>
                    <a:bodyPr/>
                    <a:lstStyle/>
                    <a:p>
                      <a:pPr algn="ctr"/>
                      <a:r>
                        <a:rPr lang="en-US" dirty="0"/>
                        <a:t>£</a:t>
                      </a:r>
                      <a:r>
                        <a:rPr lang="en-US" dirty="0" smtClean="0"/>
                        <a:t>370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algn="ctr"/>
                      <a:r>
                        <a:rPr lang="en-US" dirty="0"/>
                        <a:t>£</a:t>
                      </a:r>
                      <a:r>
                        <a:rPr lang="en-US" dirty="0" smtClean="0"/>
                        <a:t>685</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a:endParaRPr lang="en-US" dirty="0"/>
                    </a:p>
                  </a:txBody>
                  <a:tcPr anchor="ctr"/>
                </a:tc>
                <a:extLst>
                  <a:ext uri="{0D108BD9-81ED-4DB2-BD59-A6C34878D82A}">
                    <a16:rowId xmlns="" xmlns:a16="http://schemas.microsoft.com/office/drawing/2014/main" val="4150292803"/>
                  </a:ext>
                </a:extLst>
              </a:tr>
              <a:tr h="370840">
                <a:tc vMerge="1">
                  <a:txBody>
                    <a:bodyPr/>
                    <a:lstStyle/>
                    <a:p>
                      <a:pPr algn="ctr"/>
                      <a:endParaRPr lang="en-US" dirty="0"/>
                    </a:p>
                  </a:txBody>
                  <a:tcPr anchor="ctr"/>
                </a:tc>
                <a:tc>
                  <a:txBody>
                    <a:bodyPr/>
                    <a:lstStyle/>
                    <a:p>
                      <a:pPr algn="ctr"/>
                      <a:r>
                        <a:rPr lang="en-US" dirty="0"/>
                        <a:t>£</a:t>
                      </a:r>
                      <a:r>
                        <a:rPr lang="en-US" dirty="0" smtClean="0"/>
                        <a:t>340</a:t>
                      </a:r>
                      <a:endParaRPr lang="en-US"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dirty="0"/>
                        <a:t>£</a:t>
                      </a:r>
                      <a:r>
                        <a:rPr lang="en-US" dirty="0" smtClean="0"/>
                        <a:t>370</a:t>
                      </a:r>
                      <a:endParaRPr 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06434681"/>
                  </a:ext>
                </a:extLst>
              </a:tr>
            </a:tbl>
          </a:graphicData>
        </a:graphic>
      </p:graphicFrame>
      <p:sp>
        <p:nvSpPr>
          <p:cNvPr id="3" name="TextBox 2">
            <a:extLst>
              <a:ext uri="{FF2B5EF4-FFF2-40B4-BE49-F238E27FC236}">
                <a16:creationId xmlns="" xmlns:a16="http://schemas.microsoft.com/office/drawing/2014/main" id="{53C46767-E50E-0D49-85F4-772EE83930EB}"/>
              </a:ext>
            </a:extLst>
          </p:cNvPr>
          <p:cNvSpPr txBox="1"/>
          <p:nvPr/>
        </p:nvSpPr>
        <p:spPr>
          <a:xfrm>
            <a:off x="106325" y="6406076"/>
            <a:ext cx="3406445" cy="369332"/>
          </a:xfrm>
          <a:prstGeom prst="rect">
            <a:avLst/>
          </a:prstGeom>
          <a:noFill/>
        </p:spPr>
        <p:txBody>
          <a:bodyPr wrap="none" rtlCol="0">
            <a:spAutoFit/>
          </a:bodyPr>
          <a:lstStyle/>
          <a:p>
            <a:r>
              <a:rPr lang="en-US" dirty="0"/>
              <a:t>Do it when it works best for you! </a:t>
            </a:r>
          </a:p>
        </p:txBody>
      </p:sp>
    </p:spTree>
    <p:extLst>
      <p:ext uri="{BB962C8B-B14F-4D97-AF65-F5344CB8AC3E}">
        <p14:creationId xmlns:p14="http://schemas.microsoft.com/office/powerpoint/2010/main" val="7367437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A565AE-0F6D-794A-9F78-CBE5CFC01E2C}"/>
              </a:ext>
            </a:extLst>
          </p:cNvPr>
          <p:cNvSpPr>
            <a:spLocks noGrp="1"/>
          </p:cNvSpPr>
          <p:nvPr>
            <p:ph type="title"/>
          </p:nvPr>
        </p:nvSpPr>
        <p:spPr/>
        <p:txBody>
          <a:bodyPr/>
          <a:lstStyle/>
          <a:p>
            <a:r>
              <a:rPr lang="en-US" dirty="0"/>
              <a:t>Learning resources </a:t>
            </a:r>
          </a:p>
        </p:txBody>
      </p:sp>
      <p:pic>
        <p:nvPicPr>
          <p:cNvPr id="4" name="Picture 3">
            <a:extLst>
              <a:ext uri="{FF2B5EF4-FFF2-40B4-BE49-F238E27FC236}">
                <a16:creationId xmlns="" xmlns:a16="http://schemas.microsoft.com/office/drawing/2014/main" id="{1D6E548B-19D3-B846-A38B-4B39EE7DF27A}"/>
              </a:ext>
            </a:extLst>
          </p:cNvPr>
          <p:cNvPicPr>
            <a:picLocks noChangeAspect="1"/>
          </p:cNvPicPr>
          <p:nvPr/>
        </p:nvPicPr>
        <p:blipFill>
          <a:blip r:embed="rId2"/>
          <a:stretch>
            <a:fillRect/>
          </a:stretch>
        </p:blipFill>
        <p:spPr>
          <a:xfrm>
            <a:off x="530566" y="3654145"/>
            <a:ext cx="3619185" cy="1747193"/>
          </a:xfrm>
          <a:prstGeom prst="rect">
            <a:avLst/>
          </a:prstGeom>
        </p:spPr>
      </p:pic>
      <p:pic>
        <p:nvPicPr>
          <p:cNvPr id="5" name="Picture 4">
            <a:extLst>
              <a:ext uri="{FF2B5EF4-FFF2-40B4-BE49-F238E27FC236}">
                <a16:creationId xmlns="" xmlns:a16="http://schemas.microsoft.com/office/drawing/2014/main" id="{A022AE49-BD8B-8B41-AA56-CCA72DAB3133}"/>
              </a:ext>
            </a:extLst>
          </p:cNvPr>
          <p:cNvPicPr>
            <a:picLocks noChangeAspect="1"/>
          </p:cNvPicPr>
          <p:nvPr/>
        </p:nvPicPr>
        <p:blipFill>
          <a:blip r:embed="rId3"/>
          <a:stretch>
            <a:fillRect/>
          </a:stretch>
        </p:blipFill>
        <p:spPr>
          <a:xfrm>
            <a:off x="6360974" y="3448786"/>
            <a:ext cx="1419684" cy="2128743"/>
          </a:xfrm>
          <a:prstGeom prst="rect">
            <a:avLst/>
          </a:prstGeom>
        </p:spPr>
      </p:pic>
      <p:pic>
        <p:nvPicPr>
          <p:cNvPr id="6" name="Picture 5">
            <a:extLst>
              <a:ext uri="{FF2B5EF4-FFF2-40B4-BE49-F238E27FC236}">
                <a16:creationId xmlns="" xmlns:a16="http://schemas.microsoft.com/office/drawing/2014/main" id="{9C558E38-61D3-E647-AA63-B7022B6A2573}"/>
              </a:ext>
            </a:extLst>
          </p:cNvPr>
          <p:cNvPicPr>
            <a:picLocks noChangeAspect="1"/>
          </p:cNvPicPr>
          <p:nvPr/>
        </p:nvPicPr>
        <p:blipFill>
          <a:blip r:embed="rId4"/>
          <a:stretch>
            <a:fillRect/>
          </a:stretch>
        </p:blipFill>
        <p:spPr>
          <a:xfrm>
            <a:off x="7987744" y="3448786"/>
            <a:ext cx="1420936" cy="2128743"/>
          </a:xfrm>
          <a:prstGeom prst="rect">
            <a:avLst/>
          </a:prstGeom>
        </p:spPr>
      </p:pic>
      <p:pic>
        <p:nvPicPr>
          <p:cNvPr id="7" name="Picture 6">
            <a:extLst>
              <a:ext uri="{FF2B5EF4-FFF2-40B4-BE49-F238E27FC236}">
                <a16:creationId xmlns="" xmlns:a16="http://schemas.microsoft.com/office/drawing/2014/main" id="{7C52BCA3-FE11-D64E-80E8-1790B89E8CC0}"/>
              </a:ext>
            </a:extLst>
          </p:cNvPr>
          <p:cNvPicPr>
            <a:picLocks noChangeAspect="1"/>
          </p:cNvPicPr>
          <p:nvPr/>
        </p:nvPicPr>
        <p:blipFill>
          <a:blip r:embed="rId5"/>
          <a:stretch>
            <a:fillRect/>
          </a:stretch>
        </p:blipFill>
        <p:spPr>
          <a:xfrm>
            <a:off x="9615767" y="3448786"/>
            <a:ext cx="1494378" cy="2128743"/>
          </a:xfrm>
          <a:prstGeom prst="rect">
            <a:avLst/>
          </a:prstGeom>
        </p:spPr>
      </p:pic>
      <p:sp>
        <p:nvSpPr>
          <p:cNvPr id="8" name="TextBox 7">
            <a:extLst>
              <a:ext uri="{FF2B5EF4-FFF2-40B4-BE49-F238E27FC236}">
                <a16:creationId xmlns="" xmlns:a16="http://schemas.microsoft.com/office/drawing/2014/main" id="{769E381B-3387-944B-AA1E-D2C133D3254E}"/>
              </a:ext>
            </a:extLst>
          </p:cNvPr>
          <p:cNvSpPr txBox="1"/>
          <p:nvPr/>
        </p:nvSpPr>
        <p:spPr>
          <a:xfrm>
            <a:off x="6360974" y="2891095"/>
            <a:ext cx="1158651" cy="461665"/>
          </a:xfrm>
          <a:prstGeom prst="rect">
            <a:avLst/>
          </a:prstGeom>
          <a:noFill/>
        </p:spPr>
        <p:txBody>
          <a:bodyPr wrap="none" rtlCol="0">
            <a:spAutoFit/>
          </a:bodyPr>
          <a:lstStyle/>
          <a:p>
            <a:r>
              <a:rPr lang="en-US" sz="2400" b="1" dirty="0"/>
              <a:t>Books</a:t>
            </a:r>
            <a:r>
              <a:rPr lang="en-US" dirty="0"/>
              <a:t>: </a:t>
            </a:r>
          </a:p>
        </p:txBody>
      </p:sp>
      <p:pic>
        <p:nvPicPr>
          <p:cNvPr id="3" name="Picture 2"/>
          <p:cNvPicPr>
            <a:picLocks noChangeAspect="1"/>
          </p:cNvPicPr>
          <p:nvPr/>
        </p:nvPicPr>
        <p:blipFill>
          <a:blip r:embed="rId6"/>
          <a:stretch>
            <a:fillRect/>
          </a:stretch>
        </p:blipFill>
        <p:spPr>
          <a:xfrm>
            <a:off x="4499404" y="3448786"/>
            <a:ext cx="1610824" cy="2103021"/>
          </a:xfrm>
          <a:prstGeom prst="rect">
            <a:avLst/>
          </a:prstGeom>
        </p:spPr>
      </p:pic>
    </p:spTree>
    <p:extLst>
      <p:ext uri="{BB962C8B-B14F-4D97-AF65-F5344CB8AC3E}">
        <p14:creationId xmlns:p14="http://schemas.microsoft.com/office/powerpoint/2010/main" val="2217254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679804-3CBD-B141-93AF-F7C7D7D9B86F}"/>
              </a:ext>
            </a:extLst>
          </p:cNvPr>
          <p:cNvSpPr>
            <a:spLocks noGrp="1"/>
          </p:cNvSpPr>
          <p:nvPr>
            <p:ph type="title"/>
          </p:nvPr>
        </p:nvSpPr>
        <p:spPr/>
        <p:txBody>
          <a:bodyPr/>
          <a:lstStyle/>
          <a:p>
            <a:r>
              <a:rPr lang="en-US" dirty="0"/>
              <a:t>Teaching </a:t>
            </a:r>
          </a:p>
        </p:txBody>
      </p:sp>
      <p:sp>
        <p:nvSpPr>
          <p:cNvPr id="3" name="Content Placeholder 2">
            <a:extLst>
              <a:ext uri="{FF2B5EF4-FFF2-40B4-BE49-F238E27FC236}">
                <a16:creationId xmlns="" xmlns:a16="http://schemas.microsoft.com/office/drawing/2014/main" id="{9A13AD04-EF6E-E84E-8DE7-72D65474B24F}"/>
              </a:ext>
            </a:extLst>
          </p:cNvPr>
          <p:cNvSpPr>
            <a:spLocks noGrp="1"/>
          </p:cNvSpPr>
          <p:nvPr>
            <p:ph idx="1"/>
          </p:nvPr>
        </p:nvSpPr>
        <p:spPr>
          <a:xfrm>
            <a:off x="2231136" y="2638044"/>
            <a:ext cx="7729728" cy="3724656"/>
          </a:xfrm>
        </p:spPr>
        <p:txBody>
          <a:bodyPr>
            <a:normAutofit fontScale="92500" lnSpcReduction="10000"/>
          </a:bodyPr>
          <a:lstStyle/>
          <a:p>
            <a:pPr marL="0" indent="0">
              <a:buNone/>
            </a:pPr>
            <a:r>
              <a:rPr lang="en-US" sz="2600" b="1" dirty="0"/>
              <a:t>Regional Primary FRCA Teaching</a:t>
            </a:r>
            <a:r>
              <a:rPr lang="en-US" dirty="0"/>
              <a:t>: </a:t>
            </a:r>
          </a:p>
          <a:p>
            <a:pPr marL="0" indent="0">
              <a:buNone/>
            </a:pPr>
            <a:endParaRPr lang="en-US" dirty="0"/>
          </a:p>
          <a:p>
            <a:pPr marL="0" indent="0">
              <a:buNone/>
            </a:pPr>
            <a:r>
              <a:rPr lang="en-US" dirty="0" smtClean="0"/>
              <a:t>Check HEE website for dates  </a:t>
            </a:r>
            <a:endParaRPr lang="en-US" dirty="0"/>
          </a:p>
          <a:p>
            <a:pPr marL="0" indent="0">
              <a:buNone/>
            </a:pPr>
            <a:endParaRPr lang="en-US" dirty="0"/>
          </a:p>
          <a:p>
            <a:pPr marL="0" indent="0">
              <a:buNone/>
            </a:pPr>
            <a:r>
              <a:rPr lang="en-US" sz="2600" b="1" dirty="0"/>
              <a:t>	Bradford </a:t>
            </a:r>
          </a:p>
          <a:p>
            <a:pPr marL="0" indent="0">
              <a:buNone/>
            </a:pPr>
            <a:r>
              <a:rPr lang="en-US" sz="2600" b="1" dirty="0"/>
              <a:t>	Leeds </a:t>
            </a:r>
          </a:p>
          <a:p>
            <a:pPr marL="0" indent="0">
              <a:buNone/>
            </a:pPr>
            <a:r>
              <a:rPr lang="en-US" sz="2600" b="1" dirty="0"/>
              <a:t>	Hull </a:t>
            </a:r>
          </a:p>
          <a:p>
            <a:pPr marL="0" indent="0">
              <a:buNone/>
            </a:pPr>
            <a:endParaRPr lang="en-US" dirty="0"/>
          </a:p>
          <a:p>
            <a:pPr marL="0" indent="0">
              <a:buNone/>
            </a:pPr>
            <a:r>
              <a:rPr lang="en-US" dirty="0"/>
              <a:t>E-mail to book &amp; </a:t>
            </a:r>
            <a:r>
              <a:rPr lang="en-US" b="1" dirty="0"/>
              <a:t>BOOK STUDY LEAVE 6/52 IN ADVANCE</a:t>
            </a:r>
          </a:p>
        </p:txBody>
      </p:sp>
      <p:pic>
        <p:nvPicPr>
          <p:cNvPr id="4" name="Picture 3" descr="Screen Shot 2022-07-31 at 15.07.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046" y="2870866"/>
            <a:ext cx="4646862" cy="2694755"/>
          </a:xfrm>
          <a:prstGeom prst="rect">
            <a:avLst/>
          </a:prstGeom>
        </p:spPr>
      </p:pic>
    </p:spTree>
    <p:extLst>
      <p:ext uri="{BB962C8B-B14F-4D97-AF65-F5344CB8AC3E}">
        <p14:creationId xmlns:p14="http://schemas.microsoft.com/office/powerpoint/2010/main" val="30263327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DA0858-98E7-4645-8D93-1D18FB7A898A}"/>
              </a:ext>
            </a:extLst>
          </p:cNvPr>
          <p:cNvSpPr>
            <a:spLocks noGrp="1"/>
          </p:cNvSpPr>
          <p:nvPr>
            <p:ph type="title"/>
          </p:nvPr>
        </p:nvSpPr>
        <p:spPr>
          <a:xfrm>
            <a:off x="2231136" y="252004"/>
            <a:ext cx="7729728" cy="1188720"/>
          </a:xfrm>
        </p:spPr>
        <p:txBody>
          <a:bodyPr/>
          <a:lstStyle/>
          <a:p>
            <a:r>
              <a:rPr lang="en-US" dirty="0"/>
              <a:t>Courses </a:t>
            </a:r>
          </a:p>
        </p:txBody>
      </p:sp>
      <p:pic>
        <p:nvPicPr>
          <p:cNvPr id="4" name="Picture 3">
            <a:extLst>
              <a:ext uri="{FF2B5EF4-FFF2-40B4-BE49-F238E27FC236}">
                <a16:creationId xmlns="" xmlns:a16="http://schemas.microsoft.com/office/drawing/2014/main" id="{46483D7A-6317-1646-B67A-7DC04D40E524}"/>
              </a:ext>
            </a:extLst>
          </p:cNvPr>
          <p:cNvPicPr>
            <a:picLocks noChangeAspect="1"/>
          </p:cNvPicPr>
          <p:nvPr/>
        </p:nvPicPr>
        <p:blipFill>
          <a:blip r:embed="rId2"/>
          <a:stretch>
            <a:fillRect/>
          </a:stretch>
        </p:blipFill>
        <p:spPr>
          <a:xfrm>
            <a:off x="8264252" y="5146593"/>
            <a:ext cx="3464431" cy="1378241"/>
          </a:xfrm>
          <a:prstGeom prst="rect">
            <a:avLst/>
          </a:prstGeom>
        </p:spPr>
      </p:pic>
      <p:pic>
        <p:nvPicPr>
          <p:cNvPr id="3" name="Picture 2">
            <a:extLst>
              <a:ext uri="{FF2B5EF4-FFF2-40B4-BE49-F238E27FC236}">
                <a16:creationId xmlns="" xmlns:a16="http://schemas.microsoft.com/office/drawing/2014/main" id="{F1C9C394-03E2-7442-B82A-CA66BD81B49F}"/>
              </a:ext>
            </a:extLst>
          </p:cNvPr>
          <p:cNvPicPr>
            <a:picLocks noChangeAspect="1"/>
          </p:cNvPicPr>
          <p:nvPr/>
        </p:nvPicPr>
        <p:blipFill>
          <a:blip r:embed="rId3"/>
          <a:stretch>
            <a:fillRect/>
          </a:stretch>
        </p:blipFill>
        <p:spPr>
          <a:xfrm>
            <a:off x="709450" y="5316940"/>
            <a:ext cx="2622014" cy="1207894"/>
          </a:xfrm>
          <a:prstGeom prst="rect">
            <a:avLst/>
          </a:prstGeom>
        </p:spPr>
      </p:pic>
      <p:pic>
        <p:nvPicPr>
          <p:cNvPr id="8" name="Picture 7" descr="Screen Shot 2022-07-31 at 15.12.50.png"/>
          <p:cNvPicPr>
            <a:picLocks noChangeAspect="1"/>
          </p:cNvPicPr>
          <p:nvPr/>
        </p:nvPicPr>
        <p:blipFill rotWithShape="1">
          <a:blip r:embed="rId4">
            <a:extLst>
              <a:ext uri="{28A0092B-C50C-407E-A947-70E740481C1C}">
                <a14:useLocalDpi xmlns:a14="http://schemas.microsoft.com/office/drawing/2010/main" val="0"/>
              </a:ext>
            </a:extLst>
          </a:blip>
          <a:srcRect l="7082" t="29476" r="6461" b="6282"/>
          <a:stretch/>
        </p:blipFill>
        <p:spPr>
          <a:xfrm>
            <a:off x="2371656" y="1578535"/>
            <a:ext cx="7231609" cy="3358448"/>
          </a:xfrm>
          <a:prstGeom prst="rect">
            <a:avLst/>
          </a:prstGeom>
        </p:spPr>
      </p:pic>
      <p:sp>
        <p:nvSpPr>
          <p:cNvPr id="5" name="Rectangle 4"/>
          <p:cNvSpPr/>
          <p:nvPr/>
        </p:nvSpPr>
        <p:spPr>
          <a:xfrm>
            <a:off x="3874840" y="6247835"/>
            <a:ext cx="4098598" cy="276999"/>
          </a:xfrm>
          <a:prstGeom prst="rect">
            <a:avLst/>
          </a:prstGeom>
        </p:spPr>
        <p:txBody>
          <a:bodyPr wrap="none">
            <a:spAutoFit/>
          </a:bodyPr>
          <a:lstStyle/>
          <a:p>
            <a:r>
              <a:rPr lang="en-GB" sz="1200" dirty="0"/>
              <a:t>https://</a:t>
            </a:r>
            <a:r>
              <a:rPr lang="en-GB" sz="1200" dirty="0" err="1"/>
              <a:t>heeyhanaesthetics.blackboard.com</a:t>
            </a:r>
            <a:r>
              <a:rPr lang="en-GB" sz="1200" dirty="0"/>
              <a:t>/ultra/institution-page</a:t>
            </a:r>
          </a:p>
        </p:txBody>
      </p:sp>
      <p:pic>
        <p:nvPicPr>
          <p:cNvPr id="6" name="Picture 5"/>
          <p:cNvPicPr>
            <a:picLocks noChangeAspect="1"/>
          </p:cNvPicPr>
          <p:nvPr/>
        </p:nvPicPr>
        <p:blipFill rotWithShape="1">
          <a:blip r:embed="rId5"/>
          <a:srcRect t="24335" b="25715"/>
          <a:stretch/>
        </p:blipFill>
        <p:spPr>
          <a:xfrm>
            <a:off x="4445794" y="5604510"/>
            <a:ext cx="2777873" cy="643325"/>
          </a:xfrm>
          <a:prstGeom prst="rect">
            <a:avLst/>
          </a:prstGeom>
        </p:spPr>
      </p:pic>
    </p:spTree>
    <p:extLst>
      <p:ext uri="{BB962C8B-B14F-4D97-AF65-F5344CB8AC3E}">
        <p14:creationId xmlns:p14="http://schemas.microsoft.com/office/powerpoint/2010/main" val="38312009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2-07-31 at 13.11.41.png"/>
          <p:cNvPicPr>
            <a:picLocks noChangeAspect="1"/>
          </p:cNvPicPr>
          <p:nvPr/>
        </p:nvPicPr>
        <p:blipFill rotWithShape="1">
          <a:blip r:embed="rId3">
            <a:extLst>
              <a:ext uri="{28A0092B-C50C-407E-A947-70E740481C1C}">
                <a14:useLocalDpi xmlns:a14="http://schemas.microsoft.com/office/drawing/2010/main" val="0"/>
              </a:ext>
            </a:extLst>
          </a:blip>
          <a:srcRect t="10942" b="9034"/>
          <a:stretch/>
        </p:blipFill>
        <p:spPr>
          <a:xfrm>
            <a:off x="2103012" y="2526801"/>
            <a:ext cx="8271225" cy="4136829"/>
          </a:xfrm>
          <a:prstGeom prst="rect">
            <a:avLst/>
          </a:prstGeom>
        </p:spPr>
      </p:pic>
      <p:sp>
        <p:nvSpPr>
          <p:cNvPr id="2" name="Title 1">
            <a:extLst>
              <a:ext uri="{FF2B5EF4-FFF2-40B4-BE49-F238E27FC236}">
                <a16:creationId xmlns="" xmlns:a16="http://schemas.microsoft.com/office/drawing/2014/main" id="{854A7478-0437-8B4F-AE40-5521D9E1BED0}"/>
              </a:ext>
            </a:extLst>
          </p:cNvPr>
          <p:cNvSpPr>
            <a:spLocks noGrp="1"/>
          </p:cNvSpPr>
          <p:nvPr>
            <p:ph type="title"/>
          </p:nvPr>
        </p:nvSpPr>
        <p:spPr/>
        <p:txBody>
          <a:bodyPr/>
          <a:lstStyle/>
          <a:p>
            <a:r>
              <a:rPr lang="en-US" dirty="0"/>
              <a:t>logbook</a:t>
            </a:r>
          </a:p>
        </p:txBody>
      </p:sp>
      <p:pic>
        <p:nvPicPr>
          <p:cNvPr id="8" name="Content Placeholder 8" descr="LineSlightCurve">
            <a:extLst>
              <a:ext uri="{FF2B5EF4-FFF2-40B4-BE49-F238E27FC236}">
                <a16:creationId xmlns="" xmlns:a16="http://schemas.microsoft.com/office/drawing/2014/main" id="{43F609FA-11D3-0F4F-A161-686E8476A0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485963">
            <a:off x="344188" y="2219701"/>
            <a:ext cx="2116428" cy="2116428"/>
          </a:xfrm>
          <a:prstGeom prst="rect">
            <a:avLst/>
          </a:prstGeom>
        </p:spPr>
      </p:pic>
      <p:sp>
        <p:nvSpPr>
          <p:cNvPr id="12" name="Rounded Rectangle 11">
            <a:extLst>
              <a:ext uri="{FF2B5EF4-FFF2-40B4-BE49-F238E27FC236}">
                <a16:creationId xmlns="" xmlns:a16="http://schemas.microsoft.com/office/drawing/2014/main" id="{EADAD7B9-4394-D44A-9C6E-24D5C47ABADA}"/>
              </a:ext>
            </a:extLst>
          </p:cNvPr>
          <p:cNvSpPr/>
          <p:nvPr/>
        </p:nvSpPr>
        <p:spPr>
          <a:xfrm>
            <a:off x="2207185" y="3848371"/>
            <a:ext cx="1793315" cy="2410407"/>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680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2-07-31 at 13.11.41.png"/>
          <p:cNvPicPr>
            <a:picLocks noChangeAspect="1"/>
          </p:cNvPicPr>
          <p:nvPr/>
        </p:nvPicPr>
        <p:blipFill rotWithShape="1">
          <a:blip r:embed="rId3">
            <a:extLst>
              <a:ext uri="{28A0092B-C50C-407E-A947-70E740481C1C}">
                <a14:useLocalDpi xmlns:a14="http://schemas.microsoft.com/office/drawing/2010/main" val="0"/>
              </a:ext>
            </a:extLst>
          </a:blip>
          <a:srcRect t="10942" b="9034"/>
          <a:stretch/>
        </p:blipFill>
        <p:spPr>
          <a:xfrm>
            <a:off x="2103012" y="2526801"/>
            <a:ext cx="8271225" cy="4136829"/>
          </a:xfrm>
          <a:prstGeom prst="rect">
            <a:avLst/>
          </a:prstGeom>
        </p:spPr>
      </p:pic>
      <p:sp>
        <p:nvSpPr>
          <p:cNvPr id="2" name="Title 1">
            <a:extLst>
              <a:ext uri="{FF2B5EF4-FFF2-40B4-BE49-F238E27FC236}">
                <a16:creationId xmlns="" xmlns:a16="http://schemas.microsoft.com/office/drawing/2014/main" id="{854A7478-0437-8B4F-AE40-5521D9E1BED0}"/>
              </a:ext>
            </a:extLst>
          </p:cNvPr>
          <p:cNvSpPr>
            <a:spLocks noGrp="1"/>
          </p:cNvSpPr>
          <p:nvPr>
            <p:ph type="title"/>
          </p:nvPr>
        </p:nvSpPr>
        <p:spPr/>
        <p:txBody>
          <a:bodyPr/>
          <a:lstStyle/>
          <a:p>
            <a:r>
              <a:rPr lang="en-US" dirty="0" smtClean="0"/>
              <a:t>Supervised Learning Events</a:t>
            </a:r>
            <a:endParaRPr lang="en-US" dirty="0"/>
          </a:p>
        </p:txBody>
      </p:sp>
      <p:pic>
        <p:nvPicPr>
          <p:cNvPr id="8" name="Content Placeholder 8" descr="LineSlightCurve">
            <a:extLst>
              <a:ext uri="{FF2B5EF4-FFF2-40B4-BE49-F238E27FC236}">
                <a16:creationId xmlns="" xmlns:a16="http://schemas.microsoft.com/office/drawing/2014/main" id="{43F609FA-11D3-0F4F-A161-686E8476A0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485963">
            <a:off x="2423732" y="2148978"/>
            <a:ext cx="2116428" cy="2116428"/>
          </a:xfrm>
          <a:prstGeom prst="rect">
            <a:avLst/>
          </a:prstGeom>
        </p:spPr>
      </p:pic>
      <p:sp>
        <p:nvSpPr>
          <p:cNvPr id="12" name="Rounded Rectangle 11">
            <a:extLst>
              <a:ext uri="{FF2B5EF4-FFF2-40B4-BE49-F238E27FC236}">
                <a16:creationId xmlns="" xmlns:a16="http://schemas.microsoft.com/office/drawing/2014/main" id="{EADAD7B9-4394-D44A-9C6E-24D5C47ABADA}"/>
              </a:ext>
            </a:extLst>
          </p:cNvPr>
          <p:cNvSpPr/>
          <p:nvPr/>
        </p:nvSpPr>
        <p:spPr>
          <a:xfrm>
            <a:off x="4372699" y="3957513"/>
            <a:ext cx="1408399" cy="238707"/>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888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3E0B1C-2B35-AF43-A23C-22B5A09AA366}"/>
              </a:ext>
            </a:extLst>
          </p:cNvPr>
          <p:cNvSpPr>
            <a:spLocks noGrp="1"/>
          </p:cNvSpPr>
          <p:nvPr>
            <p:ph type="title"/>
          </p:nvPr>
        </p:nvSpPr>
        <p:spPr/>
        <p:txBody>
          <a:bodyPr/>
          <a:lstStyle/>
          <a:p>
            <a:r>
              <a:rPr lang="en-US" dirty="0" smtClean="0"/>
              <a:t>Supervised Learning Events</a:t>
            </a:r>
            <a:endParaRPr lang="en-US" dirty="0"/>
          </a:p>
        </p:txBody>
      </p:sp>
      <p:sp>
        <p:nvSpPr>
          <p:cNvPr id="8" name="Rectangle 7">
            <a:extLst>
              <a:ext uri="{FF2B5EF4-FFF2-40B4-BE49-F238E27FC236}">
                <a16:creationId xmlns="" xmlns:a16="http://schemas.microsoft.com/office/drawing/2014/main" id="{F7C90530-97E9-3D44-8AFE-541F9F74289D}"/>
              </a:ext>
            </a:extLst>
          </p:cNvPr>
          <p:cNvSpPr/>
          <p:nvPr/>
        </p:nvSpPr>
        <p:spPr>
          <a:xfrm>
            <a:off x="7512908" y="3435178"/>
            <a:ext cx="1729948" cy="308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 Shot 2022-07-31 at 15.26.48.png"/>
          <p:cNvPicPr>
            <a:picLocks noChangeAspect="1"/>
          </p:cNvPicPr>
          <p:nvPr/>
        </p:nvPicPr>
        <p:blipFill rotWithShape="1">
          <a:blip r:embed="rId2">
            <a:extLst>
              <a:ext uri="{28A0092B-C50C-407E-A947-70E740481C1C}">
                <a14:useLocalDpi xmlns:a14="http://schemas.microsoft.com/office/drawing/2010/main" val="0"/>
              </a:ext>
            </a:extLst>
          </a:blip>
          <a:srcRect t="11148" b="10062"/>
          <a:stretch/>
        </p:blipFill>
        <p:spPr>
          <a:xfrm>
            <a:off x="2185427" y="2339036"/>
            <a:ext cx="7775437" cy="3828953"/>
          </a:xfrm>
          <a:prstGeom prst="rect">
            <a:avLst/>
          </a:prstGeom>
        </p:spPr>
      </p:pic>
    </p:spTree>
    <p:extLst>
      <p:ext uri="{BB962C8B-B14F-4D97-AF65-F5344CB8AC3E}">
        <p14:creationId xmlns:p14="http://schemas.microsoft.com/office/powerpoint/2010/main" val="9779217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BA2269-1064-064A-8030-3355DC43BAF2}"/>
              </a:ext>
            </a:extLst>
          </p:cNvPr>
          <p:cNvSpPr>
            <a:spLocks noGrp="1"/>
          </p:cNvSpPr>
          <p:nvPr>
            <p:ph type="title"/>
          </p:nvPr>
        </p:nvSpPr>
        <p:spPr/>
        <p:txBody>
          <a:bodyPr/>
          <a:lstStyle/>
          <a:p>
            <a:r>
              <a:rPr lang="en-US" dirty="0"/>
              <a:t>Where to find </a:t>
            </a:r>
            <a:r>
              <a:rPr lang="en-US" i="1" dirty="0"/>
              <a:t>all</a:t>
            </a:r>
            <a:r>
              <a:rPr lang="en-US" dirty="0"/>
              <a:t> the info</a:t>
            </a:r>
          </a:p>
        </p:txBody>
      </p:sp>
      <p:sp>
        <p:nvSpPr>
          <p:cNvPr id="3" name="Content Placeholder 2">
            <a:extLst>
              <a:ext uri="{FF2B5EF4-FFF2-40B4-BE49-F238E27FC236}">
                <a16:creationId xmlns="" xmlns:a16="http://schemas.microsoft.com/office/drawing/2014/main" id="{AC87BF91-2315-8744-8A2B-B6D5CDBFB3B4}"/>
              </a:ext>
            </a:extLst>
          </p:cNvPr>
          <p:cNvSpPr>
            <a:spLocks noGrp="1"/>
          </p:cNvSpPr>
          <p:nvPr>
            <p:ph idx="1"/>
          </p:nvPr>
        </p:nvSpPr>
        <p:spPr/>
        <p:txBody>
          <a:bodyPr>
            <a:normAutofit fontScale="85000" lnSpcReduction="20000"/>
          </a:bodyPr>
          <a:lstStyle/>
          <a:p>
            <a:pPr marL="0" indent="0" algn="ctr">
              <a:buNone/>
            </a:pPr>
            <a:r>
              <a:rPr lang="en-US" sz="2800" b="1" dirty="0"/>
              <a:t>HEEYH: </a:t>
            </a:r>
          </a:p>
          <a:p>
            <a:pPr marL="0" indent="0" algn="ctr">
              <a:buNone/>
            </a:pPr>
            <a:r>
              <a:rPr lang="en-US" sz="2000" b="1" dirty="0"/>
              <a:t>https://</a:t>
            </a:r>
            <a:r>
              <a:rPr lang="en-US" sz="2000" b="1" dirty="0" err="1"/>
              <a:t>www.yorksandhumberdeanery.nhs.uk</a:t>
            </a:r>
            <a:endParaRPr lang="en-US" sz="2000" b="1" dirty="0"/>
          </a:p>
          <a:p>
            <a:pPr marL="0" indent="0" algn="ctr">
              <a:buNone/>
            </a:pPr>
            <a:endParaRPr lang="en-US" sz="1200" b="1" dirty="0"/>
          </a:p>
          <a:p>
            <a:pPr marL="0" indent="0" algn="ctr">
              <a:buNone/>
            </a:pPr>
            <a:r>
              <a:rPr lang="en-US" sz="2800" b="1" dirty="0" err="1"/>
              <a:t>RCoA</a:t>
            </a:r>
            <a:r>
              <a:rPr lang="en-US" sz="2800" b="1" dirty="0"/>
              <a:t>: </a:t>
            </a:r>
          </a:p>
          <a:p>
            <a:pPr marL="0" indent="0" algn="ctr">
              <a:buNone/>
            </a:pPr>
            <a:r>
              <a:rPr lang="en-US" sz="2000" b="1" dirty="0"/>
              <a:t>https://</a:t>
            </a:r>
            <a:r>
              <a:rPr lang="en-US" sz="2000" b="1" dirty="0" smtClean="0"/>
              <a:t>www.rcoa.ac.uk</a:t>
            </a:r>
          </a:p>
          <a:p>
            <a:pPr marL="0" indent="0" algn="ctr">
              <a:buNone/>
            </a:pPr>
            <a:r>
              <a:rPr lang="en-US" sz="2000" b="1" dirty="0"/>
              <a:t>https://</a:t>
            </a:r>
            <a:r>
              <a:rPr lang="en-US" sz="2000" b="1" dirty="0" err="1"/>
              <a:t>rcoa.ac.uk</a:t>
            </a:r>
            <a:r>
              <a:rPr lang="en-US" sz="2000" b="1" dirty="0"/>
              <a:t>/documents/novice-guide/introduction</a:t>
            </a:r>
          </a:p>
          <a:p>
            <a:pPr marL="0" indent="0" algn="ctr">
              <a:buNone/>
            </a:pPr>
            <a:endParaRPr lang="en-US" sz="1200" b="1" dirty="0"/>
          </a:p>
          <a:p>
            <a:pPr marL="0" indent="0" algn="ctr">
              <a:buNone/>
            </a:pPr>
            <a:r>
              <a:rPr lang="en-US" sz="2800" b="1" dirty="0" err="1"/>
              <a:t>RCoA</a:t>
            </a:r>
            <a:r>
              <a:rPr lang="en-US" sz="2800" b="1" dirty="0"/>
              <a:t> LLP: </a:t>
            </a:r>
          </a:p>
          <a:p>
            <a:pPr marL="0" indent="0" algn="ctr">
              <a:buNone/>
            </a:pPr>
            <a:r>
              <a:rPr lang="en-US" sz="2000" b="1" dirty="0"/>
              <a:t>https://</a:t>
            </a:r>
            <a:r>
              <a:rPr lang="en-US" sz="2000" b="1" dirty="0" err="1"/>
              <a:t>lifelong.rcoa.ac.uk</a:t>
            </a:r>
            <a:r>
              <a:rPr lang="en-US" sz="2000" b="1" dirty="0"/>
              <a:t>/dashboard/learning</a:t>
            </a:r>
          </a:p>
        </p:txBody>
      </p:sp>
    </p:spTree>
    <p:extLst>
      <p:ext uri="{BB962C8B-B14F-4D97-AF65-F5344CB8AC3E}">
        <p14:creationId xmlns:p14="http://schemas.microsoft.com/office/powerpoint/2010/main" val="32948577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08667-E689-A640-837E-EFE0EF0FC7BB}"/>
              </a:ext>
            </a:extLst>
          </p:cNvPr>
          <p:cNvSpPr>
            <a:spLocks noGrp="1"/>
          </p:cNvSpPr>
          <p:nvPr>
            <p:ph type="title"/>
          </p:nvPr>
        </p:nvSpPr>
        <p:spPr>
          <a:xfrm>
            <a:off x="2231136" y="964692"/>
            <a:ext cx="7729728" cy="1188720"/>
          </a:xfrm>
        </p:spPr>
        <p:txBody>
          <a:bodyPr>
            <a:normAutofit/>
          </a:bodyPr>
          <a:lstStyle/>
          <a:p>
            <a:r>
              <a:rPr lang="en-US" dirty="0" smtClean="0"/>
              <a:t>EPA 1&amp;2</a:t>
            </a:r>
            <a:r>
              <a:rPr lang="en-US" dirty="0"/>
              <a:t/>
            </a:r>
            <a:br>
              <a:rPr lang="en-US" dirty="0"/>
            </a:br>
            <a:r>
              <a:rPr lang="en-US" dirty="0"/>
              <a:t>(IAC) </a:t>
            </a:r>
          </a:p>
        </p:txBody>
      </p:sp>
      <p:pic>
        <p:nvPicPr>
          <p:cNvPr id="3" name="Picture 2" descr="Screen Shot 2022-07-31 at 15.36.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724" y="2280601"/>
            <a:ext cx="3131614" cy="4473735"/>
          </a:xfrm>
          <a:prstGeom prst="rect">
            <a:avLst/>
          </a:prstGeom>
        </p:spPr>
      </p:pic>
      <p:pic>
        <p:nvPicPr>
          <p:cNvPr id="4" name="Picture 3" descr="Screen Shot 2022-07-31 at 15.37.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951" y="2879291"/>
            <a:ext cx="5289582" cy="3164044"/>
          </a:xfrm>
          <a:prstGeom prst="rect">
            <a:avLst/>
          </a:prstGeom>
        </p:spPr>
      </p:pic>
    </p:spTree>
    <p:extLst>
      <p:ext uri="{BB962C8B-B14F-4D97-AF65-F5344CB8AC3E}">
        <p14:creationId xmlns:p14="http://schemas.microsoft.com/office/powerpoint/2010/main" val="39759897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EPA 1&amp;2 </a:t>
            </a:r>
            <a:br>
              <a:rPr lang="en-GB" dirty="0" smtClean="0"/>
            </a:br>
            <a:r>
              <a:rPr lang="en-GB" dirty="0" smtClean="0"/>
              <a:t>(IAC)</a:t>
            </a:r>
            <a:endParaRPr lang="en-GB" dirty="0"/>
          </a:p>
        </p:txBody>
      </p:sp>
      <p:pic>
        <p:nvPicPr>
          <p:cNvPr id="5" name="Picture 4" descr="Screen Shot 2022-07-31 at 15.42.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13" y="2552719"/>
            <a:ext cx="5691540" cy="3261818"/>
          </a:xfrm>
          <a:prstGeom prst="rect">
            <a:avLst/>
          </a:prstGeom>
        </p:spPr>
      </p:pic>
      <p:pic>
        <p:nvPicPr>
          <p:cNvPr id="6" name="Picture 5" descr="Screen Shot 2022-07-31 at 15.44.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3360" y="2293558"/>
            <a:ext cx="4241728" cy="4488241"/>
          </a:xfrm>
          <a:prstGeom prst="rect">
            <a:avLst/>
          </a:prstGeom>
        </p:spPr>
      </p:pic>
    </p:spTree>
    <p:extLst>
      <p:ext uri="{BB962C8B-B14F-4D97-AF65-F5344CB8AC3E}">
        <p14:creationId xmlns:p14="http://schemas.microsoft.com/office/powerpoint/2010/main" val="27485837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2-07-31 at 15.45.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3358" y="156396"/>
            <a:ext cx="5535594" cy="6701603"/>
          </a:xfrm>
          <a:prstGeom prst="rect">
            <a:avLst/>
          </a:prstGeom>
        </p:spPr>
      </p:pic>
    </p:spTree>
    <p:extLst>
      <p:ext uri="{BB962C8B-B14F-4D97-AF65-F5344CB8AC3E}">
        <p14:creationId xmlns:p14="http://schemas.microsoft.com/office/powerpoint/2010/main" val="30046593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2-07-31 at 15.48.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02" y="531275"/>
            <a:ext cx="5395595" cy="5782489"/>
          </a:xfrm>
          <a:prstGeom prst="rect">
            <a:avLst/>
          </a:prstGeom>
        </p:spPr>
      </p:pic>
      <p:pic>
        <p:nvPicPr>
          <p:cNvPr id="3" name="Picture 2" descr="Screen Shot 2022-07-31 at 15.50.57.png"/>
          <p:cNvPicPr>
            <a:picLocks noChangeAspect="1"/>
          </p:cNvPicPr>
          <p:nvPr/>
        </p:nvPicPr>
        <p:blipFill rotWithShape="1">
          <a:blip r:embed="rId3">
            <a:extLst>
              <a:ext uri="{28A0092B-C50C-407E-A947-70E740481C1C}">
                <a14:useLocalDpi xmlns:a14="http://schemas.microsoft.com/office/drawing/2010/main" val="0"/>
              </a:ext>
            </a:extLst>
          </a:blip>
          <a:srcRect t="10203" r="911" b="7936"/>
          <a:stretch/>
        </p:blipFill>
        <p:spPr>
          <a:xfrm>
            <a:off x="6149007" y="147925"/>
            <a:ext cx="5571717" cy="2876874"/>
          </a:xfrm>
          <a:prstGeom prst="rect">
            <a:avLst/>
          </a:prstGeom>
        </p:spPr>
      </p:pic>
      <p:pic>
        <p:nvPicPr>
          <p:cNvPr id="4" name="Picture 3" descr="Screen Shot 2022-07-31 at 15.52.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590" y="3024799"/>
            <a:ext cx="6492410" cy="2088684"/>
          </a:xfrm>
          <a:prstGeom prst="rect">
            <a:avLst/>
          </a:prstGeom>
        </p:spPr>
      </p:pic>
      <p:pic>
        <p:nvPicPr>
          <p:cNvPr id="5" name="Picture 4" descr="Screen Shot 2022-07-31 at 15.54.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590" y="5113483"/>
            <a:ext cx="6402743" cy="1694249"/>
          </a:xfrm>
          <a:prstGeom prst="rect">
            <a:avLst/>
          </a:prstGeom>
        </p:spPr>
      </p:pic>
    </p:spTree>
    <p:extLst>
      <p:ext uri="{BB962C8B-B14F-4D97-AF65-F5344CB8AC3E}">
        <p14:creationId xmlns:p14="http://schemas.microsoft.com/office/powerpoint/2010/main" val="1606520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2-07-31 at 13.11.41.png"/>
          <p:cNvPicPr>
            <a:picLocks noChangeAspect="1"/>
          </p:cNvPicPr>
          <p:nvPr/>
        </p:nvPicPr>
        <p:blipFill rotWithShape="1">
          <a:blip r:embed="rId2">
            <a:extLst>
              <a:ext uri="{28A0092B-C50C-407E-A947-70E740481C1C}">
                <a14:useLocalDpi xmlns:a14="http://schemas.microsoft.com/office/drawing/2010/main" val="0"/>
              </a:ext>
            </a:extLst>
          </a:blip>
          <a:srcRect t="10942" b="9034"/>
          <a:stretch/>
        </p:blipFill>
        <p:spPr>
          <a:xfrm>
            <a:off x="387000" y="2545957"/>
            <a:ext cx="8271225" cy="4136829"/>
          </a:xfrm>
          <a:prstGeom prst="rect">
            <a:avLst/>
          </a:prstGeom>
        </p:spPr>
      </p:pic>
      <p:sp>
        <p:nvSpPr>
          <p:cNvPr id="2" name="Title 1">
            <a:extLst>
              <a:ext uri="{FF2B5EF4-FFF2-40B4-BE49-F238E27FC236}">
                <a16:creationId xmlns="" xmlns:a16="http://schemas.microsoft.com/office/drawing/2014/main" id="{1C133BCA-5636-0142-A9BE-306B3DA0F114}"/>
              </a:ext>
            </a:extLst>
          </p:cNvPr>
          <p:cNvSpPr>
            <a:spLocks noGrp="1"/>
          </p:cNvSpPr>
          <p:nvPr>
            <p:ph type="title"/>
          </p:nvPr>
        </p:nvSpPr>
        <p:spPr/>
        <p:txBody>
          <a:bodyPr/>
          <a:lstStyle/>
          <a:p>
            <a:r>
              <a:rPr lang="en-US" dirty="0" err="1"/>
              <a:t>msf</a:t>
            </a:r>
            <a:endParaRPr lang="en-US" dirty="0"/>
          </a:p>
        </p:txBody>
      </p:sp>
      <p:sp>
        <p:nvSpPr>
          <p:cNvPr id="3" name="Content Placeholder 2">
            <a:extLst>
              <a:ext uri="{FF2B5EF4-FFF2-40B4-BE49-F238E27FC236}">
                <a16:creationId xmlns="" xmlns:a16="http://schemas.microsoft.com/office/drawing/2014/main" id="{8FB971C0-209E-1849-BF2E-34BF79F1705A}"/>
              </a:ext>
            </a:extLst>
          </p:cNvPr>
          <p:cNvSpPr>
            <a:spLocks noGrp="1"/>
          </p:cNvSpPr>
          <p:nvPr>
            <p:ph idx="1"/>
          </p:nvPr>
        </p:nvSpPr>
        <p:spPr>
          <a:xfrm>
            <a:off x="8658225" y="2583233"/>
            <a:ext cx="3145726" cy="3818591"/>
          </a:xfrm>
        </p:spPr>
        <p:txBody>
          <a:bodyPr>
            <a:normAutofit fontScale="92500" lnSpcReduction="20000"/>
          </a:bodyPr>
          <a:lstStyle/>
          <a:p>
            <a:pPr marL="0" indent="0">
              <a:buNone/>
            </a:pPr>
            <a:r>
              <a:rPr lang="en-US" sz="2200" b="1" dirty="0"/>
              <a:t>1 per year</a:t>
            </a:r>
            <a:endParaRPr lang="en-US" sz="2200" b="1" u="sng" dirty="0"/>
          </a:p>
          <a:p>
            <a:pPr marL="0" indent="0">
              <a:buNone/>
            </a:pPr>
            <a:endParaRPr lang="en-US" dirty="0"/>
          </a:p>
          <a:p>
            <a:pPr marL="0" indent="0">
              <a:buNone/>
            </a:pPr>
            <a:r>
              <a:rPr lang="en-US" dirty="0"/>
              <a:t>12 respondents per MSF </a:t>
            </a:r>
          </a:p>
          <a:p>
            <a:pPr marL="0" indent="0">
              <a:buNone/>
            </a:pPr>
            <a:r>
              <a:rPr lang="en-US" dirty="0"/>
              <a:t>     (min 2 consultants)</a:t>
            </a:r>
          </a:p>
          <a:p>
            <a:pPr marL="0" indent="0">
              <a:buNone/>
            </a:pPr>
            <a:endParaRPr lang="en-US" dirty="0"/>
          </a:p>
          <a:p>
            <a:pPr marL="0" indent="0">
              <a:buNone/>
            </a:pPr>
            <a:r>
              <a:rPr lang="en-US" dirty="0"/>
              <a:t>Can add as you go along </a:t>
            </a:r>
          </a:p>
          <a:p>
            <a:pPr marL="0" indent="0">
              <a:buNone/>
            </a:pPr>
            <a:endParaRPr lang="en-US" dirty="0"/>
          </a:p>
          <a:p>
            <a:pPr marL="0" indent="0">
              <a:buNone/>
            </a:pPr>
            <a:r>
              <a:rPr lang="en-US" dirty="0"/>
              <a:t>No minimum requirements for each type of health professional, but as broad as possible </a:t>
            </a:r>
          </a:p>
          <a:p>
            <a:pPr marL="0" indent="0">
              <a:buNone/>
            </a:pPr>
            <a:endParaRPr lang="en-US" dirty="0"/>
          </a:p>
          <a:p>
            <a:pPr marL="0" indent="0">
              <a:buNone/>
            </a:pPr>
            <a:r>
              <a:rPr lang="en-US" dirty="0"/>
              <a:t>LEAVE PLENTY OF TIME</a:t>
            </a:r>
          </a:p>
        </p:txBody>
      </p:sp>
      <p:pic>
        <p:nvPicPr>
          <p:cNvPr id="5" name="Content Placeholder 8" descr="LineSlightCurve">
            <a:extLst>
              <a:ext uri="{FF2B5EF4-FFF2-40B4-BE49-F238E27FC236}">
                <a16:creationId xmlns="" xmlns:a16="http://schemas.microsoft.com/office/drawing/2014/main" id="{27E20215-0C42-9A45-B5BF-41685D7ADD1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485963">
            <a:off x="822427" y="3998633"/>
            <a:ext cx="2116428" cy="2116428"/>
          </a:xfrm>
          <a:prstGeom prst="rect">
            <a:avLst/>
          </a:prstGeom>
        </p:spPr>
      </p:pic>
      <p:sp>
        <p:nvSpPr>
          <p:cNvPr id="7" name="Rounded Rectangle 6">
            <a:extLst>
              <a:ext uri="{FF2B5EF4-FFF2-40B4-BE49-F238E27FC236}">
                <a16:creationId xmlns="" xmlns:a16="http://schemas.microsoft.com/office/drawing/2014/main" id="{EADAD7B9-4394-D44A-9C6E-24D5C47ABADA}"/>
              </a:ext>
            </a:extLst>
          </p:cNvPr>
          <p:cNvSpPr/>
          <p:nvPr/>
        </p:nvSpPr>
        <p:spPr>
          <a:xfrm>
            <a:off x="2670082" y="5611239"/>
            <a:ext cx="1408399" cy="238707"/>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991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MTR</a:t>
            </a:r>
            <a:endParaRPr lang="en-GB" dirty="0"/>
          </a:p>
        </p:txBody>
      </p:sp>
      <p:pic>
        <p:nvPicPr>
          <p:cNvPr id="4" name="Picture 3" descr="Screen Shot 2022-07-31 at 13.11.41.png"/>
          <p:cNvPicPr>
            <a:picLocks noChangeAspect="1"/>
          </p:cNvPicPr>
          <p:nvPr/>
        </p:nvPicPr>
        <p:blipFill rotWithShape="1">
          <a:blip r:embed="rId2">
            <a:extLst>
              <a:ext uri="{28A0092B-C50C-407E-A947-70E740481C1C}">
                <a14:useLocalDpi xmlns:a14="http://schemas.microsoft.com/office/drawing/2010/main" val="0"/>
              </a:ext>
            </a:extLst>
          </a:blip>
          <a:srcRect t="10942" b="9034"/>
          <a:stretch/>
        </p:blipFill>
        <p:spPr>
          <a:xfrm>
            <a:off x="387000" y="2545957"/>
            <a:ext cx="8271225" cy="4136829"/>
          </a:xfrm>
          <a:prstGeom prst="rect">
            <a:avLst/>
          </a:prstGeom>
        </p:spPr>
      </p:pic>
      <p:pic>
        <p:nvPicPr>
          <p:cNvPr id="5" name="Content Placeholder 8" descr="LineSlightCurve">
            <a:extLst>
              <a:ext uri="{FF2B5EF4-FFF2-40B4-BE49-F238E27FC236}">
                <a16:creationId xmlns="" xmlns:a16="http://schemas.microsoft.com/office/drawing/2014/main" id="{27E20215-0C42-9A45-B5BF-41685D7ADD1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485963">
            <a:off x="822427" y="3998633"/>
            <a:ext cx="2116428" cy="2116428"/>
          </a:xfrm>
          <a:prstGeom prst="rect">
            <a:avLst/>
          </a:prstGeom>
        </p:spPr>
      </p:pic>
      <p:sp>
        <p:nvSpPr>
          <p:cNvPr id="6" name="Rounded Rectangle 5">
            <a:extLst>
              <a:ext uri="{FF2B5EF4-FFF2-40B4-BE49-F238E27FC236}">
                <a16:creationId xmlns="" xmlns:a16="http://schemas.microsoft.com/office/drawing/2014/main" id="{EADAD7B9-4394-D44A-9C6E-24D5C47ABADA}"/>
              </a:ext>
            </a:extLst>
          </p:cNvPr>
          <p:cNvSpPr/>
          <p:nvPr/>
        </p:nvSpPr>
        <p:spPr>
          <a:xfrm>
            <a:off x="2592182" y="5768984"/>
            <a:ext cx="1402918" cy="251407"/>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80793" y="2545957"/>
            <a:ext cx="2460558" cy="3970318"/>
          </a:xfrm>
          <a:prstGeom prst="rect">
            <a:avLst/>
          </a:prstGeom>
          <a:noFill/>
        </p:spPr>
        <p:txBody>
          <a:bodyPr wrap="square" rtlCol="0">
            <a:spAutoFit/>
          </a:bodyPr>
          <a:lstStyle/>
          <a:p>
            <a:pPr marL="285750" indent="-285750">
              <a:buFont typeface="Arial"/>
              <a:buChar char="•"/>
            </a:pPr>
            <a:r>
              <a:rPr lang="en-GB" dirty="0" smtClean="0"/>
              <a:t>MTR for EPA1/2 (IAC)</a:t>
            </a:r>
          </a:p>
          <a:p>
            <a:pPr marL="285750" indent="-285750">
              <a:buFont typeface="Arial"/>
              <a:buChar char="•"/>
            </a:pPr>
            <a:endParaRPr lang="en-GB" dirty="0" smtClean="0"/>
          </a:p>
          <a:p>
            <a:pPr marL="285750" indent="-285750">
              <a:buFont typeface="Arial"/>
              <a:buChar char="•"/>
            </a:pPr>
            <a:r>
              <a:rPr lang="en-GB" dirty="0" smtClean="0"/>
              <a:t>MTR for ICU</a:t>
            </a:r>
          </a:p>
          <a:p>
            <a:pPr marL="285750" indent="-285750">
              <a:buFont typeface="Arial"/>
              <a:buChar char="•"/>
            </a:pPr>
            <a:endParaRPr lang="en-GB" dirty="0" smtClean="0"/>
          </a:p>
          <a:p>
            <a:pPr marL="285750" indent="-285750">
              <a:buFont typeface="Arial"/>
              <a:buChar char="•"/>
            </a:pPr>
            <a:r>
              <a:rPr lang="en-GB" dirty="0" smtClean="0"/>
              <a:t>MTR for EPA3/4 (IACOA)</a:t>
            </a:r>
          </a:p>
          <a:p>
            <a:pPr marL="285750" indent="-285750">
              <a:buFont typeface="Arial"/>
              <a:buChar char="•"/>
            </a:pPr>
            <a:endParaRPr lang="en-GB" dirty="0"/>
          </a:p>
          <a:p>
            <a:pPr marL="285750" indent="-285750">
              <a:buFont typeface="Arial"/>
              <a:buChar char="•"/>
            </a:pPr>
            <a:r>
              <a:rPr lang="en-GB" dirty="0" smtClean="0"/>
              <a:t>Similar to MSF, consultants only, more clinically based</a:t>
            </a:r>
          </a:p>
          <a:p>
            <a:pPr marL="285750" indent="-285750">
              <a:buFont typeface="Arial"/>
              <a:buChar char="•"/>
            </a:pPr>
            <a:endParaRPr lang="en-GB" dirty="0"/>
          </a:p>
          <a:p>
            <a:r>
              <a:rPr lang="en-GB" dirty="0" smtClean="0"/>
              <a:t> </a:t>
            </a:r>
          </a:p>
          <a:p>
            <a:endParaRPr lang="en-GB" dirty="0"/>
          </a:p>
        </p:txBody>
      </p:sp>
    </p:spTree>
    <p:extLst>
      <p:ext uri="{BB962C8B-B14F-4D97-AF65-F5344CB8AC3E}">
        <p14:creationId xmlns:p14="http://schemas.microsoft.com/office/powerpoint/2010/main" val="1940905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2-07-31 at 13.11.41.png"/>
          <p:cNvPicPr>
            <a:picLocks noChangeAspect="1"/>
          </p:cNvPicPr>
          <p:nvPr/>
        </p:nvPicPr>
        <p:blipFill rotWithShape="1">
          <a:blip r:embed="rId3">
            <a:extLst>
              <a:ext uri="{28A0092B-C50C-407E-A947-70E740481C1C}">
                <a14:useLocalDpi xmlns:a14="http://schemas.microsoft.com/office/drawing/2010/main" val="0"/>
              </a:ext>
            </a:extLst>
          </a:blip>
          <a:srcRect t="10942" b="9034"/>
          <a:stretch/>
        </p:blipFill>
        <p:spPr>
          <a:xfrm>
            <a:off x="1930401" y="2344085"/>
            <a:ext cx="8271225" cy="4136829"/>
          </a:xfrm>
          <a:prstGeom prst="rect">
            <a:avLst/>
          </a:prstGeom>
        </p:spPr>
      </p:pic>
      <p:sp>
        <p:nvSpPr>
          <p:cNvPr id="2" name="Title 1">
            <a:extLst>
              <a:ext uri="{FF2B5EF4-FFF2-40B4-BE49-F238E27FC236}">
                <a16:creationId xmlns="" xmlns:a16="http://schemas.microsoft.com/office/drawing/2014/main" id="{854A7478-0437-8B4F-AE40-5521D9E1BED0}"/>
              </a:ext>
            </a:extLst>
          </p:cNvPr>
          <p:cNvSpPr>
            <a:spLocks noGrp="1"/>
          </p:cNvSpPr>
          <p:nvPr>
            <p:ph type="title"/>
          </p:nvPr>
        </p:nvSpPr>
        <p:spPr/>
        <p:txBody>
          <a:bodyPr/>
          <a:lstStyle/>
          <a:p>
            <a:r>
              <a:rPr lang="en-US" dirty="0"/>
              <a:t>audit</a:t>
            </a:r>
          </a:p>
        </p:txBody>
      </p:sp>
      <p:pic>
        <p:nvPicPr>
          <p:cNvPr id="8" name="Content Placeholder 8" descr="LineSlightCurve">
            <a:extLst>
              <a:ext uri="{FF2B5EF4-FFF2-40B4-BE49-F238E27FC236}">
                <a16:creationId xmlns="" xmlns:a16="http://schemas.microsoft.com/office/drawing/2014/main" id="{43F609FA-11D3-0F4F-A161-686E8476A0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485963">
            <a:off x="2180626" y="2316469"/>
            <a:ext cx="2116428" cy="2116428"/>
          </a:xfrm>
          <a:prstGeom prst="rect">
            <a:avLst/>
          </a:prstGeom>
        </p:spPr>
      </p:pic>
      <p:sp>
        <p:nvSpPr>
          <p:cNvPr id="12" name="Rounded Rectangle 11">
            <a:extLst>
              <a:ext uri="{FF2B5EF4-FFF2-40B4-BE49-F238E27FC236}">
                <a16:creationId xmlns="" xmlns:a16="http://schemas.microsoft.com/office/drawing/2014/main" id="{EADAD7B9-4394-D44A-9C6E-24D5C47ABADA}"/>
              </a:ext>
            </a:extLst>
          </p:cNvPr>
          <p:cNvSpPr/>
          <p:nvPr/>
        </p:nvSpPr>
        <p:spPr>
          <a:xfrm>
            <a:off x="4192867" y="3982960"/>
            <a:ext cx="937933" cy="251407"/>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41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2-07-31 at 13.11.41.png"/>
          <p:cNvPicPr>
            <a:picLocks noChangeAspect="1"/>
          </p:cNvPicPr>
          <p:nvPr/>
        </p:nvPicPr>
        <p:blipFill rotWithShape="1">
          <a:blip r:embed="rId3">
            <a:extLst>
              <a:ext uri="{28A0092B-C50C-407E-A947-70E740481C1C}">
                <a14:useLocalDpi xmlns:a14="http://schemas.microsoft.com/office/drawing/2010/main" val="0"/>
              </a:ext>
            </a:extLst>
          </a:blip>
          <a:srcRect t="10942" b="9034"/>
          <a:stretch/>
        </p:blipFill>
        <p:spPr>
          <a:xfrm>
            <a:off x="1930401" y="2344085"/>
            <a:ext cx="8271225" cy="4136829"/>
          </a:xfrm>
          <a:prstGeom prst="rect">
            <a:avLst/>
          </a:prstGeom>
        </p:spPr>
      </p:pic>
      <p:sp>
        <p:nvSpPr>
          <p:cNvPr id="2" name="Title 1">
            <a:extLst>
              <a:ext uri="{FF2B5EF4-FFF2-40B4-BE49-F238E27FC236}">
                <a16:creationId xmlns="" xmlns:a16="http://schemas.microsoft.com/office/drawing/2014/main" id="{854A7478-0437-8B4F-AE40-5521D9E1BED0}"/>
              </a:ext>
            </a:extLst>
          </p:cNvPr>
          <p:cNvSpPr>
            <a:spLocks noGrp="1"/>
          </p:cNvSpPr>
          <p:nvPr>
            <p:ph type="title"/>
          </p:nvPr>
        </p:nvSpPr>
        <p:spPr/>
        <p:txBody>
          <a:bodyPr/>
          <a:lstStyle/>
          <a:p>
            <a:r>
              <a:rPr lang="en-US" dirty="0"/>
              <a:t>Reflective practice </a:t>
            </a:r>
          </a:p>
        </p:txBody>
      </p:sp>
      <p:pic>
        <p:nvPicPr>
          <p:cNvPr id="8" name="Content Placeholder 8" descr="LineSlightCurve">
            <a:extLst>
              <a:ext uri="{FF2B5EF4-FFF2-40B4-BE49-F238E27FC236}">
                <a16:creationId xmlns="" xmlns:a16="http://schemas.microsoft.com/office/drawing/2014/main" id="{43F609FA-11D3-0F4F-A161-686E8476A0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485963">
            <a:off x="2220309" y="2538327"/>
            <a:ext cx="2116428" cy="2116428"/>
          </a:xfrm>
          <a:prstGeom prst="rect">
            <a:avLst/>
          </a:prstGeom>
        </p:spPr>
      </p:pic>
      <p:sp>
        <p:nvSpPr>
          <p:cNvPr id="12" name="Rounded Rectangle 11">
            <a:extLst>
              <a:ext uri="{FF2B5EF4-FFF2-40B4-BE49-F238E27FC236}">
                <a16:creationId xmlns="" xmlns:a16="http://schemas.microsoft.com/office/drawing/2014/main" id="{EADAD7B9-4394-D44A-9C6E-24D5C47ABADA}"/>
              </a:ext>
            </a:extLst>
          </p:cNvPr>
          <p:cNvSpPr/>
          <p:nvPr/>
        </p:nvSpPr>
        <p:spPr>
          <a:xfrm>
            <a:off x="4202501" y="4127992"/>
            <a:ext cx="937933" cy="251407"/>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108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C98A08-BA48-6D41-9AAC-4B7B65F97804}"/>
              </a:ext>
            </a:extLst>
          </p:cNvPr>
          <p:cNvSpPr>
            <a:spLocks noGrp="1"/>
          </p:cNvSpPr>
          <p:nvPr>
            <p:ph type="title"/>
          </p:nvPr>
        </p:nvSpPr>
        <p:spPr/>
        <p:txBody>
          <a:bodyPr/>
          <a:lstStyle/>
          <a:p>
            <a:r>
              <a:rPr lang="en-US" dirty="0"/>
              <a:t>Form r </a:t>
            </a:r>
          </a:p>
        </p:txBody>
      </p:sp>
      <p:sp>
        <p:nvSpPr>
          <p:cNvPr id="3" name="Content Placeholder 2">
            <a:extLst>
              <a:ext uri="{FF2B5EF4-FFF2-40B4-BE49-F238E27FC236}">
                <a16:creationId xmlns="" xmlns:a16="http://schemas.microsoft.com/office/drawing/2014/main" id="{00DA6550-1417-D94A-917D-713984E955AE}"/>
              </a:ext>
            </a:extLst>
          </p:cNvPr>
          <p:cNvSpPr>
            <a:spLocks noGrp="1"/>
          </p:cNvSpPr>
          <p:nvPr>
            <p:ph idx="1"/>
          </p:nvPr>
        </p:nvSpPr>
        <p:spPr/>
        <p:txBody>
          <a:bodyPr/>
          <a:lstStyle/>
          <a:p>
            <a:pPr marL="0" indent="0">
              <a:buNone/>
            </a:pPr>
            <a:r>
              <a:rPr lang="en-US" dirty="0"/>
              <a:t>Normally e-mailed out with instructions in </a:t>
            </a:r>
          </a:p>
          <a:p>
            <a:pPr marL="0" indent="0">
              <a:buNone/>
            </a:pPr>
            <a:endParaRPr lang="en-US" dirty="0"/>
          </a:p>
          <a:p>
            <a:pPr marL="0" indent="0" algn="ctr">
              <a:buNone/>
            </a:pPr>
            <a:r>
              <a:rPr lang="en-US" sz="3600" b="1" dirty="0"/>
              <a:t>May / June </a:t>
            </a:r>
          </a:p>
          <a:p>
            <a:pPr marL="0" indent="0">
              <a:buNone/>
            </a:pPr>
            <a:endParaRPr lang="en-US" sz="2400" dirty="0"/>
          </a:p>
          <a:p>
            <a:pPr marL="0" indent="0">
              <a:buNone/>
            </a:pPr>
            <a:r>
              <a:rPr lang="en-US" dirty="0"/>
              <a:t>Or can be found on the Deanery Website: </a:t>
            </a:r>
          </a:p>
          <a:p>
            <a:pPr marL="0" indent="0">
              <a:buNone/>
            </a:pPr>
            <a:endParaRPr lang="en-US" dirty="0"/>
          </a:p>
        </p:txBody>
      </p:sp>
      <p:sp>
        <p:nvSpPr>
          <p:cNvPr id="4" name="TextBox 3">
            <a:extLst>
              <a:ext uri="{FF2B5EF4-FFF2-40B4-BE49-F238E27FC236}">
                <a16:creationId xmlns="" xmlns:a16="http://schemas.microsoft.com/office/drawing/2014/main" id="{BC5065C3-D50F-044D-B195-42DF19014D96}"/>
              </a:ext>
            </a:extLst>
          </p:cNvPr>
          <p:cNvSpPr txBox="1"/>
          <p:nvPr/>
        </p:nvSpPr>
        <p:spPr>
          <a:xfrm>
            <a:off x="1678124" y="5326760"/>
            <a:ext cx="8835752" cy="369332"/>
          </a:xfrm>
          <a:prstGeom prst="rect">
            <a:avLst/>
          </a:prstGeom>
          <a:solidFill>
            <a:srgbClr val="9BAFB5"/>
          </a:solidFill>
          <a:ln w="28575">
            <a:solidFill>
              <a:schemeClr val="tx1"/>
            </a:solidFill>
          </a:ln>
        </p:spPr>
        <p:txBody>
          <a:bodyPr wrap="none" rtlCol="0">
            <a:spAutoFit/>
          </a:bodyPr>
          <a:lstStyle/>
          <a:p>
            <a:pPr algn="ctr"/>
            <a:r>
              <a:rPr lang="en-US" b="1" dirty="0"/>
              <a:t>https://</a:t>
            </a:r>
            <a:r>
              <a:rPr lang="en-US" b="1" dirty="0" err="1"/>
              <a:t>www.yorksandhumberdeanery.nhs.uk</a:t>
            </a:r>
            <a:r>
              <a:rPr lang="en-US" b="1" dirty="0"/>
              <a:t>/anaesthesia/revalidation-and-form-r</a:t>
            </a:r>
          </a:p>
        </p:txBody>
      </p:sp>
    </p:spTree>
    <p:extLst>
      <p:ext uri="{BB962C8B-B14F-4D97-AF65-F5344CB8AC3E}">
        <p14:creationId xmlns:p14="http://schemas.microsoft.com/office/powerpoint/2010/main" val="927241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CC107E-6DCB-B64E-844B-D95267290CEA}"/>
              </a:ext>
            </a:extLst>
          </p:cNvPr>
          <p:cNvSpPr>
            <a:spLocks noGrp="1"/>
          </p:cNvSpPr>
          <p:nvPr>
            <p:ph type="title"/>
          </p:nvPr>
        </p:nvSpPr>
        <p:spPr/>
        <p:txBody>
          <a:bodyPr/>
          <a:lstStyle/>
          <a:p>
            <a:r>
              <a:rPr lang="en-US" dirty="0"/>
              <a:t>Questions</a:t>
            </a:r>
          </a:p>
        </p:txBody>
      </p:sp>
      <p:pic>
        <p:nvPicPr>
          <p:cNvPr id="7" name="Picture 6">
            <a:extLst>
              <a:ext uri="{FF2B5EF4-FFF2-40B4-BE49-F238E27FC236}">
                <a16:creationId xmlns="" xmlns:a16="http://schemas.microsoft.com/office/drawing/2014/main" id="{19F37D04-EDF9-5B4C-9866-2C113734B6CC}"/>
              </a:ext>
            </a:extLst>
          </p:cNvPr>
          <p:cNvPicPr>
            <a:picLocks noChangeAspect="1"/>
          </p:cNvPicPr>
          <p:nvPr/>
        </p:nvPicPr>
        <p:blipFill rotWithShape="1">
          <a:blip r:embed="rId2"/>
          <a:srcRect b="18238"/>
          <a:stretch/>
        </p:blipFill>
        <p:spPr>
          <a:xfrm>
            <a:off x="2231136" y="2390648"/>
            <a:ext cx="7729728" cy="4213352"/>
          </a:xfrm>
          <a:prstGeom prst="rect">
            <a:avLst/>
          </a:prstGeom>
        </p:spPr>
      </p:pic>
    </p:spTree>
    <p:extLst>
      <p:ext uri="{BB962C8B-B14F-4D97-AF65-F5344CB8AC3E}">
        <p14:creationId xmlns:p14="http://schemas.microsoft.com/office/powerpoint/2010/main" val="11806333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A2B949-0C8A-7D43-BC7C-3BC09E32E2B1}"/>
              </a:ext>
            </a:extLst>
          </p:cNvPr>
          <p:cNvSpPr>
            <a:spLocks noGrp="1"/>
          </p:cNvSpPr>
          <p:nvPr>
            <p:ph type="title"/>
          </p:nvPr>
        </p:nvSpPr>
        <p:spPr/>
        <p:txBody>
          <a:bodyPr/>
          <a:lstStyle/>
          <a:p>
            <a:r>
              <a:rPr lang="en-US" dirty="0"/>
              <a:t>The Curriculum</a:t>
            </a:r>
          </a:p>
        </p:txBody>
      </p:sp>
      <p:pic>
        <p:nvPicPr>
          <p:cNvPr id="3" name="Picture 2"/>
          <p:cNvPicPr>
            <a:picLocks noChangeAspect="1"/>
          </p:cNvPicPr>
          <p:nvPr/>
        </p:nvPicPr>
        <p:blipFill>
          <a:blip r:embed="rId2"/>
          <a:stretch>
            <a:fillRect/>
          </a:stretch>
        </p:blipFill>
        <p:spPr>
          <a:xfrm>
            <a:off x="4578462" y="2565676"/>
            <a:ext cx="2814300" cy="3975757"/>
          </a:xfrm>
          <a:prstGeom prst="rect">
            <a:avLst/>
          </a:prstGeom>
        </p:spPr>
      </p:pic>
    </p:spTree>
    <p:extLst>
      <p:ext uri="{BB962C8B-B14F-4D97-AF65-F5344CB8AC3E}">
        <p14:creationId xmlns:p14="http://schemas.microsoft.com/office/powerpoint/2010/main" val="23626499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5AD689-7DAB-9D41-9BAD-3354002110E1}"/>
              </a:ext>
            </a:extLst>
          </p:cNvPr>
          <p:cNvSpPr>
            <a:spLocks noGrp="1"/>
          </p:cNvSpPr>
          <p:nvPr>
            <p:ph type="title"/>
          </p:nvPr>
        </p:nvSpPr>
        <p:spPr/>
        <p:txBody>
          <a:bodyPr/>
          <a:lstStyle/>
          <a:p>
            <a:r>
              <a:rPr lang="en-US" dirty="0"/>
              <a:t>The curriculum </a:t>
            </a:r>
          </a:p>
        </p:txBody>
      </p:sp>
      <p:pic>
        <p:nvPicPr>
          <p:cNvPr id="9" name="Picture 8" descr="Screen Shot 2022-07-31 at 11.52.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2210" y="2280601"/>
            <a:ext cx="6422440" cy="4488497"/>
          </a:xfrm>
          <a:prstGeom prst="rect">
            <a:avLst/>
          </a:prstGeom>
        </p:spPr>
      </p:pic>
    </p:spTree>
    <p:extLst>
      <p:ext uri="{BB962C8B-B14F-4D97-AF65-F5344CB8AC3E}">
        <p14:creationId xmlns:p14="http://schemas.microsoft.com/office/powerpoint/2010/main" val="17554491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Glossary</a:t>
            </a:r>
            <a:endParaRPr lang="en-GB" dirty="0"/>
          </a:p>
        </p:txBody>
      </p:sp>
      <p:sp>
        <p:nvSpPr>
          <p:cNvPr id="3" name="Content Placeholder 2"/>
          <p:cNvSpPr>
            <a:spLocks noGrp="1"/>
          </p:cNvSpPr>
          <p:nvPr>
            <p:ph idx="1"/>
          </p:nvPr>
        </p:nvSpPr>
        <p:spPr/>
        <p:txBody>
          <a:bodyPr/>
          <a:lstStyle/>
          <a:p>
            <a:r>
              <a:rPr lang="en-GB" dirty="0" smtClean="0"/>
              <a:t>HALO- Holistic Assessment of Learning Outcomes</a:t>
            </a:r>
          </a:p>
          <a:p>
            <a:r>
              <a:rPr lang="en-GB" dirty="0" smtClean="0"/>
              <a:t>SLE- Supervised Learning event</a:t>
            </a:r>
          </a:p>
          <a:p>
            <a:r>
              <a:rPr lang="en-GB" dirty="0" smtClean="0"/>
              <a:t>MSF- Multi-source feedback</a:t>
            </a:r>
          </a:p>
          <a:p>
            <a:r>
              <a:rPr lang="en-GB" dirty="0" smtClean="0"/>
              <a:t>MTR- Multiple Trainer Report </a:t>
            </a:r>
          </a:p>
          <a:p>
            <a:r>
              <a:rPr lang="en-GB" dirty="0" smtClean="0"/>
              <a:t>IAC- Initial assessment of competence</a:t>
            </a:r>
          </a:p>
          <a:p>
            <a:r>
              <a:rPr lang="en-GB" dirty="0" smtClean="0"/>
              <a:t>EPA- </a:t>
            </a:r>
            <a:r>
              <a:rPr lang="en-GB" dirty="0" err="1" smtClean="0"/>
              <a:t>Entrustable</a:t>
            </a:r>
            <a:r>
              <a:rPr lang="en-GB" dirty="0" smtClean="0"/>
              <a:t> professional activities </a:t>
            </a:r>
            <a:endParaRPr lang="en-GB" dirty="0"/>
          </a:p>
        </p:txBody>
      </p:sp>
    </p:spTree>
    <p:extLst>
      <p:ext uri="{BB962C8B-B14F-4D97-AF65-F5344CB8AC3E}">
        <p14:creationId xmlns:p14="http://schemas.microsoft.com/office/powerpoint/2010/main" val="2652576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FC9358-C2D2-6046-A363-7D9D098AEED8}"/>
              </a:ext>
            </a:extLst>
          </p:cNvPr>
          <p:cNvSpPr>
            <a:spLocks noGrp="1"/>
          </p:cNvSpPr>
          <p:nvPr>
            <p:ph type="title"/>
          </p:nvPr>
        </p:nvSpPr>
        <p:spPr>
          <a:xfrm>
            <a:off x="2231136" y="174256"/>
            <a:ext cx="7729728" cy="1188720"/>
          </a:xfrm>
        </p:spPr>
        <p:txBody>
          <a:bodyPr/>
          <a:lstStyle/>
          <a:p>
            <a:r>
              <a:rPr lang="en-US" dirty="0"/>
              <a:t>CT1 ARCP checklist</a:t>
            </a:r>
          </a:p>
        </p:txBody>
      </p:sp>
      <p:pic>
        <p:nvPicPr>
          <p:cNvPr id="4" name="Picture 3" descr="National Anaesthetic ARCP Checklist 2021 curriculum v1.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38" y="820090"/>
            <a:ext cx="4266694" cy="6037910"/>
          </a:xfrm>
          <a:prstGeom prst="rect">
            <a:avLst/>
          </a:prstGeom>
        </p:spPr>
      </p:pic>
      <p:pic>
        <p:nvPicPr>
          <p:cNvPr id="7" name="Picture 6" descr="National Anaesthetic ARCP Checklist 2021 curriculum v1.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196" y="1878906"/>
            <a:ext cx="4241865" cy="6002774"/>
          </a:xfrm>
          <a:prstGeom prst="rect">
            <a:avLst/>
          </a:prstGeom>
        </p:spPr>
      </p:pic>
      <p:pic>
        <p:nvPicPr>
          <p:cNvPr id="8" name="Picture 7" descr="National Anaesthetic ARCP Checklist 2021 curriculum v1.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2910" y="1710451"/>
            <a:ext cx="3749090" cy="5305436"/>
          </a:xfrm>
          <a:prstGeom prst="rect">
            <a:avLst/>
          </a:prstGeom>
        </p:spPr>
      </p:pic>
      <p:sp>
        <p:nvSpPr>
          <p:cNvPr id="9" name="Rounded Rectangle 8">
            <a:extLst>
              <a:ext uri="{FF2B5EF4-FFF2-40B4-BE49-F238E27FC236}">
                <a16:creationId xmlns="" xmlns:a16="http://schemas.microsoft.com/office/drawing/2014/main" id="{EADAD7B9-4394-D44A-9C6E-24D5C47ABADA}"/>
              </a:ext>
            </a:extLst>
          </p:cNvPr>
          <p:cNvSpPr/>
          <p:nvPr/>
        </p:nvSpPr>
        <p:spPr>
          <a:xfrm>
            <a:off x="632138" y="4470496"/>
            <a:ext cx="3981577" cy="2151021"/>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EADAD7B9-4394-D44A-9C6E-24D5C47ABADA}"/>
              </a:ext>
            </a:extLst>
          </p:cNvPr>
          <p:cNvSpPr/>
          <p:nvPr/>
        </p:nvSpPr>
        <p:spPr>
          <a:xfrm>
            <a:off x="8566476" y="1878906"/>
            <a:ext cx="1049749" cy="231263"/>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 xmlns:a16="http://schemas.microsoft.com/office/drawing/2014/main" id="{EADAD7B9-4394-D44A-9C6E-24D5C47ABADA}"/>
              </a:ext>
            </a:extLst>
          </p:cNvPr>
          <p:cNvSpPr/>
          <p:nvPr/>
        </p:nvSpPr>
        <p:spPr>
          <a:xfrm>
            <a:off x="5834046" y="3835556"/>
            <a:ext cx="2608864" cy="401697"/>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 xmlns:a16="http://schemas.microsoft.com/office/drawing/2014/main" id="{EADAD7B9-4394-D44A-9C6E-24D5C47ABADA}"/>
              </a:ext>
            </a:extLst>
          </p:cNvPr>
          <p:cNvSpPr/>
          <p:nvPr/>
        </p:nvSpPr>
        <p:spPr>
          <a:xfrm>
            <a:off x="4613715" y="5468259"/>
            <a:ext cx="3829195" cy="1305658"/>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 xmlns:a16="http://schemas.microsoft.com/office/drawing/2014/main" id="{EADAD7B9-4394-D44A-9C6E-24D5C47ABADA}"/>
              </a:ext>
            </a:extLst>
          </p:cNvPr>
          <p:cNvSpPr/>
          <p:nvPr/>
        </p:nvSpPr>
        <p:spPr>
          <a:xfrm>
            <a:off x="8566476" y="3965137"/>
            <a:ext cx="920151" cy="505360"/>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 xmlns:a16="http://schemas.microsoft.com/office/drawing/2014/main" id="{EADAD7B9-4394-D44A-9C6E-24D5C47ABADA}"/>
              </a:ext>
            </a:extLst>
          </p:cNvPr>
          <p:cNvSpPr/>
          <p:nvPr/>
        </p:nvSpPr>
        <p:spPr>
          <a:xfrm>
            <a:off x="5940843" y="2774984"/>
            <a:ext cx="1303725" cy="218305"/>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 xmlns:a16="http://schemas.microsoft.com/office/drawing/2014/main" id="{EADAD7B9-4394-D44A-9C6E-24D5C47ABADA}"/>
              </a:ext>
            </a:extLst>
          </p:cNvPr>
          <p:cNvSpPr/>
          <p:nvPr/>
        </p:nvSpPr>
        <p:spPr>
          <a:xfrm>
            <a:off x="8566476" y="5290106"/>
            <a:ext cx="920151" cy="218305"/>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0572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68A5A6-D942-D54A-8C0B-3925A3256837}"/>
              </a:ext>
            </a:extLst>
          </p:cNvPr>
          <p:cNvSpPr>
            <a:spLocks noGrp="1"/>
          </p:cNvSpPr>
          <p:nvPr>
            <p:ph type="title"/>
          </p:nvPr>
        </p:nvSpPr>
        <p:spPr/>
        <p:txBody>
          <a:bodyPr/>
          <a:lstStyle/>
          <a:p>
            <a:r>
              <a:rPr lang="en-US" dirty="0"/>
              <a:t>ARCP outcomes </a:t>
            </a:r>
          </a:p>
        </p:txBody>
      </p:sp>
      <p:sp>
        <p:nvSpPr>
          <p:cNvPr id="3" name="Content Placeholder 2">
            <a:extLst>
              <a:ext uri="{FF2B5EF4-FFF2-40B4-BE49-F238E27FC236}">
                <a16:creationId xmlns="" xmlns:a16="http://schemas.microsoft.com/office/drawing/2014/main" id="{E82B1194-99B2-2C4B-9601-22D4BF85CBD5}"/>
              </a:ext>
            </a:extLst>
          </p:cNvPr>
          <p:cNvSpPr>
            <a:spLocks noGrp="1"/>
          </p:cNvSpPr>
          <p:nvPr>
            <p:ph idx="1"/>
          </p:nvPr>
        </p:nvSpPr>
        <p:spPr>
          <a:xfrm>
            <a:off x="771895" y="2576945"/>
            <a:ext cx="10604665" cy="3526971"/>
          </a:xfrm>
        </p:spPr>
        <p:txBody>
          <a:bodyPr>
            <a:normAutofit fontScale="92500" lnSpcReduction="20000"/>
          </a:bodyPr>
          <a:lstStyle/>
          <a:p>
            <a:pPr marL="0" indent="0">
              <a:buNone/>
            </a:pPr>
            <a:r>
              <a:rPr lang="en-GB" b="1" dirty="0"/>
              <a:t>Outcome 1:</a:t>
            </a:r>
            <a:r>
              <a:rPr lang="en-GB" dirty="0"/>
              <a:t> Progressing as expected. Trainee anticipated to move on to their next training module.</a:t>
            </a:r>
          </a:p>
          <a:p>
            <a:pPr marL="0" indent="0">
              <a:buNone/>
            </a:pPr>
            <a:r>
              <a:rPr lang="en-GB" b="1" dirty="0"/>
              <a:t>Outcome 2:</a:t>
            </a:r>
            <a:r>
              <a:rPr lang="en-GB" dirty="0"/>
              <a:t> Development of specific competencies required, but no additional training time needed. Trainee is anticipated to move on to their next training module, but may require some additional competencies or training exposure during this period. </a:t>
            </a:r>
          </a:p>
          <a:p>
            <a:pPr marL="0" indent="0">
              <a:buNone/>
            </a:pPr>
            <a:r>
              <a:rPr lang="en-GB" b="1" dirty="0"/>
              <a:t>Outcome 3: </a:t>
            </a:r>
            <a:r>
              <a:rPr lang="en-GB" dirty="0"/>
              <a:t>Inadequate progress by trainee, additional training time required. This is for trainees who have specific training requirements that cannot be obtained without extra training time. This is usually for trainees who haven't yet passed the FICM exam and are not eligible to move into the next training phase without it. They may be given extra time ("on an extension") to obtain this missing component (e.g. the exam). The trainee's CCT date is likely to be extended.</a:t>
            </a:r>
          </a:p>
          <a:p>
            <a:pPr marL="0" indent="0">
              <a:buNone/>
            </a:pPr>
            <a:r>
              <a:rPr lang="en-GB" b="1" dirty="0"/>
              <a:t>Outcome 4:</a:t>
            </a:r>
            <a:r>
              <a:rPr lang="en-GB" dirty="0"/>
              <a:t> Trainee leaves the training programme without completion of training</a:t>
            </a:r>
          </a:p>
          <a:p>
            <a:pPr marL="0" indent="0">
              <a:buNone/>
            </a:pPr>
            <a:r>
              <a:rPr lang="en-GB" b="1" dirty="0"/>
              <a:t>Outcome 5:</a:t>
            </a:r>
            <a:r>
              <a:rPr lang="en-GB" dirty="0"/>
              <a:t> Incomplete evidence presented. </a:t>
            </a:r>
            <a:r>
              <a:rPr lang="en-GB" dirty="0" err="1"/>
              <a:t>ie</a:t>
            </a:r>
            <a:r>
              <a:rPr lang="en-GB" dirty="0"/>
              <a:t>. the panel cannot make a judgement on whether a trainee is progressing or not, because the required evidence is not available.</a:t>
            </a:r>
          </a:p>
          <a:p>
            <a:pPr marL="0" indent="0">
              <a:buNone/>
            </a:pPr>
            <a:r>
              <a:rPr lang="en-GB" b="1" dirty="0"/>
              <a:t>Outcome 6:</a:t>
            </a:r>
            <a:r>
              <a:rPr lang="en-GB" dirty="0"/>
              <a:t> Gained all required competencies and successfully completed the training programme</a:t>
            </a:r>
          </a:p>
          <a:p>
            <a:endParaRPr lang="en-US" dirty="0"/>
          </a:p>
        </p:txBody>
      </p:sp>
    </p:spTree>
    <p:extLst>
      <p:ext uri="{BB962C8B-B14F-4D97-AF65-F5344CB8AC3E}">
        <p14:creationId xmlns:p14="http://schemas.microsoft.com/office/powerpoint/2010/main" val="2474519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
                                            <p:txEl>
                                              <p:pRg st="1" end="1"/>
                                            </p:txEl>
                                          </p:spTgt>
                                        </p:tgtEl>
                                      </p:cBhvr>
                                    </p:animEffect>
                                    <p:set>
                                      <p:cBhvr>
                                        <p:cTn id="7" dur="1" fill="hold">
                                          <p:stCondLst>
                                            <p:cond delay="999"/>
                                          </p:stCondLst>
                                        </p:cTn>
                                        <p:tgtEl>
                                          <p:spTgt spid="3">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
                                            <p:txEl>
                                              <p:pRg st="2" end="2"/>
                                            </p:txEl>
                                          </p:spTgt>
                                        </p:tgtEl>
                                      </p:cBhvr>
                                    </p:animEffect>
                                    <p:set>
                                      <p:cBhvr>
                                        <p:cTn id="10" dur="1" fill="hold">
                                          <p:stCondLst>
                                            <p:cond delay="999"/>
                                          </p:stCondLst>
                                        </p:cTn>
                                        <p:tgtEl>
                                          <p:spTgt spid="3">
                                            <p:txEl>
                                              <p:pRg st="2" end="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3">
                                            <p:txEl>
                                              <p:pRg st="3" end="3"/>
                                            </p:txEl>
                                          </p:spTgt>
                                        </p:tgtEl>
                                      </p:cBhvr>
                                    </p:animEffect>
                                    <p:set>
                                      <p:cBhvr>
                                        <p:cTn id="13" dur="1" fill="hold">
                                          <p:stCondLst>
                                            <p:cond delay="999"/>
                                          </p:stCondLst>
                                        </p:cTn>
                                        <p:tgtEl>
                                          <p:spTgt spid="3">
                                            <p:txEl>
                                              <p:pRg st="3" end="3"/>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
                                            <p:txEl>
                                              <p:pRg st="4" end="4"/>
                                            </p:txEl>
                                          </p:spTgt>
                                        </p:tgtEl>
                                      </p:cBhvr>
                                    </p:animEffect>
                                    <p:set>
                                      <p:cBhvr>
                                        <p:cTn id="16" dur="1" fill="hold">
                                          <p:stCondLst>
                                            <p:cond delay="999"/>
                                          </p:stCondLst>
                                        </p:cTn>
                                        <p:tgtEl>
                                          <p:spTgt spid="3">
                                            <p:txEl>
                                              <p:pRg st="4" end="4"/>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3">
                                            <p:txEl>
                                              <p:pRg st="5" end="5"/>
                                            </p:txEl>
                                          </p:spTgt>
                                        </p:tgtEl>
                                      </p:cBhvr>
                                    </p:animEffect>
                                    <p:set>
                                      <p:cBhvr>
                                        <p:cTn id="19" dur="1" fill="hold">
                                          <p:stCondLst>
                                            <p:cond delay="999"/>
                                          </p:stCondLst>
                                        </p:cTn>
                                        <p:tgtEl>
                                          <p:spTgt spid="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4A7478-0437-8B4F-AE40-5521D9E1BED0}"/>
              </a:ext>
            </a:extLst>
          </p:cNvPr>
          <p:cNvSpPr>
            <a:spLocks noGrp="1"/>
          </p:cNvSpPr>
          <p:nvPr>
            <p:ph type="title"/>
          </p:nvPr>
        </p:nvSpPr>
        <p:spPr/>
        <p:txBody>
          <a:bodyPr/>
          <a:lstStyle/>
          <a:p>
            <a:r>
              <a:rPr lang="en-US" dirty="0"/>
              <a:t>The lifelong learning platform</a:t>
            </a:r>
          </a:p>
        </p:txBody>
      </p:sp>
      <p:pic>
        <p:nvPicPr>
          <p:cNvPr id="5" name="Picture 4" descr="Screen Shot 2022-07-31 at 13.11.41.png"/>
          <p:cNvPicPr>
            <a:picLocks noChangeAspect="1"/>
          </p:cNvPicPr>
          <p:nvPr/>
        </p:nvPicPr>
        <p:blipFill rotWithShape="1">
          <a:blip r:embed="rId3">
            <a:extLst>
              <a:ext uri="{28A0092B-C50C-407E-A947-70E740481C1C}">
                <a14:useLocalDpi xmlns:a14="http://schemas.microsoft.com/office/drawing/2010/main" val="0"/>
              </a:ext>
            </a:extLst>
          </a:blip>
          <a:srcRect t="10942" b="9034"/>
          <a:stretch/>
        </p:blipFill>
        <p:spPr>
          <a:xfrm>
            <a:off x="1973414" y="2579794"/>
            <a:ext cx="7932097" cy="3967215"/>
          </a:xfrm>
          <a:prstGeom prst="rect">
            <a:avLst/>
          </a:prstGeom>
        </p:spPr>
      </p:pic>
      <p:pic>
        <p:nvPicPr>
          <p:cNvPr id="6" name="Content Placeholder 8" descr="LineSlightCurve">
            <a:extLst>
              <a:ext uri="{FF2B5EF4-FFF2-40B4-BE49-F238E27FC236}">
                <a16:creationId xmlns="" xmlns:a16="http://schemas.microsoft.com/office/drawing/2014/main" id="{8460BB73-908F-7242-90C4-F35031D4AD5A}"/>
              </a:ext>
            </a:extLst>
          </p:cNvPr>
          <p:cNvPicPr>
            <a:picLocks noGrp="1" noChangeAspect="1"/>
          </p:cNvPicPr>
          <p:nvPr>
            <p:ph idx="1"/>
          </p:nvPr>
        </p:nvPicPr>
        <p:blipFill>
          <a:blip r:embed="rId4">
            <a:extLst>
              <a:ext uri="{96DAC541-7B7A-43D3-8B79-37D633B846F1}">
                <asvg:svgBlip xmlns="" xmlns:asvg="http://schemas.microsoft.com/office/drawing/2016/SVG/main" r:embed="rId5"/>
              </a:ext>
            </a:extLst>
          </a:blip>
          <a:stretch>
            <a:fillRect/>
          </a:stretch>
        </p:blipFill>
        <p:spPr>
          <a:xfrm flipH="1">
            <a:off x="9019587" y="2412650"/>
            <a:ext cx="2116428" cy="2116428"/>
          </a:xfrm>
        </p:spPr>
      </p:pic>
      <p:pic>
        <p:nvPicPr>
          <p:cNvPr id="7" name="Content Placeholder 8" descr="LineSlightCurve">
            <a:extLst>
              <a:ext uri="{FF2B5EF4-FFF2-40B4-BE49-F238E27FC236}">
                <a16:creationId xmlns="" xmlns:a16="http://schemas.microsoft.com/office/drawing/2014/main" id="{27D1FDBB-49AA-6740-8CAE-2A43768A6F5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9701570" y="3632336"/>
            <a:ext cx="2116428" cy="2116428"/>
          </a:xfrm>
          <a:prstGeom prst="rect">
            <a:avLst/>
          </a:prstGeom>
        </p:spPr>
      </p:pic>
      <p:pic>
        <p:nvPicPr>
          <p:cNvPr id="8" name="Content Placeholder 8" descr="LineSlightCurve">
            <a:extLst>
              <a:ext uri="{FF2B5EF4-FFF2-40B4-BE49-F238E27FC236}">
                <a16:creationId xmlns="" xmlns:a16="http://schemas.microsoft.com/office/drawing/2014/main" id="{43F609FA-11D3-0F4F-A161-686E8476A0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485963">
            <a:off x="2230917" y="1977223"/>
            <a:ext cx="2116428" cy="2116428"/>
          </a:xfrm>
          <a:prstGeom prst="rect">
            <a:avLst/>
          </a:prstGeom>
        </p:spPr>
      </p:pic>
      <p:pic>
        <p:nvPicPr>
          <p:cNvPr id="9" name="Content Placeholder 8" descr="LineSlightCurve">
            <a:extLst>
              <a:ext uri="{FF2B5EF4-FFF2-40B4-BE49-F238E27FC236}">
                <a16:creationId xmlns="" xmlns:a16="http://schemas.microsoft.com/office/drawing/2014/main" id="{7C496DF6-48F1-F442-A0BA-681819BDB96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9317146">
            <a:off x="2222813" y="4787942"/>
            <a:ext cx="2116428" cy="2116428"/>
          </a:xfrm>
          <a:prstGeom prst="rect">
            <a:avLst/>
          </a:prstGeom>
        </p:spPr>
      </p:pic>
      <p:pic>
        <p:nvPicPr>
          <p:cNvPr id="11" name="Content Placeholder 8" descr="LineSlightCurve">
            <a:extLst>
              <a:ext uri="{FF2B5EF4-FFF2-40B4-BE49-F238E27FC236}">
                <a16:creationId xmlns="" xmlns:a16="http://schemas.microsoft.com/office/drawing/2014/main" id="{A23F93D5-2A0D-1B4C-A7FD-31BD122A806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485963">
            <a:off x="142430" y="1977223"/>
            <a:ext cx="2116428" cy="2116428"/>
          </a:xfrm>
          <a:prstGeom prst="rect">
            <a:avLst/>
          </a:prstGeom>
        </p:spPr>
      </p:pic>
    </p:spTree>
    <p:extLst>
      <p:ext uri="{BB962C8B-B14F-4D97-AF65-F5344CB8AC3E}">
        <p14:creationId xmlns:p14="http://schemas.microsoft.com/office/powerpoint/2010/main" val="456303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2-07-31 at 13.11.41.png"/>
          <p:cNvPicPr>
            <a:picLocks noChangeAspect="1"/>
          </p:cNvPicPr>
          <p:nvPr/>
        </p:nvPicPr>
        <p:blipFill rotWithShape="1">
          <a:blip r:embed="rId3">
            <a:extLst>
              <a:ext uri="{28A0092B-C50C-407E-A947-70E740481C1C}">
                <a14:useLocalDpi xmlns:a14="http://schemas.microsoft.com/office/drawing/2010/main" val="0"/>
              </a:ext>
            </a:extLst>
          </a:blip>
          <a:srcRect t="10942" b="9034"/>
          <a:stretch/>
        </p:blipFill>
        <p:spPr>
          <a:xfrm>
            <a:off x="1973414" y="2410180"/>
            <a:ext cx="8271225" cy="4136829"/>
          </a:xfrm>
          <a:prstGeom prst="rect">
            <a:avLst/>
          </a:prstGeom>
        </p:spPr>
      </p:pic>
      <p:sp>
        <p:nvSpPr>
          <p:cNvPr id="2" name="Title 1">
            <a:extLst>
              <a:ext uri="{FF2B5EF4-FFF2-40B4-BE49-F238E27FC236}">
                <a16:creationId xmlns="" xmlns:a16="http://schemas.microsoft.com/office/drawing/2014/main" id="{854A7478-0437-8B4F-AE40-5521D9E1BED0}"/>
              </a:ext>
            </a:extLst>
          </p:cNvPr>
          <p:cNvSpPr>
            <a:spLocks noGrp="1"/>
          </p:cNvSpPr>
          <p:nvPr>
            <p:ph type="title"/>
          </p:nvPr>
        </p:nvSpPr>
        <p:spPr/>
        <p:txBody>
          <a:bodyPr/>
          <a:lstStyle/>
          <a:p>
            <a:r>
              <a:rPr lang="en-US" dirty="0"/>
              <a:t>PDP</a:t>
            </a:r>
          </a:p>
        </p:txBody>
      </p:sp>
      <p:pic>
        <p:nvPicPr>
          <p:cNvPr id="8" name="Content Placeholder 8" descr="LineSlightCurve">
            <a:extLst>
              <a:ext uri="{FF2B5EF4-FFF2-40B4-BE49-F238E27FC236}">
                <a16:creationId xmlns="" xmlns:a16="http://schemas.microsoft.com/office/drawing/2014/main" id="{43F609FA-11D3-0F4F-A161-686E8476A0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2485963">
            <a:off x="2307094" y="3528309"/>
            <a:ext cx="2116428" cy="2116428"/>
          </a:xfrm>
          <a:prstGeom prst="rect">
            <a:avLst/>
          </a:prstGeom>
        </p:spPr>
      </p:pic>
      <p:sp>
        <p:nvSpPr>
          <p:cNvPr id="12" name="Rounded Rectangle 11">
            <a:extLst>
              <a:ext uri="{FF2B5EF4-FFF2-40B4-BE49-F238E27FC236}">
                <a16:creationId xmlns="" xmlns:a16="http://schemas.microsoft.com/office/drawing/2014/main" id="{EADAD7B9-4394-D44A-9C6E-24D5C47ABADA}"/>
              </a:ext>
            </a:extLst>
          </p:cNvPr>
          <p:cNvSpPr/>
          <p:nvPr/>
        </p:nvSpPr>
        <p:spPr>
          <a:xfrm>
            <a:off x="4173079" y="5053604"/>
            <a:ext cx="1581104" cy="246201"/>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393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EE1FBAA719E64CAE1811AD550CC6D8" ma:contentTypeVersion="11" ma:contentTypeDescription="Create a new document." ma:contentTypeScope="" ma:versionID="cc007afdae59745a661097f6fae5825d">
  <xsd:schema xmlns:xsd="http://www.w3.org/2001/XMLSchema" xmlns:xs="http://www.w3.org/2001/XMLSchema" xmlns:p="http://schemas.microsoft.com/office/2006/metadata/properties" xmlns:ns2="6afad450-df4e-4e75-9ff8-6f8ecbc18fc0" xmlns:ns3="8cecdbde-4e11-4cbf-b3cc-446beb51543b" targetNamespace="http://schemas.microsoft.com/office/2006/metadata/properties" ma:root="true" ma:fieldsID="0a89917d769a585f9b3129f39d2336bf" ns2:_="" ns3:_="">
    <xsd:import namespace="6afad450-df4e-4e75-9ff8-6f8ecbc18fc0"/>
    <xsd:import namespace="8cecdbde-4e11-4cbf-b3cc-446beb51543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fad450-df4e-4e75-9ff8-6f8ecbc18f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ecdbde-4e11-4cbf-b3cc-446beb51543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7973AC-A708-4BCA-92BD-97F4E189CFEC}"/>
</file>

<file path=customXml/itemProps2.xml><?xml version="1.0" encoding="utf-8"?>
<ds:datastoreItem xmlns:ds="http://schemas.openxmlformats.org/officeDocument/2006/customXml" ds:itemID="{6521B23C-9B11-4C85-BC07-82ECCF186E09}"/>
</file>

<file path=customXml/itemProps3.xml><?xml version="1.0" encoding="utf-8"?>
<ds:datastoreItem xmlns:ds="http://schemas.openxmlformats.org/officeDocument/2006/customXml" ds:itemID="{D6B18343-5474-4EEB-BC51-C2A4CA7DA7CA}"/>
</file>

<file path=docProps/app.xml><?xml version="1.0" encoding="utf-8"?>
<Properties xmlns="http://schemas.openxmlformats.org/officeDocument/2006/extended-properties" xmlns:vt="http://schemas.openxmlformats.org/officeDocument/2006/docPropsVTypes">
  <Template>{173B349E-A226-1D49-9CE2-1ADFB457E188}tf10001120</Template>
  <TotalTime>3134</TotalTime>
  <Words>405</Words>
  <Application>Microsoft Macintosh PowerPoint</Application>
  <PresentationFormat>Custom</PresentationFormat>
  <Paragraphs>121</Paragraphs>
  <Slides>29</Slides>
  <Notes>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Parcel</vt:lpstr>
      <vt:lpstr>Core anaesthetics  CT1 Year    2022 - 2023</vt:lpstr>
      <vt:lpstr>Where to find all the info</vt:lpstr>
      <vt:lpstr>The Curriculum</vt:lpstr>
      <vt:lpstr>The curriculum </vt:lpstr>
      <vt:lpstr>Glossary</vt:lpstr>
      <vt:lpstr>CT1 ARCP checklist</vt:lpstr>
      <vt:lpstr>ARCP outcomes </vt:lpstr>
      <vt:lpstr>The lifelong learning platform</vt:lpstr>
      <vt:lpstr>PDP</vt:lpstr>
      <vt:lpstr>Supervisory meetings</vt:lpstr>
      <vt:lpstr>Structured training report </vt:lpstr>
      <vt:lpstr>Surveys </vt:lpstr>
      <vt:lpstr>Exams – primary frca</vt:lpstr>
      <vt:lpstr>Learning resources </vt:lpstr>
      <vt:lpstr>Teaching </vt:lpstr>
      <vt:lpstr>Courses </vt:lpstr>
      <vt:lpstr>logbook</vt:lpstr>
      <vt:lpstr>Supervised Learning Events</vt:lpstr>
      <vt:lpstr>Supervised Learning Events</vt:lpstr>
      <vt:lpstr>EPA 1&amp;2 (IAC) </vt:lpstr>
      <vt:lpstr>EPA 1&amp;2  (IAC)</vt:lpstr>
      <vt:lpstr>PowerPoint Presentation</vt:lpstr>
      <vt:lpstr>PowerPoint Presentation</vt:lpstr>
      <vt:lpstr>msf</vt:lpstr>
      <vt:lpstr>MTR</vt:lpstr>
      <vt:lpstr>audit</vt:lpstr>
      <vt:lpstr>Reflective practice </vt:lpstr>
      <vt:lpstr>Form r </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ACCS CT1 Year  2019 - 2020</dc:title>
  <dc:creator>Cat Murphy</dc:creator>
  <cp:lastModifiedBy>Edward Knights</cp:lastModifiedBy>
  <cp:revision>116</cp:revision>
  <dcterms:created xsi:type="dcterms:W3CDTF">2019-07-26T20:06:52Z</dcterms:created>
  <dcterms:modified xsi:type="dcterms:W3CDTF">2022-08-11T15:15:00Z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0x010100CFEE1FBAA719E64CAE1811AD550CC6D8</vt:lpwstr>
  </property>
</Properties>
</file>