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58439260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Clinical Supervisors Report"/>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Clinical Supervisors Report</a:t>
            </a:r>
          </a:p>
        </p:txBody>
      </p:sp>
      <p:sp>
        <p:nvSpPr>
          <p:cNvPr id="153" name="CSR"/>
          <p:cNvSpPr txBox="1">
            <a:spLocks noGrp="1"/>
          </p:cNvSpPr>
          <p:nvPr>
            <p:ph type="subTitle" sz="quarter" idx="1"/>
          </p:nvPr>
        </p:nvSpPr>
        <p:spPr>
          <a:prstGeom prst="rect">
            <a:avLst/>
          </a:prstGeom>
        </p:spPr>
        <p:txBody>
          <a:bodyPr/>
          <a:lstStyle>
            <a:lvl1pPr>
              <a:defRPr>
                <a:latin typeface="Calibri"/>
                <a:ea typeface="Calibri"/>
                <a:cs typeface="Calibri"/>
                <a:sym typeface="Calibri"/>
              </a:defRPr>
            </a:lvl1pPr>
          </a:lstStyle>
          <a:p>
            <a:r>
              <a:t>CSR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Being both ES and C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Being both ES and CS</a:t>
            </a:r>
          </a:p>
        </p:txBody>
      </p:sp>
      <p:sp>
        <p:nvSpPr>
          <p:cNvPr id="183" name="There are occasions when the same person will be the trainee’s Clinical Supervisor and Educational Supervisor. The CSR is a summary of the observations of the supervisor (whether or not they are also an ES) on their performance under the various Capabili"/>
          <p:cNvSpPr txBox="1">
            <a:spLocks noGrp="1"/>
          </p:cNvSpPr>
          <p:nvPr>
            <p:ph type="body" idx="1"/>
          </p:nvPr>
        </p:nvSpPr>
        <p:spPr>
          <a:prstGeom prst="rect">
            <a:avLst/>
          </a:prstGeom>
        </p:spPr>
        <p:txBody>
          <a:bodyPr/>
          <a:lstStyle/>
          <a:p>
            <a:pPr marL="513333" indent="-513333" defTabSz="2292038">
              <a:spcBef>
                <a:spcPts val="2200"/>
              </a:spcBef>
              <a:defRPr sz="4136">
                <a:latin typeface="Graphik"/>
                <a:ea typeface="Graphik"/>
                <a:cs typeface="Graphik"/>
                <a:sym typeface="Graphik"/>
              </a:defRPr>
            </a:pPr>
            <a:r>
              <a:t>There are occasions when the same person will be the trainee’s Clinical Supervisor and Educational Supervisor. The CSR is a summary of the observations of the supervisor (whether or not they are also an ES) on their performance under the various Capability headings. It is an opinion based on observation, debriefing, tutorials, etc. The ESR, in contrast, is a summary of the information from different sources of your performance, recorded in your Portfolio. It is appropriate for the ES to quote as evidence along with other evidence the assessment made by the CS (even if the ES also completed the CSR)</a:t>
            </a:r>
          </a:p>
          <a:p>
            <a:pPr marL="513333" indent="-513333" defTabSz="2292038">
              <a:spcBef>
                <a:spcPts val="2200"/>
              </a:spcBef>
              <a:defRPr sz="4136">
                <a:latin typeface="Graphik"/>
                <a:ea typeface="Graphik"/>
                <a:cs typeface="Graphik"/>
                <a:sym typeface="Graphik"/>
              </a:defRPr>
            </a:pPr>
            <a:r>
              <a:t>If the CS is also the ES in a primary care post then the CSR does not need to be completed unless the evidence within the Portfolio does not give a full enough picture and information in a CSR would provide this missing information, or the trainee and their supervisor feel it is appropriate. In these situations, the CSR should be completed irrespective of whether the CS and ES are the same person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ommunication between the ES and C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Communication between the ES and CS</a:t>
            </a:r>
          </a:p>
        </p:txBody>
      </p:sp>
      <p:sp>
        <p:nvSpPr>
          <p:cNvPr id="186" name="The CSR is one of several sources of evidence used by the ES to reach a judgement about the trainees progress…"/>
          <p:cNvSpPr txBox="1">
            <a:spLocks noGrp="1"/>
          </p:cNvSpPr>
          <p:nvPr>
            <p:ph type="body" idx="1"/>
          </p:nvPr>
        </p:nvSpPr>
        <p:spPr>
          <a:prstGeom prst="rect">
            <a:avLst/>
          </a:prstGeom>
        </p:spPr>
        <p:txBody>
          <a:bodyPr/>
          <a:lstStyle/>
          <a:p>
            <a:pPr>
              <a:defRPr>
                <a:latin typeface="Graphik"/>
                <a:ea typeface="Graphik"/>
                <a:cs typeface="Graphik"/>
                <a:sym typeface="Graphik"/>
              </a:defRPr>
            </a:pPr>
            <a:r>
              <a:t>The CSR is one of several sources of evidence used by the ES to reach a judgement about the trainees progress</a:t>
            </a:r>
          </a:p>
          <a:p>
            <a:pPr>
              <a:defRPr>
                <a:latin typeface="Graphik"/>
                <a:ea typeface="Graphik"/>
                <a:cs typeface="Graphik"/>
                <a:sym typeface="Graphik"/>
              </a:defRPr>
            </a:pPr>
            <a:r>
              <a:t>While it has been designed to provide useful structured information, it is no substitute for dialogue between the Clinical and Educational Supervisor</a:t>
            </a:r>
          </a:p>
          <a:p>
            <a:pPr>
              <a:defRPr>
                <a:latin typeface="Graphik"/>
                <a:ea typeface="Graphik"/>
                <a:cs typeface="Graphik"/>
                <a:sym typeface="Graphik"/>
              </a:defRPr>
            </a:pPr>
            <a:r>
              <a:t>If there are known concerns about performance prior to the start of a post it is appropriate for the ES and/or the Training Programme Director to ensure that the CS is aware of the concerns and for the ES to remain available for advice. It is good practice for the trainee also to be aware of these conversations and their overall content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88" name="Level of supervision required"/>
          <p:cNvSpPr txBox="1">
            <a:spLocks noGrp="1"/>
          </p:cNvSpPr>
          <p:nvPr>
            <p:ph type="title"/>
          </p:nvPr>
        </p:nvSpPr>
        <p:spPr>
          <a:prstGeom prst="rect">
            <a:avLst/>
          </a:prstGeom>
        </p:spPr>
        <p:txBody>
          <a:bodyPr/>
          <a:lstStyle>
            <a:lvl1pPr>
              <a:defRPr sz="12700">
                <a:latin typeface="Graphik"/>
                <a:ea typeface="Graphik"/>
                <a:cs typeface="Graphik"/>
                <a:sym typeface="Graphik"/>
              </a:defRPr>
            </a:lvl1pPr>
          </a:lstStyle>
          <a:p>
            <a:r>
              <a:t>Level of supervision required</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0" name="Table"/>
          <p:cNvGraphicFramePr/>
          <p:nvPr/>
        </p:nvGraphicFramePr>
        <p:xfrm>
          <a:off x="588057" y="501605"/>
          <a:ext cx="23220586" cy="12725490"/>
        </p:xfrm>
        <a:graphic>
          <a:graphicData uri="http://schemas.openxmlformats.org/drawingml/2006/table">
            <a:tbl>
              <a:tblPr>
                <a:tableStyleId>{4C3C2611-4C71-4FC5-86AE-919BDF0F9419}</a:tableStyleId>
              </a:tblPr>
              <a:tblGrid>
                <a:gridCol w="11603943"/>
                <a:gridCol w="11603943"/>
              </a:tblGrid>
              <a:tr h="2118798">
                <a:tc>
                  <a:txBody>
                    <a:bodyPr/>
                    <a:lstStyle/>
                    <a:p>
                      <a:pPr defTabSz="914400">
                        <a:tabLst>
                          <a:tab pos="1663700" algn="l"/>
                        </a:tabLst>
                        <a:defRPr sz="1800"/>
                      </a:pPr>
                      <a:r>
                        <a:rPr sz="3200">
                          <a:latin typeface="Graphik Semibold"/>
                          <a:ea typeface="Graphik Semibold"/>
                          <a:cs typeface="Graphik Semibold"/>
                          <a:sym typeface="Graphik Semibold"/>
                        </a:rPr>
                        <a:t>Level</a:t>
                      </a:r>
                    </a:p>
                  </a:txBody>
                  <a:tcPr marL="50800" marR="50800" marT="50800" marB="50800" anchor="ctr" horzOverflow="overflow"/>
                </a:tc>
                <a:tc>
                  <a:txBody>
                    <a:bodyPr/>
                    <a:lstStyle/>
                    <a:p>
                      <a:pPr defTabSz="914400">
                        <a:tabLst>
                          <a:tab pos="1663700" algn="l"/>
                        </a:tabLst>
                        <a:defRPr sz="1800"/>
                      </a:pPr>
                      <a:r>
                        <a:rPr sz="3200">
                          <a:latin typeface="Graphik Semibold"/>
                          <a:ea typeface="Graphik Semibold"/>
                          <a:cs typeface="Graphik Semibold"/>
                          <a:sym typeface="Graphik Semibold"/>
                        </a:rPr>
                        <a:t>Supervision definition</a:t>
                      </a:r>
                    </a:p>
                  </a:txBody>
                  <a:tcPr marL="50800" marR="50800" marT="50800" marB="50800" anchor="ctr" horzOverflow="overflow"/>
                </a:tc>
              </a:tr>
              <a:tr h="2118798">
                <a:tc>
                  <a:txBody>
                    <a:bodyPr/>
                    <a:lstStyle/>
                    <a:p>
                      <a:pPr defTabSz="914400">
                        <a:tabLst>
                          <a:tab pos="1663700" algn="l"/>
                        </a:tabLst>
                        <a:defRPr sz="1800"/>
                      </a:pPr>
                      <a:r>
                        <a:rPr sz="3200">
                          <a:latin typeface="Graphik Semibold"/>
                          <a:ea typeface="Graphik Semibold"/>
                          <a:cs typeface="Graphik Semibold"/>
                          <a:sym typeface="Graphik Semibold"/>
                        </a:rPr>
                        <a:t>1*</a:t>
                      </a:r>
                    </a:p>
                  </a:txBody>
                  <a:tcPr marL="50800" marR="50800" marT="50800" marB="50800" anchor="ctr" horzOverflow="overflow"/>
                </a:tc>
                <a:tc>
                  <a:txBody>
                    <a:bodyPr/>
                    <a:lstStyle/>
                    <a:p>
                      <a:pPr defTabSz="914400">
                        <a:tabLst>
                          <a:tab pos="1663700" algn="l"/>
                        </a:tabLst>
                        <a:defRPr sz="1800"/>
                      </a:pPr>
                      <a:r>
                        <a:rPr sz="2000"/>
                        <a:t>Cannot be left without direct supervision Limited to observing care; and / or
Seeing patients alone but not allowed to let patients leave the building or complete an episode of care before review by the supervisor</a:t>
                      </a:r>
                    </a:p>
                  </a:txBody>
                  <a:tcPr marL="50800" marR="50800" marT="50800" marB="50800" anchor="ctr" horzOverflow="overflow"/>
                </a:tc>
              </a:tr>
              <a:tr h="2118798">
                <a:tc>
                  <a:txBody>
                    <a:bodyPr/>
                    <a:lstStyle/>
                    <a:p>
                      <a:pPr defTabSz="914400">
                        <a:tabLst>
                          <a:tab pos="1663700" algn="l"/>
                        </a:tabLst>
                        <a:defRPr sz="1800"/>
                      </a:pPr>
                      <a:r>
                        <a:rPr sz="3200">
                          <a:latin typeface="Graphik Semibold"/>
                          <a:ea typeface="Graphik Semibold"/>
                          <a:cs typeface="Graphik Semibold"/>
                          <a:sym typeface="Graphik Semibold"/>
                        </a:rPr>
                        <a:t>2*</a:t>
                      </a:r>
                    </a:p>
                  </a:txBody>
                  <a:tcPr marL="50800" marR="50800" marT="50800" marB="50800" anchor="ctr" horzOverflow="overflow"/>
                </a:tc>
                <a:tc>
                  <a:txBody>
                    <a:bodyPr/>
                    <a:lstStyle/>
                    <a:p>
                      <a:pPr defTabSz="914400">
                        <a:tabLst>
                          <a:tab pos="1663700" algn="l"/>
                        </a:tabLst>
                        <a:defRPr sz="1800"/>
                      </a:pPr>
                      <a:r>
                        <a:rPr sz="2000"/>
                        <a:t>Requires more supervision than expected in their clinical role
Requires direct supervision by named supervisor:
The trainee may provide clinical care, but the supervisor, (in their absence delegated supervisor), is physically within the building and is immediately available if required to provide direct supervision on specific cases and non - immediate review of all cases
</a:t>
                      </a:r>
                    </a:p>
                  </a:txBody>
                  <a:tcPr marL="50800" marR="50800" marT="50800" marB="50800" anchor="ctr" horzOverflow="overflow"/>
                </a:tc>
              </a:tr>
              <a:tr h="2118798">
                <a:tc>
                  <a:txBody>
                    <a:bodyPr/>
                    <a:lstStyle/>
                    <a:p>
                      <a:pPr defTabSz="914400">
                        <a:tabLst>
                          <a:tab pos="1663700" algn="l"/>
                        </a:tabLst>
                        <a:defRPr sz="1800"/>
                      </a:pPr>
                      <a:r>
                        <a:rPr sz="3200">
                          <a:latin typeface="Graphik Semibold"/>
                          <a:ea typeface="Graphik Semibold"/>
                          <a:cs typeface="Graphik Semibold"/>
                          <a:sym typeface="Graphik Semibold"/>
                        </a:rPr>
                        <a:t>3</a:t>
                      </a:r>
                    </a:p>
                  </a:txBody>
                  <a:tcPr marL="50800" marR="50800" marT="50800" marB="50800" anchor="ctr" horzOverflow="overflow"/>
                </a:tc>
                <a:tc>
                  <a:txBody>
                    <a:bodyPr/>
                    <a:lstStyle/>
                    <a:p>
                      <a:pPr defTabSz="914400">
                        <a:tabLst>
                          <a:tab pos="1663700" algn="l"/>
                        </a:tabLst>
                        <a:defRPr sz="1800"/>
                      </a:pPr>
                      <a:r>
                        <a:rPr sz="2000"/>
                        <a:t>Requires expected levels of supervision in their clinical role
Requires indirect supervision by the named supervisor:
The trainee may provide clinical care when the supervisor is at a distance (urgent /unscheduled care, home visits) but is available by means of telephone to provide advice, and available to attend jointly if required to provide direct supervision. The trainee does not need to have every case reviewed but a regular review of random or selected cases takes place at routine intervals</a:t>
                      </a:r>
                    </a:p>
                  </a:txBody>
                  <a:tcPr marL="50800" marR="50800" marT="50800" marB="50800" anchor="ctr" horzOverflow="overflow"/>
                </a:tc>
              </a:tr>
              <a:tr h="2118798">
                <a:tc>
                  <a:txBody>
                    <a:bodyPr/>
                    <a:lstStyle/>
                    <a:p>
                      <a:pPr defTabSz="914400">
                        <a:tabLst>
                          <a:tab pos="1663700" algn="l"/>
                        </a:tabLst>
                        <a:defRPr sz="1800"/>
                      </a:pPr>
                      <a:r>
                        <a:rPr sz="3200">
                          <a:latin typeface="Graphik Semibold"/>
                          <a:ea typeface="Graphik Semibold"/>
                          <a:cs typeface="Graphik Semibold"/>
                          <a:sym typeface="Graphik Semibold"/>
                        </a:rPr>
                        <a:t>4 (ST3 only)</a:t>
                      </a:r>
                    </a:p>
                  </a:txBody>
                  <a:tcPr marL="50800" marR="50800" marT="50800" marB="50800" anchor="ctr" horzOverflow="overflow"/>
                </a:tc>
                <a:tc>
                  <a:txBody>
                    <a:bodyPr/>
                    <a:lstStyle/>
                    <a:p>
                      <a:pPr defTabSz="914400">
                        <a:tabLst>
                          <a:tab pos="1663700" algn="l"/>
                        </a:tabLst>
                        <a:defRPr sz="1800"/>
                      </a:pPr>
                      <a:r>
                        <a:rPr sz="2000"/>
                        <a:t>Requires no supervision in their clinical role
It is proposed that GP trainees will only reach Level 4 at the end of their training</a:t>
                      </a:r>
                    </a:p>
                  </a:txBody>
                  <a:tcPr marL="50800" marR="50800" marT="50800" marB="50800" anchor="ctr" horzOverflow="overflow"/>
                </a:tc>
              </a:tr>
              <a:tr h="2118798">
                <a:tc gridSpan="2">
                  <a:txBody>
                    <a:bodyPr/>
                    <a:lstStyle/>
                    <a:p>
                      <a:pPr defTabSz="914400">
                        <a:tabLst>
                          <a:tab pos="1663700" algn="l"/>
                        </a:tabLst>
                        <a:defRPr sz="1800"/>
                      </a:pPr>
                      <a:r>
                        <a:rPr sz="3200"/>
                        <a:t>*If levels 1 or 2 are selected the Clinical Supervisor will be required to clarify their reasons for this choice and it is expected that they would then also contact their local GP Associate Dean/Training Programme Director and/or Educational Supervisor to inform them of their concerns</a:t>
                      </a:r>
                    </a:p>
                  </a:txBody>
                  <a:tcPr marL="50800" marR="50800" marT="50800" marB="50800" anchor="ctr" horzOverflow="overflow"/>
                </a:tc>
                <a:tc hMerge="1">
                  <a:txBody>
                    <a:bodyPr/>
                    <a:lstStyle/>
                    <a:p>
                      <a:endParaRPr lang="en-US"/>
                    </a:p>
                  </a:txBody>
                  <a:tcPr/>
                </a:tc>
              </a:tr>
            </a:tbl>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92" name="Word descriptor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Word descriptors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Fitness to practis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Fitness to practise</a:t>
            </a:r>
          </a:p>
        </p:txBody>
      </p:sp>
      <p:sp>
        <p:nvSpPr>
          <p:cNvPr id="195" name="This is about professionalism and the actions expected to protect people from harm. This includes the awareness of when an individual’s performance, conduct or health, or that of others, might put patients, themselves or their colleagues at risk"/>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professionalism and the actions expected to protect people from harm. This includes the awareness of when an individual’s performance, conduct or health, or that of others, might put patients, themselves or their colleagues at risk</a:t>
            </a:r>
          </a:p>
        </p:txBody>
      </p:sp>
      <p:graphicFrame>
        <p:nvGraphicFramePr>
          <p:cNvPr id="196" name="Table"/>
          <p:cNvGraphicFramePr/>
          <p:nvPr/>
        </p:nvGraphicFramePr>
        <p:xfrm>
          <a:off x="552247" y="3671691"/>
          <a:ext cx="23292206" cy="9553889"/>
        </p:xfrm>
        <a:graphic>
          <a:graphicData uri="http://schemas.openxmlformats.org/drawingml/2006/table">
            <a:tbl>
              <a:tblPr>
                <a:tableStyleId>{4C3C2611-4C71-4FC5-86AE-919BDF0F9419}</a:tableStyleId>
              </a:tblPr>
              <a:tblGrid>
                <a:gridCol w="5819876"/>
                <a:gridCol w="5819876"/>
                <a:gridCol w="5819876"/>
                <a:gridCol w="5819876"/>
              </a:tblGrid>
              <a:tr h="1590198">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590198">
                <a:tc rowSpan="3">
                  <a:txBody>
                    <a:bodyPr/>
                    <a:lstStyle/>
                    <a:p>
                      <a:pPr defTabSz="914400">
                        <a:tabLst>
                          <a:tab pos="1663700" algn="l"/>
                        </a:tabLst>
                        <a:defRPr sz="1800"/>
                      </a:pPr>
                      <a:r>
                        <a:t>Fails to respect the requirements of the organisation e.g. meeting deadlines, producing documentation, observing contractual obligations Has repeated unexplained or unplanned absences from professional commitments Prioritises his/her own interests above those of the patient
Fails to cope adequately with pressure e.g. dealing with stress or managing time
Is the subject of multiple complaints
Fails to respect the requirements of the organisation e.g. meeting deadlines, producing documentation, observing contractual obligations Has repeated unexplained or unplanned absences from professional commitments Prioritises his/her own interests above those of the patient</a:t>
                      </a:r>
                    </a:p>
                  </a:txBody>
                  <a:tcPr marL="50800" marR="50800" marT="50800" marB="50800" anchor="ctr" horzOverflow="overflow"/>
                </a:tc>
                <a:tc>
                  <a:txBody>
                    <a:bodyPr/>
                    <a:lstStyle/>
                    <a:p>
                      <a:pPr defTabSz="914400">
                        <a:tabLst>
                          <a:tab pos="1663700" algn="l"/>
                        </a:tabLst>
                        <a:defRPr sz="1800"/>
                      </a:pPr>
                      <a:r>
                        <a:t>Understands the GMC document, “Duties of a Doctor”</a:t>
                      </a:r>
                    </a:p>
                  </a:txBody>
                  <a:tcPr marL="50800" marR="50800" marT="50800" marB="50800" anchor="ctr" horzOverflow="overflow"/>
                </a:tc>
                <a:tc>
                  <a:txBody>
                    <a:bodyPr/>
                    <a:lstStyle/>
                    <a:p>
                      <a:pPr defTabSz="914400">
                        <a:tabLst>
                          <a:tab pos="1663700" algn="l"/>
                        </a:tabLst>
                        <a:defRPr sz="1800"/>
                      </a:pPr>
                      <a:r>
                        <a:t>Demonstrates the accepted codes of practice in order to promote patient safety and effective team working</a:t>
                      </a:r>
                    </a:p>
                  </a:txBody>
                  <a:tcPr marL="50800" marR="50800" marT="50800" marB="50800" anchor="ctr" horzOverflow="overflow"/>
                </a:tc>
                <a:tc>
                  <a:txBody>
                    <a:bodyPr/>
                    <a:lstStyle/>
                    <a:p>
                      <a:pPr defTabSz="914400">
                        <a:tabLst>
                          <a:tab pos="1663700" algn="l"/>
                        </a:tabLst>
                        <a:defRPr sz="1800"/>
                      </a:pPr>
                      <a:r>
                        <a:t>Encourages scrutiny of professional behaviour, is open to feedback and demonstrates a willingness to change</a:t>
                      </a:r>
                    </a:p>
                  </a:txBody>
                  <a:tcPr marL="50800" marR="50800" marT="50800" marB="50800" anchor="ctr" horzOverflow="overflow"/>
                </a:tc>
              </a:tr>
              <a:tr h="1590198">
                <a:tc vMerge="1">
                  <a:txBody>
                    <a:bodyPr/>
                    <a:lstStyle/>
                    <a:p>
                      <a:endParaRPr lang="en-US"/>
                    </a:p>
                  </a:txBody>
                  <a:tcPr/>
                </a:tc>
                <a:tc>
                  <a:txBody>
                    <a:bodyPr/>
                    <a:lstStyle/>
                    <a:p>
                      <a:pPr defTabSz="914400">
                        <a:tabLst>
                          <a:tab pos="1663700" algn="l"/>
                        </a:tabLst>
                        <a:defRPr sz="1800"/>
                      </a:pPr>
                      <a:r>
                        <a:t>Attends to their professional duties</a:t>
                      </a:r>
                    </a:p>
                  </a:txBody>
                  <a:tcPr marL="50800" marR="50800" marT="50800" marB="50800" anchor="ctr" horzOverflow="overflow"/>
                </a:tc>
                <a:tc>
                  <a:txBody>
                    <a:bodyPr/>
                    <a:lstStyle/>
                    <a:p>
                      <a:pPr defTabSz="914400">
                        <a:tabLst>
                          <a:tab pos="1663700" algn="l"/>
                        </a:tabLst>
                        <a:defRPr sz="1800"/>
                      </a:pPr>
                      <a:r>
                        <a:t>Achieves a balance between their professional and personal demands that meets their work commitments and maintains their health</a:t>
                      </a:r>
                    </a:p>
                  </a:txBody>
                  <a:tcPr marL="50800" marR="50800" marT="50800" marB="50800" anchor="ctr" horzOverflow="overflow"/>
                </a:tc>
                <a:tc>
                  <a:txBody>
                    <a:bodyPr/>
                    <a:lstStyle/>
                    <a:p>
                      <a:pPr defTabSz="914400">
                        <a:tabLst>
                          <a:tab pos="1663700" algn="l"/>
                        </a:tabLst>
                        <a:defRPr sz="1800"/>
                      </a:pPr>
                      <a:r>
                        <a:t>Anticipates situations that might damage their work-life balance and seeks to minimise any adverse effects on themself or their patients</a:t>
                      </a:r>
                    </a:p>
                  </a:txBody>
                  <a:tcPr marL="50800" marR="50800" marT="50800" marB="50800" anchor="ctr" horzOverflow="overflow"/>
                </a:tc>
              </a:tr>
              <a:tr h="1590198">
                <a:tc vMerge="1">
                  <a:txBody>
                    <a:bodyPr/>
                    <a:lstStyle/>
                    <a:p>
                      <a:endParaRPr lang="en-US"/>
                    </a:p>
                  </a:txBody>
                  <a:tcPr/>
                </a:tc>
                <a:tc>
                  <a:txBody>
                    <a:bodyPr/>
                    <a:lstStyle/>
                    <a:p>
                      <a:pPr defTabSz="914400">
                        <a:tabLst>
                          <a:tab pos="1663700" algn="l"/>
                        </a:tabLst>
                        <a:defRPr sz="1800"/>
                      </a:pPr>
                      <a:r>
                        <a:t>Awareness that physical or mental illness, or personal habits, might interfere with the competent delivery of patient care</a:t>
                      </a:r>
                    </a:p>
                  </a:txBody>
                  <a:tcPr marL="50800" marR="50800" marT="50800" marB="50800" anchor="ctr" horzOverflow="overflow"/>
                </a:tc>
                <a:tc>
                  <a:txBody>
                    <a:bodyPr/>
                    <a:lstStyle/>
                    <a:p>
                      <a:pPr defTabSz="914400">
                        <a:tabLst>
                          <a:tab pos="1663700" algn="l"/>
                        </a:tabLst>
                        <a:defRPr sz="1800"/>
                      </a:pPr>
                      <a:r>
                        <a:t>Takes effective steps to address any personal health issue or habit that is impacting on their performance as a doctor
Demonstrates insight into any personal health issues</a:t>
                      </a:r>
                    </a:p>
                  </a:txBody>
                  <a:tcPr marL="50800" marR="50800" marT="50800" marB="50800" anchor="ctr" horzOverflow="overflow"/>
                </a:tc>
                <a:tc>
                  <a:txBody>
                    <a:bodyPr/>
                    <a:lstStyle/>
                    <a:p>
                      <a:pPr defTabSz="914400">
                        <a:tabLst>
                          <a:tab pos="1663700" algn="l"/>
                        </a:tabLst>
                        <a:defRPr sz="1800"/>
                      </a:pPr>
                      <a:r>
                        <a:t>Takes a proactive approach to promote personal health
Encourages an organisational culture in which the health of its members is valued and supported</a:t>
                      </a:r>
                    </a:p>
                  </a:txBody>
                  <a:tcPr marL="50800" marR="50800" marT="50800" marB="50800" anchor="ctr" horzOverflow="overflow"/>
                </a:tc>
              </a:tr>
              <a:tr h="1590198">
                <a:tc rowSpan="2">
                  <a:txBody>
                    <a:bodyPr/>
                    <a:lstStyle/>
                    <a:p>
                      <a:pPr defTabSz="914400">
                        <a:tabLst>
                          <a:tab pos="1663700" algn="l"/>
                        </a:tabLst>
                        <a:defRPr sz="1800"/>
                      </a:pPr>
                      <a:r>
                        <a:t>Fails to cope adequately with
pressure e.g. dealing with stress or managing time
Is the subject of multiple complaints</a:t>
                      </a:r>
                    </a:p>
                  </a:txBody>
                  <a:tcPr marL="50800" marR="50800" marT="50800" marB="50800" anchor="ctr" horzOverflow="overflow"/>
                </a:tc>
                <a:tc>
                  <a:txBody>
                    <a:bodyPr/>
                    <a:lstStyle/>
                    <a:p>
                      <a:pPr defTabSz="914400">
                        <a:tabLst>
                          <a:tab pos="1663700" algn="l"/>
                        </a:tabLst>
                        <a:defRPr sz="1800"/>
                      </a:pPr>
                      <a:r>
                        <a:t>Identifies and notifies an appropriate person when their own or a colleague’s performance, conduct or health might be putting others at risk</a:t>
                      </a:r>
                    </a:p>
                  </a:txBody>
                  <a:tcPr marL="50800" marR="50800" marT="50800" marB="50800" anchor="ctr" horzOverflow="overflow"/>
                </a:tc>
                <a:tc>
                  <a:txBody>
                    <a:bodyPr/>
                    <a:lstStyle/>
                    <a:p>
                      <a:pPr defTabSz="914400">
                        <a:tabLst>
                          <a:tab pos="1663700" algn="l"/>
                        </a:tabLst>
                        <a:defRPr sz="1800"/>
                      </a:pPr>
                      <a:r>
                        <a:t>Reacts promptly, discreetly and impartially when there are concerns about self or colleagues.
Takes advice from appropriate people and, if necessary, engages in a referral procedure</a:t>
                      </a:r>
                    </a:p>
                  </a:txBody>
                  <a:tcPr marL="50800" marR="50800" marT="50800" marB="50800" anchor="ctr" horzOverflow="overflow"/>
                </a:tc>
                <a:tc>
                  <a:txBody>
                    <a:bodyPr/>
                    <a:lstStyle/>
                    <a:p>
                      <a:pPr defTabSz="914400">
                        <a:tabLst>
                          <a:tab pos="1663700" algn="l"/>
                        </a:tabLst>
                        <a:defRPr sz="1800"/>
                      </a:pPr>
                      <a:r>
                        <a:t>Provides positive support to colleagues who have made mistakes or whose performance gives cause for concern</a:t>
                      </a:r>
                    </a:p>
                  </a:txBody>
                  <a:tcPr marL="50800" marR="50800" marT="50800" marB="50800" anchor="ctr" horzOverflow="overflow"/>
                </a:tc>
              </a:tr>
              <a:tr h="1590198">
                <a:tc vMerge="1">
                  <a:txBody>
                    <a:bodyPr/>
                    <a:lstStyle/>
                    <a:p>
                      <a:endParaRPr lang="en-US"/>
                    </a:p>
                  </a:txBody>
                  <a:tcPr/>
                </a:tc>
                <a:tc>
                  <a:txBody>
                    <a:bodyPr/>
                    <a:lstStyle/>
                    <a:p>
                      <a:pPr defTabSz="914400">
                        <a:tabLst>
                          <a:tab pos="1663700" algn="l"/>
                        </a:tabLst>
                        <a:defRPr sz="1800"/>
                      </a:pPr>
                      <a:r>
                        <a:t>Responds to complaints or performance issues appropriately</a:t>
                      </a:r>
                    </a:p>
                  </a:txBody>
                  <a:tcPr marL="50800" marR="50800" marT="50800" marB="50800" anchor="ctr" horzOverflow="overflow"/>
                </a:tc>
                <a:tc>
                  <a:txBody>
                    <a:bodyPr/>
                    <a:lstStyle/>
                    <a:p>
                      <a:pPr defTabSz="914400">
                        <a:tabLst>
                          <a:tab pos="1663700" algn="l"/>
                        </a:tabLst>
                        <a:defRPr sz="1800"/>
                      </a:pPr>
                      <a:r>
                        <a:t>Uses mechanisms to reflect on and learn from complaints or performance issues in order to improve patient care</a:t>
                      </a:r>
                    </a:p>
                  </a:txBody>
                  <a:tcPr marL="50800" marR="50800" marT="50800" marB="50800" anchor="ctr" horzOverflow="overflow"/>
                </a:tc>
                <a:tc>
                  <a:txBody>
                    <a:bodyPr/>
                    <a:lstStyle/>
                    <a:p>
                      <a:pPr defTabSz="914400">
                        <a:tabLst>
                          <a:tab pos="1663700" algn="l"/>
                        </a:tabLst>
                        <a:defRPr sz="1800"/>
                      </a:pPr>
                      <a:r>
                        <a:t>Actively seeks to anticipate and rectify where systems and practice may require improvement in order to improve patient care</a:t>
                      </a:r>
                    </a:p>
                  </a:txBody>
                  <a:tcPr marL="50800" marR="50800" marT="50800" marB="50800" anchor="ctr" horzOverflow="overflow"/>
                </a:tc>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Maintaining an ethical approach"/>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Maintaining an ethical approach </a:t>
            </a:r>
          </a:p>
        </p:txBody>
      </p:sp>
      <p:sp>
        <p:nvSpPr>
          <p:cNvPr id="199" name="This is about practising ethically with integrity and a respect for equality and diversit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808990">
              <a:defRPr sz="4312" spc="-43">
                <a:latin typeface="Graphik"/>
                <a:ea typeface="Graphik"/>
                <a:cs typeface="Graphik"/>
                <a:sym typeface="Graphik"/>
              </a:defRPr>
            </a:lvl1pPr>
          </a:lstStyle>
          <a:p>
            <a:r>
              <a:t>This is about practising ethically with integrity and a respect for equality and diversity</a:t>
            </a:r>
          </a:p>
        </p:txBody>
      </p:sp>
      <p:graphicFrame>
        <p:nvGraphicFramePr>
          <p:cNvPr id="200" name="Table"/>
          <p:cNvGraphicFramePr/>
          <p:nvPr/>
        </p:nvGraphicFramePr>
        <p:xfrm>
          <a:off x="495329" y="3500937"/>
          <a:ext cx="23406042" cy="9895397"/>
        </p:xfrm>
        <a:graphic>
          <a:graphicData uri="http://schemas.openxmlformats.org/drawingml/2006/table">
            <a:tbl>
              <a:tblPr>
                <a:tableStyleId>{4C3C2611-4C71-4FC5-86AE-919BDF0F9419}</a:tableStyleId>
              </a:tblPr>
              <a:tblGrid>
                <a:gridCol w="5848335"/>
                <a:gridCol w="5848335"/>
                <a:gridCol w="5848335"/>
                <a:gridCol w="5848335"/>
              </a:tblGrid>
              <a:tr h="1976539">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976539">
                <a:tc rowSpan="4">
                  <a:txBody>
                    <a:bodyPr/>
                    <a:lstStyle/>
                    <a:p>
                      <a:pPr defTabSz="914400">
                        <a:tabLst>
                          <a:tab pos="1663700" algn="l"/>
                        </a:tabLst>
                        <a:defRPr sz="1800"/>
                      </a:pPr>
                      <a:r>
                        <a:rPr sz="2200"/>
                        <a:t>Not a level below NFD
Does not consider ethical principles, such as good versus harm, and use this to make balanced decisions
Fails to show willingness to reflect on own attitudes</a:t>
                      </a:r>
                    </a:p>
                  </a:txBody>
                  <a:tcPr marL="50800" marR="50800" marT="50800" marB="50800" anchor="ctr" horzOverflow="overflow"/>
                </a:tc>
                <a:tc>
                  <a:txBody>
                    <a:bodyPr/>
                    <a:lstStyle/>
                    <a:p>
                      <a:pPr defTabSz="914400">
                        <a:tabLst>
                          <a:tab pos="1663700" algn="l"/>
                        </a:tabLst>
                        <a:defRPr sz="1800"/>
                      </a:pPr>
                      <a:r>
                        <a:rPr sz="2200"/>
                        <a:t>Awareness of the professional codes of practice as described in the GMC document “Good Medical Practice”
    </a:t>
                      </a:r>
                    </a:p>
                  </a:txBody>
                  <a:tcPr marL="50800" marR="50800" marT="50800" marB="50800" anchor="ctr" horzOverflow="overflow"/>
                </a:tc>
                <a:tc>
                  <a:txBody>
                    <a:bodyPr/>
                    <a:lstStyle/>
                    <a:p>
                      <a:pPr defTabSz="914400">
                        <a:tabLst>
                          <a:tab pos="1663700" algn="l"/>
                        </a:tabLst>
                        <a:defRPr sz="1800"/>
                      </a:pPr>
                      <a:r>
                        <a:rPr sz="2200"/>
                        <a:t>Demonstrates the application of “Good Medical Practice” in their own clinical practice.
Reflects on how their values, attitudes and ethics might influence professional behaviour</a:t>
                      </a:r>
                    </a:p>
                  </a:txBody>
                  <a:tcPr marL="50800" marR="50800" marT="50800" marB="50800" anchor="ctr" horzOverflow="overflow"/>
                </a:tc>
                <a:tc>
                  <a:txBody>
                    <a:bodyPr/>
                    <a:lstStyle/>
                    <a:p>
                      <a:pPr defTabSz="914400">
                        <a:tabLst>
                          <a:tab pos="1663700" algn="l"/>
                        </a:tabLst>
                        <a:defRPr sz="1800"/>
                      </a:pPr>
                      <a:r>
                        <a:rPr sz="2200"/>
                        <a:t>Anticipates the potential for conflicts of interest and takes appropriate action to avoid these</a:t>
                      </a:r>
                    </a:p>
                  </a:txBody>
                  <a:tcPr marL="50800" marR="50800" marT="50800" marB="50800" anchor="ctr" horzOverflow="overflow"/>
                </a:tc>
              </a:tr>
              <a:tr h="1976539">
                <a:tc vMerge="1">
                  <a:txBody>
                    <a:bodyPr/>
                    <a:lstStyle/>
                    <a:p>
                      <a:endParaRPr lang="en-US"/>
                    </a:p>
                  </a:txBody>
                  <a:tcPr/>
                </a:tc>
                <a:tc>
                  <a:txBody>
                    <a:bodyPr/>
                    <a:lstStyle/>
                    <a:p>
                      <a:pPr defTabSz="914400">
                        <a:tabLst>
                          <a:tab pos="1663700" algn="l"/>
                        </a:tabLst>
                        <a:defRPr sz="1800"/>
                      </a:pPr>
                      <a:r>
                        <a:rPr sz="2200"/>
                        <a:t> Understands the need to treat everyone with respect for their beliefs, preferences, dignity and rights</a:t>
                      </a:r>
                    </a:p>
                  </a:txBody>
                  <a:tcPr marL="50800" marR="50800" marT="50800" marB="50800" anchor="ctr" horzOverflow="overflow"/>
                </a:tc>
                <a:tc>
                  <a:txBody>
                    <a:bodyPr/>
                    <a:lstStyle/>
                    <a:p>
                      <a:pPr defTabSz="914400">
                        <a:tabLst>
                          <a:tab pos="1663700" algn="l"/>
                        </a:tabLst>
                        <a:defRPr sz="1800"/>
                      </a:pPr>
                      <a:r>
                        <a:rPr sz="2200"/>
                        <a:t>Demonstrates equality, fairness and respect in their day-to-day practice</a:t>
                      </a:r>
                    </a:p>
                  </a:txBody>
                  <a:tcPr marL="50800" marR="50800" marT="50800" marB="50800" anchor="ctr" horzOverflow="overflow"/>
                </a:tc>
                <a:tc>
                  <a:txBody>
                    <a:bodyPr/>
                    <a:lstStyle/>
                    <a:p>
                      <a:pPr defTabSz="914400">
                        <a:tabLst>
                          <a:tab pos="1663700" algn="l"/>
                        </a:tabLst>
                        <a:defRPr sz="1800"/>
                      </a:pPr>
                      <a:r>
                        <a:rPr sz="2200"/>
                        <a:t>Anticipates situations where indirect discrimination might occur
Awareness of current legislation as it applies to clinical work and practice management</a:t>
                      </a:r>
                    </a:p>
                  </a:txBody>
                  <a:tcPr marL="50800" marR="50800" marT="50800" marB="50800" anchor="ctr" horzOverflow="overflow"/>
                </a:tc>
              </a:tr>
              <a:tr h="1976539">
                <a:tc vMerge="1">
                  <a:txBody>
                    <a:bodyPr/>
                    <a:lstStyle/>
                    <a:p>
                      <a:endParaRPr lang="en-US"/>
                    </a:p>
                  </a:txBody>
                  <a:tcPr/>
                </a:tc>
                <a:tc>
                  <a:txBody>
                    <a:bodyPr/>
                    <a:lstStyle/>
                    <a:p>
                      <a:pPr defTabSz="914400">
                        <a:tabLst>
                          <a:tab pos="1663700" algn="l"/>
                        </a:tabLst>
                        <a:defRPr sz="1800"/>
                      </a:pPr>
                      <a:r>
                        <a:rPr sz="2200"/>
                        <a:t>Recognises that people are different and does not discriminate against them because of those differences</a:t>
                      </a:r>
                    </a:p>
                  </a:txBody>
                  <a:tcPr marL="50800" marR="50800" marT="50800" marB="50800" anchor="ctr" horzOverflow="overflow"/>
                </a:tc>
                <a:tc>
                  <a:txBody>
                    <a:bodyPr/>
                    <a:lstStyle/>
                    <a:p>
                      <a:pPr defTabSz="914400">
                        <a:tabLst>
                          <a:tab pos="1663700" algn="l"/>
                        </a:tabLst>
                        <a:defRPr sz="1800"/>
                      </a:pPr>
                      <a:r>
                        <a:rPr sz="2200"/>
                        <a:t>Values and appreciates different cultures and personal attributes, both in patients and colleagues</a:t>
                      </a:r>
                    </a:p>
                  </a:txBody>
                  <a:tcPr marL="50800" marR="50800" marT="50800" marB="50800" anchor="ctr" horzOverflow="overflow"/>
                </a:tc>
                <a:tc>
                  <a:txBody>
                    <a:bodyPr/>
                    <a:lstStyle/>
                    <a:p>
                      <a:pPr defTabSz="914400">
                        <a:tabLst>
                          <a:tab pos="1663700" algn="l"/>
                        </a:tabLst>
                        <a:defRPr sz="1800"/>
                      </a:pPr>
                      <a:r>
                        <a:rPr sz="2200"/>
                        <a:t>Actively supports diversity and harnesses differences between people for the benefit of the organisation and patients alike</a:t>
                      </a:r>
                    </a:p>
                  </a:txBody>
                  <a:tcPr marL="50800" marR="50800" marT="50800" marB="50800" anchor="ctr" horzOverflow="overflow"/>
                </a:tc>
              </a:tr>
              <a:tr h="1976539">
                <a:tc vMerge="1">
                  <a:txBody>
                    <a:bodyPr/>
                    <a:lstStyle/>
                    <a:p>
                      <a:endParaRPr lang="en-US"/>
                    </a:p>
                  </a:txBody>
                  <a:tcPr/>
                </a:tc>
                <a:tc>
                  <a:txBody>
                    <a:bodyPr/>
                    <a:lstStyle/>
                    <a:p>
                      <a:pPr defTabSz="914400">
                        <a:tabLst>
                          <a:tab pos="1663700" algn="l"/>
                        </a:tabLst>
                        <a:defRPr sz="1800"/>
                      </a:pPr>
                      <a:r>
                        <a:rPr sz="2200"/>
                        <a:t>Understands that “Good Medical Practice” requires reference to ethical principles.</a:t>
                      </a:r>
                    </a:p>
                  </a:txBody>
                  <a:tcPr marL="50800" marR="50800" marT="50800" marB="50800" anchor="ctr" horzOverflow="overflow"/>
                </a:tc>
                <a:tc>
                  <a:txBody>
                    <a:bodyPr/>
                    <a:lstStyle/>
                    <a:p>
                      <a:pPr defTabSz="914400">
                        <a:tabLst>
                          <a:tab pos="1663700" algn="l"/>
                        </a:tabLst>
                        <a:defRPr sz="1800"/>
                      </a:pPr>
                      <a:r>
                        <a:rPr sz="2200"/>
                        <a:t>Reflects on and discusses moral dilemmas encountered in the course of their work</a:t>
                      </a:r>
                    </a:p>
                  </a:txBody>
                  <a:tcPr marL="50800" marR="50800" marT="50800" marB="50800" anchor="ctr" horzOverflow="overflow"/>
                </a:tc>
                <a:tc>
                  <a:txBody>
                    <a:bodyPr/>
                    <a:lstStyle/>
                    <a:p>
                      <a:pPr defTabSz="914400">
                        <a:tabLst>
                          <a:tab pos="1663700" algn="l"/>
                        </a:tabLst>
                        <a:defRPr sz="1800"/>
                      </a:pPr>
                      <a:r>
                        <a:rPr sz="2200"/>
                        <a:t>Able to analyse ethical issues with reference to specific ethical theory</a:t>
                      </a:r>
                    </a:p>
                  </a:txBody>
                  <a:tcPr marL="50800" marR="50800" marT="50800" marB="50800" anchor="ctr" horzOverflow="overflow"/>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Communication and consultation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Communication and consultation skills </a:t>
            </a:r>
          </a:p>
        </p:txBody>
      </p:sp>
      <p:sp>
        <p:nvSpPr>
          <p:cNvPr id="203" name="This is about communication with patients, the use of recognised consultation techniques, establishing patient partnership, managing challenging consultations, third-party consultations and the use of interpreter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communication with patients, the use of recognised consultation techniques, establishing patient partnership, managing challenging consultations, third-party consultations and the use of interpreters</a:t>
            </a:r>
          </a:p>
        </p:txBody>
      </p:sp>
      <p:graphicFrame>
        <p:nvGraphicFramePr>
          <p:cNvPr id="204" name="Table"/>
          <p:cNvGraphicFramePr/>
          <p:nvPr/>
        </p:nvGraphicFramePr>
        <p:xfrm>
          <a:off x="381493" y="3500937"/>
          <a:ext cx="23633714" cy="9795790"/>
        </p:xfrm>
        <a:graphic>
          <a:graphicData uri="http://schemas.openxmlformats.org/drawingml/2006/table">
            <a:tbl>
              <a:tblPr>
                <a:tableStyleId>{4C3C2611-4C71-4FC5-86AE-919BDF0F9419}</a:tableStyleId>
              </a:tblPr>
              <a:tblGrid>
                <a:gridCol w="5905253"/>
                <a:gridCol w="5905253"/>
                <a:gridCol w="5905253"/>
                <a:gridCol w="5905253"/>
              </a:tblGrid>
              <a:tr h="1397584">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397584">
                <a:tc rowSpan="6">
                  <a:txBody>
                    <a:bodyPr/>
                    <a:lstStyle/>
                    <a:p>
                      <a:pPr defTabSz="914400">
                        <a:tabLst>
                          <a:tab pos="1663700" algn="l"/>
                        </a:tabLst>
                        <a:defRPr sz="1800"/>
                      </a:pPr>
                      <a:r>
                        <a:rPr sz="1900"/>
                        <a:t>Not a level below NFD
Does not establish rapport with the patient
Makes inappropriate assumptions about the patient’s agenda
Misses / ignores significant cues Does not give space and time to the patient when this is needed
Has a blinkered approach and is unable to adapt the consultation despite cues or new information
Is unable to consult within time scales that are appropriate to the stage of training
Uses stock phrases / inappropriate medical jargon rather than tailoring the language to the patients’ needs and context
The approach is inappropriately doctor-centred
  </a:t>
                      </a:r>
                    </a:p>
                  </a:txBody>
                  <a:tcPr marL="50800" marR="50800" marT="50800" marB="50800" anchor="ctr" horzOverflow="overflow"/>
                </a:tc>
                <a:tc>
                  <a:txBody>
                    <a:bodyPr/>
                    <a:lstStyle/>
                    <a:p>
                      <a:pPr defTabSz="914400">
                        <a:tabLst>
                          <a:tab pos="1663700" algn="l"/>
                        </a:tabLst>
                        <a:defRPr sz="1800"/>
                      </a:pPr>
                      <a:r>
                        <a:rPr sz="1900"/>
                        <a:t>Develops a relationship with the patient</a:t>
                      </a:r>
                    </a:p>
                  </a:txBody>
                  <a:tcPr marL="50800" marR="50800" marT="50800" marB="50800" anchor="ctr" horzOverflow="overflow"/>
                </a:tc>
                <a:tc>
                  <a:txBody>
                    <a:bodyPr/>
                    <a:lstStyle/>
                    <a:p>
                      <a:pPr defTabSz="914400">
                        <a:tabLst>
                          <a:tab pos="1663700" algn="l"/>
                        </a:tabLst>
                        <a:defRPr sz="1800"/>
                      </a:pPr>
                      <a:r>
                        <a:rPr sz="1900"/>
                        <a:t>Explores and responds to the patient’s agenda, health beliefs and preferences.
Elicits psychological and social information to place the patient’s problem in context</a:t>
                      </a:r>
                    </a:p>
                  </a:txBody>
                  <a:tcPr marL="50800" marR="50800" marT="50800" marB="50800" anchor="ctr" horzOverflow="overflow"/>
                </a:tc>
                <a:tc>
                  <a:txBody>
                    <a:bodyPr/>
                    <a:lstStyle/>
                    <a:p>
                      <a:pPr defTabSz="914400">
                        <a:tabLst>
                          <a:tab pos="1663700" algn="l"/>
                        </a:tabLst>
                        <a:defRPr sz="1800"/>
                      </a:pPr>
                      <a:r>
                        <a:rPr sz="1900"/>
                        <a:t>Incorporates the patient’s perspective and context when negotiating the management plan</a:t>
                      </a:r>
                    </a:p>
                  </a:txBody>
                  <a:tcPr marL="50800" marR="50800" marT="50800" marB="50800" anchor="ctr" horzOverflow="overflow"/>
                </a:tc>
              </a:tr>
              <a:tr h="1397584">
                <a:tc vMerge="1">
                  <a:txBody>
                    <a:bodyPr/>
                    <a:lstStyle/>
                    <a:p>
                      <a:endParaRPr lang="en-US"/>
                    </a:p>
                  </a:txBody>
                  <a:tcPr/>
                </a:tc>
                <a:tc>
                  <a:txBody>
                    <a:bodyPr/>
                    <a:lstStyle/>
                    <a:p>
                      <a:pPr defTabSz="914400">
                        <a:tabLst>
                          <a:tab pos="1663700" algn="l"/>
                        </a:tabLst>
                        <a:defRPr sz="1800"/>
                      </a:pPr>
                      <a:r>
                        <a:rPr sz="1900"/>
                        <a:t>The use of language is technically correct</a:t>
                      </a:r>
                    </a:p>
                  </a:txBody>
                  <a:tcPr marL="50800" marR="50800" marT="50800" marB="50800" anchor="ctr" horzOverflow="overflow"/>
                </a:tc>
                <a:tc>
                  <a:txBody>
                    <a:bodyPr/>
                    <a:lstStyle/>
                    <a:p>
                      <a:pPr defTabSz="914400">
                        <a:tabLst>
                          <a:tab pos="1663700" algn="l"/>
                        </a:tabLst>
                        <a:defRPr sz="1800"/>
                      </a:pPr>
                      <a:r>
                        <a:rPr sz="1900"/>
                        <a:t>The use of language is fluent and takes into consideration the needs and characteristics of the patient, for instance when talking to children or patients with learning disabilities</a:t>
                      </a:r>
                    </a:p>
                  </a:txBody>
                  <a:tcPr marL="50800" marR="50800" marT="50800" marB="50800" anchor="ctr" horzOverflow="overflow"/>
                </a:tc>
                <a:tc>
                  <a:txBody>
                    <a:bodyPr/>
                    <a:lstStyle/>
                    <a:p>
                      <a:pPr defTabSz="914400">
                        <a:tabLst>
                          <a:tab pos="1663700" algn="l"/>
                        </a:tabLst>
                        <a:defRPr sz="1800"/>
                      </a:pPr>
                      <a:r>
                        <a:rPr sz="1900"/>
                        <a:t>Employs a full range of fluent communication skills, both verbal and non-verbal, including active listening skills</a:t>
                      </a:r>
                    </a:p>
                  </a:txBody>
                  <a:tcPr marL="50800" marR="50800" marT="50800" marB="50800" anchor="ctr" horzOverflow="overflow"/>
                </a:tc>
              </a:tr>
              <a:tr h="1397584">
                <a:tc vMerge="1">
                  <a:txBody>
                    <a:bodyPr/>
                    <a:lstStyle/>
                    <a:p>
                      <a:endParaRPr lang="en-US"/>
                    </a:p>
                  </a:txBody>
                  <a:tcPr/>
                </a:tc>
                <a:tc>
                  <a:txBody>
                    <a:bodyPr/>
                    <a:lstStyle/>
                    <a:p>
                      <a:pPr defTabSz="914400">
                        <a:tabLst>
                          <a:tab pos="1663700" algn="l"/>
                        </a:tabLst>
                        <a:defRPr sz="1800"/>
                      </a:pPr>
                      <a:r>
                        <a:rPr sz="1900"/>
                        <a:t>Provides explanations that are medically correct</a:t>
                      </a:r>
                    </a:p>
                  </a:txBody>
                  <a:tcPr marL="50800" marR="50800" marT="50800" marB="50800" anchor="ctr" horzOverflow="overflow"/>
                </a:tc>
                <a:tc>
                  <a:txBody>
                    <a:bodyPr/>
                    <a:lstStyle/>
                    <a:p>
                      <a:pPr defTabSz="914400">
                        <a:tabLst>
                          <a:tab pos="1663700" algn="l"/>
                        </a:tabLst>
                        <a:defRPr sz="1800"/>
                      </a:pPr>
                      <a:r>
                        <a:rPr sz="1900"/>
                        <a:t>Uses the patient’s understanding to help improve the explanation offered</a:t>
                      </a:r>
                    </a:p>
                  </a:txBody>
                  <a:tcPr marL="50800" marR="50800" marT="50800" marB="50800" anchor="ctr" horzOverflow="overflow"/>
                </a:tc>
                <a:tc>
                  <a:txBody>
                    <a:bodyPr/>
                    <a:lstStyle/>
                    <a:p>
                      <a:pPr defTabSz="914400">
                        <a:tabLst>
                          <a:tab pos="1663700" algn="l"/>
                        </a:tabLst>
                        <a:defRPr sz="1800"/>
                      </a:pPr>
                      <a:r>
                        <a:rPr sz="1900"/>
                        <a:t>Uses a variety of communication techniques and materials (e.g. written or electronic) to adapt explanations to the needs of the patient</a:t>
                      </a:r>
                    </a:p>
                  </a:txBody>
                  <a:tcPr marL="50800" marR="50800" marT="50800" marB="50800" anchor="ctr" horzOverflow="overflow"/>
                </a:tc>
              </a:tr>
              <a:tr h="1397584">
                <a:tc vMerge="1">
                  <a:txBody>
                    <a:bodyPr/>
                    <a:lstStyle/>
                    <a:p>
                      <a:endParaRPr lang="en-US"/>
                    </a:p>
                  </a:txBody>
                  <a:tcPr/>
                </a:tc>
                <a:tc>
                  <a:txBody>
                    <a:bodyPr/>
                    <a:lstStyle/>
                    <a:p>
                      <a:pPr defTabSz="914400">
                        <a:tabLst>
                          <a:tab pos="1663700" algn="l"/>
                        </a:tabLst>
                        <a:defRPr sz="1800"/>
                      </a:pPr>
                      <a:r>
                        <a:rPr sz="1900"/>
                        <a:t>Communicates management plans and is starting to involve the patient in decision-making</a:t>
                      </a:r>
                    </a:p>
                  </a:txBody>
                  <a:tcPr marL="50800" marR="50800" marT="50800" marB="50800" anchor="ctr" horzOverflow="overflow"/>
                </a:tc>
                <a:tc>
                  <a:txBody>
                    <a:bodyPr/>
                    <a:lstStyle/>
                    <a:p>
                      <a:pPr defTabSz="914400">
                        <a:tabLst>
                          <a:tab pos="1663700" algn="l"/>
                        </a:tabLst>
                        <a:defRPr sz="1800"/>
                      </a:pPr>
                      <a:r>
                        <a:rPr sz="1900"/>
                        <a:t>Works in partnership with the patient, negotiating a mutually acceptable plan that respects the patient’s agenda and preference for involvement</a:t>
                      </a:r>
                    </a:p>
                  </a:txBody>
                  <a:tcPr marL="50800" marR="50800" marT="50800" marB="50800" anchor="ctr" horzOverflow="overflow"/>
                </a:tc>
                <a:tc>
                  <a:txBody>
                    <a:bodyPr/>
                    <a:lstStyle/>
                    <a:p>
                      <a:pPr defTabSz="914400">
                        <a:tabLst>
                          <a:tab pos="1663700" algn="l"/>
                        </a:tabLst>
                        <a:defRPr sz="1800"/>
                      </a:pPr>
                      <a:r>
                        <a:rPr sz="1900"/>
                        <a:t>Whenever possible, adopts plans that respect the patient’s autonomy. When there is a difference of opinion the patient’s autonomy is respected and a positive relationship is maintained</a:t>
                      </a:r>
                    </a:p>
                  </a:txBody>
                  <a:tcPr marL="50800" marR="50800" marT="50800" marB="50800" anchor="ctr" horzOverflow="overflow"/>
                </a:tc>
              </a:tr>
              <a:tr h="1397584">
                <a:tc vMerge="1">
                  <a:txBody>
                    <a:bodyPr/>
                    <a:lstStyle/>
                    <a:p>
                      <a:endParaRPr lang="en-US"/>
                    </a:p>
                  </a:txBody>
                  <a:tcPr/>
                </a:tc>
                <a:tc>
                  <a:txBody>
                    <a:bodyPr/>
                    <a:lstStyle/>
                    <a:p>
                      <a:pPr defTabSz="914400">
                        <a:tabLst>
                          <a:tab pos="1663700" algn="l"/>
                        </a:tabLst>
                        <a:defRPr sz="1800"/>
                      </a:pPr>
                      <a:r>
                        <a:rPr sz="1900"/>
                        <a:t>Consults to an acceptable standard and is starting to focus the priorities of the consultation</a:t>
                      </a:r>
                    </a:p>
                  </a:txBody>
                  <a:tcPr marL="50800" marR="50800" marT="50800" marB="50800" anchor="ctr" horzOverflow="overflow"/>
                </a:tc>
                <a:tc>
                  <a:txBody>
                    <a:bodyPr/>
                    <a:lstStyle/>
                    <a:p>
                      <a:pPr defTabSz="914400">
                        <a:tabLst>
                          <a:tab pos="1663700" algn="l"/>
                        </a:tabLst>
                        <a:defRPr sz="1800"/>
                      </a:pPr>
                      <a:r>
                        <a:rPr sz="1900"/>
                        <a:t>Consults in an organised and structured way, achieving the main tasks of the consultation in a timely manner</a:t>
                      </a:r>
                    </a:p>
                  </a:txBody>
                  <a:tcPr marL="50800" marR="50800" marT="50800" marB="50800" anchor="ctr" horzOverflow="overflow"/>
                </a:tc>
                <a:tc>
                  <a:txBody>
                    <a:bodyPr/>
                    <a:lstStyle/>
                    <a:p>
                      <a:pPr defTabSz="914400">
                        <a:tabLst>
                          <a:tab pos="1663700" algn="l"/>
                        </a:tabLst>
                        <a:defRPr sz="1800"/>
                      </a:pPr>
                      <a:r>
                        <a:rPr sz="1900"/>
                        <a:t>Consults effectively in a focussed manner moving beyond the essential to take a holistic view of the patient’s needs within the time frame of a normal consultation</a:t>
                      </a:r>
                    </a:p>
                  </a:txBody>
                  <a:tcPr marL="50800" marR="50800" marT="50800" marB="50800" anchor="ctr" horzOverflow="overflow"/>
                </a:tc>
              </a:tr>
              <a:tr h="1397584">
                <a:tc vMerge="1">
                  <a:txBody>
                    <a:bodyPr/>
                    <a:lstStyle/>
                    <a:p>
                      <a:endParaRPr lang="en-US"/>
                    </a:p>
                  </a:txBody>
                  <a:tcPr/>
                </a:tc>
                <a:tc>
                  <a:txBody>
                    <a:bodyPr/>
                    <a:lstStyle/>
                    <a:p>
                      <a:pPr defTabSz="914400">
                        <a:tabLst>
                          <a:tab pos="1663700" algn="l"/>
                        </a:tabLst>
                        <a:defRPr sz="1800"/>
                      </a:pPr>
                      <a:r>
                        <a:rPr sz="1900"/>
                        <a:t>Aware of when there is a language barrier and can access interpreters either in person or by telephone</a:t>
                      </a:r>
                    </a:p>
                  </a:txBody>
                  <a:tcPr marL="50800" marR="50800" marT="50800" marB="50800" anchor="ctr" horzOverflow="overflow"/>
                </a:tc>
                <a:tc>
                  <a:txBody>
                    <a:bodyPr/>
                    <a:lstStyle/>
                    <a:p>
                      <a:pPr defTabSz="914400">
                        <a:tabLst>
                          <a:tab pos="1663700" algn="l"/>
                        </a:tabLst>
                        <a:defRPr sz="1800"/>
                      </a:pPr>
                      <a:r>
                        <a:rPr sz="1900"/>
                        <a:t>Manages consultations effectively with patients who have different languages, cultures, beliefs and educational backgrounds</a:t>
                      </a:r>
                    </a:p>
                  </a:txBody>
                  <a:tcPr marL="50800" marR="50800" marT="50800" marB="50800" anchor="ctr" horzOverflow="overflow"/>
                </a:tc>
                <a:tc>
                  <a:txBody>
                    <a:bodyPr/>
                    <a:lstStyle/>
                    <a:p>
                      <a:pPr defTabSz="914400">
                        <a:tabLst>
                          <a:tab pos="1663700" algn="l"/>
                        </a:tabLst>
                        <a:defRPr sz="1800"/>
                      </a:pPr>
                      <a:r>
                        <a:rPr sz="1900"/>
                        <a:t>Uses a variety of communication and consultation techniques that demonstrates respect for, and values, diversity</a:t>
                      </a:r>
                    </a:p>
                  </a:txBody>
                  <a:tcPr marL="50800" marR="50800" marT="50800" marB="50800" anchor="ctr" horzOverflow="overflow"/>
                </a:tc>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Data gathering and interpret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Data gathering and interpretation </a:t>
            </a:r>
          </a:p>
        </p:txBody>
      </p:sp>
      <p:sp>
        <p:nvSpPr>
          <p:cNvPr id="207" name="This is about the gathering, interpretation, and use of data for clinical judgement, including information gathered from the history, clinical records, examination and investigation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the gathering, interpretation, and use of data for clinical judgement, including information gathered from the history, clinical records, examination and investigations</a:t>
            </a:r>
          </a:p>
        </p:txBody>
      </p:sp>
      <p:graphicFrame>
        <p:nvGraphicFramePr>
          <p:cNvPr id="208" name="Table"/>
          <p:cNvGraphicFramePr/>
          <p:nvPr/>
        </p:nvGraphicFramePr>
        <p:xfrm>
          <a:off x="353034" y="3415559"/>
          <a:ext cx="23690632" cy="9952316"/>
        </p:xfrm>
        <a:graphic>
          <a:graphicData uri="http://schemas.openxmlformats.org/drawingml/2006/table">
            <a:tbl>
              <a:tblPr>
                <a:tableStyleId>{4C3C2611-4C71-4FC5-86AE-919BDF0F9419}</a:tableStyleId>
              </a:tblPr>
              <a:tblGrid>
                <a:gridCol w="5919483"/>
                <a:gridCol w="5919483"/>
                <a:gridCol w="5919483"/>
                <a:gridCol w="5919483"/>
              </a:tblGrid>
              <a:tr h="2484903">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2484903">
                <a:tc rowSpan="3">
                  <a:txBody>
                    <a:bodyPr/>
                    <a:lstStyle/>
                    <a:p>
                      <a:pPr defTabSz="914400">
                        <a:tabLst>
                          <a:tab pos="1663700" algn="l"/>
                        </a:tabLst>
                        <a:defRPr sz="1800"/>
                      </a:pPr>
                      <a:r>
                        <a:rPr sz="2200"/>
                        <a:t>Not a level below NFD
Has an approach which is disorganised, chaotic, inflexible or inefficient
Does not use significant data as a prompt to gather further information Does not look for red flags appropriately
Fails to identify normality Examination technique is poor
Fails to identify significant physical or psychological signs</a:t>
                      </a:r>
                    </a:p>
                  </a:txBody>
                  <a:tcPr marL="50800" marR="50800" marT="50800" marB="50800" anchor="ctr" horzOverflow="overflow"/>
                </a:tc>
                <a:tc>
                  <a:txBody>
                    <a:bodyPr/>
                    <a:lstStyle/>
                    <a:p>
                      <a:pPr defTabSz="914400">
                        <a:tabLst>
                          <a:tab pos="1663700" algn="l"/>
                        </a:tabLst>
                        <a:defRPr sz="1800"/>
                      </a:pPr>
                      <a:r>
                        <a:rPr sz="2200"/>
                        <a:t>Accumulates information from the patient that is relevant to their problem.
Uses existing information in the patient records
</a:t>
                      </a:r>
                    </a:p>
                  </a:txBody>
                  <a:tcPr marL="50800" marR="50800" marT="50800" marB="50800" anchor="ctr" horzOverflow="overflow"/>
                </a:tc>
                <a:tc>
                  <a:txBody>
                    <a:bodyPr/>
                    <a:lstStyle/>
                    <a:p>
                      <a:pPr defTabSz="914400">
                        <a:tabLst>
                          <a:tab pos="1663700" algn="l"/>
                        </a:tabLst>
                        <a:defRPr sz="1800"/>
                      </a:pPr>
                      <a:r>
                        <a:rPr sz="2200"/>
                        <a:t>Systematically gathers information, using questions appropriately targeted to the problem without affecting patient safety.
Understands the importance of, and makes appropriate use of, existing information about the problem and the patient’s context</a:t>
                      </a:r>
                    </a:p>
                  </a:txBody>
                  <a:tcPr marL="50800" marR="50800" marT="50800" marB="50800" anchor="ctr" horzOverflow="overflow"/>
                </a:tc>
                <a:tc>
                  <a:txBody>
                    <a:bodyPr/>
                    <a:lstStyle/>
                    <a:p>
                      <a:pPr defTabSz="914400">
                        <a:tabLst>
                          <a:tab pos="1663700" algn="l"/>
                        </a:tabLst>
                        <a:defRPr sz="1800"/>
                      </a:pPr>
                      <a:r>
                        <a:rPr sz="2200"/>
                        <a:t>Expertly identifies the nature and scope of enquiry needed to investigate the problem, or multiple problems, within a short time frame.
Prioritises problems in a way that enhances patient satisfaction</a:t>
                      </a:r>
                    </a:p>
                  </a:txBody>
                  <a:tcPr marL="50800" marR="50800" marT="50800" marB="50800" anchor="ctr" horzOverflow="overflow"/>
                </a:tc>
              </a:tr>
              <a:tr h="2484903">
                <a:tc vMerge="1">
                  <a:txBody>
                    <a:bodyPr/>
                    <a:lstStyle/>
                    <a:p>
                      <a:endParaRPr lang="en-US"/>
                    </a:p>
                  </a:txBody>
                  <a:tcPr/>
                </a:tc>
                <a:tc>
                  <a:txBody>
                    <a:bodyPr/>
                    <a:lstStyle/>
                    <a:p>
                      <a:pPr defTabSz="914400">
                        <a:tabLst>
                          <a:tab pos="1663700" algn="l"/>
                        </a:tabLst>
                        <a:defRPr sz="1800"/>
                      </a:pPr>
                      <a:r>
                        <a:rPr sz="2200"/>
                        <a:t>Employs examinations and investigations that are in line with the patient’s problems</a:t>
                      </a:r>
                    </a:p>
                  </a:txBody>
                  <a:tcPr marL="50800" marR="50800" marT="50800" marB="50800" anchor="ctr" horzOverflow="overflow"/>
                </a:tc>
                <a:tc>
                  <a:txBody>
                    <a:bodyPr/>
                    <a:lstStyle/>
                    <a:p>
                      <a:pPr defTabSz="914400">
                        <a:tabLst>
                          <a:tab pos="1663700" algn="l"/>
                        </a:tabLst>
                        <a:defRPr sz="1800"/>
                      </a:pPr>
                      <a:r>
                        <a:rPr sz="2200"/>
                        <a:t>Chooses examinations and targets investigations appropriately and efficiently</a:t>
                      </a:r>
                    </a:p>
                  </a:txBody>
                  <a:tcPr marL="50800" marR="50800" marT="50800" marB="50800" anchor="ctr" horzOverflow="overflow"/>
                </a:tc>
                <a:tc rowSpan="2">
                  <a:txBody>
                    <a:bodyPr/>
                    <a:lstStyle/>
                    <a:p>
                      <a:pPr defTabSz="914400">
                        <a:tabLst>
                          <a:tab pos="1663700" algn="l"/>
                        </a:tabLst>
                        <a:defRPr sz="1800"/>
                      </a:pPr>
                      <a:r>
                        <a:rPr sz="2200"/>
                        <a:t>Uses a stepwise approach, basing further enquiries, examinations and tests on what is already known and what is later discovered</a:t>
                      </a:r>
                    </a:p>
                  </a:txBody>
                  <a:tcPr marL="50800" marR="50800" marT="50800" marB="50800" anchor="ctr" horzOverflow="overflow"/>
                </a:tc>
              </a:tr>
              <a:tr h="2484903">
                <a:tc vMerge="1">
                  <a:txBody>
                    <a:bodyPr/>
                    <a:lstStyle/>
                    <a:p>
                      <a:endParaRPr lang="en-US"/>
                    </a:p>
                  </a:txBody>
                  <a:tcPr/>
                </a:tc>
                <a:tc>
                  <a:txBody>
                    <a:bodyPr/>
                    <a:lstStyle/>
                    <a:p>
                      <a:pPr defTabSz="914400">
                        <a:tabLst>
                          <a:tab pos="1663700" algn="l"/>
                        </a:tabLst>
                        <a:defRPr sz="1800"/>
                      </a:pPr>
                      <a:r>
                        <a:rPr sz="2200"/>
                        <a:t>Identifies abnormal findings and results</a:t>
                      </a:r>
                    </a:p>
                  </a:txBody>
                  <a:tcPr marL="50800" marR="50800" marT="50800" marB="50800" anchor="ctr" horzOverflow="overflow"/>
                </a:tc>
                <a:tc>
                  <a:txBody>
                    <a:bodyPr/>
                    <a:lstStyle/>
                    <a:p>
                      <a:pPr defTabSz="914400">
                        <a:tabLst>
                          <a:tab pos="1663700" algn="l"/>
                        </a:tabLst>
                        <a:defRPr sz="1800"/>
                      </a:pPr>
                      <a:r>
                        <a:rPr sz="2200"/>
                        <a:t>Understands the significance and implications of findings and results, and takes appropriate action</a:t>
                      </a:r>
                    </a:p>
                  </a:txBody>
                  <a:tcPr marL="50800" marR="50800" marT="50800" marB="50800" anchor="ctr" horzOverflow="overflow"/>
                </a:tc>
                <a:tc vMerge="1">
                  <a:txBody>
                    <a:bodyPr/>
                    <a:lstStyle/>
                    <a:p>
                      <a:endParaRPr lang="en-US"/>
                    </a:p>
                  </a:txBody>
                  <a:tcPr/>
                </a:tc>
              </a:tr>
            </a:tbl>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linical Examination and Procedur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Clinical Examination and Procedural Skills </a:t>
            </a:r>
          </a:p>
        </p:txBody>
      </p:sp>
      <p:sp>
        <p:nvSpPr>
          <p:cNvPr id="211" name="This is about clinical examination and procedural skills. By the end of training, the trainee must have demonstrated competence in 5 mandatory skills and a range of other examination and skills relevant to General Practic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clinical examination and procedural skills. By the end of training, the trainee must have demonstrated competence in 5 mandatory skills and a range of other examination and skills relevant to General Practice</a:t>
            </a:r>
          </a:p>
        </p:txBody>
      </p:sp>
      <p:graphicFrame>
        <p:nvGraphicFramePr>
          <p:cNvPr id="212" name="Table"/>
          <p:cNvGraphicFramePr/>
          <p:nvPr/>
        </p:nvGraphicFramePr>
        <p:xfrm>
          <a:off x="438411" y="3444018"/>
          <a:ext cx="23519877" cy="9824251"/>
        </p:xfrm>
        <a:graphic>
          <a:graphicData uri="http://schemas.openxmlformats.org/drawingml/2006/table">
            <a:tbl>
              <a:tblPr>
                <a:tableStyleId>{4C3C2611-4C71-4FC5-86AE-919BDF0F9419}</a:tableStyleId>
              </a:tblPr>
              <a:tblGrid>
                <a:gridCol w="5876794"/>
                <a:gridCol w="5876794"/>
                <a:gridCol w="5876794"/>
                <a:gridCol w="5876794"/>
              </a:tblGrid>
              <a:tr h="1401649">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401649">
                <a:tc rowSpan="3">
                  <a:txBody>
                    <a:bodyPr/>
                    <a:lstStyle/>
                    <a:p>
                      <a:pPr defTabSz="914400">
                        <a:tabLst>
                          <a:tab pos="1663700" algn="l"/>
                        </a:tabLst>
                        <a:defRPr sz="1800"/>
                      </a:pPr>
                      <a:r>
                        <a:rPr sz="1500"/>
                        <a:t>Not a level below NFD
Patient shows no understanding as to the purpose of examination
Fails to examine when the history suggests conditions that might be confirmed or excluded by examination
Inappropriate over examination Fails to obtain informed consent for the procedure
Patient appears unnecessarily upset by the examination</a:t>
                      </a:r>
                    </a:p>
                  </a:txBody>
                  <a:tcPr marL="50800" marR="50800" marT="50800" marB="50800" anchor="ctr" horzOverflow="overflow"/>
                </a:tc>
                <a:tc>
                  <a:txBody>
                    <a:bodyPr/>
                    <a:lstStyle/>
                    <a:p>
                      <a:pPr defTabSz="914400">
                        <a:tabLst>
                          <a:tab pos="1663700" algn="l"/>
                        </a:tabLst>
                        <a:defRPr sz="1800"/>
                      </a:pPr>
                      <a:r>
                        <a:rPr sz="1500"/>
                        <a:t>Chooses examinations in line with the patient’s problem(s)</a:t>
                      </a:r>
                    </a:p>
                  </a:txBody>
                  <a:tcPr marL="50800" marR="50800" marT="50800" marB="50800" anchor="ctr" horzOverflow="overflow"/>
                </a:tc>
                <a:tc>
                  <a:txBody>
                    <a:bodyPr/>
                    <a:lstStyle/>
                    <a:p>
                      <a:pPr defTabSz="914400">
                        <a:tabLst>
                          <a:tab pos="1663700" algn="l"/>
                        </a:tabLst>
                        <a:defRPr sz="1800"/>
                      </a:pPr>
                      <a:r>
                        <a:rPr sz="1500"/>
                        <a:t>Chooses examinations appropriately targeted to the patient’s problem(s)</a:t>
                      </a:r>
                    </a:p>
                  </a:txBody>
                  <a:tcPr marL="50800" marR="50800" marT="50800" marB="50800" anchor="ctr" horzOverflow="overflow"/>
                </a:tc>
                <a:tc>
                  <a:txBody>
                    <a:bodyPr/>
                    <a:lstStyle/>
                    <a:p>
                      <a:pPr defTabSz="914400">
                        <a:tabLst>
                          <a:tab pos="1663700" algn="l"/>
                        </a:tabLst>
                        <a:defRPr sz="1800"/>
                      </a:pPr>
                      <a:r>
                        <a:rPr sz="1500"/>
                        <a:t>Proficiently identifies and performs the scope of examination necessary to investigate the patient’s problem(s)</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500"/>
                        <a:t>Identifies abnormal signs</a:t>
                      </a:r>
                    </a:p>
                  </a:txBody>
                  <a:tcPr marL="50800" marR="50800" marT="50800" marB="50800" anchor="ctr" horzOverflow="overflow"/>
                </a:tc>
                <a:tc>
                  <a:txBody>
                    <a:bodyPr/>
                    <a:lstStyle/>
                    <a:p>
                      <a:pPr defTabSz="914400">
                        <a:tabLst>
                          <a:tab pos="1663700" algn="l"/>
                        </a:tabLst>
                        <a:defRPr sz="1800"/>
                      </a:pPr>
                      <a:r>
                        <a:rPr sz="1500"/>
                        <a:t>Has a systematic approach to clinical examination and able to interpret physical signs accurately</a:t>
                      </a:r>
                    </a:p>
                  </a:txBody>
                  <a:tcPr marL="50800" marR="50800" marT="50800" marB="50800" anchor="ctr" horzOverflow="overflow"/>
                </a:tc>
                <a:tc>
                  <a:txBody>
                    <a:bodyPr/>
                    <a:lstStyle/>
                    <a:p>
                      <a:pPr defTabSz="914400">
                        <a:tabLst>
                          <a:tab pos="1663700" algn="l"/>
                        </a:tabLst>
                        <a:defRPr sz="1800"/>
                      </a:pPr>
                      <a:r>
                        <a:rPr sz="1500"/>
                        <a:t>Uses a step-wise approach to examination, basing further examinations on what is known already and is later discovered</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500"/>
                        <a:t>Suggests appropriate procedures related to the patient’s problem(s)</a:t>
                      </a:r>
                    </a:p>
                  </a:txBody>
                  <a:tcPr marL="50800" marR="50800" marT="50800" marB="50800" anchor="ctr" horzOverflow="overflow"/>
                </a:tc>
                <a:tc>
                  <a:txBody>
                    <a:bodyPr/>
                    <a:lstStyle/>
                    <a:p>
                      <a:pPr defTabSz="914400">
                        <a:tabLst>
                          <a:tab pos="1663700" algn="l"/>
                        </a:tabLst>
                        <a:defRPr sz="1800"/>
                      </a:pPr>
                      <a:r>
                        <a:rPr sz="1500"/>
                        <a:t>Varies options of procedures according to circumstances and the preferences of the patient</a:t>
                      </a:r>
                    </a:p>
                  </a:txBody>
                  <a:tcPr marL="50800" marR="50800" marT="50800" marB="50800" anchor="ctr" horzOverflow="overflow"/>
                </a:tc>
                <a:tc>
                  <a:txBody>
                    <a:bodyPr/>
                    <a:lstStyle/>
                    <a:p>
                      <a:pPr defTabSz="914400">
                        <a:tabLst>
                          <a:tab pos="1663700" algn="l"/>
                        </a:tabLst>
                        <a:defRPr sz="1800"/>
                      </a:pPr>
                      <a:r>
                        <a:rPr sz="1500"/>
                        <a:t>Demonstrates a wide range of procedural skills to a high standard</a:t>
                      </a:r>
                    </a:p>
                  </a:txBody>
                  <a:tcPr marL="50800" marR="50800" marT="50800" marB="50800" anchor="ctr" horzOverflow="overflow"/>
                </a:tc>
              </a:tr>
              <a:tr h="1401649">
                <a:tc>
                  <a:txBody>
                    <a:bodyPr/>
                    <a:lstStyle/>
                    <a:p>
                      <a:pPr defTabSz="914400">
                        <a:tabLst>
                          <a:tab pos="1663700" algn="l"/>
                        </a:tabLst>
                        <a:defRPr sz="1500"/>
                      </a:pPr>
                      <a:endParaRPr/>
                    </a:p>
                  </a:txBody>
                  <a:tcPr marL="50800" marR="50800" marT="50800" marB="50800" anchor="ctr" horzOverflow="overflow"/>
                </a:tc>
                <a:tc>
                  <a:txBody>
                    <a:bodyPr/>
                    <a:lstStyle/>
                    <a:p>
                      <a:pPr defTabSz="914400">
                        <a:tabLst>
                          <a:tab pos="1663700" algn="l"/>
                        </a:tabLst>
                        <a:defRPr sz="1800"/>
                      </a:pPr>
                      <a:r>
                        <a:rPr sz="1500"/>
                        <a:t>Observes the professional codes of practice including the use of chaperones</a:t>
                      </a:r>
                    </a:p>
                  </a:txBody>
                  <a:tcPr marL="50800" marR="50800" marT="50800" marB="50800" anchor="ctr" horzOverflow="overflow"/>
                </a:tc>
                <a:tc>
                  <a:txBody>
                    <a:bodyPr/>
                    <a:lstStyle/>
                    <a:p>
                      <a:pPr defTabSz="914400">
                        <a:tabLst>
                          <a:tab pos="1663700" algn="l"/>
                        </a:tabLst>
                        <a:defRPr sz="1800"/>
                      </a:pPr>
                      <a:r>
                        <a:rPr sz="1500"/>
                        <a:t>Identifies and reflects on ethical issues with regard to examination and procedural skills</a:t>
                      </a:r>
                    </a:p>
                  </a:txBody>
                  <a:tcPr marL="50800" marR="50800" marT="50800" marB="50800" anchor="ctr" horzOverflow="overflow"/>
                </a:tc>
                <a:tc>
                  <a:txBody>
                    <a:bodyPr/>
                    <a:lstStyle/>
                    <a:p>
                      <a:pPr defTabSz="914400">
                        <a:tabLst>
                          <a:tab pos="1663700" algn="l"/>
                        </a:tabLst>
                        <a:defRPr sz="1800"/>
                      </a:pPr>
                      <a:r>
                        <a:rPr sz="1500"/>
                        <a:t>Engages with quality improvement initiatives with regard to examination and procedural skills</a:t>
                      </a:r>
                    </a:p>
                  </a:txBody>
                  <a:tcPr marL="50800" marR="50800" marT="50800" marB="50800" anchor="ctr" horzOverflow="overflow"/>
                </a:tc>
              </a:tr>
              <a:tr h="1401649">
                <a:tc rowSpan="2">
                  <a:txBody>
                    <a:bodyPr/>
                    <a:lstStyle/>
                    <a:p>
                      <a:pPr defTabSz="914400">
                        <a:tabLst>
                          <a:tab pos="1663700" algn="l"/>
                        </a:tabLst>
                        <a:defRPr sz="1500"/>
                      </a:pPr>
                      <a:endParaRPr/>
                    </a:p>
                  </a:txBody>
                  <a:tcPr marL="50800" marR="50800" marT="50800" marB="50800" anchor="ctr" horzOverflow="overflow"/>
                </a:tc>
                <a:tc>
                  <a:txBody>
                    <a:bodyPr/>
                    <a:lstStyle/>
                    <a:p>
                      <a:pPr defTabSz="914400">
                        <a:tabLst>
                          <a:tab pos="1663700" algn="l"/>
                        </a:tabLst>
                        <a:defRPr sz="1800"/>
                      </a:pPr>
                      <a:r>
                        <a:rPr sz="1500"/>
                        <a:t>Arranges the place of the examination to give the patient privacy and to respect their dignity.
Examination is carried out sensitively and without causing the patient harm</a:t>
                      </a:r>
                    </a:p>
                  </a:txBody>
                  <a:tcPr marL="50800" marR="50800" marT="50800" marB="50800" anchor="ctr" horzOverflow="overflow"/>
                </a:tc>
                <a:tc>
                  <a:txBody>
                    <a:bodyPr/>
                    <a:lstStyle/>
                    <a:p>
                      <a:pPr defTabSz="914400">
                        <a:tabLst>
                          <a:tab pos="1663700" algn="l"/>
                        </a:tabLst>
                        <a:defRPr sz="1800"/>
                      </a:pPr>
                      <a:r>
                        <a:rPr sz="1500"/>
                        <a:t>Recognises and acknowledges the patients concerns before and during the examination and puts them at ease</a:t>
                      </a:r>
                    </a:p>
                  </a:txBody>
                  <a:tcPr marL="50800" marR="50800" marT="50800" marB="50800" anchor="ctr" horzOverflow="overflow"/>
                </a:tc>
                <a:tc>
                  <a:txBody>
                    <a:bodyPr/>
                    <a:lstStyle/>
                    <a:p>
                      <a:pPr defTabSz="914400">
                        <a:tabLst>
                          <a:tab pos="1663700" algn="l"/>
                        </a:tabLst>
                        <a:defRPr sz="1800"/>
                      </a:pPr>
                      <a:r>
                        <a:rPr sz="1500"/>
                        <a:t>Recognises the verbal and non- verbal clues that the patient is not comfortable with an intrusion into their personal space especially the prospect or conduct of intimate examinations. Is able to help the patient to accept and feel safe during the examination</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500"/>
                        <a:t>Performs procedures and examinations with the patient’s consent and with a clinically justifiable reason to do so</a:t>
                      </a:r>
                    </a:p>
                  </a:txBody>
                  <a:tcPr marL="50800" marR="50800" marT="50800" marB="50800" anchor="ctr" horzOverflow="overflow"/>
                </a:tc>
                <a:tc>
                  <a:txBody>
                    <a:bodyPr/>
                    <a:lstStyle/>
                    <a:p>
                      <a:pPr defTabSz="914400">
                        <a:tabLst>
                          <a:tab pos="1663700" algn="l"/>
                        </a:tabLst>
                        <a:defRPr sz="1800"/>
                      </a:pPr>
                      <a:r>
                        <a:rPr sz="1500"/>
                        <a:t>Shows awareness of the medico- legal background, informed consent, mental capacity and the best interests of the patient</a:t>
                      </a:r>
                    </a:p>
                  </a:txBody>
                  <a:tcPr marL="50800" marR="50800" marT="50800" marB="50800" anchor="ctr" horzOverflow="overflow"/>
                </a:tc>
                <a:tc>
                  <a:txBody>
                    <a:bodyPr/>
                    <a:lstStyle/>
                    <a:p>
                      <a:pPr defTabSz="914400">
                        <a:tabLst>
                          <a:tab pos="1663700" algn="l"/>
                        </a:tabLst>
                        <a:defRPr sz="1800"/>
                      </a:pPr>
                      <a:r>
                        <a:rPr sz="1500"/>
                        <a:t>Helps to develop systems that reduce risk in clinical examination and procedural skills</a:t>
                      </a:r>
                    </a:p>
                  </a:txBody>
                  <a:tcPr marL="50800" marR="50800" marT="50800" marB="50800" anchor="ctr" horzOverflow="overflow"/>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linical Supervisors Report (CSR)"/>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Clinical Supervisors Report (CSR)</a:t>
            </a:r>
          </a:p>
        </p:txBody>
      </p:sp>
      <p:sp>
        <p:nvSpPr>
          <p:cNvPr id="156" name="The Clinical Supervisors Report (CSR) is a short, structured report completed by the Clinical Supervisor in each post…"/>
          <p:cNvSpPr txBox="1">
            <a:spLocks noGrp="1"/>
          </p:cNvSpPr>
          <p:nvPr>
            <p:ph type="body" idx="1"/>
          </p:nvPr>
        </p:nvSpPr>
        <p:spPr>
          <a:prstGeom prst="rect">
            <a:avLst/>
          </a:prstGeom>
        </p:spPr>
        <p:txBody>
          <a:bodyPr/>
          <a:lstStyle/>
          <a:p>
            <a:pPr>
              <a:defRPr>
                <a:latin typeface="Graphik"/>
                <a:ea typeface="Graphik"/>
                <a:cs typeface="Graphik"/>
                <a:sym typeface="Graphik"/>
              </a:defRPr>
            </a:pPr>
            <a:r>
              <a:t>The Clinical Supervisors Report (CSR) is a short, structured report completed by the Clinical Supervisor in each post</a:t>
            </a:r>
          </a:p>
          <a:p>
            <a:pPr>
              <a:defRPr>
                <a:latin typeface="Graphik"/>
                <a:ea typeface="Graphik"/>
                <a:cs typeface="Graphik"/>
                <a:sym typeface="Graphik"/>
              </a:defRPr>
            </a:pPr>
            <a:r>
              <a:t>It is essential this is done towards the end of the trainee’s non-primary care posts and also in primary care posts if any of the following apply:</a:t>
            </a:r>
          </a:p>
          <a:p>
            <a:pPr lvl="1">
              <a:defRPr>
                <a:latin typeface="Graphik"/>
                <a:ea typeface="Graphik"/>
                <a:cs typeface="Graphik"/>
                <a:sym typeface="Graphik"/>
              </a:defRPr>
            </a:pPr>
            <a:r>
              <a:t>The Clinical Supervisor in practice is a different person to the Educational Supervisor</a:t>
            </a:r>
          </a:p>
          <a:p>
            <a:pPr lvl="1">
              <a:defRPr>
                <a:latin typeface="Graphik"/>
                <a:ea typeface="Graphik"/>
                <a:cs typeface="Graphik"/>
                <a:sym typeface="Graphik"/>
              </a:defRPr>
            </a:pPr>
            <a:r>
              <a:t>The evidence in the Portfolio does not give a full enough picture of their progress in training and information in a CSR would provide this missing information</a:t>
            </a:r>
          </a:p>
          <a:p>
            <a:pPr lvl="1">
              <a:defRPr>
                <a:latin typeface="Graphik"/>
                <a:ea typeface="Graphik"/>
                <a:cs typeface="Graphik"/>
                <a:sym typeface="Graphik"/>
              </a:defRPr>
            </a:pPr>
            <a:r>
              <a:t>Either the trainee or their supervisor feels it is appropriate</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Making a diagnosis / decision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Making a diagnosis / decisions</a:t>
            </a:r>
          </a:p>
        </p:txBody>
      </p:sp>
      <p:sp>
        <p:nvSpPr>
          <p:cNvPr id="215" name="This is about a conscious, structured approach to making diagnoses and decision-making"/>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67715">
              <a:defRPr sz="4092" spc="-40">
                <a:latin typeface="Graphik"/>
                <a:ea typeface="Graphik"/>
                <a:cs typeface="Graphik"/>
                <a:sym typeface="Graphik"/>
              </a:defRPr>
            </a:lvl1pPr>
          </a:lstStyle>
          <a:p>
            <a:r>
              <a:t>This is about a conscious, structured approach to making diagnoses and decision-making</a:t>
            </a:r>
          </a:p>
        </p:txBody>
      </p:sp>
      <p:graphicFrame>
        <p:nvGraphicFramePr>
          <p:cNvPr id="216" name="Table"/>
          <p:cNvGraphicFramePr/>
          <p:nvPr/>
        </p:nvGraphicFramePr>
        <p:xfrm>
          <a:off x="418890" y="3387101"/>
          <a:ext cx="23558920" cy="9952316"/>
        </p:xfrm>
        <a:graphic>
          <a:graphicData uri="http://schemas.openxmlformats.org/drawingml/2006/table">
            <a:tbl>
              <a:tblPr>
                <a:tableStyleId>{4C3C2611-4C71-4FC5-86AE-919BDF0F9419}</a:tableStyleId>
              </a:tblPr>
              <a:tblGrid>
                <a:gridCol w="5886554"/>
                <a:gridCol w="5886554"/>
                <a:gridCol w="5886554"/>
                <a:gridCol w="5886554"/>
              </a:tblGrid>
              <a:tr h="1987923">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987923">
                <a:tc rowSpan="2">
                  <a:txBody>
                    <a:bodyPr/>
                    <a:lstStyle/>
                    <a:p>
                      <a:pPr defTabSz="914400">
                        <a:tabLst>
                          <a:tab pos="1663700" algn="l"/>
                        </a:tabLst>
                        <a:defRPr sz="1800"/>
                      </a:pPr>
                      <a:r>
                        <a:rPr sz="1500"/>
                        <a:t>Not a level below NFD
Is indecisive, illogical or incorrect in decision-making
Fails to consider the serious possibilities
Is dogmatic/closed to other ideas Too frequently has late or missed diagnoses</a:t>
                      </a:r>
                    </a:p>
                  </a:txBody>
                  <a:tcPr marL="50800" marR="50800" marT="50800" marB="50800" anchor="ctr" horzOverflow="overflow"/>
                </a:tc>
                <a:tc>
                  <a:txBody>
                    <a:bodyPr/>
                    <a:lstStyle/>
                    <a:p>
                      <a:pPr defTabSz="914400">
                        <a:tabLst>
                          <a:tab pos="1663700" algn="l"/>
                        </a:tabLst>
                        <a:defRPr sz="1800"/>
                      </a:pPr>
                      <a:r>
                        <a:rPr sz="1500"/>
                        <a:t>Generates an adequate differential diagnosis based on the information available</a:t>
                      </a:r>
                    </a:p>
                  </a:txBody>
                  <a:tcPr marL="50800" marR="50800" marT="50800" marB="50800" anchor="ctr" horzOverflow="overflow"/>
                </a:tc>
                <a:tc>
                  <a:txBody>
                    <a:bodyPr/>
                    <a:lstStyle/>
                    <a:p>
                      <a:pPr defTabSz="914400">
                        <a:tabLst>
                          <a:tab pos="1663700" algn="l"/>
                        </a:tabLst>
                        <a:defRPr sz="1800"/>
                      </a:pPr>
                      <a:r>
                        <a:rPr sz="1500"/>
                        <a:t>Makes diagnoses in a structured way using a problem-solving method.
Uses an understanding of probability based on prevalence, incidence and natural history of illness to aid decision-making.
Addresses problems that present early and/or in an undifferentiated way by integrating all the available information to help generate a differential diagnosis</a:t>
                      </a:r>
                    </a:p>
                  </a:txBody>
                  <a:tcPr marL="50800" marR="50800" marT="50800" marB="50800" anchor="ctr" horzOverflow="overflow"/>
                </a:tc>
                <a:tc>
                  <a:txBody>
                    <a:bodyPr/>
                    <a:lstStyle/>
                    <a:p>
                      <a:pPr defTabSz="914400">
                        <a:tabLst>
                          <a:tab pos="1663700" algn="l"/>
                        </a:tabLst>
                        <a:defRPr sz="1800"/>
                      </a:pPr>
                      <a:r>
                        <a:rPr sz="1500"/>
                        <a:t>Uses pattern recognition to identify diagnoses quickly, safely and reliably.
Remains aware of the limitations of pattern recognition and when to revert to an analytical approach</a:t>
                      </a:r>
                    </a:p>
                  </a:txBody>
                  <a:tcPr marL="50800" marR="50800" marT="50800" marB="50800" anchor="ctr" horzOverflow="overflow"/>
                </a:tc>
              </a:tr>
              <a:tr h="1987923">
                <a:tc vMerge="1">
                  <a:txBody>
                    <a:bodyPr/>
                    <a:lstStyle/>
                    <a:p>
                      <a:endParaRPr lang="en-US"/>
                    </a:p>
                  </a:txBody>
                  <a:tcPr/>
                </a:tc>
                <a:tc>
                  <a:txBody>
                    <a:bodyPr/>
                    <a:lstStyle/>
                    <a:p>
                      <a:pPr defTabSz="914400">
                        <a:tabLst>
                          <a:tab pos="1663700" algn="l"/>
                        </a:tabLst>
                        <a:defRPr sz="1800"/>
                      </a:pPr>
                      <a:r>
                        <a:rPr sz="1500"/>
                        <a:t>Generates and tests appropriate hypotheses</a:t>
                      </a:r>
                    </a:p>
                  </a:txBody>
                  <a:tcPr marL="50800" marR="50800" marT="50800" marB="50800" anchor="ctr" horzOverflow="overflow"/>
                </a:tc>
                <a:tc>
                  <a:txBody>
                    <a:bodyPr/>
                    <a:lstStyle/>
                    <a:p>
                      <a:pPr defTabSz="914400">
                        <a:tabLst>
                          <a:tab pos="1663700" algn="l"/>
                        </a:tabLst>
                        <a:defRPr sz="1800"/>
                      </a:pPr>
                      <a:r>
                        <a:rPr sz="1500"/>
                        <a:t>Revises hypotheses in the light of additional information</a:t>
                      </a:r>
                    </a:p>
                  </a:txBody>
                  <a:tcPr marL="50800" marR="50800" marT="50800" marB="50800" anchor="ctr" horzOverflow="overflow"/>
                </a:tc>
                <a:tc>
                  <a:txBody>
                    <a:bodyPr/>
                    <a:lstStyle/>
                    <a:p>
                      <a:pPr defTabSz="914400">
                        <a:tabLst>
                          <a:tab pos="1663700" algn="l"/>
                        </a:tabLst>
                        <a:defRPr sz="1800"/>
                      </a:pPr>
                      <a:r>
                        <a:rPr sz="1500"/>
                        <a:t>No longer relies on rules or protocols but is able to use and justify discretionary judgement in situations of uncertainty or complexity, for example in patients with multiple problems</a:t>
                      </a:r>
                    </a:p>
                  </a:txBody>
                  <a:tcPr marL="50800" marR="50800" marT="50800" marB="50800" anchor="ctr" horzOverflow="overflow"/>
                </a:tc>
              </a:tr>
              <a:tr h="1987923">
                <a:tc>
                  <a:txBody>
                    <a:bodyPr/>
                    <a:lstStyle/>
                    <a:p>
                      <a:pPr defTabSz="914400">
                        <a:tabLst>
                          <a:tab pos="1663700" algn="l"/>
                        </a:tabLst>
                        <a:defRPr sz="1500"/>
                      </a:pPr>
                      <a:endParaRPr/>
                    </a:p>
                  </a:txBody>
                  <a:tcPr marL="50800" marR="50800" marT="50800" marB="50800" anchor="ctr" horzOverflow="overflow"/>
                </a:tc>
                <a:tc>
                  <a:txBody>
                    <a:bodyPr/>
                    <a:lstStyle/>
                    <a:p>
                      <a:pPr defTabSz="914400">
                        <a:tabLst>
                          <a:tab pos="1663700" algn="l"/>
                        </a:tabLst>
                        <a:defRPr sz="1800"/>
                      </a:pPr>
                      <a:r>
                        <a:rPr sz="1500"/>
                        <a:t>Makes decisions by applying rules, plans or protocols</a:t>
                      </a:r>
                    </a:p>
                  </a:txBody>
                  <a:tcPr marL="50800" marR="50800" marT="50800" marB="50800" anchor="ctr" horzOverflow="overflow"/>
                </a:tc>
                <a:tc>
                  <a:txBody>
                    <a:bodyPr/>
                    <a:lstStyle/>
                    <a:p>
                      <a:pPr defTabSz="914400">
                        <a:tabLst>
                          <a:tab pos="1663700" algn="l"/>
                        </a:tabLst>
                        <a:defRPr sz="1800"/>
                      </a:pPr>
                      <a:r>
                        <a:rPr sz="1500"/>
                        <a:t>Thinks flexibly around problems generating functional solutions</a:t>
                      </a:r>
                    </a:p>
                  </a:txBody>
                  <a:tcPr marL="50800" marR="50800" marT="50800" marB="50800" anchor="ctr" horzOverflow="overflow"/>
                </a:tc>
                <a:tc>
                  <a:txBody>
                    <a:bodyPr/>
                    <a:lstStyle/>
                    <a:p>
                      <a:pPr defTabSz="914400">
                        <a:tabLst>
                          <a:tab pos="1663700" algn="l"/>
                        </a:tabLst>
                        <a:defRPr sz="1500"/>
                      </a:pPr>
                      <a:endParaRPr/>
                    </a:p>
                  </a:txBody>
                  <a:tcPr marL="50800" marR="50800" marT="50800" marB="50800" anchor="ctr" horzOverflow="overflow"/>
                </a:tc>
              </a:tr>
              <a:tr h="1987923">
                <a:tc>
                  <a:txBody>
                    <a:bodyPr/>
                    <a:lstStyle/>
                    <a:p>
                      <a:pPr defTabSz="914400">
                        <a:tabLst>
                          <a:tab pos="1663700" algn="l"/>
                        </a:tabLst>
                        <a:defRPr sz="1500"/>
                      </a:pPr>
                      <a:endParaRPr/>
                    </a:p>
                  </a:txBody>
                  <a:tcPr marL="50800" marR="50800" marT="50800" marB="50800" anchor="ctr" horzOverflow="overflow"/>
                </a:tc>
                <a:tc>
                  <a:txBody>
                    <a:bodyPr/>
                    <a:lstStyle/>
                    <a:p>
                      <a:pPr defTabSz="914400">
                        <a:tabLst>
                          <a:tab pos="1663700" algn="l"/>
                        </a:tabLst>
                        <a:defRPr sz="1800"/>
                      </a:pPr>
                      <a:r>
                        <a:rPr sz="1500"/>
                        <a:t>Is starting to develop independent skills in decision making and uses the support of others to confirm these are correct</a:t>
                      </a:r>
                    </a:p>
                  </a:txBody>
                  <a:tcPr marL="50800" marR="50800" marT="50800" marB="50800" anchor="ctr" horzOverflow="overflow"/>
                </a:tc>
                <a:tc>
                  <a:txBody>
                    <a:bodyPr/>
                    <a:lstStyle/>
                    <a:p>
                      <a:pPr defTabSz="914400">
                        <a:tabLst>
                          <a:tab pos="1663700" algn="l"/>
                        </a:tabLst>
                        <a:defRPr sz="1800"/>
                      </a:pPr>
                      <a:r>
                        <a:rPr sz="1500"/>
                        <a:t>Has confidence in, and takes ownership of own decisions whilst being aware of their own limitations.
Keeps an open mind and is able to adjust and revise decisions in the light of relevant new information</a:t>
                      </a:r>
                    </a:p>
                  </a:txBody>
                  <a:tcPr marL="50800" marR="50800" marT="50800" marB="50800" anchor="ctr" horzOverflow="overflow"/>
                </a:tc>
                <a:tc>
                  <a:txBody>
                    <a:bodyPr/>
                    <a:lstStyle/>
                    <a:p>
                      <a:pPr defTabSz="914400">
                        <a:tabLst>
                          <a:tab pos="1663700" algn="l"/>
                        </a:tabLst>
                        <a:defRPr sz="1800"/>
                      </a:pPr>
                      <a:r>
                        <a:rPr sz="1500"/>
                        <a:t>Continues to reflect appropriately on difficult decisions. Develops mechanisms to be comfortable with these choices</a:t>
                      </a:r>
                    </a:p>
                  </a:txBody>
                  <a:tcPr marL="50800" marR="50800" marT="50800" marB="50800" anchor="ctr" horzOverflow="overflow"/>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linical managem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Clinical management</a:t>
            </a:r>
          </a:p>
        </p:txBody>
      </p:sp>
      <p:sp>
        <p:nvSpPr>
          <p:cNvPr id="219" name="This is about the recognition and management of patients’ problem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This is about the recognition and management of patients’ problems</a:t>
            </a:r>
          </a:p>
        </p:txBody>
      </p:sp>
      <p:graphicFrame>
        <p:nvGraphicFramePr>
          <p:cNvPr id="220" name="Table"/>
          <p:cNvGraphicFramePr/>
          <p:nvPr/>
        </p:nvGraphicFramePr>
        <p:xfrm>
          <a:off x="539841" y="3500937"/>
          <a:ext cx="23317018" cy="9738873"/>
        </p:xfrm>
        <a:graphic>
          <a:graphicData uri="http://schemas.openxmlformats.org/drawingml/2006/table">
            <a:tbl>
              <a:tblPr>
                <a:tableStyleId>{4C3C2611-4C71-4FC5-86AE-919BDF0F9419}</a:tableStyleId>
              </a:tblPr>
              <a:tblGrid>
                <a:gridCol w="5826079"/>
                <a:gridCol w="5826079"/>
                <a:gridCol w="5826079"/>
                <a:gridCol w="5826079"/>
              </a:tblGrid>
              <a:tr h="1215771">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215771">
                <a:tc rowSpan="7">
                  <a:txBody>
                    <a:bodyPr/>
                    <a:lstStyle/>
                    <a:p>
                      <a:pPr defTabSz="914400">
                        <a:tabLst>
                          <a:tab pos="1663700" algn="l"/>
                        </a:tabLst>
                        <a:defRPr sz="1800"/>
                      </a:pPr>
                      <a:r>
                        <a:rPr sz="1400"/>
                        <a:t>Not a level below NFD
Asks for help inappropriately: either too much or too little
Does not think ahead, safety net appropriately or follow-through adequately</a:t>
                      </a:r>
                    </a:p>
                  </a:txBody>
                  <a:tcPr marL="50800" marR="50800" marT="50800" marB="50800" anchor="ctr" horzOverflow="overflow"/>
                </a:tc>
                <a:tc>
                  <a:txBody>
                    <a:bodyPr/>
                    <a:lstStyle/>
                    <a:p>
                      <a:pPr defTabSz="914400">
                        <a:tabLst>
                          <a:tab pos="1663700" algn="l"/>
                        </a:tabLst>
                        <a:defRPr sz="1800"/>
                      </a:pPr>
                      <a:r>
                        <a:rPr sz="1400"/>
                        <a:t>Uses appropriate management options</a:t>
                      </a:r>
                    </a:p>
                  </a:txBody>
                  <a:tcPr marL="50800" marR="50800" marT="50800" marB="50800" anchor="ctr" horzOverflow="overflow"/>
                </a:tc>
                <a:tc>
                  <a:txBody>
                    <a:bodyPr/>
                    <a:lstStyle/>
                    <a:p>
                      <a:pPr defTabSz="914400">
                        <a:tabLst>
                          <a:tab pos="1663700" algn="l"/>
                        </a:tabLst>
                        <a:defRPr sz="1800"/>
                      </a:pPr>
                      <a:r>
                        <a:rPr sz="1400"/>
                        <a:t>Varies management options responsively according to the circumstances, priorities and preferences of those involved</a:t>
                      </a:r>
                    </a:p>
                  </a:txBody>
                  <a:tcPr marL="50800" marR="50800" marT="50800" marB="50800" anchor="ctr" horzOverflow="overflow"/>
                </a:tc>
                <a:tc>
                  <a:txBody>
                    <a:bodyPr/>
                    <a:lstStyle/>
                    <a:p>
                      <a:pPr defTabSz="914400">
                        <a:tabLst>
                          <a:tab pos="1663700" algn="l"/>
                        </a:tabLst>
                        <a:defRPr sz="1800"/>
                      </a:pPr>
                      <a:r>
                        <a:rPr sz="1400"/>
                        <a:t>Provides patient-centred management plans whilst taking account of local and national guidelines in a timely manner</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Suggests possible interventions in all cases</a:t>
                      </a:r>
                    </a:p>
                  </a:txBody>
                  <a:tcPr marL="50800" marR="50800" marT="50800" marB="50800" anchor="ctr" horzOverflow="overflow"/>
                </a:tc>
                <a:tc>
                  <a:txBody>
                    <a:bodyPr/>
                    <a:lstStyle/>
                    <a:p>
                      <a:pPr defTabSz="914400">
                        <a:tabLst>
                          <a:tab pos="1663700" algn="l"/>
                        </a:tabLst>
                        <a:defRPr sz="1800"/>
                      </a:pPr>
                      <a:r>
                        <a:rPr sz="1400"/>
                        <a:t>Considers a “wait and see” approach where appropriate.
Uses effective prioritisation of problems when the patient presents with multiple issues</a:t>
                      </a:r>
                    </a:p>
                  </a:txBody>
                  <a:tcPr marL="50800" marR="50800" marT="50800" marB="50800" anchor="ctr" horzOverflow="overflow"/>
                </a:tc>
                <a:tc>
                  <a:txBody>
                    <a:bodyPr/>
                    <a:lstStyle/>
                    <a:p>
                      <a:pPr defTabSz="914400">
                        <a:tabLst>
                          <a:tab pos="1663700" algn="l"/>
                        </a:tabLst>
                        <a:defRPr sz="1800"/>
                      </a:pPr>
                      <a:r>
                        <a:rPr sz="1400"/>
                        <a:t>Empowers the patient with confidence to manage problems independently together with knowledge of when to seek further help</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Arranges follow up for patients</a:t>
                      </a:r>
                    </a:p>
                  </a:txBody>
                  <a:tcPr marL="50800" marR="50800" marT="50800" marB="50800" anchor="ctr" horzOverflow="overflow"/>
                </a:tc>
                <a:tc>
                  <a:txBody>
                    <a:bodyPr/>
                    <a:lstStyle/>
                    <a:p>
                      <a:pPr defTabSz="914400">
                        <a:tabLst>
                          <a:tab pos="1663700" algn="l"/>
                        </a:tabLst>
                        <a:defRPr sz="1800"/>
                      </a:pPr>
                      <a:r>
                        <a:rPr sz="1400"/>
                        <a:t>Suggests a variety of follow-up arrangements that are safe and appropriate, whilst also enhancing patient autonomy</a:t>
                      </a:r>
                    </a:p>
                  </a:txBody>
                  <a:tcPr marL="50800" marR="50800" marT="50800" marB="50800" anchor="ctr" horzOverflow="overflow"/>
                </a:tc>
                <a:tc>
                  <a:txBody>
                    <a:bodyPr/>
                    <a:lstStyle/>
                    <a:p>
                      <a:pPr defTabSz="914400">
                        <a:tabLst>
                          <a:tab pos="1663700" algn="l"/>
                        </a:tabLst>
                        <a:defRPr sz="1800"/>
                      </a:pPr>
                      <a:r>
                        <a:rPr sz="1400"/>
                        <a:t>Able to challenge unrealistic patient expectations and consulting patterns with regard to follow up of current and future problems</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Makes safe prescribing decisions, routinely checking on drug interactions and side effects</a:t>
                      </a:r>
                    </a:p>
                  </a:txBody>
                  <a:tcPr marL="50800" marR="50800" marT="50800" marB="50800" anchor="ctr" horzOverflow="overflow"/>
                </a:tc>
                <a:tc>
                  <a:txBody>
                    <a:bodyPr/>
                    <a:lstStyle/>
                    <a:p>
                      <a:pPr defTabSz="914400">
                        <a:tabLst>
                          <a:tab pos="1663700" algn="l"/>
                        </a:tabLst>
                        <a:defRPr sz="1800"/>
                      </a:pPr>
                      <a:r>
                        <a:rPr sz="1400"/>
                        <a:t>In addition to prescribing safely is aware of and applies local and national guidelines including drug and non-drug therapies.
Maintains awareness of the legal framework for appropriate prescribing</a:t>
                      </a:r>
                    </a:p>
                  </a:txBody>
                  <a:tcPr marL="50800" marR="50800" marT="50800" marB="50800" anchor="ctr" horzOverflow="overflow"/>
                </a:tc>
                <a:tc>
                  <a:txBody>
                    <a:bodyPr/>
                    <a:lstStyle/>
                    <a:p>
                      <a:pPr defTabSz="914400">
                        <a:tabLst>
                          <a:tab pos="1663700" algn="l"/>
                        </a:tabLst>
                        <a:defRPr sz="1800"/>
                      </a:pPr>
                      <a:r>
                        <a:rPr sz="1400"/>
                        <a:t>Regularly reviews all of the patient’s medication in terms of evidence- based prescribing, cost-effectiveness and patient understanding.
Has confidence in stopping or stepping down medication where this is appropriate</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Refers safely, acting within the limits of their competence</a:t>
                      </a:r>
                    </a:p>
                  </a:txBody>
                  <a:tcPr marL="50800" marR="50800" marT="50800" marB="50800" anchor="ctr" horzOverflow="overflow"/>
                </a:tc>
                <a:tc>
                  <a:txBody>
                    <a:bodyPr/>
                    <a:lstStyle/>
                    <a:p>
                      <a:pPr defTabSz="914400">
                        <a:tabLst>
                          <a:tab pos="1663700" algn="l"/>
                        </a:tabLst>
                        <a:defRPr sz="1800"/>
                      </a:pPr>
                      <a:r>
                        <a:rPr sz="1400"/>
                        <a:t>Refers appropriately, taking into account all available resources</a:t>
                      </a:r>
                    </a:p>
                  </a:txBody>
                  <a:tcPr marL="50800" marR="50800" marT="50800" marB="50800" anchor="ctr" horzOverflow="overflow"/>
                </a:tc>
                <a:tc>
                  <a:txBody>
                    <a:bodyPr/>
                    <a:lstStyle/>
                    <a:p>
                      <a:pPr defTabSz="914400">
                        <a:tabLst>
                          <a:tab pos="1663700" algn="l"/>
                        </a:tabLst>
                        <a:defRPr sz="1800"/>
                      </a:pPr>
                      <a:r>
                        <a:rPr sz="1400"/>
                        <a:t>Identifies areas for improvement in referral processes and pathways and contributes to quality improvement</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Recognises medical emergencies and responds to them safely</a:t>
                      </a:r>
                    </a:p>
                  </a:txBody>
                  <a:tcPr marL="50800" marR="50800" marT="50800" marB="50800" anchor="ctr" horzOverflow="overflow"/>
                </a:tc>
                <a:tc>
                  <a:txBody>
                    <a:bodyPr/>
                    <a:lstStyle/>
                    <a:p>
                      <a:pPr defTabSz="914400">
                        <a:tabLst>
                          <a:tab pos="1663700" algn="l"/>
                        </a:tabLst>
                        <a:defRPr sz="1800"/>
                      </a:pPr>
                      <a:r>
                        <a:rPr sz="1400"/>
                        <a:t>Responds rapidly and skilfully to emergencies, with appropriate follow- up for the patient and their family. Ensures that care is co- ordinated both within the practice team and with other services</a:t>
                      </a:r>
                    </a:p>
                  </a:txBody>
                  <a:tcPr marL="50800" marR="50800" marT="50800" marB="50800" anchor="ctr" horzOverflow="overflow"/>
                </a:tc>
                <a:tc>
                  <a:txBody>
                    <a:bodyPr/>
                    <a:lstStyle/>
                    <a:p>
                      <a:pPr defTabSz="914400">
                        <a:tabLst>
                          <a:tab pos="1663700" algn="l"/>
                        </a:tabLst>
                        <a:defRPr sz="1800"/>
                      </a:pPr>
                      <a:r>
                        <a:rPr sz="1400"/>
                        <a:t>Contributes to reflection on emergencies as significant events and how these can be used to improve patient care in the future</a:t>
                      </a:r>
                    </a:p>
                  </a:txBody>
                  <a:tcPr marL="50800" marR="50800" marT="50800" marB="50800" anchor="ctr" horzOverflow="overflow"/>
                </a:tc>
              </a:tr>
              <a:tr h="1215771">
                <a:tc vMerge="1">
                  <a:txBody>
                    <a:bodyPr/>
                    <a:lstStyle/>
                    <a:p>
                      <a:endParaRPr lang="en-US"/>
                    </a:p>
                  </a:txBody>
                  <a:tcPr/>
                </a:tc>
                <a:tc>
                  <a:txBody>
                    <a:bodyPr/>
                    <a:lstStyle/>
                    <a:p>
                      <a:pPr defTabSz="914400">
                        <a:tabLst>
                          <a:tab pos="1663700" algn="l"/>
                        </a:tabLst>
                        <a:defRPr sz="1800"/>
                      </a:pPr>
                      <a:r>
                        <a:rPr sz="1400"/>
                        <a:t>Ensures that continuity of care can be provided for the patient’s problem, e.g. through adequate record keeping.</a:t>
                      </a:r>
                    </a:p>
                  </a:txBody>
                  <a:tcPr marL="50800" marR="50800" marT="50800" marB="50800" anchor="ctr" horzOverflow="overflow"/>
                </a:tc>
                <a:tc>
                  <a:txBody>
                    <a:bodyPr/>
                    <a:lstStyle/>
                    <a:p>
                      <a:pPr defTabSz="914400">
                        <a:tabLst>
                          <a:tab pos="1663700" algn="l"/>
                        </a:tabLst>
                        <a:defRPr sz="1800"/>
                      </a:pPr>
                      <a:r>
                        <a:rPr sz="1400"/>
                        <a:t>Provides comprehensive continuity of care, taking into account all of the patient’s problems and their social situation</a:t>
                      </a:r>
                    </a:p>
                  </a:txBody>
                  <a:tcPr marL="50800" marR="50800" marT="50800" marB="50800" anchor="ctr" horzOverflow="overflow"/>
                </a:tc>
                <a:tc>
                  <a:txBody>
                    <a:bodyPr/>
                    <a:lstStyle/>
                    <a:p>
                      <a:pPr defTabSz="914400">
                        <a:tabLst>
                          <a:tab pos="1663700" algn="l"/>
                        </a:tabLst>
                        <a:defRPr sz="1800"/>
                      </a:pPr>
                      <a:r>
                        <a:rPr sz="1400"/>
                        <a:t>Takes active steps within the organisation to improve continuity of care for the patients</a:t>
                      </a:r>
                    </a:p>
                  </a:txBody>
                  <a:tcPr marL="50800" marR="50800" marT="50800" marB="50800" anchor="ctr"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Managing medical complexit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Managing medical complexity</a:t>
            </a:r>
          </a:p>
        </p:txBody>
      </p:sp>
      <p:sp>
        <p:nvSpPr>
          <p:cNvPr id="223" name="This is about aspects of care beyond the acute problem, including the management of co-morbidity, uncertainty, risk and health promotion"/>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95300">
              <a:defRPr sz="2640" spc="-26">
                <a:latin typeface="Graphik"/>
                <a:ea typeface="Graphik"/>
                <a:cs typeface="Graphik"/>
                <a:sym typeface="Graphik"/>
              </a:defRPr>
            </a:lvl1pPr>
          </a:lstStyle>
          <a:p>
            <a:r>
              <a:t>This is about aspects of care beyond the acute problem, including the management of co-morbidity, uncertainty, risk and health promotion</a:t>
            </a:r>
          </a:p>
        </p:txBody>
      </p:sp>
      <p:graphicFrame>
        <p:nvGraphicFramePr>
          <p:cNvPr id="224" name="Table"/>
          <p:cNvGraphicFramePr/>
          <p:nvPr/>
        </p:nvGraphicFramePr>
        <p:xfrm>
          <a:off x="381493" y="3159428"/>
          <a:ext cx="23530461" cy="10108841"/>
        </p:xfrm>
        <a:graphic>
          <a:graphicData uri="http://schemas.openxmlformats.org/drawingml/2006/table">
            <a:tbl>
              <a:tblPr>
                <a:tableStyleId>{4C3C2611-4C71-4FC5-86AE-919BDF0F9419}</a:tableStyleId>
              </a:tblPr>
              <a:tblGrid>
                <a:gridCol w="5879440"/>
                <a:gridCol w="5879440"/>
                <a:gridCol w="5879440"/>
                <a:gridCol w="5879440"/>
              </a:tblGrid>
              <a:tr h="1682689">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682689">
                <a:tc rowSpan="5">
                  <a:txBody>
                    <a:bodyPr/>
                    <a:lstStyle/>
                    <a:p>
                      <a:pPr defTabSz="914400">
                        <a:tabLst>
                          <a:tab pos="1663700" algn="l"/>
                        </a:tabLst>
                        <a:defRPr sz="1800"/>
                      </a:pPr>
                      <a:r>
                        <a:rPr sz="1900"/>
                        <a:t>Not a level below NFD Inappropriately burdens the patient with uncertainty
Finds it difficult to suggest a way forward in unfamiliar circumstances Often gives up in complex or uncertain situations
Is easily discouraged or frustrated, for example by slow progress or lack of patient engagement</a:t>
                      </a:r>
                    </a:p>
                  </a:txBody>
                  <a:tcPr marL="50800" marR="50800" marT="50800" marB="50800" anchor="ctr" horzOverflow="overflow"/>
                </a:tc>
                <a:tc>
                  <a:txBody>
                    <a:bodyPr/>
                    <a:lstStyle/>
                    <a:p>
                      <a:pPr defTabSz="914400">
                        <a:tabLst>
                          <a:tab pos="1663700" algn="l"/>
                        </a:tabLst>
                        <a:defRPr sz="1800"/>
                      </a:pPr>
                      <a:r>
                        <a:rPr sz="1900"/>
                        <a:t>Manages health problems separately, without necessarily considering the implications of co- morbidity</a:t>
                      </a:r>
                    </a:p>
                  </a:txBody>
                  <a:tcPr marL="50800" marR="50800" marT="50800" marB="50800" anchor="ctr" horzOverflow="overflow"/>
                </a:tc>
                <a:tc>
                  <a:txBody>
                    <a:bodyPr/>
                    <a:lstStyle/>
                    <a:p>
                      <a:pPr defTabSz="914400">
                        <a:tabLst>
                          <a:tab pos="1663700" algn="l"/>
                        </a:tabLst>
                        <a:defRPr sz="1800"/>
                      </a:pPr>
                      <a:r>
                        <a:rPr sz="1900"/>
                        <a:t>Simultaneously manages the patient’s health problems, both acute and chronic</a:t>
                      </a:r>
                    </a:p>
                  </a:txBody>
                  <a:tcPr marL="50800" marR="50800" marT="50800" marB="50800" anchor="ctr" horzOverflow="overflow"/>
                </a:tc>
                <a:tc>
                  <a:txBody>
                    <a:bodyPr/>
                    <a:lstStyle/>
                    <a:p>
                      <a:pPr defTabSz="914400">
                        <a:tabLst>
                          <a:tab pos="1663700" algn="l"/>
                        </a:tabLst>
                        <a:defRPr sz="1800"/>
                      </a:pPr>
                      <a:r>
                        <a:rPr sz="1900"/>
                        <a:t>Accepts responsibility for coordinating the management of the patient’s acute and chronic problems over time</a:t>
                      </a:r>
                    </a:p>
                  </a:txBody>
                  <a:tcPr marL="50800" marR="50800" marT="50800" marB="50800" anchor="ctr" horzOverflow="overflow"/>
                </a:tc>
              </a:tr>
              <a:tr h="1682689">
                <a:tc vMerge="1">
                  <a:txBody>
                    <a:bodyPr/>
                    <a:lstStyle/>
                    <a:p>
                      <a:endParaRPr lang="en-US"/>
                    </a:p>
                  </a:txBody>
                  <a:tcPr/>
                </a:tc>
                <a:tc>
                  <a:txBody>
                    <a:bodyPr/>
                    <a:lstStyle/>
                    <a:p>
                      <a:pPr defTabSz="914400">
                        <a:tabLst>
                          <a:tab pos="1663700" algn="l"/>
                        </a:tabLst>
                        <a:defRPr sz="1800"/>
                      </a:pPr>
                      <a:r>
                        <a:rPr sz="1900"/>
                        <a:t>Identifies and tolerates uncertainties in the consultation</a:t>
                      </a:r>
                    </a:p>
                  </a:txBody>
                  <a:tcPr marL="50800" marR="50800" marT="50800" marB="50800" anchor="ctr" horzOverflow="overflow"/>
                </a:tc>
                <a:tc>
                  <a:txBody>
                    <a:bodyPr/>
                    <a:lstStyle/>
                    <a:p>
                      <a:pPr defTabSz="914400">
                        <a:tabLst>
                          <a:tab pos="1663700" algn="l"/>
                        </a:tabLst>
                        <a:defRPr sz="1800"/>
                      </a:pPr>
                      <a:r>
                        <a:rPr sz="1900"/>
                        <a:t>Is able to manage uncertainty including that experienced by the patient</a:t>
                      </a:r>
                    </a:p>
                  </a:txBody>
                  <a:tcPr marL="50800" marR="50800" marT="50800" marB="50800" anchor="ctr" horzOverflow="overflow"/>
                </a:tc>
                <a:tc>
                  <a:txBody>
                    <a:bodyPr/>
                    <a:lstStyle/>
                    <a:p>
                      <a:pPr defTabSz="914400">
                        <a:tabLst>
                          <a:tab pos="1663700" algn="l"/>
                        </a:tabLst>
                        <a:defRPr sz="1800"/>
                      </a:pPr>
                      <a:r>
                        <a:rPr sz="1900"/>
                        <a:t>Anticipates and employs a variety of strategies for managing uncertainty</a:t>
                      </a:r>
                    </a:p>
                  </a:txBody>
                  <a:tcPr marL="50800" marR="50800" marT="50800" marB="50800" anchor="ctr" horzOverflow="overflow"/>
                </a:tc>
              </a:tr>
              <a:tr h="1682689">
                <a:tc vMerge="1">
                  <a:txBody>
                    <a:bodyPr/>
                    <a:lstStyle/>
                    <a:p>
                      <a:endParaRPr lang="en-US"/>
                    </a:p>
                  </a:txBody>
                  <a:tcPr/>
                </a:tc>
                <a:tc>
                  <a:txBody>
                    <a:bodyPr/>
                    <a:lstStyle/>
                    <a:p>
                      <a:pPr defTabSz="914400">
                        <a:tabLst>
                          <a:tab pos="1663700" algn="l"/>
                        </a:tabLst>
                        <a:defRPr sz="1800"/>
                      </a:pPr>
                      <a:r>
                        <a:rPr sz="1900"/>
                        <a:t>Attempts to prioritise management options based on an assessment of patient risk</a:t>
                      </a:r>
                    </a:p>
                  </a:txBody>
                  <a:tcPr marL="50800" marR="50800" marT="50800" marB="50800" anchor="ctr" horzOverflow="overflow"/>
                </a:tc>
                <a:tc>
                  <a:txBody>
                    <a:bodyPr/>
                    <a:lstStyle/>
                    <a:p>
                      <a:pPr defTabSz="914400">
                        <a:tabLst>
                          <a:tab pos="1663700" algn="l"/>
                        </a:tabLst>
                        <a:defRPr sz="1800"/>
                      </a:pPr>
                      <a:r>
                        <a:rPr sz="1900"/>
                        <a:t>Communicates risk effectively to patients and involves them in its management to the appropriate degree</a:t>
                      </a:r>
                    </a:p>
                  </a:txBody>
                  <a:tcPr marL="50800" marR="50800" marT="50800" marB="50800" anchor="ctr" horzOverflow="overflow"/>
                </a:tc>
                <a:tc>
                  <a:txBody>
                    <a:bodyPr/>
                    <a:lstStyle/>
                    <a:p>
                      <a:pPr defTabSz="914400">
                        <a:tabLst>
                          <a:tab pos="1663700" algn="l"/>
                        </a:tabLst>
                        <a:defRPr sz="1800"/>
                      </a:pPr>
                      <a:r>
                        <a:rPr sz="1900"/>
                        <a:t>Uses the patient’s perception of risk to enhance the management plan</a:t>
                      </a:r>
                    </a:p>
                  </a:txBody>
                  <a:tcPr marL="50800" marR="50800" marT="50800" marB="50800" anchor="ctr" horzOverflow="overflow"/>
                </a:tc>
              </a:tr>
              <a:tr h="1682689">
                <a:tc vMerge="1">
                  <a:txBody>
                    <a:bodyPr/>
                    <a:lstStyle/>
                    <a:p>
                      <a:endParaRPr lang="en-US"/>
                    </a:p>
                  </a:txBody>
                  <a:tcPr/>
                </a:tc>
                <a:tc>
                  <a:txBody>
                    <a:bodyPr/>
                    <a:lstStyle/>
                    <a:p>
                      <a:pPr defTabSz="914400">
                        <a:tabLst>
                          <a:tab pos="1663700" algn="l"/>
                        </a:tabLst>
                        <a:defRPr sz="1800"/>
                      </a:pPr>
                      <a:r>
                        <a:rPr sz="1900"/>
                        <a:t>Manages patients with multiple problems with reference to appropriate guidelines for the individual conditions</a:t>
                      </a:r>
                    </a:p>
                  </a:txBody>
                  <a:tcPr marL="50800" marR="50800" marT="50800" marB="50800" anchor="ctr" horzOverflow="overflow"/>
                </a:tc>
                <a:tc>
                  <a:txBody>
                    <a:bodyPr/>
                    <a:lstStyle/>
                    <a:p>
                      <a:pPr defTabSz="914400">
                        <a:tabLst>
                          <a:tab pos="1663700" algn="l"/>
                        </a:tabLst>
                        <a:defRPr sz="1800"/>
                      </a:pPr>
                      <a:r>
                        <a:rPr sz="1900"/>
                        <a:t>Recognises the inevitable conflicts that arise when managing patients with multiple problems and takes steps to adjust care appropriately</a:t>
                      </a:r>
                    </a:p>
                  </a:txBody>
                  <a:tcPr marL="50800" marR="50800" marT="50800" marB="50800" anchor="ctr" horzOverflow="overflow"/>
                </a:tc>
                <a:tc>
                  <a:txBody>
                    <a:bodyPr/>
                    <a:lstStyle/>
                    <a:p>
                      <a:pPr defTabSz="914400">
                        <a:tabLst>
                          <a:tab pos="1663700" algn="l"/>
                        </a:tabLst>
                        <a:defRPr sz="1800"/>
                      </a:pPr>
                      <a:r>
                        <a:rPr sz="1900"/>
                        <a:t>Comfortable moving beyond single condition guidelines and protocols in situations of multi-morbidity and polypharmacy, whilst maintaining the patient’s trust </a:t>
                      </a:r>
                    </a:p>
                  </a:txBody>
                  <a:tcPr marL="50800" marR="50800" marT="50800" marB="50800" anchor="ctr" horzOverflow="overflow"/>
                </a:tc>
              </a:tr>
              <a:tr h="1682689">
                <a:tc vMerge="1">
                  <a:txBody>
                    <a:bodyPr/>
                    <a:lstStyle/>
                    <a:p>
                      <a:endParaRPr lang="en-US"/>
                    </a:p>
                  </a:txBody>
                  <a:tcPr/>
                </a:tc>
                <a:tc>
                  <a:txBody>
                    <a:bodyPr/>
                    <a:lstStyle/>
                    <a:p>
                      <a:pPr defTabSz="914400">
                        <a:tabLst>
                          <a:tab pos="1663700" algn="l"/>
                        </a:tabLst>
                        <a:defRPr sz="1800"/>
                      </a:pPr>
                      <a:r>
                        <a:rPr sz="1900"/>
                        <a:t>Considers the impact of the patient’s lifestyle on their health</a:t>
                      </a:r>
                    </a:p>
                  </a:txBody>
                  <a:tcPr marL="50800" marR="50800" marT="50800" marB="50800" anchor="ctr" horzOverflow="overflow"/>
                </a:tc>
                <a:tc>
                  <a:txBody>
                    <a:bodyPr/>
                    <a:lstStyle/>
                    <a:p>
                      <a:pPr defTabSz="914400">
                        <a:tabLst>
                          <a:tab pos="1663700" algn="l"/>
                        </a:tabLst>
                        <a:defRPr sz="1800"/>
                      </a:pPr>
                      <a:r>
                        <a:rPr sz="1900"/>
                        <a:t>Consistently encourages improvement and rehabilitation and, where appropriate, recovery.
Encourages the patient to participate in appropriate health promotion and disease prevention strategies</a:t>
                      </a:r>
                    </a:p>
                  </a:txBody>
                  <a:tcPr marL="50800" marR="50800" marT="50800" marB="50800" anchor="ctr" horzOverflow="overflow"/>
                </a:tc>
                <a:tc>
                  <a:txBody>
                    <a:bodyPr/>
                    <a:lstStyle/>
                    <a:p>
                      <a:pPr defTabSz="914400">
                        <a:tabLst>
                          <a:tab pos="1663700" algn="l"/>
                        </a:tabLst>
                        <a:defRPr sz="1800"/>
                      </a:pPr>
                      <a:r>
                        <a:rPr sz="1900"/>
                        <a:t>Coordinates a team based approach to health promotion in its widest sense.
Maintains a positive attitude to the patient’s health even when the situation is very challenging</a:t>
                      </a:r>
                    </a:p>
                  </a:txBody>
                  <a:tcPr marL="50800" marR="50800" marT="50800" marB="50800" anchor="ctr"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Working with colleagues and in team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Working with colleagues and in teams</a:t>
            </a:r>
          </a:p>
        </p:txBody>
      </p:sp>
      <p:sp>
        <p:nvSpPr>
          <p:cNvPr id="227" name="This is about working effectively with other professionals to ensure good patient care and includes the sharing of information with colleague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87044">
              <a:defRPr sz="2596" spc="-25">
                <a:latin typeface="Graphik"/>
                <a:ea typeface="Graphik"/>
                <a:cs typeface="Graphik"/>
                <a:sym typeface="Graphik"/>
              </a:defRPr>
            </a:lvl1pPr>
          </a:lstStyle>
          <a:p>
            <a:r>
              <a:t>This is about working effectively with other professionals to ensure good patient care and includes the sharing of information with colleagues</a:t>
            </a:r>
          </a:p>
        </p:txBody>
      </p:sp>
      <p:graphicFrame>
        <p:nvGraphicFramePr>
          <p:cNvPr id="228" name="Table"/>
          <p:cNvGraphicFramePr/>
          <p:nvPr/>
        </p:nvGraphicFramePr>
        <p:xfrm>
          <a:off x="438411" y="3358641"/>
          <a:ext cx="23519878" cy="9980775"/>
        </p:xfrm>
        <a:graphic>
          <a:graphicData uri="http://schemas.openxmlformats.org/drawingml/2006/table">
            <a:tbl>
              <a:tblPr>
                <a:tableStyleId>{4C3C2611-4C71-4FC5-86AE-919BDF0F9419}</a:tableStyleId>
              </a:tblPr>
              <a:tblGrid>
                <a:gridCol w="5876794"/>
                <a:gridCol w="5876794"/>
                <a:gridCol w="5876794"/>
                <a:gridCol w="5876794"/>
              </a:tblGrid>
              <a:tr h="1661345">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661345">
                <a:tc rowSpan="5">
                  <a:txBody>
                    <a:bodyPr/>
                    <a:lstStyle/>
                    <a:p>
                      <a:pPr defTabSz="914400">
                        <a:tabLst>
                          <a:tab pos="1663700" algn="l"/>
                        </a:tabLst>
                        <a:defRPr sz="1800"/>
                      </a:pPr>
                      <a:r>
                        <a:rPr sz="2000"/>
                        <a:t>Not a level below NFD
Works in isolation
Gives little support to team members Doesn’t appreciate the value of the team
Inappropriately leaves their work for others to pick up
Feedback (formal or informal) from colleagues raises concerns</a:t>
                      </a:r>
                    </a:p>
                  </a:txBody>
                  <a:tcPr marL="50800" marR="50800" marT="50800" marB="50800" anchor="ctr" horzOverflow="overflow"/>
                </a:tc>
                <a:tc>
                  <a:txBody>
                    <a:bodyPr/>
                    <a:lstStyle/>
                    <a:p>
                      <a:pPr defTabSz="914400">
                        <a:tabLst>
                          <a:tab pos="1663700" algn="l"/>
                        </a:tabLst>
                        <a:defRPr sz="1800"/>
                      </a:pPr>
                      <a:r>
                        <a:rPr sz="2000"/>
                        <a:t>Shows awareness of working within a team rather than in isolation</a:t>
                      </a:r>
                    </a:p>
                  </a:txBody>
                  <a:tcPr marL="50800" marR="50800" marT="50800" marB="50800" anchor="ctr" horzOverflow="overflow"/>
                </a:tc>
                <a:tc>
                  <a:txBody>
                    <a:bodyPr/>
                    <a:lstStyle/>
                    <a:p>
                      <a:pPr defTabSz="914400">
                        <a:tabLst>
                          <a:tab pos="1663700" algn="l"/>
                        </a:tabLst>
                        <a:defRPr sz="1800"/>
                      </a:pPr>
                      <a:r>
                        <a:rPr sz="2000"/>
                        <a:t>Is an effective team member, working flexibly with the various teams involved in day to day primary care</a:t>
                      </a:r>
                    </a:p>
                  </a:txBody>
                  <a:tcPr marL="50800" marR="50800" marT="50800" marB="50800" anchor="ctr" horzOverflow="overflow"/>
                </a:tc>
                <a:tc>
                  <a:txBody>
                    <a:bodyPr/>
                    <a:lstStyle/>
                    <a:p>
                      <a:pPr defTabSz="914400">
                        <a:tabLst>
                          <a:tab pos="1663700" algn="l"/>
                        </a:tabLst>
                        <a:defRPr sz="1800"/>
                      </a:pPr>
                      <a:r>
                        <a:rPr sz="2000"/>
                        <a:t>Helps to coordinate a team-based approach to enhance patient care, with a positive and creative approach to team development</a:t>
                      </a:r>
                    </a:p>
                  </a:txBody>
                  <a:tcPr marL="50800" marR="50800" marT="50800" marB="50800" anchor="ctr" horzOverflow="overflow"/>
                </a:tc>
              </a:tr>
              <a:tr h="1661345">
                <a:tc vMerge="1">
                  <a:txBody>
                    <a:bodyPr/>
                    <a:lstStyle/>
                    <a:p>
                      <a:endParaRPr lang="en-US"/>
                    </a:p>
                  </a:txBody>
                  <a:tcPr/>
                </a:tc>
                <a:tc>
                  <a:txBody>
                    <a:bodyPr/>
                    <a:lstStyle/>
                    <a:p>
                      <a:pPr defTabSz="914400">
                        <a:tabLst>
                          <a:tab pos="1663700" algn="l"/>
                        </a:tabLst>
                        <a:defRPr sz="1800"/>
                      </a:pPr>
                      <a:r>
                        <a:rPr sz="2000"/>
                        <a:t>Understands the different roles, skills and responsibilities that each member brings to a primary health care team</a:t>
                      </a:r>
                    </a:p>
                  </a:txBody>
                  <a:tcPr marL="50800" marR="50800" marT="50800" marB="50800" anchor="ctr" horzOverflow="overflow"/>
                </a:tc>
                <a:tc>
                  <a:txBody>
                    <a:bodyPr/>
                    <a:lstStyle/>
                    <a:p>
                      <a:pPr defTabSz="914400">
                        <a:tabLst>
                          <a:tab pos="1663700" algn="l"/>
                        </a:tabLst>
                        <a:defRPr sz="1800"/>
                      </a:pPr>
                      <a:r>
                        <a:rPr sz="2000"/>
                        <a:t>Understands the context within which different team members are working, e.g. Health Visitors and their role in safeguarding</a:t>
                      </a:r>
                    </a:p>
                  </a:txBody>
                  <a:tcPr marL="50800" marR="50800" marT="50800" marB="50800" anchor="ctr" horzOverflow="overflow"/>
                </a:tc>
                <a:tc rowSpan="2">
                  <a:txBody>
                    <a:bodyPr/>
                    <a:lstStyle/>
                    <a:p>
                      <a:pPr defTabSz="914400">
                        <a:tabLst>
                          <a:tab pos="1663700" algn="l"/>
                        </a:tabLst>
                        <a:defRPr sz="1800"/>
                      </a:pPr>
                      <a:r>
                        <a:rPr sz="2000"/>
                        <a:t>Shows awareness of the strengths and weaknesses of each team member and considers how this can be used to improve the effectiveness of a team</a:t>
                      </a:r>
                    </a:p>
                  </a:txBody>
                  <a:tcPr marL="50800" marR="50800" marT="50800" marB="50800" anchor="ctr" horzOverflow="overflow"/>
                </a:tc>
              </a:tr>
              <a:tr h="1661345">
                <a:tc vMerge="1">
                  <a:txBody>
                    <a:bodyPr/>
                    <a:lstStyle/>
                    <a:p>
                      <a:endParaRPr lang="en-US"/>
                    </a:p>
                  </a:txBody>
                  <a:tcPr/>
                </a:tc>
                <a:tc>
                  <a:txBody>
                    <a:bodyPr/>
                    <a:lstStyle/>
                    <a:p>
                      <a:pPr defTabSz="914400">
                        <a:tabLst>
                          <a:tab pos="1663700" algn="l"/>
                        </a:tabLst>
                        <a:defRPr sz="1800"/>
                      </a:pPr>
                      <a:r>
                        <a:rPr sz="2000"/>
                        <a:t>Respects other team members and their contribution but may not recognise the potential within the team</a:t>
                      </a:r>
                    </a:p>
                  </a:txBody>
                  <a:tcPr marL="50800" marR="50800" marT="50800" marB="50800" anchor="ctr" horzOverflow="overflow"/>
                </a:tc>
                <a:tc>
                  <a:txBody>
                    <a:bodyPr/>
                    <a:lstStyle/>
                    <a:p>
                      <a:pPr defTabSz="914400">
                        <a:tabLst>
                          <a:tab pos="1663700" algn="l"/>
                        </a:tabLst>
                        <a:defRPr sz="1800"/>
                      </a:pPr>
                      <a:r>
                        <a:rPr sz="2000"/>
                        <a:t>Appreciates the increased efficacy in delivering patient care when teams work collaboratively rather than as individuals</a:t>
                      </a:r>
                    </a:p>
                  </a:txBody>
                  <a:tcPr marL="50800" marR="50800" marT="50800" marB="50800" anchor="ctr" horzOverflow="overflow"/>
                </a:tc>
                <a:tc vMerge="1">
                  <a:txBody>
                    <a:bodyPr/>
                    <a:lstStyle/>
                    <a:p>
                      <a:endParaRPr lang="en-US"/>
                    </a:p>
                  </a:txBody>
                  <a:tcPr/>
                </a:tc>
              </a:tr>
              <a:tr h="1661345">
                <a:tc vMerge="1">
                  <a:txBody>
                    <a:bodyPr/>
                    <a:lstStyle/>
                    <a:p>
                      <a:endParaRPr lang="en-US"/>
                    </a:p>
                  </a:txBody>
                  <a:tcPr/>
                </a:tc>
                <a:tc>
                  <a:txBody>
                    <a:bodyPr/>
                    <a:lstStyle/>
                    <a:p>
                      <a:pPr defTabSz="914400">
                        <a:tabLst>
                          <a:tab pos="1663700" algn="l"/>
                        </a:tabLst>
                        <a:defRPr sz="1800"/>
                      </a:pPr>
                      <a:r>
                        <a:rPr sz="2000"/>
                        <a:t>Responds to the communications from other team members in a timely and constructive manner</a:t>
                      </a:r>
                    </a:p>
                  </a:txBody>
                  <a:tcPr marL="50800" marR="50800" marT="50800" marB="50800" anchor="ctr" horzOverflow="overflow"/>
                </a:tc>
                <a:tc>
                  <a:txBody>
                    <a:bodyPr/>
                    <a:lstStyle/>
                    <a:p>
                      <a:pPr defTabSz="914400">
                        <a:tabLst>
                          <a:tab pos="1663700" algn="l"/>
                        </a:tabLst>
                        <a:defRPr sz="1800"/>
                      </a:pPr>
                      <a:r>
                        <a:rPr sz="2000"/>
                        <a:t>Communicates proactively with team members so that patient care is enhanced using an appropriate mode of communication for the circumstances</a:t>
                      </a:r>
                    </a:p>
                  </a:txBody>
                  <a:tcPr marL="50800" marR="50800" marT="50800" marB="50800" anchor="ctr" horzOverflow="overflow"/>
                </a:tc>
                <a:tc>
                  <a:txBody>
                    <a:bodyPr/>
                    <a:lstStyle/>
                    <a:p>
                      <a:pPr defTabSz="914400">
                        <a:tabLst>
                          <a:tab pos="1663700" algn="l"/>
                        </a:tabLst>
                        <a:defRPr sz="1800"/>
                      </a:pPr>
                      <a:r>
                        <a:rPr sz="2000"/>
                        <a:t>Encourages the contribution of others employing a range of skills including active listening. Assertive but doesn’t insist on own views</a:t>
                      </a:r>
                    </a:p>
                  </a:txBody>
                  <a:tcPr marL="50800" marR="50800" marT="50800" marB="50800" anchor="ctr" horzOverflow="overflow"/>
                </a:tc>
              </a:tr>
              <a:tr h="1661345">
                <a:tc vMerge="1">
                  <a:txBody>
                    <a:bodyPr/>
                    <a:lstStyle/>
                    <a:p>
                      <a:endParaRPr lang="en-US"/>
                    </a:p>
                  </a:txBody>
                  <a:tcPr/>
                </a:tc>
                <a:tc>
                  <a:txBody>
                    <a:bodyPr/>
                    <a:lstStyle/>
                    <a:p>
                      <a:pPr defTabSz="914400">
                        <a:tabLst>
                          <a:tab pos="1663700" algn="l"/>
                        </a:tabLst>
                        <a:defRPr sz="1800"/>
                      </a:pPr>
                      <a:r>
                        <a:rPr sz="2000"/>
                        <a:t>Understands the importance of integrating themselves into the various teams in which they participate</a:t>
                      </a:r>
                    </a:p>
                  </a:txBody>
                  <a:tcPr marL="50800" marR="50800" marT="50800" marB="50800" anchor="ctr" horzOverflow="overflow"/>
                </a:tc>
                <a:tc>
                  <a:txBody>
                    <a:bodyPr/>
                    <a:lstStyle/>
                    <a:p>
                      <a:pPr defTabSz="914400">
                        <a:tabLst>
                          <a:tab pos="1663700" algn="l"/>
                        </a:tabLst>
                        <a:defRPr sz="1800"/>
                      </a:pPr>
                      <a:r>
                        <a:rPr sz="2000"/>
                        <a:t>Contributes positively to their various teams and reflects on how the teams work and members interact</a:t>
                      </a:r>
                    </a:p>
                  </a:txBody>
                  <a:tcPr marL="50800" marR="50800" marT="50800" marB="50800" anchor="ctr" horzOverflow="overflow"/>
                </a:tc>
                <a:tc>
                  <a:txBody>
                    <a:bodyPr/>
                    <a:lstStyle/>
                    <a:p>
                      <a:pPr defTabSz="914400">
                        <a:tabLst>
                          <a:tab pos="1663700" algn="l"/>
                        </a:tabLst>
                        <a:defRPr sz="1800"/>
                      </a:pPr>
                      <a:r>
                        <a:rPr sz="2000"/>
                        <a:t>Shows some understanding of how group dynamics work and the theoretical work underpinning this. Has demonstrated this in a practical way, for example in chairing a meeting</a:t>
                      </a:r>
                    </a:p>
                  </a:txBody>
                  <a:tcPr marL="50800" marR="50800" marT="50800" marB="50800" anchor="ctr" horzOverflow="overflow"/>
                </a:tc>
              </a:tr>
            </a:tbl>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Maintaining performance, learning and teaching"/>
          <p:cNvSpPr txBox="1">
            <a:spLocks noGrp="1"/>
          </p:cNvSpPr>
          <p:nvPr>
            <p:ph type="title"/>
          </p:nvPr>
        </p:nvSpPr>
        <p:spPr>
          <a:prstGeom prst="rect">
            <a:avLst/>
          </a:prstGeom>
        </p:spPr>
        <p:txBody>
          <a:bodyPr/>
          <a:lstStyle>
            <a:lvl1pPr defTabSz="2243327">
              <a:defRPr sz="7728" spc="-77">
                <a:latin typeface="Graphik"/>
                <a:ea typeface="Graphik"/>
                <a:cs typeface="Graphik"/>
                <a:sym typeface="Graphik"/>
              </a:defRPr>
            </a:lvl1pPr>
          </a:lstStyle>
          <a:p>
            <a:r>
              <a:t>Maintaining performance, learning and teaching</a:t>
            </a:r>
          </a:p>
        </p:txBody>
      </p:sp>
      <p:sp>
        <p:nvSpPr>
          <p:cNvPr id="231" name="This is about maintaining the performance and effective continuing professional development (CPD) of oneself and others. The evidence for these activities should be shared in a timely manner within the appropriate electronic Portfolio"/>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maintaining the performance and effective continuing professional development (CPD) of oneself and others. The evidence for these activities should be shared in a timely manner within the appropriate electronic Portfolio</a:t>
            </a:r>
          </a:p>
        </p:txBody>
      </p:sp>
      <p:graphicFrame>
        <p:nvGraphicFramePr>
          <p:cNvPr id="232" name="Table"/>
          <p:cNvGraphicFramePr/>
          <p:nvPr/>
        </p:nvGraphicFramePr>
        <p:xfrm>
          <a:off x="609166" y="3444018"/>
          <a:ext cx="23178369" cy="9738874"/>
        </p:xfrm>
        <a:graphic>
          <a:graphicData uri="http://schemas.openxmlformats.org/drawingml/2006/table">
            <a:tbl>
              <a:tblPr>
                <a:tableStyleId>{4C3C2611-4C71-4FC5-86AE-919BDF0F9419}</a:tableStyleId>
              </a:tblPr>
              <a:tblGrid>
                <a:gridCol w="5791417"/>
                <a:gridCol w="5791417"/>
                <a:gridCol w="5791417"/>
                <a:gridCol w="5791417"/>
              </a:tblGrid>
              <a:tr h="1621028">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621028">
                <a:tc rowSpan="5">
                  <a:txBody>
                    <a:bodyPr/>
                    <a:lstStyle/>
                    <a:p>
                      <a:pPr defTabSz="914400">
                        <a:tabLst>
                          <a:tab pos="1663700" algn="l"/>
                        </a:tabLst>
                        <a:defRPr sz="1800"/>
                      </a:pPr>
                      <a:r>
                        <a:rPr sz="1500"/>
                        <a:t>Not a level below NFD
Fails to engage adequately with the Portfolio e.g. the entries are scant, reflection is poor, plans are made but not acted on or the PDP is not used effectively
Reacts with resistance to feedback that is perceived as critical
Fails to make adequate educational progress</a:t>
                      </a:r>
                    </a:p>
                  </a:txBody>
                  <a:tcPr marL="50800" marR="50800" marT="50800" marB="50800" anchor="ctr" horzOverflow="overflow"/>
                </a:tc>
                <a:tc>
                  <a:txBody>
                    <a:bodyPr/>
                    <a:lstStyle/>
                    <a:p>
                      <a:pPr defTabSz="914400">
                        <a:tabLst>
                          <a:tab pos="1663700" algn="l"/>
                        </a:tabLst>
                        <a:defRPr sz="1800"/>
                      </a:pPr>
                      <a:r>
                        <a:rPr sz="1500"/>
                        <a:t>Knows how to access the available evidence, including the medical literature, clinical performance standards and guidelines for patient care</a:t>
                      </a:r>
                    </a:p>
                  </a:txBody>
                  <a:tcPr marL="50800" marR="50800" marT="50800" marB="50800" anchor="ctr" horzOverflow="overflow"/>
                </a:tc>
                <a:tc>
                  <a:txBody>
                    <a:bodyPr/>
                    <a:lstStyle/>
                    <a:p>
                      <a:pPr defTabSz="914400">
                        <a:tabLst>
                          <a:tab pos="1663700" algn="l"/>
                        </a:tabLst>
                        <a:defRPr sz="1800"/>
                      </a:pPr>
                      <a:r>
                        <a:rPr sz="1500"/>
                        <a:t>Judges the weight of evidence, using critical appraisal skills and an understanding of basic statistical terms, to inform decision-making</a:t>
                      </a:r>
                    </a:p>
                  </a:txBody>
                  <a:tcPr marL="50800" marR="50800" marT="50800" marB="50800" anchor="ctr" horzOverflow="overflow"/>
                </a:tc>
                <a:tc>
                  <a:txBody>
                    <a:bodyPr/>
                    <a:lstStyle/>
                    <a:p>
                      <a:pPr defTabSz="914400">
                        <a:tabLst>
                          <a:tab pos="1663700" algn="l"/>
                        </a:tabLst>
                        <a:defRPr sz="1800"/>
                      </a:pPr>
                      <a:r>
                        <a:rPr sz="1500"/>
                        <a:t>Uses professional judgement to decide when to initiate and develop protocols and when to challenge their use.
Moves beyond the use of existing evidence toward initiating and collaborating in research that addresses unanswered questions</a:t>
                      </a:r>
                    </a:p>
                  </a:txBody>
                  <a:tcPr marL="50800" marR="50800" marT="50800" marB="50800" anchor="ctr" horzOverflow="overflow"/>
                </a:tc>
              </a:tr>
              <a:tr h="1621028">
                <a:tc vMerge="1">
                  <a:txBody>
                    <a:bodyPr/>
                    <a:lstStyle/>
                    <a:p>
                      <a:endParaRPr lang="en-US"/>
                    </a:p>
                  </a:txBody>
                  <a:tcPr/>
                </a:tc>
                <a:tc>
                  <a:txBody>
                    <a:bodyPr/>
                    <a:lstStyle/>
                    <a:p>
                      <a:pPr defTabSz="914400">
                        <a:tabLst>
                          <a:tab pos="1663700" algn="l"/>
                        </a:tabLst>
                        <a:defRPr sz="1800"/>
                      </a:pPr>
                      <a:r>
                        <a:rPr sz="1500"/>
                        <a:t>Engages in some study reacting to immediate clinical learning needs</a:t>
                      </a:r>
                    </a:p>
                  </a:txBody>
                  <a:tcPr marL="50800" marR="50800" marT="50800" marB="50800" anchor="ctr" horzOverflow="overflow"/>
                </a:tc>
                <a:tc>
                  <a:txBody>
                    <a:bodyPr/>
                    <a:lstStyle/>
                    <a:p>
                      <a:pPr defTabSz="914400">
                        <a:tabLst>
                          <a:tab pos="1663700" algn="l"/>
                        </a:tabLst>
                        <a:defRPr sz="1800"/>
                      </a:pPr>
                      <a:r>
                        <a:rPr sz="1500"/>
                        <a:t>Shows a commitment to professional development through reflection on performance and the identification of personal learning needs.
Addresses learning needs and demonstrates the application of these in future practice</a:t>
                      </a:r>
                    </a:p>
                  </a:txBody>
                  <a:tcPr marL="50800" marR="50800" marT="50800" marB="50800" anchor="ctr" horzOverflow="overflow"/>
                </a:tc>
                <a:tc>
                  <a:txBody>
                    <a:bodyPr/>
                    <a:lstStyle/>
                    <a:p>
                      <a:pPr defTabSz="914400">
                        <a:tabLst>
                          <a:tab pos="1663700" algn="l"/>
                        </a:tabLst>
                        <a:defRPr sz="1800"/>
                      </a:pPr>
                      <a:r>
                        <a:rPr sz="1500"/>
                        <a:t>Systematically evaluates performance against external standards.
Demonstrates how elements of personal development impact upon career planning and the needs of the organisation</a:t>
                      </a:r>
                    </a:p>
                  </a:txBody>
                  <a:tcPr marL="50800" marR="50800" marT="50800" marB="50800" anchor="ctr" horzOverflow="overflow"/>
                </a:tc>
              </a:tr>
              <a:tr h="1621028">
                <a:tc vMerge="1">
                  <a:txBody>
                    <a:bodyPr/>
                    <a:lstStyle/>
                    <a:p>
                      <a:endParaRPr lang="en-US"/>
                    </a:p>
                  </a:txBody>
                  <a:tcPr/>
                </a:tc>
                <a:tc>
                  <a:txBody>
                    <a:bodyPr/>
                    <a:lstStyle/>
                    <a:p>
                      <a:pPr defTabSz="914400">
                        <a:tabLst>
                          <a:tab pos="1663700" algn="l"/>
                        </a:tabLst>
                        <a:defRPr sz="1800"/>
                      </a:pPr>
                      <a:r>
                        <a:rPr sz="1500"/>
                        <a:t>Changes behaviour appropriately in response to the clinical governance activities of the practice, in particular to the agreed outcomes of the practice’s audits, quality improvement activities and significant event analyses</a:t>
                      </a:r>
                    </a:p>
                  </a:txBody>
                  <a:tcPr marL="50800" marR="50800" marT="50800" marB="50800" anchor="ctr" horzOverflow="overflow"/>
                </a:tc>
                <a:tc rowSpan="2">
                  <a:txBody>
                    <a:bodyPr/>
                    <a:lstStyle/>
                    <a:p>
                      <a:pPr defTabSz="914400">
                        <a:tabLst>
                          <a:tab pos="1663700" algn="l"/>
                        </a:tabLst>
                        <a:defRPr sz="1800"/>
                      </a:pPr>
                      <a:r>
                        <a:rPr sz="1500"/>
                        <a:t>Personally, participates in audits and quality improvement activities and uses these to evaluate and suggest improvements in personal and practice performance.
Engages in learning event reviews, in a timely and effective manner, and learns from them as a team-based exercise</a:t>
                      </a:r>
                    </a:p>
                  </a:txBody>
                  <a:tcPr marL="50800" marR="50800" marT="50800" marB="50800" anchor="ctr" horzOverflow="overflow"/>
                </a:tc>
                <a:tc>
                  <a:txBody>
                    <a:bodyPr/>
                    <a:lstStyle/>
                    <a:p>
                      <a:pPr defTabSz="914400">
                        <a:tabLst>
                          <a:tab pos="1663700" algn="l"/>
                        </a:tabLst>
                        <a:defRPr sz="1800"/>
                      </a:pPr>
                      <a:r>
                        <a:rPr sz="1500"/>
                        <a:t>Encourages and facilitates participation and application of clinical governance activities, by involving the practice, the wider primary care team and other organisations</a:t>
                      </a:r>
                    </a:p>
                  </a:txBody>
                  <a:tcPr marL="50800" marR="50800" marT="50800" marB="50800" anchor="ctr" horzOverflow="overflow"/>
                </a:tc>
              </a:tr>
              <a:tr h="1621028">
                <a:tc vMerge="1">
                  <a:txBody>
                    <a:bodyPr/>
                    <a:lstStyle/>
                    <a:p>
                      <a:endParaRPr lang="en-US"/>
                    </a:p>
                  </a:txBody>
                  <a:tcPr/>
                </a:tc>
                <a:tc>
                  <a:txBody>
                    <a:bodyPr/>
                    <a:lstStyle/>
                    <a:p>
                      <a:pPr defTabSz="914400">
                        <a:tabLst>
                          <a:tab pos="1663700" algn="l"/>
                        </a:tabLst>
                        <a:defRPr sz="1800"/>
                      </a:pPr>
                      <a:r>
                        <a:rPr sz="1500"/>
                        <a:t>Recognises situations, e.g. through risk assessment, where patient safety could be compromised</a:t>
                      </a:r>
                    </a:p>
                  </a:txBody>
                  <a:tcPr marL="50800" marR="50800" marT="50800" marB="50800" anchor="ctr" horzOverflow="overflow"/>
                </a:tc>
                <a:tc vMerge="1">
                  <a:txBody>
                    <a:bodyPr/>
                    <a:lstStyle/>
                    <a:p>
                      <a:endParaRPr lang="en-US"/>
                    </a:p>
                  </a:txBody>
                  <a:tcPr/>
                </a:tc>
                <a:tc>
                  <a:txBody>
                    <a:bodyPr/>
                    <a:lstStyle/>
                    <a:p>
                      <a:pPr defTabSz="914400">
                        <a:tabLst>
                          <a:tab pos="1663700" algn="l"/>
                        </a:tabLst>
                        <a:defRPr sz="1500"/>
                      </a:pPr>
                      <a:endParaRPr/>
                    </a:p>
                  </a:txBody>
                  <a:tcPr marL="50800" marR="50800" marT="50800" marB="50800" anchor="ctr" horzOverflow="overflow"/>
                </a:tc>
              </a:tr>
              <a:tr h="1621028">
                <a:tc vMerge="1">
                  <a:txBody>
                    <a:bodyPr/>
                    <a:lstStyle/>
                    <a:p>
                      <a:endParaRPr lang="en-US"/>
                    </a:p>
                  </a:txBody>
                  <a:tcPr/>
                </a:tc>
                <a:tc>
                  <a:txBody>
                    <a:bodyPr/>
                    <a:lstStyle/>
                    <a:p>
                      <a:pPr defTabSz="914400">
                        <a:tabLst>
                          <a:tab pos="1663700" algn="l"/>
                        </a:tabLst>
                        <a:defRPr sz="1800"/>
                      </a:pPr>
                      <a:r>
                        <a:rPr sz="1500"/>
                        <a:t>Contributes to the education of others</a:t>
                      </a:r>
                    </a:p>
                  </a:txBody>
                  <a:tcPr marL="50800" marR="50800" marT="50800" marB="50800" anchor="ctr" horzOverflow="overflow"/>
                </a:tc>
                <a:tc>
                  <a:txBody>
                    <a:bodyPr/>
                    <a:lstStyle/>
                    <a:p>
                      <a:pPr defTabSz="914400">
                        <a:tabLst>
                          <a:tab pos="1663700" algn="l"/>
                        </a:tabLst>
                        <a:defRPr sz="1800"/>
                      </a:pPr>
                      <a:r>
                        <a:rPr sz="1500"/>
                        <a:t>Identifies learning objectives and uses teaching methods appropriate to these.
Assists in making assessments of learners where appropriate</a:t>
                      </a:r>
                    </a:p>
                  </a:txBody>
                  <a:tcPr marL="50800" marR="50800" marT="50800" marB="50800" anchor="ctr" horzOverflow="overflow"/>
                </a:tc>
                <a:tc>
                  <a:txBody>
                    <a:bodyPr/>
                    <a:lstStyle/>
                    <a:p>
                      <a:pPr defTabSz="914400">
                        <a:tabLst>
                          <a:tab pos="1663700" algn="l"/>
                        </a:tabLst>
                        <a:defRPr sz="1800"/>
                      </a:pPr>
                      <a:r>
                        <a:rPr sz="1500"/>
                        <a:t>Evaluates outcomes of teaching, seeking feedback on performance, and reflects on this.
Actively facilitates the development of others.
Ensures students and junior colleagues are appropriately supervised</a:t>
                      </a:r>
                    </a:p>
                  </a:txBody>
                  <a:tcPr marL="50800" marR="50800" marT="50800" marB="50800" anchor="ctr" horzOverflow="overflow"/>
                </a:tc>
              </a:tr>
            </a:tbl>
          </a:graphicData>
        </a:graphic>
      </p:graphicFrame>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Organisation, management and leadership"/>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Organisation, management and leadership</a:t>
            </a:r>
          </a:p>
        </p:txBody>
      </p:sp>
      <p:sp>
        <p:nvSpPr>
          <p:cNvPr id="235" name="This is about understanding how primary care is organised within the NHS, how teams are managed and the development of clinical leadership skill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62280">
              <a:defRPr sz="2464" spc="-24">
                <a:latin typeface="Graphik"/>
                <a:ea typeface="Graphik"/>
                <a:cs typeface="Graphik"/>
                <a:sym typeface="Graphik"/>
              </a:defRPr>
            </a:lvl1pPr>
          </a:lstStyle>
          <a:p>
            <a:r>
              <a:t>This is about understanding how primary care is organised within the NHS, how teams are managed and the development of clinical leadership skills</a:t>
            </a:r>
          </a:p>
        </p:txBody>
      </p:sp>
      <p:graphicFrame>
        <p:nvGraphicFramePr>
          <p:cNvPr id="236" name="Table"/>
          <p:cNvGraphicFramePr/>
          <p:nvPr/>
        </p:nvGraphicFramePr>
        <p:xfrm>
          <a:off x="523788" y="3159428"/>
          <a:ext cx="23349123" cy="10080382"/>
        </p:xfrm>
        <a:graphic>
          <a:graphicData uri="http://schemas.openxmlformats.org/drawingml/2006/table">
            <a:tbl>
              <a:tblPr>
                <a:tableStyleId>{4C3C2611-4C71-4FC5-86AE-919BDF0F9419}</a:tableStyleId>
              </a:tblPr>
              <a:tblGrid>
                <a:gridCol w="5834105"/>
                <a:gridCol w="5834105"/>
                <a:gridCol w="5834105"/>
                <a:gridCol w="5834105"/>
              </a:tblGrid>
              <a:tr h="1677946">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677946">
                <a:tc rowSpan="5">
                  <a:txBody>
                    <a:bodyPr/>
                    <a:lstStyle/>
                    <a:p>
                      <a:pPr defTabSz="914400">
                        <a:tabLst>
                          <a:tab pos="1663700" algn="l"/>
                        </a:tabLst>
                        <a:defRPr sz="1800"/>
                      </a:pPr>
                      <a:r>
                        <a:rPr sz="1700"/>
                        <a:t>Not a level below NFD
Consults with the computer rather than the patient
Records show poor entries e.g. too short, too long, unfocused, failing to code properly or respond to prompts</a:t>
                      </a:r>
                    </a:p>
                  </a:txBody>
                  <a:tcPr marL="50800" marR="50800" marT="50800" marB="50800" anchor="ctr" horzOverflow="overflow"/>
                </a:tc>
                <a:tc>
                  <a:txBody>
                    <a:bodyPr/>
                    <a:lstStyle/>
                    <a:p>
                      <a:pPr defTabSz="914400">
                        <a:tabLst>
                          <a:tab pos="1663700" algn="l"/>
                        </a:tabLst>
                        <a:defRPr sz="1800"/>
                      </a:pPr>
                      <a:r>
                        <a:rPr sz="1700"/>
                        <a:t>Demonstrates a basic understanding of the organisation of primary care and the use of clinical computer systems</a:t>
                      </a:r>
                    </a:p>
                  </a:txBody>
                  <a:tcPr marL="50800" marR="50800" marT="50800" marB="50800" anchor="ctr" horzOverflow="overflow"/>
                </a:tc>
                <a:tc>
                  <a:txBody>
                    <a:bodyPr/>
                    <a:lstStyle/>
                    <a:p>
                      <a:pPr defTabSz="914400">
                        <a:tabLst>
                          <a:tab pos="1663700" algn="l"/>
                        </a:tabLst>
                        <a:defRPr sz="1800"/>
                      </a:pPr>
                      <a:r>
                        <a:rPr sz="1700"/>
                        <a:t>Uses the primary care organisational systems routinely and appropriately in patient care for acute problems, chronic disease and health promotion. This includes the use of computerised information management and technology (IM&amp;T)</a:t>
                      </a:r>
                    </a:p>
                  </a:txBody>
                  <a:tcPr marL="50800" marR="50800" marT="50800" marB="50800" anchor="ctr" horzOverflow="overflow"/>
                </a:tc>
                <a:tc>
                  <a:txBody>
                    <a:bodyPr/>
                    <a:lstStyle/>
                    <a:p>
                      <a:pPr defTabSz="914400">
                        <a:tabLst>
                          <a:tab pos="1663700" algn="l"/>
                        </a:tabLst>
                        <a:defRPr sz="1800"/>
                      </a:pPr>
                      <a:r>
                        <a:rPr sz="1700"/>
                        <a:t>Uses and modifies organisational and IM&amp;T systems to facilitate:
• Clinical care to individuals and
communities
• Clinical governance Practice administration</a:t>
                      </a:r>
                    </a:p>
                  </a:txBody>
                  <a:tcPr marL="50800" marR="50800" marT="50800" marB="50800" anchor="ctr" horzOverflow="overflow"/>
                </a:tc>
              </a:tr>
              <a:tr h="1677946">
                <a:tc vMerge="1">
                  <a:txBody>
                    <a:bodyPr/>
                    <a:lstStyle/>
                    <a:p>
                      <a:endParaRPr lang="en-US"/>
                    </a:p>
                  </a:txBody>
                  <a:tcPr/>
                </a:tc>
                <a:tc>
                  <a:txBody>
                    <a:bodyPr/>
                    <a:lstStyle/>
                    <a:p>
                      <a:pPr defTabSz="914400">
                        <a:tabLst>
                          <a:tab pos="1663700" algn="l"/>
                        </a:tabLst>
                        <a:defRPr sz="1800"/>
                      </a:pPr>
                      <a:r>
                        <a:rPr sz="1700"/>
                        <a:t>Uses the patient record and on-line information during patient contacts, routinely recording each clinical contact in a timely manner following the record-keeping standards of the organisation</a:t>
                      </a:r>
                    </a:p>
                  </a:txBody>
                  <a:tcPr marL="50800" marR="50800" marT="50800" marB="50800" anchor="ctr" horzOverflow="overflow"/>
                </a:tc>
                <a:tc>
                  <a:txBody>
                    <a:bodyPr/>
                    <a:lstStyle/>
                    <a:p>
                      <a:pPr defTabSz="914400">
                        <a:tabLst>
                          <a:tab pos="1663700" algn="l"/>
                        </a:tabLst>
                        <a:defRPr sz="1800"/>
                      </a:pPr>
                      <a:r>
                        <a:rPr sz="1700"/>
                        <a:t>Uses the computer during consultations whilst maintaining rapport with the patient to produce records that are succinct, comprehensive, appropriately coded and understandable</a:t>
                      </a:r>
                    </a:p>
                  </a:txBody>
                  <a:tcPr marL="50800" marR="50800" marT="50800" marB="50800" anchor="ctr" horzOverflow="overflow"/>
                </a:tc>
                <a:tc>
                  <a:txBody>
                    <a:bodyPr/>
                    <a:lstStyle/>
                    <a:p>
                      <a:pPr defTabSz="914400">
                        <a:tabLst>
                          <a:tab pos="1663700" algn="l"/>
                        </a:tabLst>
                        <a:defRPr sz="1800"/>
                      </a:pPr>
                      <a:r>
                        <a:rPr sz="1700"/>
                        <a:t>Uses IM&amp;T systems to improve patient care in the consultation, in supportive care planning and communication across all the health care professionals involved with the patient</a:t>
                      </a:r>
                    </a:p>
                  </a:txBody>
                  <a:tcPr marL="50800" marR="50800" marT="50800" marB="50800" anchor="ctr" horzOverflow="overflow"/>
                </a:tc>
              </a:tr>
              <a:tr h="1677946">
                <a:tc vMerge="1">
                  <a:txBody>
                    <a:bodyPr/>
                    <a:lstStyle/>
                    <a:p>
                      <a:endParaRPr lang="en-US"/>
                    </a:p>
                  </a:txBody>
                  <a:tcPr/>
                </a:tc>
                <a:tc>
                  <a:txBody>
                    <a:bodyPr/>
                    <a:lstStyle/>
                    <a:p>
                      <a:pPr defTabSz="914400">
                        <a:tabLst>
                          <a:tab pos="1663700" algn="l"/>
                        </a:tabLst>
                        <a:defRPr sz="1800"/>
                      </a:pPr>
                      <a:r>
                        <a:rPr sz="1700"/>
                        <a:t>Personal organisational and time- management skills are sufficient that patients and colleagues are not inconvenienced or come to any harm</a:t>
                      </a:r>
                    </a:p>
                  </a:txBody>
                  <a:tcPr marL="50800" marR="50800" marT="50800" marB="50800" anchor="ctr" horzOverflow="overflow"/>
                </a:tc>
                <a:tc>
                  <a:txBody>
                    <a:bodyPr/>
                    <a:lstStyle/>
                    <a:p>
                      <a:pPr defTabSz="914400">
                        <a:tabLst>
                          <a:tab pos="1663700" algn="l"/>
                        </a:tabLst>
                        <a:defRPr sz="1800"/>
                      </a:pPr>
                      <a:r>
                        <a:rPr sz="1700"/>
                        <a:t>Is consistently well organised with due consideration for colleagues as well as patients. Demonstrates effective:
• Time management • Hand-over skills
• Prioritisation
• Delegation</a:t>
                      </a:r>
                    </a:p>
                  </a:txBody>
                  <a:tcPr marL="50800" marR="50800" marT="50800" marB="50800" anchor="ctr" horzOverflow="overflow"/>
                </a:tc>
                <a:tc>
                  <a:txBody>
                    <a:bodyPr/>
                    <a:lstStyle/>
                    <a:p>
                      <a:pPr defTabSz="914400">
                        <a:tabLst>
                          <a:tab pos="1663700" algn="l"/>
                        </a:tabLst>
                        <a:defRPr sz="1800"/>
                      </a:pPr>
                      <a:r>
                        <a:rPr sz="1700"/>
                        <a:t>Manages own work effectively whilst maintaining awareness of other people’s workload. Offers help sensitively but recognises own limitations</a:t>
                      </a:r>
                    </a:p>
                  </a:txBody>
                  <a:tcPr marL="50800" marR="50800" marT="50800" marB="50800" anchor="ctr" horzOverflow="overflow"/>
                </a:tc>
              </a:tr>
              <a:tr h="1677946">
                <a:tc vMerge="1">
                  <a:txBody>
                    <a:bodyPr/>
                    <a:lstStyle/>
                    <a:p>
                      <a:endParaRPr lang="en-US"/>
                    </a:p>
                  </a:txBody>
                  <a:tcPr/>
                </a:tc>
                <a:tc>
                  <a:txBody>
                    <a:bodyPr/>
                    <a:lstStyle/>
                    <a:p>
                      <a:pPr defTabSz="914400">
                        <a:tabLst>
                          <a:tab pos="1663700" algn="l"/>
                        </a:tabLst>
                        <a:defRPr sz="1800"/>
                      </a:pPr>
                      <a:r>
                        <a:rPr sz="1700"/>
                        <a:t>Responds positively to change in the organisation</a:t>
                      </a:r>
                    </a:p>
                  </a:txBody>
                  <a:tcPr marL="50800" marR="50800" marT="50800" marB="50800" anchor="ctr" horzOverflow="overflow"/>
                </a:tc>
                <a:tc>
                  <a:txBody>
                    <a:bodyPr/>
                    <a:lstStyle/>
                    <a:p>
                      <a:pPr defTabSz="914400">
                        <a:tabLst>
                          <a:tab pos="1663700" algn="l"/>
                        </a:tabLst>
                        <a:defRPr sz="1800"/>
                      </a:pPr>
                      <a:r>
                        <a:rPr sz="1700"/>
                        <a:t>Helps to support change in the organisation. This may include making constructive suggestions</a:t>
                      </a:r>
                    </a:p>
                  </a:txBody>
                  <a:tcPr marL="50800" marR="50800" marT="50800" marB="50800" anchor="ctr" horzOverflow="overflow"/>
                </a:tc>
                <a:tc>
                  <a:txBody>
                    <a:bodyPr/>
                    <a:lstStyle/>
                    <a:p>
                      <a:pPr defTabSz="914400">
                        <a:tabLst>
                          <a:tab pos="1663700" algn="l"/>
                        </a:tabLst>
                        <a:defRPr sz="1800"/>
                      </a:pPr>
                      <a:r>
                        <a:rPr sz="1700"/>
                        <a:t>Actively facilitates change in the organisation. This will include the evaluation of the effectiveness of any changes implemented</a:t>
                      </a:r>
                    </a:p>
                  </a:txBody>
                  <a:tcPr marL="50800" marR="50800" marT="50800" marB="50800" anchor="ctr" horzOverflow="overflow"/>
                </a:tc>
              </a:tr>
              <a:tr h="1677946">
                <a:tc vMerge="1">
                  <a:txBody>
                    <a:bodyPr/>
                    <a:lstStyle/>
                    <a:p>
                      <a:endParaRPr lang="en-US"/>
                    </a:p>
                  </a:txBody>
                  <a:tcPr/>
                </a:tc>
                <a:tc>
                  <a:txBody>
                    <a:bodyPr/>
                    <a:lstStyle/>
                    <a:p>
                      <a:pPr defTabSz="914400">
                        <a:tabLst>
                          <a:tab pos="1663700" algn="l"/>
                        </a:tabLst>
                        <a:defRPr sz="1800"/>
                      </a:pPr>
                      <a:r>
                        <a:rPr sz="1700"/>
                        <a:t>Manages own workload responsibly</a:t>
                      </a:r>
                    </a:p>
                  </a:txBody>
                  <a:tcPr marL="50800" marR="50800" marT="50800" marB="50800" anchor="ctr" horzOverflow="overflow"/>
                </a:tc>
                <a:tc>
                  <a:txBody>
                    <a:bodyPr/>
                    <a:lstStyle/>
                    <a:p>
                      <a:pPr defTabSz="914400">
                        <a:tabLst>
                          <a:tab pos="1663700" algn="l"/>
                        </a:tabLst>
                        <a:defRPr sz="1800"/>
                      </a:pPr>
                      <a:r>
                        <a:rPr sz="1700"/>
                        <a:t>Responds positively when services are under pressure in a responsible and considered way</a:t>
                      </a:r>
                    </a:p>
                  </a:txBody>
                  <a:tcPr marL="50800" marR="50800" marT="50800" marB="50800" anchor="ctr" horzOverflow="overflow"/>
                </a:tc>
                <a:tc>
                  <a:txBody>
                    <a:bodyPr/>
                    <a:lstStyle/>
                    <a:p>
                      <a:pPr defTabSz="914400">
                        <a:tabLst>
                          <a:tab pos="1663700" algn="l"/>
                        </a:tabLst>
                        <a:defRPr sz="1800"/>
                      </a:pPr>
                      <a:r>
                        <a:rPr sz="1700"/>
                        <a:t>Willing to take a lead role in helping the organisation to respond to exceptional demand</a:t>
                      </a:r>
                    </a:p>
                  </a:txBody>
                  <a:tcPr marL="50800" marR="50800" marT="50800" marB="50800" anchor="ctr" horzOverflow="overflow"/>
                </a:tc>
              </a:tr>
            </a:tbl>
          </a:graphicData>
        </a:graphic>
      </p:graphicFrame>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Practising holistically, promoting health and safeguarding"/>
          <p:cNvSpPr txBox="1">
            <a:spLocks noGrp="1"/>
          </p:cNvSpPr>
          <p:nvPr>
            <p:ph type="title"/>
          </p:nvPr>
        </p:nvSpPr>
        <p:spPr>
          <a:prstGeom prst="rect">
            <a:avLst/>
          </a:prstGeom>
        </p:spPr>
        <p:txBody>
          <a:bodyPr/>
          <a:lstStyle>
            <a:lvl1pPr defTabSz="1877567">
              <a:defRPr sz="6468" spc="-64">
                <a:latin typeface="Graphik"/>
                <a:ea typeface="Graphik"/>
                <a:cs typeface="Graphik"/>
                <a:sym typeface="Graphik"/>
              </a:defRPr>
            </a:lvl1pPr>
          </a:lstStyle>
          <a:p>
            <a:r>
              <a:t>Practising holistically, promoting health and safeguarding </a:t>
            </a:r>
          </a:p>
        </p:txBody>
      </p:sp>
      <p:sp>
        <p:nvSpPr>
          <p:cNvPr id="239" name="This is about the ability of the doctor to operate in physical, psychological, socio-economic and cultural dimensions. The doctor is able to take into account patient’s feelings and opinions. The doctor encourages health improvement, self-management, pr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12750">
              <a:defRPr sz="2200" spc="-22">
                <a:latin typeface="Graphik"/>
                <a:ea typeface="Graphik"/>
                <a:cs typeface="Graphik"/>
                <a:sym typeface="Graphik"/>
              </a:defRPr>
            </a:lvl1pPr>
          </a:lstStyle>
          <a:p>
            <a:r>
              <a:t>This is about the ability of the doctor to operate in physical, psychological, socio-economic and cultural dimensions. The doctor is able to take into account patient’s feelings and opinions. The doctor encourages health improvement, self-management, preventative medicine and shared care planning with patients and their carers</a:t>
            </a:r>
          </a:p>
        </p:txBody>
      </p:sp>
      <p:graphicFrame>
        <p:nvGraphicFramePr>
          <p:cNvPr id="240" name="Table"/>
          <p:cNvGraphicFramePr/>
          <p:nvPr/>
        </p:nvGraphicFramePr>
        <p:xfrm>
          <a:off x="381493" y="3643232"/>
          <a:ext cx="23416624" cy="9525429"/>
        </p:xfrm>
        <a:graphic>
          <a:graphicData uri="http://schemas.openxmlformats.org/drawingml/2006/table">
            <a:tbl>
              <a:tblPr>
                <a:tableStyleId>{4C3C2611-4C71-4FC5-86AE-919BDF0F9419}</a:tableStyleId>
              </a:tblPr>
              <a:tblGrid>
                <a:gridCol w="5850981"/>
                <a:gridCol w="5850981"/>
                <a:gridCol w="5850981"/>
                <a:gridCol w="5850981"/>
              </a:tblGrid>
              <a:tr h="1902545">
                <a:tc>
                  <a:txBody>
                    <a:bodyPr/>
                    <a:lstStyle/>
                    <a:p>
                      <a:pPr defTabSz="914400">
                        <a:tabLst>
                          <a:tab pos="1663700" algn="l"/>
                        </a:tabLst>
                        <a:defRPr sz="1800"/>
                      </a:pPr>
                      <a:r>
                        <a:rPr sz="2200">
                          <a:latin typeface="Graphik Semibold"/>
                          <a:ea typeface="Graphik Semibold"/>
                          <a:cs typeface="Graphik Semibold"/>
                          <a:sym typeface="Graphik Semibold"/>
                        </a:rPr>
                        <a:t>Indicators of Potential Underperformance</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Needs Further Development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Competent</a:t>
                      </a:r>
                    </a:p>
                  </a:txBody>
                  <a:tcPr marL="50800" marR="50800" marT="50800" marB="50800" anchor="ctr" horzOverflow="overflow"/>
                </a:tc>
                <a:tc>
                  <a:txBody>
                    <a:bodyPr/>
                    <a:lstStyle/>
                    <a:p>
                      <a:pPr defTabSz="914400">
                        <a:tabLst>
                          <a:tab pos="1663700" algn="l"/>
                        </a:tabLst>
                        <a:defRPr sz="1800"/>
                      </a:pPr>
                      <a:r>
                        <a:rPr sz="2200">
                          <a:latin typeface="Graphik Semibold"/>
                          <a:ea typeface="Graphik Semibold"/>
                          <a:cs typeface="Graphik Semibold"/>
                          <a:sym typeface="Graphik Semibold"/>
                        </a:rPr>
                        <a:t>Excellent</a:t>
                      </a:r>
                    </a:p>
                  </a:txBody>
                  <a:tcPr marL="50800" marR="50800" marT="50800" marB="50800" anchor="ctr" horzOverflow="overflow"/>
                </a:tc>
              </a:tr>
              <a:tr h="1902545">
                <a:tc rowSpan="4">
                  <a:txBody>
                    <a:bodyPr/>
                    <a:lstStyle/>
                    <a:p>
                      <a:pPr defTabSz="914400">
                        <a:tabLst>
                          <a:tab pos="1663700" algn="l"/>
                        </a:tabLst>
                        <a:defRPr sz="1800"/>
                      </a:pPr>
                      <a:r>
                        <a:rPr sz="1900"/>
                        <a:t>Not a level below NFD
Treats the disease, not the patient</a:t>
                      </a:r>
                    </a:p>
                  </a:txBody>
                  <a:tcPr marL="50800" marR="50800" marT="50800" marB="50800" anchor="ctr" horzOverflow="overflow"/>
                </a:tc>
                <a:tc>
                  <a:txBody>
                    <a:bodyPr/>
                    <a:lstStyle/>
                    <a:p>
                      <a:pPr defTabSz="914400">
                        <a:tabLst>
                          <a:tab pos="1663700" algn="l"/>
                        </a:tabLst>
                        <a:defRPr sz="1800"/>
                      </a:pPr>
                      <a:r>
                        <a:rPr sz="1900"/>
                        <a:t>Enquires into physical, psychological and social aspects of the patient’s problem</a:t>
                      </a:r>
                    </a:p>
                  </a:txBody>
                  <a:tcPr marL="50800" marR="50800" marT="50800" marB="50800" anchor="ctr" horzOverflow="overflow"/>
                </a:tc>
                <a:tc>
                  <a:txBody>
                    <a:bodyPr/>
                    <a:lstStyle/>
                    <a:p>
                      <a:pPr defTabSz="914400">
                        <a:tabLst>
                          <a:tab pos="1663700" algn="l"/>
                        </a:tabLst>
                        <a:defRPr sz="1800"/>
                      </a:pPr>
                      <a:r>
                        <a:rPr sz="1900"/>
                        <a:t>Demonstrates understanding of the patient in relation to their socio- economic and cultural background. The doctor uses this understanding to inform discussion and to generate practical suggestions for the management of the patient</a:t>
                      </a:r>
                    </a:p>
                  </a:txBody>
                  <a:tcPr marL="50800" marR="50800" marT="50800" marB="50800" anchor="ctr" horzOverflow="overflow"/>
                </a:tc>
                <a:tc>
                  <a:txBody>
                    <a:bodyPr/>
                    <a:lstStyle/>
                    <a:p>
                      <a:pPr defTabSz="914400">
                        <a:tabLst>
                          <a:tab pos="1663700" algn="l"/>
                        </a:tabLst>
                        <a:defRPr sz="1800"/>
                      </a:pPr>
                      <a:r>
                        <a:rPr sz="1900"/>
                        <a:t>Accesses information about the patient’s psychosocial history in a fluent and non-judgemental manner that puts the patient at ease</a:t>
                      </a:r>
                    </a:p>
                  </a:txBody>
                  <a:tcPr marL="50800" marR="50800" marT="50800" marB="50800" anchor="ctr" horzOverflow="overflow"/>
                </a:tc>
              </a:tr>
              <a:tr h="1902545">
                <a:tc vMerge="1">
                  <a:txBody>
                    <a:bodyPr/>
                    <a:lstStyle/>
                    <a:p>
                      <a:endParaRPr lang="en-US"/>
                    </a:p>
                  </a:txBody>
                  <a:tcPr/>
                </a:tc>
                <a:tc>
                  <a:txBody>
                    <a:bodyPr/>
                    <a:lstStyle/>
                    <a:p>
                      <a:pPr defTabSz="914400">
                        <a:tabLst>
                          <a:tab pos="1663700" algn="l"/>
                        </a:tabLst>
                        <a:defRPr sz="1800"/>
                      </a:pPr>
                      <a:r>
                        <a:rPr sz="1900"/>
                        <a:t>Recognises the impact of the problem on the patient</a:t>
                      </a:r>
                    </a:p>
                  </a:txBody>
                  <a:tcPr marL="50800" marR="50800" marT="50800" marB="50800" anchor="ctr" horzOverflow="overflow"/>
                </a:tc>
                <a:tc>
                  <a:txBody>
                    <a:bodyPr/>
                    <a:lstStyle/>
                    <a:p>
                      <a:pPr defTabSz="914400">
                        <a:tabLst>
                          <a:tab pos="1663700" algn="l"/>
                        </a:tabLst>
                        <a:defRPr sz="1800"/>
                      </a:pPr>
                      <a:r>
                        <a:rPr sz="1900"/>
                        <a:t>Recognises the impact of the problem on the patient, their family and/or carers</a:t>
                      </a:r>
                    </a:p>
                  </a:txBody>
                  <a:tcPr marL="50800" marR="50800" marT="50800" marB="50800" anchor="ctr" horzOverflow="overflow"/>
                </a:tc>
                <a:tc>
                  <a:txBody>
                    <a:bodyPr/>
                    <a:lstStyle/>
                    <a:p>
                      <a:pPr defTabSz="914400">
                        <a:tabLst>
                          <a:tab pos="1663700" algn="l"/>
                        </a:tabLst>
                        <a:defRPr sz="1800"/>
                      </a:pPr>
                      <a:r>
                        <a:rPr sz="1900"/>
                        <a:t>Recognises and shows understanding of the limits of the doctor’s ability to intervene in the holistic care of the patient</a:t>
                      </a:r>
                    </a:p>
                  </a:txBody>
                  <a:tcPr marL="50800" marR="50800" marT="50800" marB="50800" anchor="ctr" horzOverflow="overflow"/>
                </a:tc>
              </a:tr>
              <a:tr h="1902545">
                <a:tc vMerge="1">
                  <a:txBody>
                    <a:bodyPr/>
                    <a:lstStyle/>
                    <a:p>
                      <a:endParaRPr lang="en-US"/>
                    </a:p>
                  </a:txBody>
                  <a:tcPr/>
                </a:tc>
                <a:tc>
                  <a:txBody>
                    <a:bodyPr/>
                    <a:lstStyle/>
                    <a:p>
                      <a:pPr defTabSz="914400">
                        <a:tabLst>
                          <a:tab pos="1663700" algn="l"/>
                        </a:tabLst>
                        <a:defRPr sz="1800"/>
                      </a:pPr>
                      <a:r>
                        <a:rPr sz="1900"/>
                        <a:t>Offers treatment and support for the physical, psychological and social aspects of the patient’s problem</a:t>
                      </a:r>
                    </a:p>
                  </a:txBody>
                  <a:tcPr marL="50800" marR="50800" marT="50800" marB="50800" anchor="ctr" horzOverflow="overflow"/>
                </a:tc>
                <a:tc>
                  <a:txBody>
                    <a:bodyPr/>
                    <a:lstStyle/>
                    <a:p>
                      <a:pPr defTabSz="914400">
                        <a:tabLst>
                          <a:tab pos="1663700" algn="l"/>
                        </a:tabLst>
                        <a:defRPr sz="1800"/>
                      </a:pPr>
                      <a:r>
                        <a:rPr sz="1900"/>
                        <a:t>Utilises appropriate support agencies (including primary health care team members) targeted to the needs of the patient and/or their family and carers</a:t>
                      </a:r>
                    </a:p>
                  </a:txBody>
                  <a:tcPr marL="50800" marR="50800" marT="50800" marB="50800" anchor="ctr" horzOverflow="overflow"/>
                </a:tc>
                <a:tc>
                  <a:txBody>
                    <a:bodyPr/>
                    <a:lstStyle/>
                    <a:p>
                      <a:pPr defTabSz="914400">
                        <a:tabLst>
                          <a:tab pos="1663700" algn="l"/>
                        </a:tabLst>
                        <a:defRPr sz="1800"/>
                      </a:pPr>
                      <a:r>
                        <a:rPr sz="1900"/>
                        <a:t>Facilitates appropriate long-term support for patients, their families and carers that is realistic and avoids doctor dependence</a:t>
                      </a:r>
                    </a:p>
                  </a:txBody>
                  <a:tcPr marL="50800" marR="50800" marT="50800" marB="50800" anchor="ctr" horzOverflow="overflow"/>
                </a:tc>
              </a:tr>
              <a:tr h="1902545">
                <a:tc vMerge="1">
                  <a:txBody>
                    <a:bodyPr/>
                    <a:lstStyle/>
                    <a:p>
                      <a:endParaRPr lang="en-US"/>
                    </a:p>
                  </a:txBody>
                  <a:tcPr/>
                </a:tc>
                <a:tc>
                  <a:txBody>
                    <a:bodyPr/>
                    <a:lstStyle/>
                    <a:p>
                      <a:pPr defTabSz="914400">
                        <a:tabLst>
                          <a:tab pos="1663700" algn="l"/>
                        </a:tabLst>
                        <a:defRPr sz="1800"/>
                      </a:pPr>
                      <a:r>
                        <a:rPr sz="1900"/>
                        <a:t>Recognises the role of the GP in health promotion</a:t>
                      </a:r>
                    </a:p>
                  </a:txBody>
                  <a:tcPr marL="50800" marR="50800" marT="50800" marB="50800" anchor="ctr" horzOverflow="overflow"/>
                </a:tc>
                <a:tc>
                  <a:txBody>
                    <a:bodyPr/>
                    <a:lstStyle/>
                    <a:p>
                      <a:pPr defTabSz="914400">
                        <a:tabLst>
                          <a:tab pos="1663700" algn="l"/>
                        </a:tabLst>
                        <a:defRPr sz="1800"/>
                      </a:pPr>
                      <a:r>
                        <a:rPr sz="1900"/>
                        <a:t>Demonstrates the skills and assertiveness to challenge unhelpful health beliefs or behaviours, whilst maintaining a continuing and productive relationship</a:t>
                      </a:r>
                    </a:p>
                  </a:txBody>
                  <a:tcPr marL="50800" marR="50800" marT="50800" marB="50800" anchor="ctr" horzOverflow="overflow"/>
                </a:tc>
                <a:tc>
                  <a:txBody>
                    <a:bodyPr/>
                    <a:lstStyle/>
                    <a:p>
                      <a:pPr defTabSz="914400">
                        <a:tabLst>
                          <a:tab pos="1663700" algn="l"/>
                        </a:tabLst>
                        <a:defRPr sz="1800"/>
                      </a:pPr>
                      <a:r>
                        <a:rPr sz="1900"/>
                        <a:t>Makes effective use of tools in health promotion, such as decision aids, to improve health understanding</a:t>
                      </a:r>
                    </a:p>
                  </a:txBody>
                  <a:tcPr marL="50800" marR="50800" marT="50800" marB="50800" anchor="ctr" horzOverflow="overflow"/>
                </a:tc>
              </a:tr>
            </a:tbl>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linical Supervisors Repor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Clinical Supervisors Report</a:t>
            </a:r>
          </a:p>
        </p:txBody>
      </p:sp>
      <p:sp>
        <p:nvSpPr>
          <p:cNvPr id="159" name="The CSR is an opportunity for the trainee to receive feedback about their performance and the conversation with the CS that accompanies it can be particularly useful…"/>
          <p:cNvSpPr txBox="1">
            <a:spLocks noGrp="1"/>
          </p:cNvSpPr>
          <p:nvPr>
            <p:ph type="body" idx="1"/>
          </p:nvPr>
        </p:nvSpPr>
        <p:spPr>
          <a:prstGeom prst="rect">
            <a:avLst/>
          </a:prstGeom>
        </p:spPr>
        <p:txBody>
          <a:bodyPr/>
          <a:lstStyle/>
          <a:p>
            <a:pPr marL="513333" indent="-513333" defTabSz="2292038">
              <a:spcBef>
                <a:spcPts val="2200"/>
              </a:spcBef>
              <a:defRPr sz="4136">
                <a:latin typeface="Graphik"/>
                <a:ea typeface="Graphik"/>
                <a:cs typeface="Graphik"/>
                <a:sym typeface="Graphik"/>
              </a:defRPr>
            </a:pPr>
            <a:r>
              <a:t>The CSR is an opportunity for the trainee to receive feedback about their performance and the conversation with the CS that accompanies it can be particularly useful </a:t>
            </a:r>
          </a:p>
          <a:p>
            <a:pPr marL="513333" indent="-513333" defTabSz="2292038">
              <a:spcBef>
                <a:spcPts val="2200"/>
              </a:spcBef>
              <a:defRPr sz="4136">
                <a:latin typeface="Graphik"/>
                <a:ea typeface="Graphik"/>
                <a:cs typeface="Graphik"/>
                <a:sym typeface="Graphik"/>
              </a:defRPr>
            </a:pPr>
            <a:r>
              <a:t>A well completed CSR is also a valuable source of evidence for each Capability in the Educational Supervisor Review and for ARCP panels</a:t>
            </a:r>
          </a:p>
          <a:p>
            <a:pPr marL="513333" indent="-513333" defTabSz="2292038">
              <a:spcBef>
                <a:spcPts val="2200"/>
              </a:spcBef>
              <a:defRPr sz="4136">
                <a:latin typeface="Graphik"/>
                <a:ea typeface="Graphik"/>
                <a:cs typeface="Graphik"/>
                <a:sym typeface="Graphik"/>
              </a:defRPr>
            </a:pPr>
            <a:r>
              <a:t>The new CSR has been rewritten to: </a:t>
            </a:r>
          </a:p>
          <a:p>
            <a:pPr marL="1026667" lvl="1" indent="-513333" defTabSz="2292038">
              <a:spcBef>
                <a:spcPts val="2200"/>
              </a:spcBef>
              <a:defRPr sz="4136">
                <a:latin typeface="Graphik"/>
                <a:ea typeface="Graphik"/>
                <a:cs typeface="Graphik"/>
                <a:sym typeface="Graphik"/>
              </a:defRPr>
            </a:pPr>
            <a:r>
              <a:t>Make a clear link between each section and the relevant GP Capabilities</a:t>
            </a:r>
          </a:p>
          <a:p>
            <a:pPr marL="1026667" lvl="1" indent="-513333" defTabSz="2292038">
              <a:spcBef>
                <a:spcPts val="2200"/>
              </a:spcBef>
              <a:defRPr sz="4136">
                <a:latin typeface="Graphik"/>
                <a:ea typeface="Graphik"/>
                <a:cs typeface="Graphik"/>
                <a:sym typeface="Graphik"/>
              </a:defRPr>
            </a:pPr>
            <a:r>
              <a:t>Ensure that all the GP Capabilities are covered in the report</a:t>
            </a:r>
          </a:p>
          <a:p>
            <a:pPr marL="1026667" lvl="1" indent="-513333" defTabSz="2292038">
              <a:spcBef>
                <a:spcPts val="2200"/>
              </a:spcBef>
              <a:defRPr sz="4136">
                <a:latin typeface="Graphik"/>
                <a:ea typeface="Graphik"/>
                <a:cs typeface="Graphik"/>
                <a:sym typeface="Graphik"/>
              </a:defRPr>
            </a:pPr>
            <a:r>
              <a:t>Introduce an overall assessment by the Clinical Supervisor (CS) of the level of supervision that you have required</a:t>
            </a:r>
          </a:p>
          <a:p>
            <a:pPr marL="1026667" lvl="1" indent="-513333" defTabSz="2292038">
              <a:spcBef>
                <a:spcPts val="2200"/>
              </a:spcBef>
              <a:defRPr sz="4136">
                <a:latin typeface="Graphik"/>
                <a:ea typeface="Graphik"/>
                <a:cs typeface="Graphik"/>
                <a:sym typeface="Graphik"/>
              </a:defRPr>
            </a:pPr>
            <a:r>
              <a:t>Make the report shorter and easier for busy clinicians to complete</a:t>
            </a:r>
          </a:p>
        </p:txBody>
      </p:sp>
      <p:sp>
        <p:nvSpPr>
          <p:cNvPr id="160"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Who carries out the CSR?"/>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Who carries out the CSR?</a:t>
            </a:r>
          </a:p>
        </p:txBody>
      </p:sp>
      <p:sp>
        <p:nvSpPr>
          <p:cNvPr id="163" name="The Clinical Supervisor is responsible for writing the report although it is appropriate and usual for the CS to discuss the CSR with colleagues to inform the final report…"/>
          <p:cNvSpPr txBox="1">
            <a:spLocks noGrp="1"/>
          </p:cNvSpPr>
          <p:nvPr>
            <p:ph type="body" idx="1"/>
          </p:nvPr>
        </p:nvSpPr>
        <p:spPr>
          <a:prstGeom prst="rect">
            <a:avLst/>
          </a:prstGeom>
        </p:spPr>
        <p:txBody>
          <a:bodyPr/>
          <a:lstStyle/>
          <a:p>
            <a:pPr marL="518794" indent="-518794" defTabSz="2316421">
              <a:spcBef>
                <a:spcPts val="2200"/>
              </a:spcBef>
              <a:defRPr sz="4180">
                <a:latin typeface="Graphik"/>
                <a:ea typeface="Graphik"/>
                <a:cs typeface="Graphik"/>
                <a:sym typeface="Graphik"/>
              </a:defRPr>
            </a:pPr>
            <a:r>
              <a:t>The Clinical Supervisor is responsible for writing the report although it is appropriate and usual for the CS to discuss the CSR with colleagues to inform the final report</a:t>
            </a:r>
          </a:p>
          <a:p>
            <a:pPr marL="518794" indent="-518794" defTabSz="2316421">
              <a:spcBef>
                <a:spcPts val="2200"/>
              </a:spcBef>
              <a:defRPr sz="4180">
                <a:latin typeface="Graphik"/>
                <a:ea typeface="Graphik"/>
                <a:cs typeface="Graphik"/>
                <a:sym typeface="Graphik"/>
              </a:defRPr>
            </a:pPr>
            <a:r>
              <a:t>In addition to this gathering of information from colleagues it is expected that the CS will have carried out at least one of the mandatory Workplace Based Assessments personally (CBD/MiniCEX/COT) prior to each CSR</a:t>
            </a:r>
          </a:p>
          <a:p>
            <a:pPr marL="518794" indent="-518794" defTabSz="2316421">
              <a:spcBef>
                <a:spcPts val="2200"/>
              </a:spcBef>
              <a:defRPr sz="4180">
                <a:latin typeface="Graphik"/>
                <a:ea typeface="Graphik"/>
                <a:cs typeface="Graphik"/>
                <a:sym typeface="Graphik"/>
              </a:defRPr>
            </a:pPr>
            <a:r>
              <a:t>Where there are particular concerns about the trainee’s progress and there is more than one experienced CS working in the department or practice, it is appropriate, and good practice, for there to be more than one CSR written for a single period of training </a:t>
            </a:r>
          </a:p>
          <a:p>
            <a:pPr marL="518794" indent="-518794" defTabSz="2316421">
              <a:spcBef>
                <a:spcPts val="2200"/>
              </a:spcBef>
              <a:defRPr sz="4180">
                <a:latin typeface="Graphik"/>
                <a:ea typeface="Graphik"/>
                <a:cs typeface="Graphik"/>
                <a:sym typeface="Graphik"/>
              </a:defRPr>
            </a:pPr>
            <a:r>
              <a:t>It is the trainees responsibility to arrange a meeting with their CS to ensure the report is completed before the end of their placement and in time for their ESR meeting</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What is the reference poi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What is the reference point?</a:t>
            </a:r>
          </a:p>
        </p:txBody>
      </p:sp>
      <p:sp>
        <p:nvSpPr>
          <p:cNvPr id="166" name="Because the CSR is used in both primary care and non-primary care, it is important that the reference point is one that will be recognised in both settings…"/>
          <p:cNvSpPr txBox="1">
            <a:spLocks noGrp="1"/>
          </p:cNvSpPr>
          <p:nvPr>
            <p:ph type="body" idx="1"/>
          </p:nvPr>
        </p:nvSpPr>
        <p:spPr>
          <a:prstGeom prst="rect">
            <a:avLst/>
          </a:prstGeom>
        </p:spPr>
        <p:txBody>
          <a:bodyPr/>
          <a:lstStyle/>
          <a:p>
            <a:pPr marL="464184" indent="-464184" defTabSz="2072588">
              <a:spcBef>
                <a:spcPts val="2000"/>
              </a:spcBef>
              <a:defRPr sz="3740">
                <a:latin typeface="Graphik"/>
                <a:ea typeface="Graphik"/>
                <a:cs typeface="Graphik"/>
                <a:sym typeface="Graphik"/>
              </a:defRPr>
            </a:pPr>
            <a:r>
              <a:t>Because the CSR is used in both primary care and non-primary care, it is important that the reference point is one that will be recognised in both settings</a:t>
            </a:r>
          </a:p>
          <a:p>
            <a:pPr marL="464184" indent="-464184" defTabSz="2072588">
              <a:spcBef>
                <a:spcPts val="2000"/>
              </a:spcBef>
              <a:defRPr sz="3740">
                <a:latin typeface="Graphik"/>
                <a:ea typeface="Graphik"/>
                <a:cs typeface="Graphik"/>
                <a:sym typeface="Graphik"/>
              </a:defRPr>
            </a:pPr>
            <a:r>
              <a:t>Two versions of the CSR have been written - one for non-primary care posts and a second version for primary care posts</a:t>
            </a:r>
          </a:p>
          <a:p>
            <a:pPr marL="464184" indent="-464184" defTabSz="2072588">
              <a:spcBef>
                <a:spcPts val="2000"/>
              </a:spcBef>
              <a:defRPr sz="3740">
                <a:latin typeface="Graphik"/>
                <a:ea typeface="Graphik"/>
                <a:cs typeface="Graphik"/>
                <a:sym typeface="Graphik"/>
              </a:defRPr>
            </a:pPr>
            <a:r>
              <a:t>The Clinical Supervisor in a non-primary care CSR is asked to make a comparison of the trainee’s performance with the expected performance of a GP trainee at that level of experience in that post. The assessment form, therefore, asks the CS to make a judgement (after recording their comments) of whether they are:</a:t>
            </a:r>
          </a:p>
          <a:p>
            <a:pPr marL="928369" lvl="1" indent="-464184" defTabSz="2072588">
              <a:spcBef>
                <a:spcPts val="2000"/>
              </a:spcBef>
              <a:defRPr sz="3740">
                <a:latin typeface="Graphik"/>
                <a:ea typeface="Graphik"/>
                <a:cs typeface="Graphik"/>
                <a:sym typeface="Graphik"/>
              </a:defRPr>
            </a:pPr>
            <a:r>
              <a:t>Significantly Below Expectations</a:t>
            </a:r>
          </a:p>
          <a:p>
            <a:pPr marL="928369" lvl="1" indent="-464184" defTabSz="2072588">
              <a:spcBef>
                <a:spcPts val="2000"/>
              </a:spcBef>
              <a:defRPr sz="3740">
                <a:latin typeface="Graphik"/>
                <a:ea typeface="Graphik"/>
                <a:cs typeface="Graphik"/>
                <a:sym typeface="Graphik"/>
              </a:defRPr>
            </a:pPr>
            <a:r>
              <a:t>Below Expectations</a:t>
            </a:r>
          </a:p>
          <a:p>
            <a:pPr marL="928369" lvl="1" indent="-464184" defTabSz="2072588">
              <a:spcBef>
                <a:spcPts val="2000"/>
              </a:spcBef>
              <a:defRPr sz="3740">
                <a:latin typeface="Graphik"/>
                <a:ea typeface="Graphik"/>
                <a:cs typeface="Graphik"/>
                <a:sym typeface="Graphik"/>
              </a:defRPr>
            </a:pPr>
            <a:r>
              <a:t>Meets Expectations</a:t>
            </a:r>
          </a:p>
          <a:p>
            <a:pPr marL="928369" lvl="1" indent="-464184" defTabSz="2072588">
              <a:spcBef>
                <a:spcPts val="2000"/>
              </a:spcBef>
              <a:defRPr sz="3740">
                <a:latin typeface="Graphik"/>
                <a:ea typeface="Graphik"/>
                <a:cs typeface="Graphik"/>
                <a:sym typeface="Graphik"/>
              </a:defRPr>
            </a:pPr>
            <a:r>
              <a:t>Above Expectations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What is the reference poi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What is the reference point?</a:t>
            </a:r>
          </a:p>
        </p:txBody>
      </p:sp>
      <p:sp>
        <p:nvSpPr>
          <p:cNvPr id="169" name="The Clinical Supervisor in a primary care post is asked to make a comparison of the trainee’s performance with the standard expected of a trainee at the end of ST3 (a newly qualified independent GP)…"/>
          <p:cNvSpPr txBox="1">
            <a:spLocks noGrp="1"/>
          </p:cNvSpPr>
          <p:nvPr>
            <p:ph type="body" idx="1"/>
          </p:nvPr>
        </p:nvSpPr>
        <p:spPr>
          <a:prstGeom prst="rect">
            <a:avLst/>
          </a:prstGeom>
        </p:spPr>
        <p:txBody>
          <a:bodyPr/>
          <a:lstStyle/>
          <a:p>
            <a:pPr>
              <a:defRPr>
                <a:latin typeface="Graphik"/>
                <a:ea typeface="Graphik"/>
                <a:cs typeface="Graphik"/>
                <a:sym typeface="Graphik"/>
              </a:defRPr>
            </a:pPr>
            <a:r>
              <a:t>The Clinical Supervisor in a primary care post is asked to make a comparison of the trainee’s performance with the standard expected of a trainee at the end of ST3 (a newly qualified independent GP)</a:t>
            </a:r>
          </a:p>
          <a:p>
            <a:pPr>
              <a:defRPr>
                <a:latin typeface="Graphik"/>
                <a:ea typeface="Graphik"/>
                <a:cs typeface="Graphik"/>
                <a:sym typeface="Graphik"/>
              </a:defRPr>
            </a:pPr>
            <a:r>
              <a:t>The grades match those in the ESR and the form asks the CS to make a judgement of whether they are: </a:t>
            </a:r>
          </a:p>
          <a:p>
            <a:pPr lvl="1">
              <a:defRPr>
                <a:latin typeface="Graphik"/>
                <a:ea typeface="Graphik"/>
                <a:cs typeface="Graphik"/>
                <a:sym typeface="Graphik"/>
              </a:defRPr>
            </a:pPr>
            <a:r>
              <a:t>Needing Further Development - Below Expectations</a:t>
            </a:r>
          </a:p>
          <a:p>
            <a:pPr lvl="1">
              <a:defRPr>
                <a:latin typeface="Graphik"/>
                <a:ea typeface="Graphik"/>
                <a:cs typeface="Graphik"/>
                <a:sym typeface="Graphik"/>
              </a:defRPr>
            </a:pPr>
            <a:r>
              <a:t>Needing Further Development - Meeting Expectations</a:t>
            </a:r>
          </a:p>
          <a:p>
            <a:pPr lvl="1">
              <a:defRPr>
                <a:latin typeface="Graphik"/>
                <a:ea typeface="Graphik"/>
                <a:cs typeface="Graphik"/>
                <a:sym typeface="Graphik"/>
              </a:defRPr>
            </a:pPr>
            <a:r>
              <a:t>Competent</a:t>
            </a:r>
          </a:p>
          <a:p>
            <a:pPr lvl="1">
              <a:defRPr>
                <a:latin typeface="Graphik"/>
                <a:ea typeface="Graphik"/>
                <a:cs typeface="Graphik"/>
                <a:sym typeface="Graphik"/>
              </a:defRPr>
            </a:pPr>
            <a:r>
              <a:t>Excellent</a:t>
            </a:r>
          </a:p>
        </p:txBody>
      </p:sp>
      <p:sp>
        <p:nvSpPr>
          <p:cNvPr id="170"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What does the form review?"/>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What does the form review?</a:t>
            </a:r>
          </a:p>
        </p:txBody>
      </p:sp>
      <p:sp>
        <p:nvSpPr>
          <p:cNvPr id="173" name="Each of the seven questions covers a particular area of practice, for example Professionalism…"/>
          <p:cNvSpPr txBox="1">
            <a:spLocks noGrp="1"/>
          </p:cNvSpPr>
          <p:nvPr>
            <p:ph type="body" idx="1"/>
          </p:nvPr>
        </p:nvSpPr>
        <p:spPr>
          <a:prstGeom prst="rect">
            <a:avLst/>
          </a:prstGeom>
        </p:spPr>
        <p:txBody>
          <a:bodyPr/>
          <a:lstStyle/>
          <a:p>
            <a:pPr>
              <a:defRPr>
                <a:latin typeface="Graphik"/>
                <a:ea typeface="Graphik"/>
                <a:cs typeface="Graphik"/>
                <a:sym typeface="Graphik"/>
              </a:defRPr>
            </a:pPr>
            <a:r>
              <a:t>Each of the seven questions covers a particular area of practice, for example Professionalism</a:t>
            </a:r>
          </a:p>
          <a:p>
            <a:pPr>
              <a:defRPr>
                <a:latin typeface="Graphik"/>
                <a:ea typeface="Graphik"/>
                <a:cs typeface="Graphik"/>
                <a:sym typeface="Graphik"/>
              </a:defRPr>
            </a:pPr>
            <a:r>
              <a:t>There follows a description of how this is likely to be observed in the working environment</a:t>
            </a:r>
          </a:p>
          <a:p>
            <a:pPr>
              <a:defRPr>
                <a:latin typeface="Graphik"/>
                <a:ea typeface="Graphik"/>
                <a:cs typeface="Graphik"/>
                <a:sym typeface="Graphik"/>
              </a:defRPr>
            </a:pPr>
            <a:r>
              <a:t>Professionalism, for example, includes being respectful, diligent and self-directed in your approach to patients and others and to your own learning needs, developing resilience and making appropriate ethical decisions</a:t>
            </a:r>
          </a:p>
          <a:p>
            <a:pPr>
              <a:defRPr>
                <a:latin typeface="Graphik"/>
                <a:ea typeface="Graphik"/>
                <a:cs typeface="Graphik"/>
                <a:sym typeface="Graphik"/>
              </a:defRPr>
            </a:pPr>
            <a:r>
              <a:t>Each question will automatically be linked to specific Capabilities in the Portfolio (e.g. Maintaining Performance Learning and Teaching, Ethics, Fitness to practice)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What does the form review?"/>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What does the form review?</a:t>
            </a:r>
          </a:p>
        </p:txBody>
      </p:sp>
      <p:sp>
        <p:nvSpPr>
          <p:cNvPr id="176" name="Word descriptors (see later) have been written to support the grading and feedback for each question…"/>
          <p:cNvSpPr txBox="1">
            <a:spLocks noGrp="1"/>
          </p:cNvSpPr>
          <p:nvPr>
            <p:ph type="body" idx="1"/>
          </p:nvPr>
        </p:nvSpPr>
        <p:spPr>
          <a:prstGeom prst="rect">
            <a:avLst/>
          </a:prstGeom>
        </p:spPr>
        <p:txBody>
          <a:bodyPr/>
          <a:lstStyle/>
          <a:p>
            <a:pPr>
              <a:defRPr>
                <a:latin typeface="Graphik"/>
                <a:ea typeface="Graphik"/>
                <a:cs typeface="Graphik"/>
                <a:sym typeface="Graphik"/>
              </a:defRPr>
            </a:pPr>
            <a:r>
              <a:t>Word descriptors (see later) have been written to support the grading and feedback for each question</a:t>
            </a:r>
          </a:p>
          <a:p>
            <a:pPr>
              <a:defRPr>
                <a:latin typeface="Graphik"/>
                <a:ea typeface="Graphik"/>
                <a:cs typeface="Graphik"/>
                <a:sym typeface="Graphik"/>
              </a:defRPr>
            </a:pPr>
            <a:r>
              <a:t>The CS is also asked to make an assessment of the level of supervision required compared to the expected level of performance for a GP trainee at this stage (see later)</a:t>
            </a:r>
          </a:p>
          <a:p>
            <a:pPr>
              <a:defRPr>
                <a:latin typeface="Graphik"/>
                <a:ea typeface="Graphik"/>
                <a:cs typeface="Graphik"/>
                <a:sym typeface="Graphik"/>
              </a:defRPr>
            </a:pPr>
            <a:r>
              <a:t>There are 4 levels of supervision and if more supervision than would be expected is required, or you cannot be left without supervision, then an additional comment box will appear asking for further details </a:t>
            </a:r>
          </a:p>
          <a:p>
            <a:pPr>
              <a:defRPr>
                <a:latin typeface="Graphik"/>
                <a:ea typeface="Graphik"/>
                <a:cs typeface="Graphik"/>
                <a:sym typeface="Graphik"/>
              </a:defRPr>
            </a:pPr>
            <a:r>
              <a:t>Finally, in line with all other specialties there is a question about whether the trainee has been involved in conduct, capability or Significant Events and what the outcome has been</a:t>
            </a:r>
          </a:p>
        </p:txBody>
      </p:sp>
      <p:sp>
        <p:nvSpPr>
          <p:cNvPr id="177" name="...Continu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...Continued</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ort posts (3/12 or les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Short posts (3/12 or less)</a:t>
            </a:r>
          </a:p>
        </p:txBody>
      </p:sp>
      <p:sp>
        <p:nvSpPr>
          <p:cNvPr id="180" name="It is particularly important that a CSR is completed the trainee has been in a short post so that there is an assessment of engagement and learning in the post…"/>
          <p:cNvSpPr txBox="1">
            <a:spLocks noGrp="1"/>
          </p:cNvSpPr>
          <p:nvPr>
            <p:ph type="body" idx="1"/>
          </p:nvPr>
        </p:nvSpPr>
        <p:spPr>
          <a:prstGeom prst="rect">
            <a:avLst/>
          </a:prstGeom>
        </p:spPr>
        <p:txBody>
          <a:bodyPr/>
          <a:lstStyle/>
          <a:p>
            <a:pPr>
              <a:defRPr>
                <a:latin typeface="Graphik"/>
                <a:ea typeface="Graphik"/>
                <a:cs typeface="Graphik"/>
                <a:sym typeface="Graphik"/>
              </a:defRPr>
            </a:pPr>
            <a:r>
              <a:t>It is particularly important that a CSR is completed the trainee has been in a short post so that there is an assessment of engagement and learning in the post</a:t>
            </a:r>
          </a:p>
          <a:p>
            <a:pPr>
              <a:defRPr>
                <a:latin typeface="Graphik"/>
                <a:ea typeface="Graphik"/>
                <a:cs typeface="Graphik"/>
                <a:sym typeface="Graphik"/>
              </a:defRPr>
            </a:pPr>
            <a:r>
              <a:t>(It would also be expected that there should be pro rata assessments (CBD/ MiniCEX/ COT) for these posts)</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4434</Words>
  <Application>Microsoft Office PowerPoint</Application>
  <PresentationFormat>Custom</PresentationFormat>
  <Paragraphs>330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23_ClassicWhite</vt:lpstr>
      <vt:lpstr>Clinical Supervisors Report</vt:lpstr>
      <vt:lpstr>Clinical Supervisors Report (CSR)</vt:lpstr>
      <vt:lpstr>Clinical Supervisors Report</vt:lpstr>
      <vt:lpstr>Who carries out the CSR?</vt:lpstr>
      <vt:lpstr>What is the reference point?</vt:lpstr>
      <vt:lpstr>What is the reference point?</vt:lpstr>
      <vt:lpstr>What does the form review?</vt:lpstr>
      <vt:lpstr>What does the form review?</vt:lpstr>
      <vt:lpstr>Short posts (3/12 or less)</vt:lpstr>
      <vt:lpstr>Being both ES and CS</vt:lpstr>
      <vt:lpstr>Communication between the ES and CS</vt:lpstr>
      <vt:lpstr>Level of supervision required</vt:lpstr>
      <vt:lpstr>PowerPoint Presentation</vt:lpstr>
      <vt:lpstr>Word descriptors</vt:lpstr>
      <vt:lpstr>Fitness to practise</vt:lpstr>
      <vt:lpstr>Maintaining an ethical approach </vt:lpstr>
      <vt:lpstr>Communication and consultation skills </vt:lpstr>
      <vt:lpstr>Data gathering and interpretation </vt:lpstr>
      <vt:lpstr>Clinical Examination and Procedural Skills </vt:lpstr>
      <vt:lpstr>Making a diagnosis / decisions</vt:lpstr>
      <vt:lpstr>Clinical management</vt:lpstr>
      <vt:lpstr>Managing medical complexity</vt:lpstr>
      <vt:lpstr>Working with colleagues and in teams</vt:lpstr>
      <vt:lpstr>Maintaining performance, learning and teaching</vt:lpstr>
      <vt:lpstr>Organisation, management and leadership</vt:lpstr>
      <vt:lpstr>Practising holistically, promoting health and safeguarding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Supervisors Report</dc:title>
  <dc:creator>Chris Webb</dc:creator>
  <cp:lastModifiedBy>Chris Webb</cp:lastModifiedBy>
  <cp:revision>1</cp:revision>
  <dcterms:modified xsi:type="dcterms:W3CDTF">2021-02-14T12:41:16Z</dcterms:modified>
</cp:coreProperties>
</file>