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5"/>
  </p:notesMasterIdLst>
  <p:sldIdLst>
    <p:sldId id="1277" r:id="rId3"/>
    <p:sldId id="310" r:id="rId4"/>
    <p:sldId id="1299" r:id="rId5"/>
    <p:sldId id="1384" r:id="rId6"/>
    <p:sldId id="1300" r:id="rId7"/>
    <p:sldId id="1301" r:id="rId8"/>
    <p:sldId id="1399" r:id="rId9"/>
    <p:sldId id="1287" r:id="rId10"/>
    <p:sldId id="1385" r:id="rId11"/>
    <p:sldId id="1404" r:id="rId12"/>
    <p:sldId id="1405" r:id="rId13"/>
    <p:sldId id="1389" r:id="rId14"/>
    <p:sldId id="1390" r:id="rId15"/>
    <p:sldId id="1391" r:id="rId16"/>
    <p:sldId id="1376" r:id="rId17"/>
    <p:sldId id="1406" r:id="rId18"/>
    <p:sldId id="1378" r:id="rId19"/>
    <p:sldId id="1377" r:id="rId20"/>
    <p:sldId id="1407" r:id="rId21"/>
    <p:sldId id="1397" r:id="rId22"/>
    <p:sldId id="1398" r:id="rId23"/>
    <p:sldId id="14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1BE63-B425-4165-BFF5-61E090955E67}" v="1" dt="2023-03-23T09:17:55.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Harrison" userId="29a6fdca-4f70-4ab5-b106-f83aebc919fa" providerId="ADAL" clId="{A0C1BE63-B425-4165-BFF5-61E090955E67}"/>
    <pc:docChg chg="undo custSel modSld">
      <pc:chgData name="Gareth Harrison" userId="29a6fdca-4f70-4ab5-b106-f83aebc919fa" providerId="ADAL" clId="{A0C1BE63-B425-4165-BFF5-61E090955E67}" dt="2023-03-23T14:33:46.790" v="1111" actId="14100"/>
      <pc:docMkLst>
        <pc:docMk/>
      </pc:docMkLst>
      <pc:sldChg chg="modSp mod">
        <pc:chgData name="Gareth Harrison" userId="29a6fdca-4f70-4ab5-b106-f83aebc919fa" providerId="ADAL" clId="{A0C1BE63-B425-4165-BFF5-61E090955E67}" dt="2023-03-23T14:23:12.632" v="742" actId="20577"/>
        <pc:sldMkLst>
          <pc:docMk/>
          <pc:sldMk cId="2036805142" sldId="1299"/>
        </pc:sldMkLst>
        <pc:spChg chg="mod">
          <ac:chgData name="Gareth Harrison" userId="29a6fdca-4f70-4ab5-b106-f83aebc919fa" providerId="ADAL" clId="{A0C1BE63-B425-4165-BFF5-61E090955E67}" dt="2023-03-23T14:23:12.632" v="742" actId="20577"/>
          <ac:spMkLst>
            <pc:docMk/>
            <pc:sldMk cId="2036805142" sldId="1299"/>
            <ac:spMk id="3" creationId="{7C94F9DC-C812-5640-8117-E565A1701FE0}"/>
          </ac:spMkLst>
        </pc:spChg>
      </pc:sldChg>
      <pc:sldChg chg="modSp mod">
        <pc:chgData name="Gareth Harrison" userId="29a6fdca-4f70-4ab5-b106-f83aebc919fa" providerId="ADAL" clId="{A0C1BE63-B425-4165-BFF5-61E090955E67}" dt="2023-03-23T09:15:27.865" v="114" actId="20577"/>
        <pc:sldMkLst>
          <pc:docMk/>
          <pc:sldMk cId="3748006829" sldId="1300"/>
        </pc:sldMkLst>
        <pc:spChg chg="mod">
          <ac:chgData name="Gareth Harrison" userId="29a6fdca-4f70-4ab5-b106-f83aebc919fa" providerId="ADAL" clId="{A0C1BE63-B425-4165-BFF5-61E090955E67}" dt="2023-03-23T09:15:27.865" v="114" actId="20577"/>
          <ac:spMkLst>
            <pc:docMk/>
            <pc:sldMk cId="3748006829" sldId="1300"/>
            <ac:spMk id="5" creationId="{7459A961-2505-2415-1A82-133712BCB53D}"/>
          </ac:spMkLst>
        </pc:spChg>
      </pc:sldChg>
      <pc:sldChg chg="modSp mod">
        <pc:chgData name="Gareth Harrison" userId="29a6fdca-4f70-4ab5-b106-f83aebc919fa" providerId="ADAL" clId="{A0C1BE63-B425-4165-BFF5-61E090955E67}" dt="2023-03-23T14:20:43.131" v="617" actId="20577"/>
        <pc:sldMkLst>
          <pc:docMk/>
          <pc:sldMk cId="2189821970" sldId="1301"/>
        </pc:sldMkLst>
        <pc:spChg chg="mod">
          <ac:chgData name="Gareth Harrison" userId="29a6fdca-4f70-4ab5-b106-f83aebc919fa" providerId="ADAL" clId="{A0C1BE63-B425-4165-BFF5-61E090955E67}" dt="2023-03-23T14:20:43.131" v="617" actId="20577"/>
          <ac:spMkLst>
            <pc:docMk/>
            <pc:sldMk cId="2189821970" sldId="1301"/>
            <ac:spMk id="5" creationId="{7459A961-2505-2415-1A82-133712BCB53D}"/>
          </ac:spMkLst>
        </pc:spChg>
      </pc:sldChg>
      <pc:sldChg chg="modSp mod">
        <pc:chgData name="Gareth Harrison" userId="29a6fdca-4f70-4ab5-b106-f83aebc919fa" providerId="ADAL" clId="{A0C1BE63-B425-4165-BFF5-61E090955E67}" dt="2023-03-23T14:31:45.258" v="1051" actId="20577"/>
        <pc:sldMkLst>
          <pc:docMk/>
          <pc:sldMk cId="627982562" sldId="1376"/>
        </pc:sldMkLst>
        <pc:spChg chg="mod">
          <ac:chgData name="Gareth Harrison" userId="29a6fdca-4f70-4ab5-b106-f83aebc919fa" providerId="ADAL" clId="{A0C1BE63-B425-4165-BFF5-61E090955E67}" dt="2023-03-23T14:31:45.258" v="1051" actId="20577"/>
          <ac:spMkLst>
            <pc:docMk/>
            <pc:sldMk cId="627982562" sldId="1376"/>
            <ac:spMk id="3" creationId="{D9424B86-22C3-40FC-A5AD-DC0256794A86}"/>
          </ac:spMkLst>
        </pc:spChg>
      </pc:sldChg>
      <pc:sldChg chg="modSp mod">
        <pc:chgData name="Gareth Harrison" userId="29a6fdca-4f70-4ab5-b106-f83aebc919fa" providerId="ADAL" clId="{A0C1BE63-B425-4165-BFF5-61E090955E67}" dt="2023-03-23T14:27:04.310" v="906" actId="20577"/>
        <pc:sldMkLst>
          <pc:docMk/>
          <pc:sldMk cId="3968233753" sldId="1377"/>
        </pc:sldMkLst>
        <pc:spChg chg="mod">
          <ac:chgData name="Gareth Harrison" userId="29a6fdca-4f70-4ab5-b106-f83aebc919fa" providerId="ADAL" clId="{A0C1BE63-B425-4165-BFF5-61E090955E67}" dt="2023-03-23T14:27:04.310" v="906" actId="20577"/>
          <ac:spMkLst>
            <pc:docMk/>
            <pc:sldMk cId="3968233753" sldId="1377"/>
            <ac:spMk id="5" creationId="{84EDDB03-B9A2-43F5-ACB4-5A73566A1231}"/>
          </ac:spMkLst>
        </pc:spChg>
      </pc:sldChg>
      <pc:sldChg chg="modSp mod">
        <pc:chgData name="Gareth Harrison" userId="29a6fdca-4f70-4ab5-b106-f83aebc919fa" providerId="ADAL" clId="{A0C1BE63-B425-4165-BFF5-61E090955E67}" dt="2023-03-23T14:33:46.790" v="1111" actId="14100"/>
        <pc:sldMkLst>
          <pc:docMk/>
          <pc:sldMk cId="454368534" sldId="1378"/>
        </pc:sldMkLst>
        <pc:spChg chg="mod">
          <ac:chgData name="Gareth Harrison" userId="29a6fdca-4f70-4ab5-b106-f83aebc919fa" providerId="ADAL" clId="{A0C1BE63-B425-4165-BFF5-61E090955E67}" dt="2023-03-23T14:33:46.790" v="1111" actId="14100"/>
          <ac:spMkLst>
            <pc:docMk/>
            <pc:sldMk cId="454368534" sldId="1378"/>
            <ac:spMk id="3" creationId="{D9424B86-22C3-40FC-A5AD-DC0256794A86}"/>
          </ac:spMkLst>
        </pc:spChg>
      </pc:sldChg>
      <pc:sldChg chg="modSp mod">
        <pc:chgData name="Gareth Harrison" userId="29a6fdca-4f70-4ab5-b106-f83aebc919fa" providerId="ADAL" clId="{A0C1BE63-B425-4165-BFF5-61E090955E67}" dt="2023-03-23T14:30:00.182" v="1035" actId="20577"/>
        <pc:sldMkLst>
          <pc:docMk/>
          <pc:sldMk cId="3119627594" sldId="1384"/>
        </pc:sldMkLst>
        <pc:spChg chg="mod">
          <ac:chgData name="Gareth Harrison" userId="29a6fdca-4f70-4ab5-b106-f83aebc919fa" providerId="ADAL" clId="{A0C1BE63-B425-4165-BFF5-61E090955E67}" dt="2023-03-23T14:30:00.182" v="1035" actId="20577"/>
          <ac:spMkLst>
            <pc:docMk/>
            <pc:sldMk cId="3119627594" sldId="1384"/>
            <ac:spMk id="3" creationId="{7C94F9DC-C812-5640-8117-E565A1701FE0}"/>
          </ac:spMkLst>
        </pc:spChg>
      </pc:sldChg>
      <pc:sldChg chg="modSp mod">
        <pc:chgData name="Gareth Harrison" userId="29a6fdca-4f70-4ab5-b106-f83aebc919fa" providerId="ADAL" clId="{A0C1BE63-B425-4165-BFF5-61E090955E67}" dt="2023-03-23T14:21:44.747" v="681" actId="20577"/>
        <pc:sldMkLst>
          <pc:docMk/>
          <pc:sldMk cId="1277416781" sldId="1385"/>
        </pc:sldMkLst>
        <pc:spChg chg="mod">
          <ac:chgData name="Gareth Harrison" userId="29a6fdca-4f70-4ab5-b106-f83aebc919fa" providerId="ADAL" clId="{A0C1BE63-B425-4165-BFF5-61E090955E67}" dt="2023-03-23T14:21:44.747" v="681" actId="20577"/>
          <ac:spMkLst>
            <pc:docMk/>
            <pc:sldMk cId="1277416781" sldId="1385"/>
            <ac:spMk id="8" creationId="{00000000-0000-0000-0000-000000000000}"/>
          </ac:spMkLst>
        </pc:spChg>
      </pc:sldChg>
      <pc:sldChg chg="modSp mod">
        <pc:chgData name="Gareth Harrison" userId="29a6fdca-4f70-4ab5-b106-f83aebc919fa" providerId="ADAL" clId="{A0C1BE63-B425-4165-BFF5-61E090955E67}" dt="2023-03-23T14:24:22.226" v="758" actId="20577"/>
        <pc:sldMkLst>
          <pc:docMk/>
          <pc:sldMk cId="3475374754" sldId="1390"/>
        </pc:sldMkLst>
        <pc:spChg chg="mod">
          <ac:chgData name="Gareth Harrison" userId="29a6fdca-4f70-4ab5-b106-f83aebc919fa" providerId="ADAL" clId="{A0C1BE63-B425-4165-BFF5-61E090955E67}" dt="2023-03-23T14:24:22.226" v="758" actId="20577"/>
          <ac:spMkLst>
            <pc:docMk/>
            <pc:sldMk cId="3475374754" sldId="1390"/>
            <ac:spMk id="6" creationId="{C232EE8A-1555-E0FA-A189-379364C159B9}"/>
          </ac:spMkLst>
        </pc:spChg>
      </pc:sldChg>
      <pc:sldChg chg="modSp mod">
        <pc:chgData name="Gareth Harrison" userId="29a6fdca-4f70-4ab5-b106-f83aebc919fa" providerId="ADAL" clId="{A0C1BE63-B425-4165-BFF5-61E090955E67}" dt="2023-03-23T14:31:30.562" v="1043" actId="20577"/>
        <pc:sldMkLst>
          <pc:docMk/>
          <pc:sldMk cId="1035567687" sldId="1391"/>
        </pc:sldMkLst>
        <pc:spChg chg="mod">
          <ac:chgData name="Gareth Harrison" userId="29a6fdca-4f70-4ab5-b106-f83aebc919fa" providerId="ADAL" clId="{A0C1BE63-B425-4165-BFF5-61E090955E67}" dt="2023-03-23T14:31:30.562" v="1043" actId="20577"/>
          <ac:spMkLst>
            <pc:docMk/>
            <pc:sldMk cId="1035567687" sldId="1391"/>
            <ac:spMk id="6" creationId="{C232EE8A-1555-E0FA-A189-379364C159B9}"/>
          </ac:spMkLst>
        </pc:spChg>
      </pc:sldChg>
      <pc:sldChg chg="modSp mod">
        <pc:chgData name="Gareth Harrison" userId="29a6fdca-4f70-4ab5-b106-f83aebc919fa" providerId="ADAL" clId="{A0C1BE63-B425-4165-BFF5-61E090955E67}" dt="2023-03-23T14:27:53.721" v="962" actId="20577"/>
        <pc:sldMkLst>
          <pc:docMk/>
          <pc:sldMk cId="3319352871" sldId="1397"/>
        </pc:sldMkLst>
        <pc:spChg chg="mod">
          <ac:chgData name="Gareth Harrison" userId="29a6fdca-4f70-4ab5-b106-f83aebc919fa" providerId="ADAL" clId="{A0C1BE63-B425-4165-BFF5-61E090955E67}" dt="2023-03-23T14:27:53.721" v="962" actId="20577"/>
          <ac:spMkLst>
            <pc:docMk/>
            <pc:sldMk cId="3319352871" sldId="1397"/>
            <ac:spMk id="8" creationId="{B049B93C-9935-A145-C939-4AFA5BE6A17D}"/>
          </ac:spMkLst>
        </pc:spChg>
      </pc:sldChg>
      <pc:sldChg chg="modSp mod">
        <pc:chgData name="Gareth Harrison" userId="29a6fdca-4f70-4ab5-b106-f83aebc919fa" providerId="ADAL" clId="{A0C1BE63-B425-4165-BFF5-61E090955E67}" dt="2023-03-23T14:28:05.095" v="974" actId="20577"/>
        <pc:sldMkLst>
          <pc:docMk/>
          <pc:sldMk cId="1185126218" sldId="1398"/>
        </pc:sldMkLst>
        <pc:spChg chg="mod">
          <ac:chgData name="Gareth Harrison" userId="29a6fdca-4f70-4ab5-b106-f83aebc919fa" providerId="ADAL" clId="{A0C1BE63-B425-4165-BFF5-61E090955E67}" dt="2023-03-23T14:28:05.095" v="974" actId="20577"/>
          <ac:spMkLst>
            <pc:docMk/>
            <pc:sldMk cId="1185126218" sldId="1398"/>
            <ac:spMk id="8" creationId="{B049B93C-9935-A145-C939-4AFA5BE6A17D}"/>
          </ac:spMkLst>
        </pc:spChg>
      </pc:sldChg>
      <pc:sldChg chg="modSp mod">
        <pc:chgData name="Gareth Harrison" userId="29a6fdca-4f70-4ab5-b106-f83aebc919fa" providerId="ADAL" clId="{A0C1BE63-B425-4165-BFF5-61E090955E67}" dt="2023-03-23T14:22:23.050" v="701" actId="20577"/>
        <pc:sldMkLst>
          <pc:docMk/>
          <pc:sldMk cId="62962856" sldId="1399"/>
        </pc:sldMkLst>
        <pc:spChg chg="mod">
          <ac:chgData name="Gareth Harrison" userId="29a6fdca-4f70-4ab5-b106-f83aebc919fa" providerId="ADAL" clId="{A0C1BE63-B425-4165-BFF5-61E090955E67}" dt="2023-03-23T14:22:23.050" v="701" actId="20577"/>
          <ac:spMkLst>
            <pc:docMk/>
            <pc:sldMk cId="62962856" sldId="1399"/>
            <ac:spMk id="5" creationId="{7459A961-2505-2415-1A82-133712BCB53D}"/>
          </ac:spMkLst>
        </pc:spChg>
      </pc:sldChg>
      <pc:sldChg chg="modSp mod">
        <pc:chgData name="Gareth Harrison" userId="29a6fdca-4f70-4ab5-b106-f83aebc919fa" providerId="ADAL" clId="{A0C1BE63-B425-4165-BFF5-61E090955E67}" dt="2023-03-23T14:22:57.126" v="739" actId="20577"/>
        <pc:sldMkLst>
          <pc:docMk/>
          <pc:sldMk cId="847005850" sldId="1405"/>
        </pc:sldMkLst>
        <pc:spChg chg="mod">
          <ac:chgData name="Gareth Harrison" userId="29a6fdca-4f70-4ab5-b106-f83aebc919fa" providerId="ADAL" clId="{A0C1BE63-B425-4165-BFF5-61E090955E67}" dt="2023-03-23T14:22:57.126" v="739" actId="20577"/>
          <ac:spMkLst>
            <pc:docMk/>
            <pc:sldMk cId="847005850" sldId="1405"/>
            <ac:spMk id="3" creationId="{3EDA1C06-1CFE-1465-6BA3-93130DF67624}"/>
          </ac:spMkLst>
        </pc:spChg>
      </pc:sldChg>
      <pc:sldChg chg="modSp mod">
        <pc:chgData name="Gareth Harrison" userId="29a6fdca-4f70-4ab5-b106-f83aebc919fa" providerId="ADAL" clId="{A0C1BE63-B425-4165-BFF5-61E090955E67}" dt="2023-03-23T14:25:27.458" v="805" actId="20577"/>
        <pc:sldMkLst>
          <pc:docMk/>
          <pc:sldMk cId="3138280612" sldId="1406"/>
        </pc:sldMkLst>
        <pc:spChg chg="mod">
          <ac:chgData name="Gareth Harrison" userId="29a6fdca-4f70-4ab5-b106-f83aebc919fa" providerId="ADAL" clId="{A0C1BE63-B425-4165-BFF5-61E090955E67}" dt="2023-03-23T14:25:27.458" v="805" actId="20577"/>
          <ac:spMkLst>
            <pc:docMk/>
            <pc:sldMk cId="3138280612" sldId="1406"/>
            <ac:spMk id="6" creationId="{DADF7C88-2BD8-6876-AF93-9BF4F131C6FF}"/>
          </ac:spMkLst>
        </pc:spChg>
      </pc:sldChg>
      <pc:sldChg chg="modSp mod">
        <pc:chgData name="Gareth Harrison" userId="29a6fdca-4f70-4ab5-b106-f83aebc919fa" providerId="ADAL" clId="{A0C1BE63-B425-4165-BFF5-61E090955E67}" dt="2023-03-23T09:27:21.542" v="234" actId="20577"/>
        <pc:sldMkLst>
          <pc:docMk/>
          <pc:sldMk cId="1577114023" sldId="1407"/>
        </pc:sldMkLst>
        <pc:spChg chg="mod">
          <ac:chgData name="Gareth Harrison" userId="29a6fdca-4f70-4ab5-b106-f83aebc919fa" providerId="ADAL" clId="{A0C1BE63-B425-4165-BFF5-61E090955E67}" dt="2023-03-23T09:27:21.542" v="234" actId="20577"/>
          <ac:spMkLst>
            <pc:docMk/>
            <pc:sldMk cId="1577114023" sldId="1407"/>
            <ac:spMk id="5" creationId="{84EDDB03-B9A2-43F5-ACB4-5A73566A1231}"/>
          </ac:spMkLst>
        </pc:spChg>
        <pc:graphicFrameChg chg="mod modGraphic">
          <ac:chgData name="Gareth Harrison" userId="29a6fdca-4f70-4ab5-b106-f83aebc919fa" providerId="ADAL" clId="{A0C1BE63-B425-4165-BFF5-61E090955E67}" dt="2023-03-23T09:17:55.112" v="148"/>
          <ac:graphicFrameMkLst>
            <pc:docMk/>
            <pc:sldMk cId="1577114023" sldId="1407"/>
            <ac:graphicFrameMk id="7" creationId="{C22D8A03-9B83-4DB5-9C95-4385EA91F8BB}"/>
          </ac:graphicFrameMkLst>
        </pc:graphicFrameChg>
      </pc:sldChg>
      <pc:sldChg chg="modSp mod">
        <pc:chgData name="Gareth Harrison" userId="29a6fdca-4f70-4ab5-b106-f83aebc919fa" providerId="ADAL" clId="{A0C1BE63-B425-4165-BFF5-61E090955E67}" dt="2023-03-23T14:28:16.493" v="982" actId="20577"/>
        <pc:sldMkLst>
          <pc:docMk/>
          <pc:sldMk cId="85194160" sldId="1409"/>
        </pc:sldMkLst>
        <pc:spChg chg="mod">
          <ac:chgData name="Gareth Harrison" userId="29a6fdca-4f70-4ab5-b106-f83aebc919fa" providerId="ADAL" clId="{A0C1BE63-B425-4165-BFF5-61E090955E67}" dt="2023-03-23T14:28:16.493" v="982" actId="20577"/>
          <ac:spMkLst>
            <pc:docMk/>
            <pc:sldMk cId="85194160" sldId="1409"/>
            <ac:spMk id="8" creationId="{B049B93C-9935-A145-C939-4AFA5BE6A1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C9D6F-6DF2-4E80-8C19-EE0B9C401EED}"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D2889-68C6-40ED-BA3E-5917D8C9355F}" type="slidenum">
              <a:rPr lang="en-GB" smtClean="0"/>
              <a:t>‹#›</a:t>
            </a:fld>
            <a:endParaRPr lang="en-GB"/>
          </a:p>
        </p:txBody>
      </p:sp>
    </p:spTree>
    <p:extLst>
      <p:ext uri="{BB962C8B-B14F-4D97-AF65-F5344CB8AC3E}">
        <p14:creationId xmlns:p14="http://schemas.microsoft.com/office/powerpoint/2010/main" val="90024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1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 – International medical graduate</a:t>
            </a:r>
          </a:p>
          <a:p>
            <a:r>
              <a:rPr lang="en-GB" dirty="0"/>
              <a:t>BAME- Black and minority ethnic.</a:t>
            </a:r>
          </a:p>
          <a:p>
            <a:r>
              <a:rPr lang="en-GB" dirty="0"/>
              <a:t>These terms will discussed a minute or two and they are not idea!</a:t>
            </a:r>
          </a:p>
          <a:p>
            <a:r>
              <a:rPr lang="en-GB" dirty="0"/>
              <a:t>Protected characteristics under the Equality Act 2010:</a:t>
            </a:r>
          </a:p>
          <a:p>
            <a:pPr marL="400050" lvl="1" indent="0">
              <a:buNone/>
            </a:pPr>
            <a:r>
              <a:rPr lang="en-GB" sz="1800" dirty="0"/>
              <a:t>Age, disability, gender reassignment, marriage/civil partnership, </a:t>
            </a:r>
            <a:r>
              <a:rPr lang="en-GB" sz="1800" dirty="0" err="1"/>
              <a:t>pregnancy+maternity</a:t>
            </a:r>
            <a:r>
              <a:rPr lang="en-GB" sz="1800" dirty="0"/>
              <a:t>, race, </a:t>
            </a:r>
            <a:r>
              <a:rPr lang="en-GB" sz="1800" dirty="0" err="1"/>
              <a:t>religion+belief</a:t>
            </a:r>
            <a:r>
              <a:rPr lang="en-GB" sz="1800" dirty="0"/>
              <a:t>, sex, sexual orientation</a:t>
            </a:r>
          </a:p>
          <a:p>
            <a:endParaRPr lang="en-GB" dirty="0"/>
          </a:p>
          <a:p>
            <a:r>
              <a:rPr lang="en-GB" dirty="0"/>
              <a:t>The gap in attainment between different demographic groups taking the same assessments. ‘</a:t>
            </a:r>
            <a:r>
              <a:rPr lang="en-GB" b="1" dirty="0"/>
              <a:t>Attainment’ </a:t>
            </a:r>
            <a:r>
              <a:rPr lang="en-GB" dirty="0"/>
              <a:t>is not just about exams and should be interpreted broadly: exams, WPBAs, ARCP outcomes, recruitment, fitness to practice complaints.</a:t>
            </a:r>
          </a:p>
          <a:p>
            <a:r>
              <a:rPr lang="en-GB" dirty="0"/>
              <a:t>International problem, also seen in USA, Canada, Australia, Netherlands and in UK higher education generally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03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3150-565D-48BE-A0AC-5113096CDB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17B88A-99FD-48A7-887F-50A6A8E869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DA483C-C573-403E-A367-8121863A8B31}"/>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5" name="Footer Placeholder 4">
            <a:extLst>
              <a:ext uri="{FF2B5EF4-FFF2-40B4-BE49-F238E27FC236}">
                <a16:creationId xmlns:a16="http://schemas.microsoft.com/office/drawing/2014/main" id="{5B9FBEFD-8936-426F-AF61-EF3BD6287B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01E467-0CDE-49B3-905B-88B1D079D1C3}"/>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40400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2EE9-3000-4286-A22C-4D0A3DF4BA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C74241-8E0B-4AD8-837A-40026B543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AA60D-AC0D-4018-B2AC-2BF50EE09472}"/>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5" name="Footer Placeholder 4">
            <a:extLst>
              <a:ext uri="{FF2B5EF4-FFF2-40B4-BE49-F238E27FC236}">
                <a16:creationId xmlns:a16="http://schemas.microsoft.com/office/drawing/2014/main" id="{5347D2B1-C497-4985-BF12-784D03975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34C8C-CDDD-44CA-80AE-A2C7EA097E28}"/>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133223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86FAA-4B75-43FB-847D-D169923081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EBA32A-CCBD-46E7-88EB-80E53ED313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6756BC-3065-4300-A0A2-FCB85F28BC50}"/>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5" name="Footer Placeholder 4">
            <a:extLst>
              <a:ext uri="{FF2B5EF4-FFF2-40B4-BE49-F238E27FC236}">
                <a16:creationId xmlns:a16="http://schemas.microsoft.com/office/drawing/2014/main" id="{B12D13BB-9A7E-42CA-8DAD-A34176B7B0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4F04A-3800-4729-A8FF-D70CC57EE5BB}"/>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5823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121728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425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457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621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3941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6957485" y="1954213"/>
            <a:ext cx="4897967"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3605595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609601"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8615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7147985" y="2486025"/>
            <a:ext cx="4601633"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274257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1F0F-EB53-4593-8F62-339CDA4A24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D05E07-A10A-47B9-BCAF-393E841274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B7951-BE22-4354-9509-60B08763A9E3}"/>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5" name="Footer Placeholder 4">
            <a:extLst>
              <a:ext uri="{FF2B5EF4-FFF2-40B4-BE49-F238E27FC236}">
                <a16:creationId xmlns:a16="http://schemas.microsoft.com/office/drawing/2014/main" id="{7BB3E3D6-9594-46BB-AE7C-3CE1BDE808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D3317-7F57-4A2E-978D-BE8576BCF268}"/>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749135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1016000" y="2126397"/>
            <a:ext cx="4572000" cy="2971800"/>
          </a:xfrm>
          <a:prstGeom prst="rect">
            <a:avLst/>
          </a:prstGeo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8"/>
          <p:cNvSpPr>
            <a:spLocks noGrp="1"/>
          </p:cNvSpPr>
          <p:nvPr>
            <p:ph type="title" hasCustomPrompt="1"/>
          </p:nvPr>
        </p:nvSpPr>
        <p:spPr>
          <a:xfrm>
            <a:off x="1016001" y="1066800"/>
            <a:ext cx="9962551"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801534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33375"/>
            <a:ext cx="103632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06057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75A28F0-FFE3-4481-A587-086744F023C5}" type="datetimeFigureOut">
              <a:rPr lang="en-GB" smtClean="0">
                <a:solidFill>
                  <a:prstClr val="black"/>
                </a:solidFill>
              </a:rPr>
              <a:pPr/>
              <a:t>23/03/2023</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6B548C6-D36C-47AE-B566-67661DAA9D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2310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219200"/>
            <a:ext cx="10363200" cy="1143000"/>
          </a:xfrm>
          <a:prstGeom prst="rect">
            <a:avLst/>
          </a:prstGeom>
        </p:spPr>
        <p:txBody>
          <a:bodyPr anchor="t"/>
          <a:lstStyle>
            <a:lvl1pPr algn="l">
              <a:defRPr sz="4800" b="1" cap="none">
                <a:solidFill>
                  <a:srgbClr val="009CD5"/>
                </a:solidFill>
                <a:latin typeface="Frutiga"/>
                <a:cs typeface="Frutiga"/>
              </a:defRPr>
            </a:lvl1pPr>
          </a:lstStyle>
          <a:p>
            <a:r>
              <a:rPr lang="en-GB" dirty="0"/>
              <a:t>Click to edit title</a:t>
            </a:r>
            <a:endParaRPr lang="en-US" dirty="0"/>
          </a:p>
        </p:txBody>
      </p:sp>
    </p:spTree>
    <p:extLst>
      <p:ext uri="{BB962C8B-B14F-4D97-AF65-F5344CB8AC3E}">
        <p14:creationId xmlns:p14="http://schemas.microsoft.com/office/powerpoint/2010/main" val="3728171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1A750B-F0B8-4AB6-9C4A-3213A04262F0}" type="datetimeFigureOut">
              <a:rPr lang="en-GB" smtClean="0"/>
              <a:t>23/03/2023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7AA44-57DD-484F-8718-2B553354C100}" type="slidenum">
              <a:rPr lang="en-GB" smtClean="0"/>
              <a:t>‹#›</a:t>
            </a:fld>
            <a:endParaRPr lang="en-GB"/>
          </a:p>
        </p:txBody>
      </p:sp>
    </p:spTree>
    <p:extLst>
      <p:ext uri="{BB962C8B-B14F-4D97-AF65-F5344CB8AC3E}">
        <p14:creationId xmlns:p14="http://schemas.microsoft.com/office/powerpoint/2010/main" val="111680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1D86-7F99-401C-AA0E-2AEE48BE8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1071BD-F204-4D24-8733-79EC5AED0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B2744-F9AB-4E2D-9F8E-7AE1DD29FA82}"/>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5" name="Footer Placeholder 4">
            <a:extLst>
              <a:ext uri="{FF2B5EF4-FFF2-40B4-BE49-F238E27FC236}">
                <a16:creationId xmlns:a16="http://schemas.microsoft.com/office/drawing/2014/main" id="{55A8F0E2-BA11-43A8-9CCC-09CB630DD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22571-225C-4AE3-9669-42DA3000544F}"/>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74482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88E0-2441-4F94-81C0-7C2B86C89B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9DB3D7-D627-4B5E-9270-A8DA763AA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1E6D96-328D-4348-A721-71A9B28415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926E9C-14C5-4B7B-9EC5-D3E371ECB627}"/>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6" name="Footer Placeholder 5">
            <a:extLst>
              <a:ext uri="{FF2B5EF4-FFF2-40B4-BE49-F238E27FC236}">
                <a16:creationId xmlns:a16="http://schemas.microsoft.com/office/drawing/2014/main" id="{B82D8D4E-A165-4BD6-9532-4FAEB8B1A8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56E694-0BD8-4E9C-97AC-B711EA3B2DDA}"/>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281039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5113-9201-4B72-9833-7B18998B3A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8CDFDF-1F54-4510-9FDD-C4326607C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B5FAC1-FF76-4B75-BA53-C3BCD19E1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E19495-7D67-417D-8698-62541269D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B6FB4D-F78B-4DDE-A7B0-EB20774E7C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3CD8BB-1F27-4DF4-A154-D1F8F9AE6F03}"/>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8" name="Footer Placeholder 7">
            <a:extLst>
              <a:ext uri="{FF2B5EF4-FFF2-40B4-BE49-F238E27FC236}">
                <a16:creationId xmlns:a16="http://schemas.microsoft.com/office/drawing/2014/main" id="{A920E133-79B4-4D00-988C-6CDDDA8EAC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8A1DAD-0A4F-42EE-ADCB-9657CB5FEEF9}"/>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214513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E090-B7D3-4BC9-BD67-3D24007161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71B513-1B1E-4422-B3D9-D093475FAC58}"/>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4" name="Footer Placeholder 3">
            <a:extLst>
              <a:ext uri="{FF2B5EF4-FFF2-40B4-BE49-F238E27FC236}">
                <a16:creationId xmlns:a16="http://schemas.microsoft.com/office/drawing/2014/main" id="{946FB2AE-2DD9-43A7-9872-58FEE0698F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FCFA39-FB7A-4DF6-B43D-1BE008A20841}"/>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211368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13B28-0A29-43F6-8D20-F5EAB3897484}"/>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3" name="Footer Placeholder 2">
            <a:extLst>
              <a:ext uri="{FF2B5EF4-FFF2-40B4-BE49-F238E27FC236}">
                <a16:creationId xmlns:a16="http://schemas.microsoft.com/office/drawing/2014/main" id="{A661ECAC-81E7-4D7C-ABD0-5CC01E3A2C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B8F229-DB7F-4295-940D-D2E001EDB43C}"/>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207158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9C14-35D6-4752-8D3D-B3C142C54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9741FF-E685-4003-A2C8-747818972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0D831B-34F7-4995-A0C7-F924836C4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E2564-8A5E-4AAE-8C35-DEE2972E7E2E}"/>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6" name="Footer Placeholder 5">
            <a:extLst>
              <a:ext uri="{FF2B5EF4-FFF2-40B4-BE49-F238E27FC236}">
                <a16:creationId xmlns:a16="http://schemas.microsoft.com/office/drawing/2014/main" id="{0E2D0BE7-D47D-4FDA-8836-FAEBE3643C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0AD38-E44D-4302-9A9C-9A4E92799345}"/>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275686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0F36-0785-4276-A26B-D216E1725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59B076-B1DC-4889-BD97-87CC1353E0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1AF46E-A830-4F7F-8F5B-73763EB90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A83E88-13B8-4A4C-820A-6BCB0C469EF0}"/>
              </a:ext>
            </a:extLst>
          </p:cNvPr>
          <p:cNvSpPr>
            <a:spLocks noGrp="1"/>
          </p:cNvSpPr>
          <p:nvPr>
            <p:ph type="dt" sz="half" idx="10"/>
          </p:nvPr>
        </p:nvSpPr>
        <p:spPr/>
        <p:txBody>
          <a:bodyPr/>
          <a:lstStyle/>
          <a:p>
            <a:fld id="{236FAD0C-9327-4788-9EEF-D1F8543D7588}" type="datetimeFigureOut">
              <a:rPr lang="en-GB" smtClean="0"/>
              <a:t>23/03/2023</a:t>
            </a:fld>
            <a:endParaRPr lang="en-GB"/>
          </a:p>
        </p:txBody>
      </p:sp>
      <p:sp>
        <p:nvSpPr>
          <p:cNvPr id="6" name="Footer Placeholder 5">
            <a:extLst>
              <a:ext uri="{FF2B5EF4-FFF2-40B4-BE49-F238E27FC236}">
                <a16:creationId xmlns:a16="http://schemas.microsoft.com/office/drawing/2014/main" id="{0F630AA4-5D78-47F7-957A-B7577305E2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40E4D-4FD0-4102-A356-B7E8C69E9F3C}"/>
              </a:ext>
            </a:extLst>
          </p:cNvPr>
          <p:cNvSpPr>
            <a:spLocks noGrp="1"/>
          </p:cNvSpPr>
          <p:nvPr>
            <p:ph type="sldNum" sz="quarter" idx="12"/>
          </p:nvPr>
        </p:nvSpPr>
        <p:spPr/>
        <p:txBody>
          <a:bodyPr/>
          <a:lstStyle/>
          <a:p>
            <a:fld id="{CF22B2DC-CC0A-424D-87F6-F8459D8E39B6}" type="slidenum">
              <a:rPr lang="en-GB" smtClean="0"/>
              <a:t>‹#›</a:t>
            </a:fld>
            <a:endParaRPr lang="en-GB"/>
          </a:p>
        </p:txBody>
      </p:sp>
    </p:spTree>
    <p:extLst>
      <p:ext uri="{BB962C8B-B14F-4D97-AF65-F5344CB8AC3E}">
        <p14:creationId xmlns:p14="http://schemas.microsoft.com/office/powerpoint/2010/main" val="178352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AB245-A44D-454D-9997-7DEF658DA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D71306-65C8-44F7-9D98-E8B117C36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40872A-2E1F-4D6F-9C1B-D08BF430B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FAD0C-9327-4788-9EEF-D1F8543D7588}" type="datetimeFigureOut">
              <a:rPr lang="en-GB" smtClean="0"/>
              <a:t>23/03/2023</a:t>
            </a:fld>
            <a:endParaRPr lang="en-GB"/>
          </a:p>
        </p:txBody>
      </p:sp>
      <p:sp>
        <p:nvSpPr>
          <p:cNvPr id="5" name="Footer Placeholder 4">
            <a:extLst>
              <a:ext uri="{FF2B5EF4-FFF2-40B4-BE49-F238E27FC236}">
                <a16:creationId xmlns:a16="http://schemas.microsoft.com/office/drawing/2014/main" id="{A6FF814E-305D-4E60-B48C-B3E085DF3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9FC5E5-004D-4B2B-BF65-1ED8367EC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2B2DC-CC0A-424D-87F6-F8459D8E39B6}" type="slidenum">
              <a:rPr lang="en-GB" smtClean="0"/>
              <a:t>‹#›</a:t>
            </a:fld>
            <a:endParaRPr lang="en-GB"/>
          </a:p>
        </p:txBody>
      </p:sp>
    </p:spTree>
    <p:extLst>
      <p:ext uri="{BB962C8B-B14F-4D97-AF65-F5344CB8AC3E}">
        <p14:creationId xmlns:p14="http://schemas.microsoft.com/office/powerpoint/2010/main" val="2542697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1872" y="360000"/>
            <a:ext cx="4133088" cy="615696"/>
          </a:xfrm>
          <a:prstGeom prst="rect">
            <a:avLst/>
          </a:prstGeom>
        </p:spPr>
      </p:pic>
      <p:sp>
        <p:nvSpPr>
          <p:cNvPr id="8" name="Rectangle 7"/>
          <p:cNvSpPr/>
          <p:nvPr/>
        </p:nvSpPr>
        <p:spPr>
          <a:xfrm>
            <a:off x="0" y="6227380"/>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p:nvPicPr>
        <p:blipFill>
          <a:blip r:embed="rId13"/>
          <a:stretch>
            <a:fillRect/>
          </a:stretch>
        </p:blipFill>
        <p:spPr>
          <a:xfrm>
            <a:off x="0" y="6189288"/>
            <a:ext cx="12192000" cy="254000"/>
          </a:xfrm>
          <a:prstGeom prst="rect">
            <a:avLst/>
          </a:prstGeom>
        </p:spPr>
      </p:pic>
    </p:spTree>
    <p:extLst>
      <p:ext uri="{BB962C8B-B14F-4D97-AF65-F5344CB8AC3E}">
        <p14:creationId xmlns:p14="http://schemas.microsoft.com/office/powerpoint/2010/main" val="33620763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protect-eu.mimecast.com/s/ZZhiCOPzlI27ZQEHvK3V5?domain=hee.blackboard.com"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hyperlink" Target="https://heeyhgeneralpractice.blackboard.com/ultra/courses/_318_1/outline"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Pages/ResponsePage.aspx?id=K5Gn_5ewMUGcD9DoB1Wyq6_NFnz2u6RFqiL93FGQzDdURjFUQk9MWUFYT0lMVkhMRTcxMktDWjFNUy4u"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55109" y="2961941"/>
            <a:ext cx="8336362" cy="720246"/>
          </a:xfrm>
          <a:prstGeom prst="rect">
            <a:avLst/>
          </a:prstGeom>
        </p:spPr>
      </p:pic>
      <p:sp>
        <p:nvSpPr>
          <p:cNvPr id="2" name="TextBox 1"/>
          <p:cNvSpPr txBox="1"/>
          <p:nvPr/>
        </p:nvSpPr>
        <p:spPr>
          <a:xfrm>
            <a:off x="1521088" y="1180563"/>
            <a:ext cx="9004403"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A00054"/>
                </a:solidFill>
                <a:effectLst/>
                <a:uLnTx/>
                <a:uFillTx/>
                <a:latin typeface="Arial"/>
                <a:ea typeface="+mn-ea"/>
                <a:cs typeface="+mn-cs"/>
              </a:rPr>
              <a:t>Tackling Differential Attainment in the GP School Yorkshire and Humber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A00054"/>
                </a:solidFill>
                <a:effectLst/>
                <a:uLnTx/>
                <a:uFillTx/>
                <a:latin typeface="Arial"/>
                <a:ea typeface="+mn-ea"/>
                <a:cs typeface="+mn-cs"/>
              </a:rPr>
              <a:t>Our interventions 2023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3893"/>
                </a:solidFill>
                <a:effectLst/>
                <a:uLnTx/>
                <a:uFillTx/>
                <a:latin typeface="Arial"/>
                <a:ea typeface="+mn-ea"/>
                <a:cs typeface="+mn-cs"/>
              </a:rPr>
              <a:t> </a:t>
            </a:r>
          </a:p>
        </p:txBody>
      </p:sp>
      <p:pic>
        <p:nvPicPr>
          <p:cNvPr id="3" name="Picture 2">
            <a:extLst>
              <a:ext uri="{FF2B5EF4-FFF2-40B4-BE49-F238E27FC236}">
                <a16:creationId xmlns:a16="http://schemas.microsoft.com/office/drawing/2014/main" id="{3354F731-7CD5-419A-AA9B-F9806D9F5905}"/>
              </a:ext>
            </a:extLst>
          </p:cNvPr>
          <p:cNvPicPr>
            <a:picLocks noChangeAspect="1"/>
          </p:cNvPicPr>
          <p:nvPr/>
        </p:nvPicPr>
        <p:blipFill rotWithShape="1">
          <a:blip r:embed="rId4"/>
          <a:srcRect l="27403" t="19512" r="27515" b="19268"/>
          <a:stretch/>
        </p:blipFill>
        <p:spPr>
          <a:xfrm>
            <a:off x="3650344" y="3682188"/>
            <a:ext cx="4644571" cy="3012369"/>
          </a:xfrm>
          <a:prstGeom prst="rect">
            <a:avLst/>
          </a:prstGeom>
        </p:spPr>
      </p:pic>
      <p:sp>
        <p:nvSpPr>
          <p:cNvPr id="6" name="TextBox 5">
            <a:extLst>
              <a:ext uri="{FF2B5EF4-FFF2-40B4-BE49-F238E27FC236}">
                <a16:creationId xmlns:a16="http://schemas.microsoft.com/office/drawing/2014/main" id="{AA1E2F7E-C295-45BD-A5FE-7F056AFFEE9D}"/>
              </a:ext>
            </a:extLst>
          </p:cNvPr>
          <p:cNvSpPr txBox="1"/>
          <p:nvPr/>
        </p:nvSpPr>
        <p:spPr>
          <a:xfrm>
            <a:off x="1855109" y="1952091"/>
            <a:ext cx="250553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893"/>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893"/>
                </a:solidFill>
                <a:effectLst/>
                <a:uLnTx/>
                <a:uFillTx/>
                <a:latin typeface="Arial"/>
                <a:ea typeface="+mn-ea"/>
                <a:cs typeface="+mn-cs"/>
              </a:rPr>
              <a:t> </a:t>
            </a:r>
          </a:p>
        </p:txBody>
      </p:sp>
    </p:spTree>
    <p:extLst>
      <p:ext uri="{BB962C8B-B14F-4D97-AF65-F5344CB8AC3E}">
        <p14:creationId xmlns:p14="http://schemas.microsoft.com/office/powerpoint/2010/main" val="117822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952658A-ED2D-C7B8-F403-30179E55445D}"/>
              </a:ext>
            </a:extLst>
          </p:cNvPr>
          <p:cNvGraphicFramePr>
            <a:graphicFrameLocks noChangeAspect="1"/>
          </p:cNvGraphicFramePr>
          <p:nvPr/>
        </p:nvGraphicFramePr>
        <p:xfrm>
          <a:off x="0" y="0"/>
          <a:ext cx="12191999" cy="6858000"/>
        </p:xfrm>
        <a:graphic>
          <a:graphicData uri="http://schemas.openxmlformats.org/presentationml/2006/ole">
            <mc:AlternateContent xmlns:mc="http://schemas.openxmlformats.org/markup-compatibility/2006">
              <mc:Choice xmlns:v="urn:schemas-microsoft-com:vml" Requires="v">
                <p:oleObj name="Acrobat Document" r:id="rId2" imgW="3777942" imgH="2666737" progId="AcroExch.Document.DC">
                  <p:embed/>
                </p:oleObj>
              </mc:Choice>
              <mc:Fallback>
                <p:oleObj name="Acrobat Document" r:id="rId2" imgW="3777942" imgH="2666737" progId="AcroExch.Document.DC">
                  <p:embed/>
                  <p:pic>
                    <p:nvPicPr>
                      <p:cNvPr id="8" name="Object 7">
                        <a:extLst>
                          <a:ext uri="{FF2B5EF4-FFF2-40B4-BE49-F238E27FC236}">
                            <a16:creationId xmlns:a16="http://schemas.microsoft.com/office/drawing/2014/main" id="{B952658A-ED2D-C7B8-F403-30179E55445D}"/>
                          </a:ext>
                        </a:extLst>
                      </p:cNvPr>
                      <p:cNvPicPr/>
                      <p:nvPr/>
                    </p:nvPicPr>
                    <p:blipFill>
                      <a:blip r:embed="rId3"/>
                      <a:stretch>
                        <a:fillRect/>
                      </a:stretch>
                    </p:blipFill>
                    <p:spPr>
                      <a:xfrm>
                        <a:off x="0" y="0"/>
                        <a:ext cx="12191999" cy="6858000"/>
                      </a:xfrm>
                      <a:prstGeom prst="rect">
                        <a:avLst/>
                      </a:prstGeom>
                    </p:spPr>
                  </p:pic>
                </p:oleObj>
              </mc:Fallback>
            </mc:AlternateContent>
          </a:graphicData>
        </a:graphic>
      </p:graphicFrame>
    </p:spTree>
    <p:extLst>
      <p:ext uri="{BB962C8B-B14F-4D97-AF65-F5344CB8AC3E}">
        <p14:creationId xmlns:p14="http://schemas.microsoft.com/office/powerpoint/2010/main" val="10726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9690-67C5-4443-808E-3A41FEE55505}"/>
              </a:ext>
            </a:extLst>
          </p:cNvPr>
          <p:cNvSpPr>
            <a:spLocks noGrp="1"/>
          </p:cNvSpPr>
          <p:nvPr>
            <p:ph type="ctrTitle"/>
          </p:nvPr>
        </p:nvSpPr>
        <p:spPr/>
        <p:txBody>
          <a:bodyPr/>
          <a:lstStyle/>
          <a:p>
            <a:r>
              <a:rPr lang="en-GB" sz="2800" i="1" dirty="0"/>
              <a:t>Mentoring/Peer buddy programme</a:t>
            </a:r>
            <a:endParaRPr lang="en-US" sz="2800" dirty="0"/>
          </a:p>
        </p:txBody>
      </p:sp>
      <p:sp>
        <p:nvSpPr>
          <p:cNvPr id="3" name="Text Placeholder 2">
            <a:extLst>
              <a:ext uri="{FF2B5EF4-FFF2-40B4-BE49-F238E27FC236}">
                <a16:creationId xmlns:a16="http://schemas.microsoft.com/office/drawing/2014/main" id="{3EDA1C06-1CFE-1465-6BA3-93130DF67624}"/>
              </a:ext>
            </a:extLst>
          </p:cNvPr>
          <p:cNvSpPr>
            <a:spLocks noGrp="1"/>
          </p:cNvSpPr>
          <p:nvPr>
            <p:ph type="body" sz="quarter" idx="13"/>
          </p:nvPr>
        </p:nvSpPr>
        <p:spPr/>
        <p:txBody>
          <a:bodyPr/>
          <a:lstStyle/>
          <a:p>
            <a:r>
              <a:rPr lang="en-GB" dirty="0"/>
              <a:t>ST2 GP </a:t>
            </a:r>
            <a:r>
              <a:rPr lang="en-GB" dirty="0" err="1"/>
              <a:t>PGDiT</a:t>
            </a:r>
            <a:r>
              <a:rPr lang="en-GB" dirty="0"/>
              <a:t> are offered the opportunity to become trained mentors </a:t>
            </a:r>
          </a:p>
          <a:p>
            <a:r>
              <a:rPr lang="en-GB" dirty="0"/>
              <a:t>ST1 GP </a:t>
            </a:r>
            <a:r>
              <a:rPr lang="en-GB" dirty="0" err="1"/>
              <a:t>PGDiT</a:t>
            </a:r>
            <a:r>
              <a:rPr lang="en-GB" dirty="0"/>
              <a:t> are offered mentoring by trained GP </a:t>
            </a:r>
            <a:r>
              <a:rPr lang="en-GB" dirty="0" err="1"/>
              <a:t>PGDiT</a:t>
            </a:r>
            <a:r>
              <a:rPr lang="en-GB" dirty="0"/>
              <a:t> mentors</a:t>
            </a:r>
          </a:p>
          <a:p>
            <a:r>
              <a:rPr lang="en-GB" dirty="0"/>
              <a:t>Some GP training Schemes offer a more informal Peer buddy system </a:t>
            </a:r>
          </a:p>
          <a:p>
            <a:r>
              <a:rPr lang="en-GB" dirty="0"/>
              <a:t>Some Schemes operate a Peer family system across all ST years</a:t>
            </a:r>
          </a:p>
          <a:p>
            <a:r>
              <a:rPr lang="en-GB" dirty="0"/>
              <a:t>85% of our Training Schemes are currently involved in the mentoring/buddy process</a:t>
            </a:r>
          </a:p>
        </p:txBody>
      </p:sp>
    </p:spTree>
    <p:extLst>
      <p:ext uri="{BB962C8B-B14F-4D97-AF65-F5344CB8AC3E}">
        <p14:creationId xmlns:p14="http://schemas.microsoft.com/office/powerpoint/2010/main" val="84700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9690-67C5-4443-808E-3A41FEE55505}"/>
              </a:ext>
            </a:extLst>
          </p:cNvPr>
          <p:cNvSpPr>
            <a:spLocks noGrp="1"/>
          </p:cNvSpPr>
          <p:nvPr>
            <p:ph type="ctrTitle"/>
          </p:nvPr>
        </p:nvSpPr>
        <p:spPr>
          <a:xfrm>
            <a:off x="609600" y="705487"/>
            <a:ext cx="10363200" cy="679449"/>
          </a:xfrm>
        </p:spPr>
        <p:txBody>
          <a:bodyPr/>
          <a:lstStyle/>
          <a:p>
            <a:r>
              <a:rPr lang="en-GB" sz="2800" i="1" dirty="0"/>
              <a:t>Mentoring/Peer buddy programme</a:t>
            </a:r>
            <a:endParaRPr lang="en-US" sz="2800" dirty="0"/>
          </a:p>
        </p:txBody>
      </p:sp>
      <p:pic>
        <p:nvPicPr>
          <p:cNvPr id="10" name="Picture 9">
            <a:extLst>
              <a:ext uri="{FF2B5EF4-FFF2-40B4-BE49-F238E27FC236}">
                <a16:creationId xmlns:a16="http://schemas.microsoft.com/office/drawing/2014/main" id="{B2D67AE8-EFE3-1BF0-171A-09BF53393D11}"/>
              </a:ext>
            </a:extLst>
          </p:cNvPr>
          <p:cNvPicPr>
            <a:picLocks noChangeAspect="1"/>
          </p:cNvPicPr>
          <p:nvPr/>
        </p:nvPicPr>
        <p:blipFill rotWithShape="1">
          <a:blip r:embed="rId2"/>
          <a:srcRect t="717" b="37331"/>
          <a:stretch/>
        </p:blipFill>
        <p:spPr>
          <a:xfrm>
            <a:off x="2011680" y="1234440"/>
            <a:ext cx="8168640" cy="4880610"/>
          </a:xfrm>
          <a:prstGeom prst="rect">
            <a:avLst/>
          </a:prstGeom>
        </p:spPr>
      </p:pic>
    </p:spTree>
    <p:extLst>
      <p:ext uri="{BB962C8B-B14F-4D97-AF65-F5344CB8AC3E}">
        <p14:creationId xmlns:p14="http://schemas.microsoft.com/office/powerpoint/2010/main" val="110161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32807-C40C-8898-98BB-074EDAB96925}"/>
              </a:ext>
            </a:extLst>
          </p:cNvPr>
          <p:cNvSpPr>
            <a:spLocks noGrp="1"/>
          </p:cNvSpPr>
          <p:nvPr>
            <p:ph type="ctrTitle"/>
          </p:nvPr>
        </p:nvSpPr>
        <p:spPr/>
        <p:txBody>
          <a:bodyPr/>
          <a:lstStyle/>
          <a:p>
            <a:r>
              <a:rPr lang="en-GB" dirty="0"/>
              <a:t>Linguistics</a:t>
            </a:r>
          </a:p>
        </p:txBody>
      </p:sp>
      <p:sp>
        <p:nvSpPr>
          <p:cNvPr id="6" name="Text Placeholder 5">
            <a:extLst>
              <a:ext uri="{FF2B5EF4-FFF2-40B4-BE49-F238E27FC236}">
                <a16:creationId xmlns:a16="http://schemas.microsoft.com/office/drawing/2014/main" id="{C232EE8A-1555-E0FA-A189-379364C159B9}"/>
              </a:ext>
            </a:extLst>
          </p:cNvPr>
          <p:cNvSpPr>
            <a:spLocks noGrp="1"/>
          </p:cNvSpPr>
          <p:nvPr>
            <p:ph type="body" sz="quarter" idx="13"/>
          </p:nvPr>
        </p:nvSpPr>
        <p:spPr/>
        <p:txBody>
          <a:bodyPr/>
          <a:lstStyle/>
          <a:p>
            <a:r>
              <a:rPr lang="en-GB" dirty="0"/>
              <a:t>Near Peer Mentoring – 3 sessions for New to NHS GP </a:t>
            </a:r>
            <a:r>
              <a:rPr lang="en-GB" dirty="0" err="1"/>
              <a:t>PGDiT</a:t>
            </a:r>
            <a:endParaRPr lang="en-GB" dirty="0"/>
          </a:p>
          <a:p>
            <a:r>
              <a:rPr lang="en-GB" dirty="0"/>
              <a:t>First session within 2 weeks of starting</a:t>
            </a:r>
          </a:p>
          <a:p>
            <a:r>
              <a:rPr lang="en-GB" dirty="0"/>
              <a:t>1 to 1 sessions are arranged with Linguistic student volunteers from the local Universities</a:t>
            </a:r>
          </a:p>
          <a:p>
            <a:r>
              <a:rPr lang="en-GB" dirty="0"/>
              <a:t>Second session in the Autumn with a follow up session in the Spring</a:t>
            </a:r>
          </a:p>
          <a:p>
            <a:r>
              <a:rPr lang="en-GB" dirty="0"/>
              <a:t>Sessions cover – local dialect, humour and answers to any language barriers they may have (nothing clinical)</a:t>
            </a:r>
          </a:p>
          <a:p>
            <a:r>
              <a:rPr lang="en-GB" dirty="0"/>
              <a:t>Student volunteers asked to flag (with consent) anyone in need of additional support</a:t>
            </a:r>
          </a:p>
          <a:p>
            <a:endParaRPr lang="en-GB" dirty="0"/>
          </a:p>
        </p:txBody>
      </p:sp>
    </p:spTree>
    <p:extLst>
      <p:ext uri="{BB962C8B-B14F-4D97-AF65-F5344CB8AC3E}">
        <p14:creationId xmlns:p14="http://schemas.microsoft.com/office/powerpoint/2010/main" val="347537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32807-C40C-8898-98BB-074EDAB96925}"/>
              </a:ext>
            </a:extLst>
          </p:cNvPr>
          <p:cNvSpPr>
            <a:spLocks noGrp="1"/>
          </p:cNvSpPr>
          <p:nvPr>
            <p:ph type="ctrTitle"/>
          </p:nvPr>
        </p:nvSpPr>
        <p:spPr/>
        <p:txBody>
          <a:bodyPr/>
          <a:lstStyle/>
          <a:p>
            <a:r>
              <a:rPr lang="en-GB" dirty="0"/>
              <a:t>Linguistics</a:t>
            </a:r>
          </a:p>
        </p:txBody>
      </p:sp>
      <p:sp>
        <p:nvSpPr>
          <p:cNvPr id="6" name="Text Placeholder 5">
            <a:extLst>
              <a:ext uri="{FF2B5EF4-FFF2-40B4-BE49-F238E27FC236}">
                <a16:creationId xmlns:a16="http://schemas.microsoft.com/office/drawing/2014/main" id="{C232EE8A-1555-E0FA-A189-379364C159B9}"/>
              </a:ext>
            </a:extLst>
          </p:cNvPr>
          <p:cNvSpPr>
            <a:spLocks noGrp="1"/>
          </p:cNvSpPr>
          <p:nvPr>
            <p:ph type="body" sz="quarter" idx="13"/>
          </p:nvPr>
        </p:nvSpPr>
        <p:spPr/>
        <p:txBody>
          <a:bodyPr/>
          <a:lstStyle/>
          <a:p>
            <a:r>
              <a:rPr lang="en-GB" dirty="0"/>
              <a:t>Consulting like a GP at the Enhanced induction</a:t>
            </a:r>
          </a:p>
          <a:p>
            <a:r>
              <a:rPr lang="en-GB" dirty="0"/>
              <a:t>Full day course run on 3 different dates in January – British Culture and Language in GP consultations</a:t>
            </a:r>
          </a:p>
          <a:p>
            <a:r>
              <a:rPr lang="en-GB" dirty="0"/>
              <a:t>International graduates are invited to attend one of the 3 days</a:t>
            </a:r>
          </a:p>
          <a:p>
            <a:r>
              <a:rPr lang="en-GB" dirty="0"/>
              <a:t>Any </a:t>
            </a:r>
            <a:r>
              <a:rPr lang="en-GB" dirty="0" err="1"/>
              <a:t>PGDiT</a:t>
            </a:r>
            <a:r>
              <a:rPr lang="en-GB" dirty="0"/>
              <a:t> flagged up on the course or by their TPDs in need of extra support are offered two 1 hour coaching sessions with our Linguistics expert</a:t>
            </a:r>
          </a:p>
        </p:txBody>
      </p:sp>
    </p:spTree>
    <p:extLst>
      <p:ext uri="{BB962C8B-B14F-4D97-AF65-F5344CB8AC3E}">
        <p14:creationId xmlns:p14="http://schemas.microsoft.com/office/powerpoint/2010/main" val="103556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7E77-F909-4ECB-A5D2-28C8629A9B2C}"/>
              </a:ext>
            </a:extLst>
          </p:cNvPr>
          <p:cNvSpPr>
            <a:spLocks noGrp="1"/>
          </p:cNvSpPr>
          <p:nvPr>
            <p:ph type="ctrTitle"/>
          </p:nvPr>
        </p:nvSpPr>
        <p:spPr>
          <a:xfrm>
            <a:off x="282389" y="344208"/>
            <a:ext cx="7772400" cy="679449"/>
          </a:xfrm>
        </p:spPr>
        <p:txBody>
          <a:bodyPr/>
          <a:lstStyle/>
          <a:p>
            <a:r>
              <a:rPr lang="en-GB" dirty="0">
                <a:latin typeface="+mn-lt"/>
                <a:cs typeface="Calibri" panose="020F0502020204030204" pitchFamily="34" charset="0"/>
              </a:rPr>
              <a:t>Linguistics course</a:t>
            </a:r>
          </a:p>
        </p:txBody>
      </p:sp>
      <p:sp>
        <p:nvSpPr>
          <p:cNvPr id="3" name="Text Placeholder 2">
            <a:extLst>
              <a:ext uri="{FF2B5EF4-FFF2-40B4-BE49-F238E27FC236}">
                <a16:creationId xmlns:a16="http://schemas.microsoft.com/office/drawing/2014/main" id="{D9424B86-22C3-40FC-A5AD-DC0256794A86}"/>
              </a:ext>
            </a:extLst>
          </p:cNvPr>
          <p:cNvSpPr>
            <a:spLocks noGrp="1"/>
          </p:cNvSpPr>
          <p:nvPr>
            <p:ph type="body" sz="quarter" idx="13"/>
          </p:nvPr>
        </p:nvSpPr>
        <p:spPr>
          <a:xfrm>
            <a:off x="282389" y="1023657"/>
            <a:ext cx="11524130" cy="5067861"/>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Calibri" panose="020F0502020204030204" pitchFamily="34" charset="0"/>
              </a:rPr>
              <a:t>British Culture and Language in GP consultations </a:t>
            </a:r>
            <a:r>
              <a:rPr lang="en-GB" sz="2800" b="1" dirty="0">
                <a:latin typeface="Calibri" panose="020F0502020204030204" pitchFamily="34" charset="0"/>
                <a:ea typeface="Calibri" panose="020F0502020204030204" pitchFamily="34" charset="0"/>
                <a:cs typeface="Calibri" panose="020F0502020204030204" pitchFamily="34" charset="0"/>
              </a:rPr>
              <a:t> for international graduates </a:t>
            </a:r>
            <a:r>
              <a:rPr lang="en-GB" sz="2800" b="1" dirty="0">
                <a:effectLst/>
                <a:latin typeface="Calibri" panose="020F0502020204030204" pitchFamily="34" charset="0"/>
                <a:ea typeface="Calibri" panose="020F0502020204030204" pitchFamily="34" charset="0"/>
                <a:cs typeface="Calibri" panose="020F0502020204030204" pitchFamily="34" charset="0"/>
              </a:rPr>
              <a:t>which runs over 3 dates in January 2023/24</a:t>
            </a:r>
            <a:endParaRPr lang="en-GB" sz="2800" dirty="0">
              <a:latin typeface="Calibri" panose="020F0502020204030204" pitchFamily="34" charset="0"/>
              <a:cs typeface="Calibri" panose="020F0502020204030204" pitchFamily="34" charset="0"/>
            </a:endParaRP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Course Aims: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To provide an intensive interactive language and communications day tailored to the needs of international GP </a:t>
            </a:r>
            <a:r>
              <a:rPr lang="en-GB" dirty="0" err="1">
                <a:latin typeface="Calibri" panose="020F0502020204030204" pitchFamily="34" charset="0"/>
                <a:ea typeface="Calibri" panose="020F0502020204030204" pitchFamily="34" charset="0"/>
                <a:cs typeface="Times New Roman" panose="02020603050405020304" pitchFamily="18" charset="0"/>
              </a:rPr>
              <a:t>PGDiT</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To focus on language structures associated with the kind of patient-centred consulting expected in the UK’s healthcare culture. </a:t>
            </a:r>
          </a:p>
          <a:p>
            <a:pPr marL="342900" lvl="0" indent="-342900">
              <a:lnSpc>
                <a:spcPct val="107000"/>
              </a:lnSpc>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To provide an opportunity for each participant to be given individual feedback on their communication skills through GP consultation roleplays.</a:t>
            </a:r>
          </a:p>
          <a:p>
            <a:pPr marL="342900" lvl="0" indent="-342900">
              <a:lnSpc>
                <a:spcPct val="107000"/>
              </a:lnSpc>
              <a:spcAft>
                <a:spcPts val="800"/>
              </a:spcAft>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To provide a safe space to share ideas on how language and culture manifests itself in different healthcare environments.</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Tree>
    <p:extLst>
      <p:ext uri="{BB962C8B-B14F-4D97-AF65-F5344CB8AC3E}">
        <p14:creationId xmlns:p14="http://schemas.microsoft.com/office/powerpoint/2010/main" val="62798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9F03E2-045C-4280-1F9E-7464C458B5DA}"/>
              </a:ext>
            </a:extLst>
          </p:cNvPr>
          <p:cNvSpPr>
            <a:spLocks noGrp="1"/>
          </p:cNvSpPr>
          <p:nvPr>
            <p:ph type="ctrTitle"/>
          </p:nvPr>
        </p:nvSpPr>
        <p:spPr/>
        <p:txBody>
          <a:bodyPr/>
          <a:lstStyle/>
          <a:p>
            <a:r>
              <a:rPr lang="en-GB" dirty="0"/>
              <a:t>Neurodiversity screening</a:t>
            </a:r>
          </a:p>
        </p:txBody>
      </p:sp>
      <p:sp>
        <p:nvSpPr>
          <p:cNvPr id="6" name="Text Placeholder 5">
            <a:extLst>
              <a:ext uri="{FF2B5EF4-FFF2-40B4-BE49-F238E27FC236}">
                <a16:creationId xmlns:a16="http://schemas.microsoft.com/office/drawing/2014/main" id="{DADF7C88-2BD8-6876-AF93-9BF4F131C6FF}"/>
              </a:ext>
            </a:extLst>
          </p:cNvPr>
          <p:cNvSpPr>
            <a:spLocks noGrp="1"/>
          </p:cNvSpPr>
          <p:nvPr>
            <p:ph type="body" sz="quarter" idx="13"/>
          </p:nvPr>
        </p:nvSpPr>
        <p:spPr/>
        <p:txBody>
          <a:bodyPr/>
          <a:lstStyle/>
          <a:p>
            <a:r>
              <a:rPr lang="en-GB" dirty="0"/>
              <a:t>We offer all GP </a:t>
            </a:r>
            <a:r>
              <a:rPr lang="en-GB" dirty="0" err="1"/>
              <a:t>PGDiT</a:t>
            </a:r>
            <a:r>
              <a:rPr lang="en-GB" dirty="0"/>
              <a:t> free online screening tool through Genius Within</a:t>
            </a:r>
          </a:p>
          <a:p>
            <a:endParaRPr lang="en-GB" u="sng" dirty="0"/>
          </a:p>
          <a:p>
            <a:r>
              <a:rPr lang="en-GB" u="sng" dirty="0"/>
              <a:t>https://y-h.geniusscreening.com</a:t>
            </a:r>
            <a:endParaRPr lang="en-GB" dirty="0"/>
          </a:p>
          <a:p>
            <a:endParaRPr lang="en-GB" dirty="0"/>
          </a:p>
          <a:p>
            <a:r>
              <a:rPr lang="en-GB" dirty="0"/>
              <a:t>Video presentation on Neurodiversity at our Enhanced Induction</a:t>
            </a:r>
          </a:p>
          <a:p>
            <a:r>
              <a:rPr lang="en-GB" dirty="0"/>
              <a:t>Presentation at the induction by recently qualified GP with neurodiverse condition</a:t>
            </a:r>
          </a:p>
          <a:p>
            <a:r>
              <a:rPr lang="en-GB" dirty="0"/>
              <a:t>Full screening funded by HEE for those who screen positive</a:t>
            </a:r>
          </a:p>
          <a:p>
            <a:pPr marL="0" indent="0">
              <a:buNone/>
            </a:pPr>
            <a:endParaRPr lang="en-GB" dirty="0"/>
          </a:p>
        </p:txBody>
      </p:sp>
    </p:spTree>
    <p:extLst>
      <p:ext uri="{BB962C8B-B14F-4D97-AF65-F5344CB8AC3E}">
        <p14:creationId xmlns:p14="http://schemas.microsoft.com/office/powerpoint/2010/main" val="313828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7E77-F909-4ECB-A5D2-28C8629A9B2C}"/>
              </a:ext>
            </a:extLst>
          </p:cNvPr>
          <p:cNvSpPr>
            <a:spLocks noGrp="1"/>
          </p:cNvSpPr>
          <p:nvPr>
            <p:ph type="ctrTitle"/>
          </p:nvPr>
        </p:nvSpPr>
        <p:spPr>
          <a:xfrm>
            <a:off x="282389" y="344208"/>
            <a:ext cx="7772400" cy="679449"/>
          </a:xfrm>
        </p:spPr>
        <p:txBody>
          <a:bodyPr/>
          <a:lstStyle/>
          <a:p>
            <a:r>
              <a:rPr lang="en-GB" dirty="0">
                <a:latin typeface="+mn-lt"/>
                <a:cs typeface="Calibri" panose="020F0502020204030204" pitchFamily="34" charset="0"/>
              </a:rPr>
              <a:t>Neurodiversity screening</a:t>
            </a:r>
          </a:p>
        </p:txBody>
      </p:sp>
      <p:sp>
        <p:nvSpPr>
          <p:cNvPr id="3" name="Text Placeholder 2">
            <a:extLst>
              <a:ext uri="{FF2B5EF4-FFF2-40B4-BE49-F238E27FC236}">
                <a16:creationId xmlns:a16="http://schemas.microsoft.com/office/drawing/2014/main" id="{D9424B86-22C3-40FC-A5AD-DC0256794A86}"/>
              </a:ext>
            </a:extLst>
          </p:cNvPr>
          <p:cNvSpPr>
            <a:spLocks noGrp="1"/>
          </p:cNvSpPr>
          <p:nvPr>
            <p:ph type="body" sz="quarter" idx="13"/>
          </p:nvPr>
        </p:nvSpPr>
        <p:spPr>
          <a:xfrm>
            <a:off x="282389" y="857251"/>
            <a:ext cx="11524130" cy="5234268"/>
          </a:xfrm>
        </p:spPr>
        <p:txBody>
          <a:bodyPr/>
          <a:lstStyle/>
          <a:p>
            <a:pPr marL="0" indent="0">
              <a:lnSpc>
                <a:spcPct val="107000"/>
              </a:lnSpc>
              <a:spcAft>
                <a:spcPts val="800"/>
              </a:spcAft>
              <a:buNone/>
            </a:pPr>
            <a:endParaRPr lang="en-GB" sz="2800" dirty="0">
              <a:latin typeface="Calibri" panose="020F0502020204030204" pitchFamily="34" charset="0"/>
              <a:cs typeface="Calibri" panose="020F0502020204030204" pitchFamily="34" charset="0"/>
            </a:endParaRPr>
          </a:p>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Uptake so far…..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1036 GP </a:t>
            </a:r>
            <a:r>
              <a:rPr lang="en-GB" dirty="0" err="1">
                <a:latin typeface="Calibri" panose="020F0502020204030204" pitchFamily="34" charset="0"/>
                <a:ea typeface="Calibri" panose="020F0502020204030204" pitchFamily="34" charset="0"/>
                <a:cs typeface="Times New Roman" panose="02020603050405020304" pitchFamily="18" charset="0"/>
              </a:rPr>
              <a:t>PGDiT</a:t>
            </a:r>
            <a:r>
              <a:rPr lang="en-GB" dirty="0">
                <a:latin typeface="Calibri" panose="020F0502020204030204" pitchFamily="34" charset="0"/>
                <a:ea typeface="Calibri" panose="020F0502020204030204" pitchFamily="34" charset="0"/>
                <a:cs typeface="Times New Roman" panose="02020603050405020304" pitchFamily="18" charset="0"/>
              </a:rPr>
              <a:t> completed the initial screening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dirty="0" err="1">
                <a:latin typeface="Calibri" panose="020F0502020204030204" pitchFamily="34" charset="0"/>
                <a:ea typeface="Calibri" panose="020F0502020204030204" pitchFamily="34" charset="0"/>
                <a:cs typeface="Times New Roman" panose="02020603050405020304" pitchFamily="18" charset="0"/>
              </a:rPr>
              <a:t>PGDiT</a:t>
            </a:r>
            <a:r>
              <a:rPr lang="en-GB" sz="2400" dirty="0">
                <a:effectLst/>
                <a:latin typeface="Calibri" panose="020F0502020204030204" pitchFamily="34" charset="0"/>
                <a:ea typeface="Calibri" panose="020F0502020204030204" pitchFamily="34" charset="0"/>
                <a:cs typeface="Times New Roman" panose="02020603050405020304" pitchFamily="18" charset="0"/>
              </a:rPr>
              <a:t> who have had a full assessment with a definite diagnosis </a:t>
            </a:r>
            <a:r>
              <a:rPr lang="en-GB" dirty="0">
                <a:latin typeface="Calibri" panose="020F0502020204030204" pitchFamily="34" charset="0"/>
                <a:ea typeface="Calibri" panose="020F0502020204030204" pitchFamily="34" charset="0"/>
                <a:cs typeface="Times New Roman" panose="02020603050405020304" pitchFamily="18" charset="0"/>
              </a:rPr>
              <a:t>can </a:t>
            </a:r>
            <a:r>
              <a:rPr lang="en-GB" sz="2400" dirty="0">
                <a:effectLst/>
                <a:latin typeface="Calibri" panose="020F0502020204030204" pitchFamily="34" charset="0"/>
                <a:ea typeface="Calibri" panose="020F0502020204030204" pitchFamily="34" charset="0"/>
                <a:cs typeface="Times New Roman" panose="02020603050405020304" pitchFamily="18" charset="0"/>
              </a:rPr>
              <a:t>get an extra 25% time in the AKT examination</a:t>
            </a:r>
          </a:p>
          <a:p>
            <a:pPr marL="342900" marR="0" lvl="0" indent="-342900" algn="l" defTabSz="457200" rtl="0" eaLnBrk="1" fontAlgn="auto" latinLnBrk="0" hangingPunct="1">
              <a:lnSpc>
                <a:spcPct val="107000"/>
              </a:lnSpc>
              <a:spcBef>
                <a:spcPct val="20000"/>
              </a:spcBef>
              <a:spcAft>
                <a:spcPts val="800"/>
              </a:spcAft>
              <a:buClrTx/>
              <a:buSzTx/>
              <a:buFont typeface="Calibri" panose="020F050202020403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Diagnoses include Dyslexia, ADHD, Dyspraxia and other specific learning difficulties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dirty="0" err="1">
                <a:latin typeface="Calibri" panose="020F0502020204030204" pitchFamily="34" charset="0"/>
                <a:ea typeface="Calibri" panose="020F0502020204030204" pitchFamily="34" charset="0"/>
                <a:cs typeface="Times New Roman" panose="02020603050405020304" pitchFamily="18" charset="0"/>
              </a:rPr>
              <a:t>PGDiT</a:t>
            </a:r>
            <a:r>
              <a:rPr lang="en-GB" dirty="0">
                <a:latin typeface="Calibri" panose="020F0502020204030204" pitchFamily="34" charset="0"/>
                <a:ea typeface="Calibri" panose="020F0502020204030204" pitchFamily="34" charset="0"/>
                <a:cs typeface="Times New Roman" panose="02020603050405020304" pitchFamily="18" charset="0"/>
              </a:rPr>
              <a:t> with neurodiverse conditions are offered small group coaching sessions with a psychologist – two 2-hour sessions</a:t>
            </a:r>
          </a:p>
          <a:p>
            <a:pPr marL="342900" lvl="0" indent="-342900">
              <a:lnSpc>
                <a:spcPct val="107000"/>
              </a:lnSpc>
              <a:spcAft>
                <a:spcPts val="800"/>
              </a:spcAft>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 </a:t>
            </a:r>
            <a:r>
              <a:rPr lang="en-GB" dirty="0" err="1">
                <a:latin typeface="Calibri" panose="020F0502020204030204" pitchFamily="34" charset="0"/>
                <a:ea typeface="Calibri" panose="020F0502020204030204" pitchFamily="34" charset="0"/>
                <a:cs typeface="Times New Roman" panose="02020603050405020304" pitchFamily="18" charset="0"/>
              </a:rPr>
              <a:t>PGDiT</a:t>
            </a:r>
            <a:r>
              <a:rPr lang="en-GB" sz="2400" dirty="0">
                <a:effectLst/>
                <a:latin typeface="Calibri" panose="020F0502020204030204" pitchFamily="34" charset="0"/>
                <a:ea typeface="Calibri" panose="020F0502020204030204" pitchFamily="34" charset="0"/>
                <a:cs typeface="Times New Roman" panose="02020603050405020304" pitchFamily="18" charset="0"/>
              </a:rPr>
              <a:t> struggle with the diagnosis and do not want group sessions</a:t>
            </a:r>
          </a:p>
          <a:p>
            <a:pPr marL="342900" lvl="0" indent="-342900">
              <a:lnSpc>
                <a:spcPct val="107000"/>
              </a:lnSpc>
              <a:spcAft>
                <a:spcPts val="80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Individual sessions can be arranged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Tree>
    <p:extLst>
      <p:ext uri="{BB962C8B-B14F-4D97-AF65-F5344CB8AC3E}">
        <p14:creationId xmlns:p14="http://schemas.microsoft.com/office/powerpoint/2010/main" val="45436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94F9DC-C812-5640-8117-E565A1701FE0}"/>
              </a:ext>
            </a:extLst>
          </p:cNvPr>
          <p:cNvSpPr>
            <a:spLocks noGrp="1"/>
          </p:cNvSpPr>
          <p:nvPr>
            <p:ph type="body" sz="quarter" idx="13"/>
          </p:nvPr>
        </p:nvSpPr>
        <p:spPr>
          <a:xfrm>
            <a:off x="609600" y="1209675"/>
            <a:ext cx="10363200" cy="4465911"/>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84EDDB03-B9A2-43F5-ACB4-5A73566A1231}"/>
              </a:ext>
            </a:extLst>
          </p:cNvPr>
          <p:cNvSpPr>
            <a:spLocks noGrp="1"/>
          </p:cNvSpPr>
          <p:nvPr>
            <p:ph type="ctrTitle"/>
          </p:nvPr>
        </p:nvSpPr>
        <p:spPr/>
        <p:txBody>
          <a:bodyPr/>
          <a:lstStyle/>
          <a:p>
            <a:r>
              <a:rPr lang="en-GB" dirty="0"/>
              <a:t>Blackboard resources for </a:t>
            </a:r>
            <a:r>
              <a:rPr lang="en-GB" dirty="0" err="1"/>
              <a:t>PGDiT</a:t>
            </a:r>
            <a:endParaRPr lang="en-GB" dirty="0"/>
          </a:p>
        </p:txBody>
      </p:sp>
      <p:graphicFrame>
        <p:nvGraphicFramePr>
          <p:cNvPr id="7" name="Table 6">
            <a:extLst>
              <a:ext uri="{FF2B5EF4-FFF2-40B4-BE49-F238E27FC236}">
                <a16:creationId xmlns:a16="http://schemas.microsoft.com/office/drawing/2014/main" id="{C22D8A03-9B83-4DB5-9C95-4385EA91F8BB}"/>
              </a:ext>
            </a:extLst>
          </p:cNvPr>
          <p:cNvGraphicFramePr>
            <a:graphicFrameLocks noGrp="1"/>
          </p:cNvGraphicFramePr>
          <p:nvPr/>
        </p:nvGraphicFramePr>
        <p:xfrm>
          <a:off x="838200" y="2428875"/>
          <a:ext cx="10515600" cy="1000417"/>
        </p:xfrm>
        <a:graphic>
          <a:graphicData uri="http://schemas.openxmlformats.org/drawingml/2006/table">
            <a:tbl>
              <a:tblPr firstRow="1" firstCol="1" bandRow="1"/>
              <a:tblGrid>
                <a:gridCol w="10515600">
                  <a:extLst>
                    <a:ext uri="{9D8B030D-6E8A-4147-A177-3AD203B41FA5}">
                      <a16:colId xmlns:a16="http://schemas.microsoft.com/office/drawing/2014/main" val="3895072088"/>
                    </a:ext>
                  </a:extLst>
                </a:gridCol>
              </a:tblGrid>
              <a:tr h="390817">
                <a:tc>
                  <a:txBody>
                    <a:bodyPr/>
                    <a:lstStyle/>
                    <a:p>
                      <a:endParaRPr lang="en-GB"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079311439"/>
                  </a:ext>
                </a:extLst>
              </a:tr>
              <a:tr h="390817">
                <a:tc>
                  <a:txBody>
                    <a:bodyPr/>
                    <a:lstStyle/>
                    <a:p>
                      <a:r>
                        <a:rPr lang="en-GB" sz="2000" u="sng" dirty="0">
                          <a:solidFill>
                            <a:srgbClr val="2073A1"/>
                          </a:solidFill>
                          <a:effectLst/>
                          <a:latin typeface="Helvetica" panose="020B0604020202020204" pitchFamily="34" charset="0"/>
                          <a:ea typeface="Times New Roman" panose="02020603050405020304" pitchFamily="18" charset="0"/>
                          <a:hlinkClick r:id="rId2"/>
                        </a:rPr>
                        <a:t>1 new items</a:t>
                      </a:r>
                      <a:r>
                        <a:rPr lang="en-GB" sz="2000" dirty="0">
                          <a:solidFill>
                            <a:srgbClr val="000000"/>
                          </a:solidFill>
                          <a:effectLst/>
                          <a:latin typeface="Helvetica" panose="020B0604020202020204" pitchFamily="34" charset="0"/>
                          <a:ea typeface="Times New Roman" panose="02020603050405020304" pitchFamily="18" charset="0"/>
                        </a:rPr>
                        <a:t> in Support - Resources for International Graduates </a:t>
                      </a:r>
                    </a:p>
                    <a:p>
                      <a:endParaRPr lang="en-GB" sz="2000" dirty="0">
                        <a:solidFill>
                          <a:srgbClr val="000000"/>
                        </a:solidFill>
                        <a:effectLst/>
                        <a:latin typeface="Helvetica" panose="020B0604020202020204" pitchFamily="34" charset="0"/>
                        <a:ea typeface="Calibri" panose="020F050202020403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84504532"/>
                  </a:ext>
                </a:extLst>
              </a:tr>
            </a:tbl>
          </a:graphicData>
        </a:graphic>
      </p:graphicFrame>
    </p:spTree>
    <p:extLst>
      <p:ext uri="{BB962C8B-B14F-4D97-AF65-F5344CB8AC3E}">
        <p14:creationId xmlns:p14="http://schemas.microsoft.com/office/powerpoint/2010/main" val="396823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94F9DC-C812-5640-8117-E565A1701FE0}"/>
              </a:ext>
            </a:extLst>
          </p:cNvPr>
          <p:cNvSpPr>
            <a:spLocks noGrp="1"/>
          </p:cNvSpPr>
          <p:nvPr>
            <p:ph type="body" sz="quarter" idx="13"/>
          </p:nvPr>
        </p:nvSpPr>
        <p:spPr>
          <a:xfrm>
            <a:off x="609600" y="1209675"/>
            <a:ext cx="10363200" cy="4465911"/>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84EDDB03-B9A2-43F5-ACB4-5A73566A1231}"/>
              </a:ext>
            </a:extLst>
          </p:cNvPr>
          <p:cNvSpPr>
            <a:spLocks noGrp="1"/>
          </p:cNvSpPr>
          <p:nvPr>
            <p:ph type="ctrTitle"/>
          </p:nvPr>
        </p:nvSpPr>
        <p:spPr/>
        <p:txBody>
          <a:bodyPr/>
          <a:lstStyle/>
          <a:p>
            <a:r>
              <a:rPr lang="en-GB" dirty="0"/>
              <a:t>Blackboard resources for trainers</a:t>
            </a:r>
          </a:p>
        </p:txBody>
      </p:sp>
      <p:graphicFrame>
        <p:nvGraphicFramePr>
          <p:cNvPr id="7" name="Table 6">
            <a:extLst>
              <a:ext uri="{FF2B5EF4-FFF2-40B4-BE49-F238E27FC236}">
                <a16:creationId xmlns:a16="http://schemas.microsoft.com/office/drawing/2014/main" id="{C22D8A03-9B83-4DB5-9C95-4385EA91F8BB}"/>
              </a:ext>
            </a:extLst>
          </p:cNvPr>
          <p:cNvGraphicFramePr>
            <a:graphicFrameLocks noGrp="1"/>
          </p:cNvGraphicFramePr>
          <p:nvPr>
            <p:extLst>
              <p:ext uri="{D42A27DB-BD31-4B8C-83A1-F6EECF244321}">
                <p14:modId xmlns:p14="http://schemas.microsoft.com/office/powerpoint/2010/main" val="771973796"/>
              </p:ext>
            </p:extLst>
          </p:nvPr>
        </p:nvGraphicFramePr>
        <p:xfrm>
          <a:off x="838200" y="2428875"/>
          <a:ext cx="10515600" cy="781634"/>
        </p:xfrm>
        <a:graphic>
          <a:graphicData uri="http://schemas.openxmlformats.org/drawingml/2006/table">
            <a:tbl>
              <a:tblPr firstRow="1" firstCol="1" bandRow="1"/>
              <a:tblGrid>
                <a:gridCol w="10515600">
                  <a:extLst>
                    <a:ext uri="{9D8B030D-6E8A-4147-A177-3AD203B41FA5}">
                      <a16:colId xmlns:a16="http://schemas.microsoft.com/office/drawing/2014/main" val="3895072088"/>
                    </a:ext>
                  </a:extLst>
                </a:gridCol>
              </a:tblGrid>
              <a:tr h="390817">
                <a:tc>
                  <a:txBody>
                    <a:bodyPr/>
                    <a:lstStyle/>
                    <a:p>
                      <a:r>
                        <a:rPr lang="en-GB" dirty="0">
                          <a:hlinkClick r:id="rId2"/>
                        </a:rPr>
                        <a:t>Content / 06-EDUCATORS: education resources (blackboard.com)</a:t>
                      </a:r>
                      <a:endParaRPr lang="en-GB"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079311439"/>
                  </a:ext>
                </a:extLst>
              </a:tr>
              <a:tr h="390817">
                <a:tc>
                  <a:txBody>
                    <a:bodyPr/>
                    <a:lstStyle/>
                    <a:p>
                      <a:endParaRPr lang="en-GB" sz="2000" dirty="0">
                        <a:solidFill>
                          <a:srgbClr val="000000"/>
                        </a:solidFill>
                        <a:effectLst/>
                        <a:latin typeface="Helvetica" panose="020B0604020202020204" pitchFamily="34" charset="0"/>
                        <a:ea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84504532"/>
                  </a:ext>
                </a:extLst>
              </a:tr>
            </a:tbl>
          </a:graphicData>
        </a:graphic>
      </p:graphicFrame>
    </p:spTree>
    <p:extLst>
      <p:ext uri="{BB962C8B-B14F-4D97-AF65-F5344CB8AC3E}">
        <p14:creationId xmlns:p14="http://schemas.microsoft.com/office/powerpoint/2010/main" val="157711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E2FF-C77B-4E44-9359-91BA567554C8}"/>
              </a:ext>
            </a:extLst>
          </p:cNvPr>
          <p:cNvSpPr>
            <a:spLocks noGrp="1"/>
          </p:cNvSpPr>
          <p:nvPr>
            <p:ph type="ctrTitle"/>
          </p:nvPr>
        </p:nvSpPr>
        <p:spPr>
          <a:xfrm>
            <a:off x="1981200" y="962526"/>
            <a:ext cx="7772400" cy="812132"/>
          </a:xfrm>
        </p:spPr>
        <p:txBody>
          <a:bodyPr>
            <a:normAutofit fontScale="90000"/>
          </a:bodyPr>
          <a:lstStyle/>
          <a:p>
            <a:r>
              <a:rPr lang="en-GB" dirty="0"/>
              <a:t>Differential Attainment</a:t>
            </a:r>
            <a:br>
              <a:rPr lang="en-GB" dirty="0"/>
            </a:br>
            <a:endParaRPr lang="en-GB" dirty="0"/>
          </a:p>
        </p:txBody>
      </p:sp>
      <p:sp>
        <p:nvSpPr>
          <p:cNvPr id="3" name="Text Placeholder 2">
            <a:extLst>
              <a:ext uri="{FF2B5EF4-FFF2-40B4-BE49-F238E27FC236}">
                <a16:creationId xmlns:a16="http://schemas.microsoft.com/office/drawing/2014/main" id="{3247CCDC-0A10-457F-8812-31EC1E5A0F8B}"/>
              </a:ext>
            </a:extLst>
          </p:cNvPr>
          <p:cNvSpPr>
            <a:spLocks noGrp="1"/>
          </p:cNvSpPr>
          <p:nvPr>
            <p:ph type="body" sz="quarter" idx="13"/>
          </p:nvPr>
        </p:nvSpPr>
        <p:spPr>
          <a:xfrm>
            <a:off x="1981201" y="1774658"/>
            <a:ext cx="7839075" cy="4674268"/>
          </a:xfrm>
        </p:spPr>
        <p:txBody>
          <a:bodyPr/>
          <a:lstStyle/>
          <a:p>
            <a:pPr marL="0" indent="0">
              <a:buNone/>
            </a:pPr>
            <a:endParaRPr lang="en-GB" sz="3200" dirty="0">
              <a:solidFill>
                <a:schemeClr val="accent1">
                  <a:lumMod val="75000"/>
                </a:schemeClr>
              </a:solidFill>
            </a:endParaRPr>
          </a:p>
          <a:p>
            <a:pPr marL="0" indent="0">
              <a:buNone/>
            </a:pPr>
            <a:r>
              <a:rPr lang="en-GB" sz="3200" dirty="0">
                <a:solidFill>
                  <a:schemeClr val="accent1">
                    <a:lumMod val="75000"/>
                  </a:schemeClr>
                </a:solidFill>
              </a:rPr>
              <a:t>“Differential attainment (DA) is what we call the gap between attainment levels of different groups of doctors”. (GMC)</a:t>
            </a:r>
          </a:p>
        </p:txBody>
      </p:sp>
    </p:spTree>
    <p:extLst>
      <p:ext uri="{BB962C8B-B14F-4D97-AF65-F5344CB8AC3E}">
        <p14:creationId xmlns:p14="http://schemas.microsoft.com/office/powerpoint/2010/main" val="259774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7CF656-BBDF-452D-EA8F-2A4AF5966CE0}"/>
              </a:ext>
            </a:extLst>
          </p:cNvPr>
          <p:cNvSpPr>
            <a:spLocks noGrp="1"/>
          </p:cNvSpPr>
          <p:nvPr>
            <p:ph type="ctrTitle"/>
          </p:nvPr>
        </p:nvSpPr>
        <p:spPr/>
        <p:txBody>
          <a:bodyPr/>
          <a:lstStyle/>
          <a:p>
            <a:r>
              <a:rPr lang="en-GB" dirty="0"/>
              <a:t>Trainer curriculum</a:t>
            </a:r>
          </a:p>
        </p:txBody>
      </p:sp>
      <p:sp>
        <p:nvSpPr>
          <p:cNvPr id="8" name="Text Placeholder 7">
            <a:extLst>
              <a:ext uri="{FF2B5EF4-FFF2-40B4-BE49-F238E27FC236}">
                <a16:creationId xmlns:a16="http://schemas.microsoft.com/office/drawing/2014/main" id="{B049B93C-9935-A145-C939-4AFA5BE6A17D}"/>
              </a:ext>
            </a:extLst>
          </p:cNvPr>
          <p:cNvSpPr>
            <a:spLocks noGrp="1"/>
          </p:cNvSpPr>
          <p:nvPr>
            <p:ph type="body" sz="quarter" idx="13"/>
          </p:nvPr>
        </p:nvSpPr>
        <p:spPr/>
        <p:txBody>
          <a:bodyPr/>
          <a:lstStyle/>
          <a:p>
            <a:r>
              <a:rPr lang="en-GB" b="0" i="0" dirty="0">
                <a:effectLst/>
              </a:rPr>
              <a:t>Primary Care School YHGP Differential Attainment Trainer Curriculum</a:t>
            </a:r>
          </a:p>
          <a:p>
            <a:r>
              <a:rPr lang="en-GB" b="0" i="0" dirty="0">
                <a:effectLst/>
              </a:rPr>
              <a:t>Aims: To ensure all Trainers have the knowledge skills and attitudes required to provide </a:t>
            </a:r>
            <a:r>
              <a:rPr lang="en-GB" dirty="0" err="1"/>
              <a:t>PGDiT</a:t>
            </a:r>
            <a:r>
              <a:rPr lang="en-GB" b="0" i="0" dirty="0">
                <a:effectLst/>
              </a:rPr>
              <a:t> centred training to support all </a:t>
            </a:r>
            <a:r>
              <a:rPr lang="en-GB" dirty="0" err="1"/>
              <a:t>PGDiT</a:t>
            </a:r>
            <a:r>
              <a:rPr lang="en-GB" b="0" i="0" dirty="0">
                <a:effectLst/>
              </a:rPr>
              <a:t> to meet their full potential.</a:t>
            </a:r>
          </a:p>
          <a:p>
            <a:r>
              <a:rPr lang="en-GB" b="0" i="0" dirty="0">
                <a:effectLst/>
              </a:rPr>
              <a:t>Ensure understanding of the reasons that some </a:t>
            </a:r>
            <a:r>
              <a:rPr lang="en-GB" dirty="0" err="1"/>
              <a:t>PGDiT</a:t>
            </a:r>
            <a:r>
              <a:rPr lang="en-GB" b="0" i="0" dirty="0">
                <a:effectLst/>
              </a:rPr>
              <a:t> need additional support and interventions and what these are.</a:t>
            </a:r>
          </a:p>
          <a:p>
            <a:r>
              <a:rPr lang="en-GB" b="0" i="0" dirty="0">
                <a:effectLst/>
              </a:rPr>
              <a:t>Ensure Trainers are able to identify and pro-actively manage </a:t>
            </a:r>
            <a:r>
              <a:rPr lang="en-GB" dirty="0" err="1"/>
              <a:t>PGDiT</a:t>
            </a:r>
            <a:r>
              <a:rPr lang="en-GB" b="0" i="0" dirty="0">
                <a:effectLst/>
              </a:rPr>
              <a:t> needs early in their training.</a:t>
            </a:r>
            <a:endParaRPr lang="en-GB" dirty="0"/>
          </a:p>
        </p:txBody>
      </p:sp>
    </p:spTree>
    <p:extLst>
      <p:ext uri="{BB962C8B-B14F-4D97-AF65-F5344CB8AC3E}">
        <p14:creationId xmlns:p14="http://schemas.microsoft.com/office/powerpoint/2010/main" val="331935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7CF656-BBDF-452D-EA8F-2A4AF5966CE0}"/>
              </a:ext>
            </a:extLst>
          </p:cNvPr>
          <p:cNvSpPr>
            <a:spLocks noGrp="1"/>
          </p:cNvSpPr>
          <p:nvPr>
            <p:ph type="ctrTitle"/>
          </p:nvPr>
        </p:nvSpPr>
        <p:spPr/>
        <p:txBody>
          <a:bodyPr/>
          <a:lstStyle/>
          <a:p>
            <a:r>
              <a:rPr lang="en-GB" dirty="0"/>
              <a:t>Trainer curriculum</a:t>
            </a:r>
          </a:p>
        </p:txBody>
      </p:sp>
      <p:sp>
        <p:nvSpPr>
          <p:cNvPr id="8" name="Text Placeholder 7">
            <a:extLst>
              <a:ext uri="{FF2B5EF4-FFF2-40B4-BE49-F238E27FC236}">
                <a16:creationId xmlns:a16="http://schemas.microsoft.com/office/drawing/2014/main" id="{B049B93C-9935-A145-C939-4AFA5BE6A17D}"/>
              </a:ext>
            </a:extLst>
          </p:cNvPr>
          <p:cNvSpPr>
            <a:spLocks noGrp="1"/>
          </p:cNvSpPr>
          <p:nvPr>
            <p:ph type="body" sz="quarter" idx="13"/>
          </p:nvPr>
        </p:nvSpPr>
        <p:spPr/>
        <p:txBody>
          <a:bodyPr/>
          <a:lstStyle/>
          <a:p>
            <a:r>
              <a:rPr lang="en-GB" dirty="0"/>
              <a:t>Overview trainers workshops covering:</a:t>
            </a:r>
          </a:p>
          <a:p>
            <a:r>
              <a:rPr lang="en-GB" dirty="0"/>
              <a:t>Background to DA</a:t>
            </a:r>
          </a:p>
          <a:p>
            <a:r>
              <a:rPr lang="en-GB" dirty="0"/>
              <a:t>Understanding why DA may exist in different </a:t>
            </a:r>
            <a:r>
              <a:rPr lang="en-GB" dirty="0" err="1"/>
              <a:t>PGDiT</a:t>
            </a:r>
            <a:r>
              <a:rPr lang="en-GB" dirty="0"/>
              <a:t> groups</a:t>
            </a:r>
          </a:p>
          <a:p>
            <a:r>
              <a:rPr lang="en-GB" dirty="0"/>
              <a:t>Tackling DA as a Trainer</a:t>
            </a:r>
          </a:p>
          <a:p>
            <a:r>
              <a:rPr lang="en-GB" dirty="0"/>
              <a:t>Extended knowledge modules</a:t>
            </a:r>
          </a:p>
          <a:p>
            <a:r>
              <a:rPr lang="en-GB" dirty="0"/>
              <a:t>Two recent Y&amp;H TPD and Trainers conference being DA focused</a:t>
            </a:r>
          </a:p>
          <a:p>
            <a:r>
              <a:rPr lang="en-GB" dirty="0"/>
              <a:t>Incorporating DA training in New and Intending Trainer pathway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a:ln>
                  <a:noFill/>
                </a:ln>
                <a:solidFill>
                  <a:prstClr val="black"/>
                </a:solidFill>
                <a:effectLst/>
                <a:uLnTx/>
                <a:uFillTx/>
                <a:latin typeface="Arial"/>
                <a:ea typeface="+mn-ea"/>
                <a:cs typeface="+mn-cs"/>
              </a:rPr>
              <a:t>Trainers are our best resource!</a:t>
            </a:r>
          </a:p>
          <a:p>
            <a:endParaRPr lang="en-GB" dirty="0"/>
          </a:p>
        </p:txBody>
      </p:sp>
    </p:spTree>
    <p:extLst>
      <p:ext uri="{BB962C8B-B14F-4D97-AF65-F5344CB8AC3E}">
        <p14:creationId xmlns:p14="http://schemas.microsoft.com/office/powerpoint/2010/main" val="118512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7CF656-BBDF-452D-EA8F-2A4AF5966CE0}"/>
              </a:ext>
            </a:extLst>
          </p:cNvPr>
          <p:cNvSpPr>
            <a:spLocks noGrp="1"/>
          </p:cNvSpPr>
          <p:nvPr>
            <p:ph type="ctrTitle"/>
          </p:nvPr>
        </p:nvSpPr>
        <p:spPr/>
        <p:txBody>
          <a:bodyPr/>
          <a:lstStyle/>
          <a:p>
            <a:r>
              <a:rPr lang="en-GB" dirty="0"/>
              <a:t>Evaluation</a:t>
            </a:r>
          </a:p>
        </p:txBody>
      </p:sp>
      <p:sp>
        <p:nvSpPr>
          <p:cNvPr id="8" name="Text Placeholder 7">
            <a:extLst>
              <a:ext uri="{FF2B5EF4-FFF2-40B4-BE49-F238E27FC236}">
                <a16:creationId xmlns:a16="http://schemas.microsoft.com/office/drawing/2014/main" id="{B049B93C-9935-A145-C939-4AFA5BE6A17D}"/>
              </a:ext>
            </a:extLst>
          </p:cNvPr>
          <p:cNvSpPr>
            <a:spLocks noGrp="1"/>
          </p:cNvSpPr>
          <p:nvPr>
            <p:ph type="body" sz="quarter" idx="13"/>
          </p:nvPr>
        </p:nvSpPr>
        <p:spPr/>
        <p:txBody>
          <a:bodyPr/>
          <a:lstStyle/>
          <a:p>
            <a:r>
              <a:rPr lang="en-GB" dirty="0"/>
              <a:t>Analysis of Hello my story is….. forms</a:t>
            </a:r>
          </a:p>
          <a:p>
            <a:r>
              <a:rPr lang="en-GB" dirty="0"/>
              <a:t>Formal evaluation of Social prescribing pilot by HYMS</a:t>
            </a:r>
          </a:p>
          <a:p>
            <a:r>
              <a:rPr lang="en-GB" dirty="0"/>
              <a:t>Feedback from </a:t>
            </a:r>
            <a:r>
              <a:rPr lang="en-GB" dirty="0" err="1"/>
              <a:t>PGDiT</a:t>
            </a:r>
            <a:r>
              <a:rPr lang="en-GB" dirty="0"/>
              <a:t> focus groups</a:t>
            </a:r>
          </a:p>
          <a:p>
            <a:r>
              <a:rPr lang="en-GB" dirty="0"/>
              <a:t>Independent evaluation by external company Verve communications of:</a:t>
            </a:r>
          </a:p>
          <a:p>
            <a:r>
              <a:rPr lang="en-GB" dirty="0"/>
              <a:t>Interventions funded by the HEE Covid recovery fund</a:t>
            </a:r>
          </a:p>
          <a:p>
            <a:r>
              <a:rPr lang="en-GB" dirty="0"/>
              <a:t>Part of a National evaluation of all DA interventions</a:t>
            </a:r>
          </a:p>
          <a:p>
            <a:r>
              <a:rPr lang="en-GB" dirty="0"/>
              <a:t>Independent HYMS evaluation of all Y&amp;H DA interventions planned</a:t>
            </a:r>
          </a:p>
          <a:p>
            <a:endParaRPr kumimoji="0" lang="en-GB" sz="2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519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9690-67C5-4443-808E-3A41FEE55505}"/>
              </a:ext>
            </a:extLst>
          </p:cNvPr>
          <p:cNvSpPr>
            <a:spLocks noGrp="1"/>
          </p:cNvSpPr>
          <p:nvPr>
            <p:ph type="ctrTitle"/>
          </p:nvPr>
        </p:nvSpPr>
        <p:spPr/>
        <p:txBody>
          <a:bodyPr/>
          <a:lstStyle/>
          <a:p>
            <a:r>
              <a:rPr lang="en-US" dirty="0"/>
              <a:t>Interventions</a:t>
            </a:r>
          </a:p>
        </p:txBody>
      </p:sp>
      <p:sp>
        <p:nvSpPr>
          <p:cNvPr id="3" name="Text Placeholder 2">
            <a:extLst>
              <a:ext uri="{FF2B5EF4-FFF2-40B4-BE49-F238E27FC236}">
                <a16:creationId xmlns:a16="http://schemas.microsoft.com/office/drawing/2014/main" id="{7C94F9DC-C812-5640-8117-E565A1701FE0}"/>
              </a:ext>
            </a:extLst>
          </p:cNvPr>
          <p:cNvSpPr>
            <a:spLocks noGrp="1"/>
          </p:cNvSpPr>
          <p:nvPr>
            <p:ph type="body" sz="quarter" idx="13"/>
          </p:nvPr>
        </p:nvSpPr>
        <p:spPr>
          <a:xfrm>
            <a:off x="609600" y="1209675"/>
            <a:ext cx="10363200" cy="4465911"/>
          </a:xfrm>
        </p:spPr>
        <p:txBody>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Enhanced Induction</a:t>
            </a:r>
          </a:p>
          <a:p>
            <a:pPr marL="457200" indent="-457200">
              <a:buFont typeface="+mj-lt"/>
              <a:buAutoNum type="arabicPeriod"/>
            </a:pPr>
            <a:r>
              <a:rPr lang="en-US" dirty="0"/>
              <a:t>Trust shadowing for New to NHS GP </a:t>
            </a:r>
            <a:r>
              <a:rPr lang="en-US" dirty="0" err="1"/>
              <a:t>PGDiT</a:t>
            </a:r>
            <a:r>
              <a:rPr lang="en-US" dirty="0"/>
              <a:t> (Postgraduate Drs in Training or GP Trainees) and Practical Simulation course</a:t>
            </a:r>
          </a:p>
          <a:p>
            <a:pPr marL="457200" indent="-457200">
              <a:buFont typeface="+mj-lt"/>
              <a:buAutoNum type="arabicPeriod"/>
            </a:pPr>
            <a:r>
              <a:rPr lang="en-US" dirty="0"/>
              <a:t>1 to 1 meetings with an educator – </a:t>
            </a:r>
            <a:r>
              <a:rPr lang="en-US" i="1" dirty="0"/>
              <a:t>Hello my story is</a:t>
            </a:r>
            <a:r>
              <a:rPr lang="en-US" dirty="0"/>
              <a:t>…….</a:t>
            </a:r>
          </a:p>
          <a:p>
            <a:pPr marL="457200" indent="-457200">
              <a:buFont typeface="+mj-lt"/>
              <a:buAutoNum type="arabicPeriod"/>
            </a:pPr>
            <a:r>
              <a:rPr lang="en-US" dirty="0"/>
              <a:t>Personal Learning Plans</a:t>
            </a:r>
          </a:p>
          <a:p>
            <a:pPr marL="457200" indent="-457200">
              <a:buFont typeface="+mj-lt"/>
              <a:buAutoNum type="arabicPeriod"/>
            </a:pPr>
            <a:r>
              <a:rPr lang="en-US" dirty="0"/>
              <a:t>Peer buddy system/Mentoring </a:t>
            </a:r>
          </a:p>
          <a:p>
            <a:pPr marL="457200" indent="-457200">
              <a:buFont typeface="+mj-lt"/>
              <a:buAutoNum type="arabicPeriod"/>
            </a:pPr>
            <a:r>
              <a:rPr lang="en-US" dirty="0"/>
              <a:t>Communication and Linguistics support – Near peer mentoring</a:t>
            </a:r>
          </a:p>
          <a:p>
            <a:pPr marL="457200" indent="-457200">
              <a:buFont typeface="+mj-lt"/>
              <a:buAutoNum type="arabicPeriod"/>
            </a:pPr>
            <a:r>
              <a:rPr lang="en-US" dirty="0"/>
              <a:t>British Language and Culture for GP consultations courses </a:t>
            </a:r>
          </a:p>
          <a:p>
            <a:pPr marL="457200" indent="-457200">
              <a:buFont typeface="+mj-lt"/>
              <a:buAutoNum type="arabicPeriod"/>
            </a:pPr>
            <a:r>
              <a:rPr lang="en-US" dirty="0"/>
              <a:t>Neurodiversity screening</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03680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9690-67C5-4443-808E-3A41FEE55505}"/>
              </a:ext>
            </a:extLst>
          </p:cNvPr>
          <p:cNvSpPr>
            <a:spLocks noGrp="1"/>
          </p:cNvSpPr>
          <p:nvPr>
            <p:ph type="ctrTitle"/>
          </p:nvPr>
        </p:nvSpPr>
        <p:spPr/>
        <p:txBody>
          <a:bodyPr/>
          <a:lstStyle/>
          <a:p>
            <a:r>
              <a:rPr lang="en-US" dirty="0"/>
              <a:t>Interventions</a:t>
            </a:r>
          </a:p>
        </p:txBody>
      </p:sp>
      <p:sp>
        <p:nvSpPr>
          <p:cNvPr id="3" name="Text Placeholder 2">
            <a:extLst>
              <a:ext uri="{FF2B5EF4-FFF2-40B4-BE49-F238E27FC236}">
                <a16:creationId xmlns:a16="http://schemas.microsoft.com/office/drawing/2014/main" id="{7C94F9DC-C812-5640-8117-E565A1701FE0}"/>
              </a:ext>
            </a:extLst>
          </p:cNvPr>
          <p:cNvSpPr>
            <a:spLocks noGrp="1"/>
          </p:cNvSpPr>
          <p:nvPr>
            <p:ph type="body" sz="quarter" idx="13"/>
          </p:nvPr>
        </p:nvSpPr>
        <p:spPr>
          <a:xfrm>
            <a:off x="609600" y="1025527"/>
            <a:ext cx="10363200" cy="5099048"/>
          </a:xfrm>
        </p:spPr>
        <p:txBody>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Social Prescribing </a:t>
            </a:r>
          </a:p>
          <a:p>
            <a:pPr marL="457200" indent="-457200">
              <a:buFont typeface="+mj-lt"/>
              <a:buAutoNum type="arabicPeriod"/>
            </a:pPr>
            <a:r>
              <a:rPr lang="en-US" dirty="0"/>
              <a:t>Blackboard resources – International graduate support, Supported Return to Training, Consultation skills and Community orientation modules </a:t>
            </a:r>
          </a:p>
          <a:p>
            <a:pPr marL="457200" indent="-457200">
              <a:buFont typeface="+mj-lt"/>
              <a:buAutoNum type="arabicPeriod"/>
            </a:pPr>
            <a:r>
              <a:rPr kumimoji="0" lang="en-US" sz="2400" b="0" i="0" u="none" strike="noStrike" kern="1200" cap="none" spc="0" normalizeH="0" baseline="0" noProof="0" dirty="0">
                <a:ln>
                  <a:noFill/>
                </a:ln>
                <a:solidFill>
                  <a:prstClr val="black"/>
                </a:solidFill>
                <a:effectLst/>
                <a:uLnTx/>
                <a:uFillTx/>
                <a:latin typeface="Arial"/>
                <a:ea typeface="+mn-ea"/>
                <a:cs typeface="+mn-cs"/>
              </a:rPr>
              <a:t>Virtual Primary Care pilot</a:t>
            </a:r>
            <a:endParaRPr lang="en-US" dirty="0"/>
          </a:p>
          <a:p>
            <a:pPr marL="457200" indent="-457200">
              <a:buFont typeface="+mj-lt"/>
              <a:buAutoNum type="arabicPeriod"/>
            </a:pPr>
            <a:r>
              <a:rPr lang="en-US" dirty="0"/>
              <a:t>Self directed learning package and videos on reflection</a:t>
            </a:r>
          </a:p>
          <a:p>
            <a:pPr marL="457200" indent="-457200">
              <a:buFont typeface="+mj-lt"/>
              <a:buAutoNum type="arabicPeriod"/>
            </a:pPr>
            <a:r>
              <a:rPr lang="en-US" dirty="0"/>
              <a:t>AKT package</a:t>
            </a:r>
          </a:p>
          <a:p>
            <a:pPr marL="457200" indent="-457200">
              <a:buFont typeface="+mj-lt"/>
              <a:buAutoNum type="arabicPeriod"/>
            </a:pPr>
            <a:r>
              <a:rPr lang="en-US" dirty="0"/>
              <a:t>Trainer curriculum and Trainer resources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400" i="0" u="none" strike="noStrike" kern="1200" cap="none" spc="0" normalizeH="0" baseline="0" noProof="0" dirty="0">
                <a:ln>
                  <a:noFill/>
                </a:ln>
                <a:solidFill>
                  <a:prstClr val="black"/>
                </a:solidFill>
                <a:effectLst/>
                <a:uLnTx/>
                <a:uFillTx/>
                <a:latin typeface="Arial"/>
                <a:ea typeface="+mn-ea"/>
                <a:cs typeface="+mn-cs"/>
              </a:rPr>
              <a:t>Trainers DA overview workshops</a:t>
            </a:r>
            <a:endParaRPr lang="en-US" dirty="0"/>
          </a:p>
          <a:p>
            <a:pPr marL="457200" indent="-457200">
              <a:buFont typeface="+mj-lt"/>
              <a:buAutoNum type="arabicPeriod"/>
            </a:pPr>
            <a:r>
              <a:rPr lang="en-US" dirty="0"/>
              <a:t>Evaluation - Meeting with </a:t>
            </a:r>
            <a:r>
              <a:rPr lang="en-US" dirty="0" err="1"/>
              <a:t>PGDiT</a:t>
            </a:r>
            <a:r>
              <a:rPr lang="en-US" dirty="0"/>
              <a:t> and obtaining feedback</a:t>
            </a:r>
          </a:p>
          <a:p>
            <a:pPr marL="0" indent="0">
              <a:buNone/>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311962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59A961-2505-2415-1A82-133712BCB53D}"/>
              </a:ext>
            </a:extLst>
          </p:cNvPr>
          <p:cNvSpPr>
            <a:spLocks noGrp="1"/>
          </p:cNvSpPr>
          <p:nvPr>
            <p:ph type="ctrTitle"/>
          </p:nvPr>
        </p:nvSpPr>
        <p:spPr/>
        <p:txBody>
          <a:bodyPr>
            <a:noAutofit/>
          </a:bodyPr>
          <a:lstStyle/>
          <a:p>
            <a:r>
              <a:rPr lang="en-GB" dirty="0"/>
              <a:t>Enhanced IG Induction - August 2022/2023</a:t>
            </a:r>
            <a:br>
              <a:rPr lang="en-GB" dirty="0"/>
            </a:br>
            <a:br>
              <a:rPr lang="en-GB" dirty="0"/>
            </a:br>
            <a:r>
              <a:rPr lang="en-GB" sz="2400" dirty="0">
                <a:solidFill>
                  <a:schemeClr val="tx1"/>
                </a:solidFill>
              </a:rPr>
              <a:t>Day 1: Thursday 25th August 2022 (this year - Wednesday 30</a:t>
            </a:r>
            <a:r>
              <a:rPr lang="en-GB" sz="2400" baseline="30000" dirty="0">
                <a:solidFill>
                  <a:schemeClr val="tx1"/>
                </a:solidFill>
              </a:rPr>
              <a:t>th</a:t>
            </a:r>
            <a:r>
              <a:rPr lang="en-GB" sz="2400" dirty="0">
                <a:solidFill>
                  <a:schemeClr val="tx1"/>
                </a:solidFill>
              </a:rPr>
              <a:t> and Thursday 31</a:t>
            </a:r>
            <a:r>
              <a:rPr lang="en-GB" sz="2400" baseline="30000" dirty="0">
                <a:solidFill>
                  <a:schemeClr val="tx1"/>
                </a:solidFill>
              </a:rPr>
              <a:t>st</a:t>
            </a:r>
            <a:r>
              <a:rPr lang="en-GB" sz="2400" dirty="0">
                <a:solidFill>
                  <a:schemeClr val="tx1"/>
                </a:solidFill>
              </a:rPr>
              <a:t> August 2023)</a:t>
            </a:r>
            <a:br>
              <a:rPr lang="en-GB" sz="2400" dirty="0">
                <a:solidFill>
                  <a:schemeClr val="tx1"/>
                </a:solidFill>
              </a:rPr>
            </a:br>
            <a:br>
              <a:rPr lang="en-GB" sz="2400" dirty="0">
                <a:solidFill>
                  <a:schemeClr val="tx1"/>
                </a:solidFill>
              </a:rPr>
            </a:br>
            <a:r>
              <a:rPr lang="en-GB" sz="2400" b="0" dirty="0">
                <a:solidFill>
                  <a:schemeClr val="tx1"/>
                </a:solidFill>
              </a:rPr>
              <a:t>GMC Presentation</a:t>
            </a:r>
            <a:br>
              <a:rPr lang="en-GB" sz="2400" b="0" dirty="0">
                <a:solidFill>
                  <a:schemeClr val="tx1"/>
                </a:solidFill>
              </a:rPr>
            </a:br>
            <a:r>
              <a:rPr lang="en-GB" sz="2400" b="0" dirty="0">
                <a:solidFill>
                  <a:schemeClr val="tx1"/>
                </a:solidFill>
              </a:rPr>
              <a:t>Introduction to the UK</a:t>
            </a:r>
            <a:br>
              <a:rPr lang="en-GB" sz="2400" b="0" dirty="0">
                <a:solidFill>
                  <a:schemeClr val="tx1"/>
                </a:solidFill>
              </a:rPr>
            </a:br>
            <a:r>
              <a:rPr lang="en-GB" sz="2400" b="0" dirty="0">
                <a:solidFill>
                  <a:schemeClr val="tx1"/>
                </a:solidFill>
              </a:rPr>
              <a:t>Introduction to the e Portfolio and WPBAs</a:t>
            </a:r>
            <a:br>
              <a:rPr lang="en-GB" sz="2400" b="0" dirty="0">
                <a:solidFill>
                  <a:schemeClr val="tx1"/>
                </a:solidFill>
              </a:rPr>
            </a:br>
            <a:r>
              <a:rPr lang="en-GB" sz="2400" b="0" dirty="0">
                <a:solidFill>
                  <a:schemeClr val="tx1"/>
                </a:solidFill>
              </a:rPr>
              <a:t>Working in teams in the NHS and in Primary care</a:t>
            </a:r>
            <a:br>
              <a:rPr lang="en-GB" sz="2400" b="0" dirty="0">
                <a:solidFill>
                  <a:schemeClr val="tx1"/>
                </a:solidFill>
              </a:rPr>
            </a:br>
            <a:r>
              <a:rPr lang="en-GB" sz="2400" b="0" dirty="0">
                <a:solidFill>
                  <a:schemeClr val="tx1"/>
                </a:solidFill>
              </a:rPr>
              <a:t>Small Group work</a:t>
            </a:r>
            <a:br>
              <a:rPr lang="en-GB" sz="2400" b="0" dirty="0">
                <a:solidFill>
                  <a:schemeClr val="tx1"/>
                </a:solidFill>
              </a:rPr>
            </a:br>
            <a:r>
              <a:rPr lang="en-GB" sz="2400" b="0" dirty="0" err="1">
                <a:solidFill>
                  <a:schemeClr val="tx1"/>
                </a:solidFill>
              </a:rPr>
              <a:t>SuppoRTT</a:t>
            </a:r>
            <a:r>
              <a:rPr lang="en-GB" sz="2400" b="0" dirty="0">
                <a:solidFill>
                  <a:schemeClr val="tx1"/>
                </a:solidFill>
              </a:rPr>
              <a:t> team	</a:t>
            </a:r>
            <a:br>
              <a:rPr lang="en-GB" sz="2400" b="0" dirty="0">
                <a:solidFill>
                  <a:schemeClr val="tx1"/>
                </a:solidFill>
              </a:rPr>
            </a:br>
            <a:r>
              <a:rPr lang="en-GB" sz="2400" b="0" dirty="0">
                <a:solidFill>
                  <a:schemeClr val="tx1"/>
                </a:solidFill>
              </a:rPr>
              <a:t>Neurodiversity video</a:t>
            </a: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r>
              <a:rPr lang="en-GB" sz="2400" dirty="0">
                <a:solidFill>
                  <a:schemeClr val="tx1"/>
                </a:solidFill>
              </a:rPr>
              <a:t>	</a:t>
            </a:r>
            <a:br>
              <a:rPr lang="en-GB" sz="2400" dirty="0">
                <a:solidFill>
                  <a:schemeClr val="tx1"/>
                </a:solidFill>
              </a:rPr>
            </a:br>
            <a:endParaRPr lang="en-GB" sz="2400" dirty="0">
              <a:solidFill>
                <a:schemeClr val="tx1"/>
              </a:solidFill>
            </a:endParaRPr>
          </a:p>
        </p:txBody>
      </p:sp>
    </p:spTree>
    <p:extLst>
      <p:ext uri="{BB962C8B-B14F-4D97-AF65-F5344CB8AC3E}">
        <p14:creationId xmlns:p14="http://schemas.microsoft.com/office/powerpoint/2010/main" val="374800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59A961-2505-2415-1A82-133712BCB53D}"/>
              </a:ext>
            </a:extLst>
          </p:cNvPr>
          <p:cNvSpPr>
            <a:spLocks noGrp="1"/>
          </p:cNvSpPr>
          <p:nvPr>
            <p:ph type="ctrTitle"/>
          </p:nvPr>
        </p:nvSpPr>
        <p:spPr/>
        <p:txBody>
          <a:bodyPr/>
          <a:lstStyle/>
          <a:p>
            <a:r>
              <a:rPr lang="en-GB" dirty="0"/>
              <a:t>Enhanced IG Induction – Day 2</a:t>
            </a:r>
            <a:br>
              <a:rPr lang="en-GB" dirty="0"/>
            </a:br>
            <a:br>
              <a:rPr lang="en-GB" dirty="0"/>
            </a:br>
            <a:r>
              <a:rPr lang="en-GB" sz="2400" dirty="0">
                <a:solidFill>
                  <a:schemeClr val="tx1"/>
                </a:solidFill>
              </a:rPr>
              <a:t>Day 2: Friday 26th August 2022</a:t>
            </a:r>
            <a:br>
              <a:rPr lang="en-GB" sz="2400" b="0" dirty="0">
                <a:solidFill>
                  <a:schemeClr val="tx1"/>
                </a:solidFill>
              </a:rPr>
            </a:br>
            <a:br>
              <a:rPr lang="en-GB" sz="2400" b="0" dirty="0">
                <a:solidFill>
                  <a:schemeClr val="tx1"/>
                </a:solidFill>
              </a:rPr>
            </a:br>
            <a:r>
              <a:rPr lang="en-GB" sz="2400" b="0" dirty="0">
                <a:solidFill>
                  <a:schemeClr val="tx1"/>
                </a:solidFill>
              </a:rPr>
              <a:t>Linguistics and consulting like a GP </a:t>
            </a:r>
            <a:br>
              <a:rPr lang="en-GB" sz="2400" b="0" dirty="0">
                <a:solidFill>
                  <a:schemeClr val="tx1"/>
                </a:solidFill>
              </a:rPr>
            </a:br>
            <a:r>
              <a:rPr lang="en-GB" sz="2400" b="0" dirty="0" err="1">
                <a:solidFill>
                  <a:schemeClr val="tx1"/>
                </a:solidFill>
              </a:rPr>
              <a:t>PGDiT</a:t>
            </a:r>
            <a:r>
              <a:rPr lang="en-GB" sz="2400" b="0" dirty="0">
                <a:solidFill>
                  <a:schemeClr val="tx1"/>
                </a:solidFill>
              </a:rPr>
              <a:t> experience </a:t>
            </a:r>
            <a:br>
              <a:rPr lang="en-GB" b="0" dirty="0"/>
            </a:br>
            <a:r>
              <a:rPr lang="en-GB" sz="2400" b="0" dirty="0">
                <a:solidFill>
                  <a:schemeClr val="tx1"/>
                </a:solidFill>
              </a:rPr>
              <a:t>Take Time - </a:t>
            </a:r>
            <a:br>
              <a:rPr lang="en-GB" sz="2400" b="0" dirty="0">
                <a:solidFill>
                  <a:schemeClr val="tx1"/>
                </a:solidFill>
              </a:rPr>
            </a:br>
            <a:r>
              <a:rPr lang="en-GB" sz="2400" b="0" dirty="0">
                <a:solidFill>
                  <a:schemeClr val="tx1"/>
                </a:solidFill>
              </a:rPr>
              <a:t>How to look after yourself and your mental well being</a:t>
            </a:r>
            <a:br>
              <a:rPr lang="en-GB" sz="2400" b="0" dirty="0">
                <a:solidFill>
                  <a:schemeClr val="tx1"/>
                </a:solidFill>
              </a:rPr>
            </a:br>
            <a:r>
              <a:rPr lang="en-GB" sz="2400" b="0" dirty="0">
                <a:solidFill>
                  <a:schemeClr val="tx1"/>
                </a:solidFill>
              </a:rPr>
              <a:t>Self-directed learning and reflective writing (Videos)</a:t>
            </a:r>
            <a:r>
              <a:rPr lang="en-GB" dirty="0"/>
              <a:t>		</a:t>
            </a:r>
            <a:br>
              <a:rPr lang="en-GB" dirty="0"/>
            </a:br>
            <a:r>
              <a:rPr lang="en-GB" sz="2400" b="0" dirty="0">
                <a:solidFill>
                  <a:schemeClr val="tx1"/>
                </a:solidFill>
              </a:rPr>
              <a:t>‘Light relief” Colloquial session</a:t>
            </a:r>
            <a:br>
              <a:rPr lang="en-GB" sz="2400" b="0" dirty="0">
                <a:solidFill>
                  <a:schemeClr val="tx1"/>
                </a:solidFill>
              </a:rPr>
            </a:br>
            <a:r>
              <a:rPr lang="en-GB" sz="2400" b="0" dirty="0">
                <a:solidFill>
                  <a:schemeClr val="tx1"/>
                </a:solidFill>
              </a:rPr>
              <a:t>Final thoughts, questions	</a:t>
            </a:r>
            <a:br>
              <a:rPr lang="en-GB" dirty="0"/>
            </a:br>
            <a:br>
              <a:rPr lang="en-GB" dirty="0"/>
            </a:br>
            <a:br>
              <a:rPr lang="en-GB" dirty="0"/>
            </a:br>
            <a:br>
              <a:rPr lang="en-GB" dirty="0"/>
            </a:br>
            <a:br>
              <a:rPr lang="en-GB" dirty="0"/>
            </a:br>
            <a:br>
              <a:rPr lang="en-GB" dirty="0"/>
            </a:br>
            <a:br>
              <a:rPr lang="en-GB" dirty="0"/>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r>
              <a:rPr lang="en-GB" sz="2400" dirty="0">
                <a:solidFill>
                  <a:schemeClr val="tx1"/>
                </a:solidFill>
              </a:rPr>
              <a:t>	</a:t>
            </a:r>
            <a:br>
              <a:rPr lang="en-GB" sz="2400" dirty="0">
                <a:solidFill>
                  <a:schemeClr val="tx1"/>
                </a:solidFill>
              </a:rPr>
            </a:br>
            <a:endParaRPr lang="en-GB" sz="2400" dirty="0">
              <a:solidFill>
                <a:schemeClr val="tx1"/>
              </a:solidFill>
            </a:endParaRPr>
          </a:p>
        </p:txBody>
      </p:sp>
    </p:spTree>
    <p:extLst>
      <p:ext uri="{BB962C8B-B14F-4D97-AF65-F5344CB8AC3E}">
        <p14:creationId xmlns:p14="http://schemas.microsoft.com/office/powerpoint/2010/main" val="218982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59A961-2505-2415-1A82-133712BCB53D}"/>
              </a:ext>
            </a:extLst>
          </p:cNvPr>
          <p:cNvSpPr>
            <a:spLocks noGrp="1"/>
          </p:cNvSpPr>
          <p:nvPr>
            <p:ph type="ctrTitle"/>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t>Trust shadowing for New to NHS GP </a:t>
            </a:r>
            <a:r>
              <a:rPr lang="en-GB" dirty="0" err="1"/>
              <a:t>PGDiT</a:t>
            </a:r>
            <a:r>
              <a:rPr lang="en-GB" dirty="0"/>
              <a:t> and Practical Simulation course</a:t>
            </a:r>
            <a:br>
              <a:rPr lang="en-GB" dirty="0"/>
            </a:br>
            <a:br>
              <a:rPr lang="en-GB" dirty="0"/>
            </a:br>
            <a:r>
              <a:rPr kumimoji="0" lang="en-US" sz="2400" b="0" i="0" u="none" strike="noStrike" kern="1200" cap="none" spc="0" normalizeH="0" baseline="0" noProof="0" dirty="0">
                <a:ln>
                  <a:noFill/>
                </a:ln>
                <a:solidFill>
                  <a:prstClr val="black"/>
                </a:solidFill>
                <a:effectLst/>
                <a:uLnTx/>
                <a:uFillTx/>
                <a:latin typeface="Arial"/>
                <a:ea typeface="+mn-ea"/>
                <a:cs typeface="+mn-cs"/>
              </a:rPr>
              <a:t>In line with all Schools, we offer our New to NHS </a:t>
            </a:r>
            <a:r>
              <a:rPr kumimoji="0" lang="en-US" sz="2400" b="0" i="0" u="none" strike="noStrike" kern="1200" cap="none" spc="0" normalizeH="0" baseline="0" noProof="0" dirty="0" err="1">
                <a:ln>
                  <a:noFill/>
                </a:ln>
                <a:solidFill>
                  <a:prstClr val="black"/>
                </a:solidFill>
                <a:effectLst/>
                <a:uLnTx/>
                <a:uFillTx/>
                <a:latin typeface="Arial"/>
                <a:ea typeface="+mn-ea"/>
                <a:cs typeface="+mn-cs"/>
              </a:rPr>
              <a:t>PGDiT</a:t>
            </a:r>
            <a:r>
              <a:rPr kumimoji="0" lang="en-US" sz="2400" b="0" i="0" u="none" strike="noStrike" kern="1200" cap="none" spc="0" normalizeH="0" baseline="0" noProof="0" dirty="0">
                <a:ln>
                  <a:noFill/>
                </a:ln>
                <a:solidFill>
                  <a:prstClr val="black"/>
                </a:solidFill>
                <a:effectLst/>
                <a:uLnTx/>
                <a:uFillTx/>
                <a:latin typeface="Arial"/>
                <a:ea typeface="+mn-ea"/>
                <a:cs typeface="+mn-cs"/>
              </a:rPr>
              <a:t> a 2-week </a:t>
            </a:r>
            <a:r>
              <a:rPr lang="en-US" sz="2400" b="0" dirty="0">
                <a:solidFill>
                  <a:prstClr val="black"/>
                </a:solidFill>
                <a:latin typeface="Arial"/>
                <a:ea typeface="+mn-ea"/>
                <a:cs typeface="+mn-cs"/>
              </a:rPr>
              <a:t>enhanced support placement</a:t>
            </a:r>
            <a:r>
              <a:rPr kumimoji="0" lang="en-US" sz="2400" b="0" i="0" u="none" strike="noStrike" kern="1200" cap="none" spc="0" normalizeH="0" baseline="0" noProof="0" dirty="0">
                <a:ln>
                  <a:noFill/>
                </a:ln>
                <a:solidFill>
                  <a:prstClr val="black"/>
                </a:solidFill>
                <a:effectLst/>
                <a:uLnTx/>
                <a:uFillTx/>
                <a:latin typeface="Arial"/>
                <a:ea typeface="+mn-ea"/>
                <a:cs typeface="+mn-cs"/>
              </a:rPr>
              <a:t> along with a practical simulation course</a:t>
            </a:r>
            <a:br>
              <a:rPr kumimoji="0" lang="en-US" sz="2400" b="0" i="0" u="none" strike="noStrike" kern="1200" cap="none" spc="0" normalizeH="0" baseline="0" noProof="0" dirty="0">
                <a:ln>
                  <a:noFill/>
                </a:ln>
                <a:solidFill>
                  <a:prstClr val="black"/>
                </a:solidFill>
                <a:effectLst/>
                <a:uLnTx/>
                <a:uFillTx/>
                <a:latin typeface="Arial"/>
                <a:ea typeface="+mn-ea"/>
                <a:cs typeface="+mn-cs"/>
              </a:rPr>
            </a:br>
            <a:br>
              <a:rPr kumimoji="0" lang="en-US" sz="2400" b="0" i="0" u="none" strike="noStrike" kern="1200" cap="none" spc="0" normalizeH="0" baseline="0" noProof="0" dirty="0">
                <a:ln>
                  <a:noFill/>
                </a:ln>
                <a:solidFill>
                  <a:prstClr val="black"/>
                </a:solidFill>
                <a:effectLst/>
                <a:uLnTx/>
                <a:uFillTx/>
                <a:latin typeface="Arial"/>
                <a:ea typeface="+mn-ea"/>
                <a:cs typeface="+mn-cs"/>
              </a:rPr>
            </a:br>
            <a:r>
              <a:rPr kumimoji="0" lang="en-US" sz="2400" b="0" i="0" u="none" strike="noStrike" kern="1200" cap="none" spc="0" normalizeH="0" baseline="0" noProof="0" dirty="0">
                <a:ln>
                  <a:noFill/>
                </a:ln>
                <a:solidFill>
                  <a:prstClr val="black"/>
                </a:solidFill>
                <a:effectLst/>
                <a:uLnTx/>
                <a:uFillTx/>
                <a:latin typeface="Arial"/>
                <a:ea typeface="+mn-ea"/>
                <a:cs typeface="+mn-cs"/>
              </a:rPr>
              <a:t>For </a:t>
            </a:r>
            <a:r>
              <a:rPr lang="en-US" sz="2400" b="0" dirty="0" err="1">
                <a:solidFill>
                  <a:prstClr val="black"/>
                </a:solidFill>
                <a:latin typeface="Arial"/>
                <a:ea typeface="+mn-ea"/>
                <a:cs typeface="+mn-cs"/>
              </a:rPr>
              <a:t>PGDiT</a:t>
            </a:r>
            <a:r>
              <a:rPr kumimoji="0" lang="en-US" sz="2400" b="0" i="0" u="none" strike="noStrike" kern="1200" cap="none" spc="0" normalizeH="0" baseline="0" noProof="0" dirty="0">
                <a:ln>
                  <a:noFill/>
                </a:ln>
                <a:solidFill>
                  <a:prstClr val="black"/>
                </a:solidFill>
                <a:effectLst/>
                <a:uLnTx/>
                <a:uFillTx/>
                <a:latin typeface="Arial"/>
                <a:ea typeface="+mn-ea"/>
                <a:cs typeface="+mn-cs"/>
              </a:rPr>
              <a:t> starting in GP posts, we facilitate New to NHS trainees being released up to 2 weeks early from their GP placement to shadow the outgoing trainee in the department they are moving to in February.</a:t>
            </a:r>
            <a:br>
              <a:rPr kumimoji="0" lang="en-US" sz="2400" b="0" i="0" u="none" strike="noStrike" kern="1200" cap="none" spc="0" normalizeH="0" baseline="0" noProof="0" dirty="0">
                <a:ln>
                  <a:noFill/>
                </a:ln>
                <a:solidFill>
                  <a:prstClr val="black"/>
                </a:solidFill>
                <a:effectLst/>
                <a:uLnTx/>
                <a:uFillTx/>
                <a:latin typeface="Arial"/>
                <a:ea typeface="+mn-ea"/>
                <a:cs typeface="+mn-cs"/>
              </a:rPr>
            </a:br>
            <a:br>
              <a:rPr kumimoji="0" lang="en-US" sz="2400" b="0" i="0" u="none" strike="noStrike" kern="1200" cap="none" spc="0" normalizeH="0" baseline="0" noProof="0" dirty="0">
                <a:ln>
                  <a:noFill/>
                </a:ln>
                <a:solidFill>
                  <a:prstClr val="black"/>
                </a:solidFill>
                <a:effectLst/>
                <a:uLnTx/>
                <a:uFillTx/>
                <a:latin typeface="Arial"/>
                <a:ea typeface="+mn-ea"/>
                <a:cs typeface="+mn-cs"/>
              </a:rPr>
            </a:br>
            <a:r>
              <a:rPr kumimoji="0" lang="en-US" sz="2400" b="0" i="0" u="none" strike="noStrike" kern="1200" cap="none" spc="0" normalizeH="0" baseline="0" noProof="0" dirty="0">
                <a:ln>
                  <a:noFill/>
                </a:ln>
                <a:solidFill>
                  <a:prstClr val="black"/>
                </a:solidFill>
                <a:effectLst/>
                <a:uLnTx/>
                <a:uFillTx/>
                <a:latin typeface="Arial"/>
                <a:ea typeface="+mn-ea"/>
                <a:cs typeface="+mn-cs"/>
              </a:rPr>
              <a:t>The Shadowing period and Practical Simulation course have set aims and objectives set by the GP School.</a:t>
            </a:r>
            <a:br>
              <a:rPr kumimoji="0" lang="en-US" sz="2400" b="0" i="0" u="none" strike="noStrike" kern="1200" cap="none" spc="0" normalizeH="0" baseline="0" noProof="0" dirty="0">
                <a:ln>
                  <a:noFill/>
                </a:ln>
                <a:solidFill>
                  <a:prstClr val="black"/>
                </a:solidFill>
                <a:effectLst/>
                <a:uLnTx/>
                <a:uFillTx/>
                <a:latin typeface="Arial"/>
                <a:ea typeface="+mn-ea"/>
                <a:cs typeface="+mn-cs"/>
              </a:rPr>
            </a:br>
            <a:br>
              <a:rPr lang="en-GB" dirty="0"/>
            </a:br>
            <a:br>
              <a:rPr lang="en-GB" dirty="0"/>
            </a:br>
            <a:br>
              <a:rPr lang="en-GB" dirty="0"/>
            </a:br>
            <a:br>
              <a:rPr lang="en-GB" dirty="0"/>
            </a:br>
            <a:br>
              <a:rPr lang="en-GB" dirty="0"/>
            </a:br>
            <a:br>
              <a:rPr lang="en-GB" dirty="0"/>
            </a:br>
            <a:br>
              <a:rPr lang="en-GB" dirty="0"/>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r>
              <a:rPr lang="en-GB" sz="2400" dirty="0">
                <a:solidFill>
                  <a:schemeClr val="tx1"/>
                </a:solidFill>
              </a:rPr>
              <a:t>	</a:t>
            </a:r>
            <a:br>
              <a:rPr lang="en-GB" sz="2400" dirty="0">
                <a:solidFill>
                  <a:schemeClr val="tx1"/>
                </a:solidFill>
              </a:rPr>
            </a:br>
            <a:endParaRPr lang="en-GB" sz="2400" dirty="0">
              <a:solidFill>
                <a:schemeClr val="tx1"/>
              </a:solidFill>
            </a:endParaRPr>
          </a:p>
        </p:txBody>
      </p:sp>
    </p:spTree>
    <p:extLst>
      <p:ext uri="{BB962C8B-B14F-4D97-AF65-F5344CB8AC3E}">
        <p14:creationId xmlns:p14="http://schemas.microsoft.com/office/powerpoint/2010/main" val="6296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7E77-F909-4ECB-A5D2-28C8629A9B2C}"/>
              </a:ext>
            </a:extLst>
          </p:cNvPr>
          <p:cNvSpPr>
            <a:spLocks noGrp="1"/>
          </p:cNvSpPr>
          <p:nvPr>
            <p:ph type="ctrTitle"/>
          </p:nvPr>
        </p:nvSpPr>
        <p:spPr>
          <a:xfrm>
            <a:off x="282389" y="344208"/>
            <a:ext cx="7772400" cy="679449"/>
          </a:xfrm>
        </p:spPr>
        <p:txBody>
          <a:bodyPr/>
          <a:lstStyle/>
          <a:p>
            <a:r>
              <a:rPr lang="en-GB" dirty="0">
                <a:latin typeface="+mn-lt"/>
                <a:cs typeface="Calibri" panose="020F0502020204030204" pitchFamily="34" charset="0"/>
              </a:rPr>
              <a:t>Hello My Story is………..</a:t>
            </a:r>
          </a:p>
        </p:txBody>
      </p:sp>
      <p:sp>
        <p:nvSpPr>
          <p:cNvPr id="3" name="Text Placeholder 2">
            <a:extLst>
              <a:ext uri="{FF2B5EF4-FFF2-40B4-BE49-F238E27FC236}">
                <a16:creationId xmlns:a16="http://schemas.microsoft.com/office/drawing/2014/main" id="{D9424B86-22C3-40FC-A5AD-DC0256794A86}"/>
              </a:ext>
            </a:extLst>
          </p:cNvPr>
          <p:cNvSpPr>
            <a:spLocks noGrp="1"/>
          </p:cNvSpPr>
          <p:nvPr>
            <p:ph type="body" sz="quarter" idx="13"/>
          </p:nvPr>
        </p:nvSpPr>
        <p:spPr>
          <a:xfrm>
            <a:off x="282389" y="1326216"/>
            <a:ext cx="11524130" cy="4765302"/>
          </a:xfrm>
        </p:spPr>
        <p:txBody>
          <a:bodyPr/>
          <a:lstStyle/>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6CFF22CB-823E-4CD4-BC36-939B52121E30}"/>
              </a:ext>
            </a:extLst>
          </p:cNvPr>
          <p:cNvSpPr txBox="1"/>
          <p:nvPr/>
        </p:nvSpPr>
        <p:spPr>
          <a:xfrm>
            <a:off x="2905125" y="5076825"/>
            <a:ext cx="7650507" cy="7575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779B6423-A674-44D4-BF5A-025A9DBCC10D}"/>
              </a:ext>
            </a:extLst>
          </p:cNvPr>
          <p:cNvSpPr txBox="1"/>
          <p:nvPr/>
        </p:nvSpPr>
        <p:spPr>
          <a:xfrm>
            <a:off x="819150" y="1410186"/>
            <a:ext cx="1228725" cy="79008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60F7AD8E-713F-4DB0-B103-735EE3E22D02}"/>
              </a:ext>
            </a:extLst>
          </p:cNvPr>
          <p:cNvPicPr>
            <a:picLocks noChangeAspect="1"/>
          </p:cNvPicPr>
          <p:nvPr/>
        </p:nvPicPr>
        <p:blipFill>
          <a:blip r:embed="rId2"/>
          <a:stretch>
            <a:fillRect/>
          </a:stretch>
        </p:blipFill>
        <p:spPr>
          <a:xfrm>
            <a:off x="776317" y="4743450"/>
            <a:ext cx="576458" cy="370988"/>
          </a:xfrm>
          <a:prstGeom prst="rect">
            <a:avLst/>
          </a:prstGeom>
        </p:spPr>
      </p:pic>
      <p:pic>
        <p:nvPicPr>
          <p:cNvPr id="10" name="Picture 9">
            <a:extLst>
              <a:ext uri="{FF2B5EF4-FFF2-40B4-BE49-F238E27FC236}">
                <a16:creationId xmlns:a16="http://schemas.microsoft.com/office/drawing/2014/main" id="{96DB99A6-7105-4552-909E-8E02B5CFB9C1}"/>
              </a:ext>
            </a:extLst>
          </p:cNvPr>
          <p:cNvPicPr>
            <a:picLocks noChangeAspect="1"/>
          </p:cNvPicPr>
          <p:nvPr/>
        </p:nvPicPr>
        <p:blipFill>
          <a:blip r:embed="rId2"/>
          <a:stretch>
            <a:fillRect/>
          </a:stretch>
        </p:blipFill>
        <p:spPr>
          <a:xfrm>
            <a:off x="1758865" y="4714876"/>
            <a:ext cx="443255" cy="285263"/>
          </a:xfrm>
          <a:prstGeom prst="rect">
            <a:avLst/>
          </a:prstGeom>
        </p:spPr>
      </p:pic>
      <p:sp>
        <p:nvSpPr>
          <p:cNvPr id="11" name="TextBox 10">
            <a:extLst>
              <a:ext uri="{FF2B5EF4-FFF2-40B4-BE49-F238E27FC236}">
                <a16:creationId xmlns:a16="http://schemas.microsoft.com/office/drawing/2014/main" id="{3589ACCB-E5B5-4EEB-AD87-A68729853A09}"/>
              </a:ext>
            </a:extLst>
          </p:cNvPr>
          <p:cNvSpPr txBox="1"/>
          <p:nvPr/>
        </p:nvSpPr>
        <p:spPr>
          <a:xfrm>
            <a:off x="2202120" y="2505670"/>
            <a:ext cx="60960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https://forms.office.com/Pages/ResponsePage.aspx?id=K5Gn_5ewMUGcD9DoB1Wyq6_</a:t>
            </a:r>
            <a:r>
              <a:rPr kumimoji="0" lang="en-GB" sz="2400" b="0" i="0" u="none" strike="noStrike" kern="1200" cap="none" spc="0" normalizeH="0" baseline="0" noProof="0" dirty="0">
                <a:ln>
                  <a:noFill/>
                </a:ln>
                <a:solidFill>
                  <a:prstClr val="black"/>
                </a:solidFill>
                <a:effectLst/>
                <a:uLnTx/>
                <a:uFillTx/>
                <a:latin typeface="Arial"/>
                <a:ea typeface="+mn-ea"/>
                <a:cs typeface="+mn-cs"/>
                <a:hlinkClick r:id="rId3"/>
              </a:rPr>
              <a:t>NFnz2u6RFqiL93FGQzDdURjFUQk9MWUFYT0lMVkhMRTcxMktDWjFNUy4u</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428145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4860" y="1265443"/>
            <a:ext cx="6624736" cy="5009833"/>
          </a:xfrm>
          <a:prstGeom prst="rect">
            <a:avLst/>
          </a:prstGeom>
          <a:noFill/>
        </p:spPr>
        <p:txBody>
          <a:bodyPr wrap="square" rtlCol="0">
            <a:spAutoFit/>
          </a:bodyPr>
          <a:lstStyle/>
          <a:p>
            <a:pPr marL="380990" marR="0" lvl="0"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1 to 1 appointments for international GP </a:t>
            </a:r>
            <a:r>
              <a:rPr kumimoji="0" lang="en-GB" sz="2400" b="0" i="0" u="none" strike="noStrike" kern="1200" cap="none" spc="0" normalizeH="0" baseline="0" noProof="0" dirty="0" err="1">
                <a:ln>
                  <a:noFill/>
                </a:ln>
                <a:solidFill>
                  <a:prstClr val="black"/>
                </a:solidFill>
                <a:effectLst/>
                <a:uLnTx/>
                <a:uFillTx/>
                <a:latin typeface="Arial"/>
                <a:ea typeface="+mn-ea"/>
                <a:cs typeface="+mn-cs"/>
              </a:rPr>
              <a:t>PGDiT</a:t>
            </a:r>
            <a:r>
              <a:rPr kumimoji="0" lang="en-GB" sz="2400" b="0" i="0" u="none" strike="noStrike" kern="1200" cap="none" spc="0" normalizeH="0" baseline="0" noProof="0" dirty="0">
                <a:ln>
                  <a:noFill/>
                </a:ln>
                <a:solidFill>
                  <a:prstClr val="black"/>
                </a:solidFill>
                <a:effectLst/>
                <a:uLnTx/>
                <a:uFillTx/>
                <a:latin typeface="Arial"/>
                <a:ea typeface="+mn-ea"/>
                <a:cs typeface="+mn-cs"/>
              </a:rPr>
              <a:t> (and their families) who are aligned </a:t>
            </a:r>
            <a:r>
              <a:rPr kumimoji="0" lang="en-GB" sz="2400" b="1" i="0" u="none" strike="noStrike" kern="1200" cap="none" spc="0" normalizeH="0" baseline="0" noProof="0" dirty="0">
                <a:ln>
                  <a:noFill/>
                </a:ln>
                <a:solidFill>
                  <a:prstClr val="black"/>
                </a:solidFill>
                <a:effectLst/>
                <a:uLnTx/>
                <a:uFillTx/>
                <a:latin typeface="Arial"/>
                <a:ea typeface="+mn-ea"/>
                <a:cs typeface="+mn-cs"/>
              </a:rPr>
              <a:t>ALL</a:t>
            </a:r>
            <a:r>
              <a:rPr kumimoji="0" lang="en-GB" sz="2400" b="0" i="0" u="none" strike="noStrike" kern="1200" cap="none" spc="0" normalizeH="0" baseline="0" noProof="0" dirty="0">
                <a:ln>
                  <a:noFill/>
                </a:ln>
                <a:solidFill>
                  <a:prstClr val="black"/>
                </a:solidFill>
                <a:effectLst/>
                <a:uLnTx/>
                <a:uFillTx/>
                <a:latin typeface="Arial"/>
                <a:ea typeface="+mn-ea"/>
                <a:cs typeface="+mn-cs"/>
              </a:rPr>
              <a:t> GP and other Speciality Training Schemes</a:t>
            </a:r>
          </a:p>
          <a:p>
            <a:pPr marL="380990" marR="0" lvl="0"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8 sessions / 12 weeks of intervention </a:t>
            </a:r>
          </a:p>
          <a:p>
            <a:pPr marL="380990" marR="0" lvl="0"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Post intervention welfare checks</a:t>
            </a:r>
          </a:p>
          <a:p>
            <a:pPr marL="380990" marR="0" lvl="0" indent="-38099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sz="2400" dirty="0">
                <a:solidFill>
                  <a:prstClr val="black"/>
                </a:solidFill>
                <a:latin typeface="Arial"/>
              </a:rPr>
              <a:t>New starter GP </a:t>
            </a:r>
            <a:r>
              <a:rPr lang="en-GB" sz="2400" dirty="0" err="1">
                <a:solidFill>
                  <a:prstClr val="black"/>
                </a:solidFill>
                <a:latin typeface="Arial"/>
              </a:rPr>
              <a:t>PGDiT</a:t>
            </a:r>
            <a:r>
              <a:rPr lang="en-GB" sz="2400" dirty="0">
                <a:solidFill>
                  <a:prstClr val="black"/>
                </a:solidFill>
                <a:latin typeface="Arial"/>
              </a:rPr>
              <a:t> are proactively contacted by the social prescriber </a:t>
            </a:r>
            <a:r>
              <a:rPr lang="en-GB" sz="2400" b="1" dirty="0">
                <a:solidFill>
                  <a:prstClr val="black"/>
                </a:solidFill>
                <a:latin typeface="Arial"/>
              </a:rPr>
              <a:t>before</a:t>
            </a:r>
            <a:r>
              <a:rPr lang="en-GB" sz="2400" dirty="0">
                <a:solidFill>
                  <a:prstClr val="black"/>
                </a:solidFill>
                <a:latin typeface="Arial"/>
              </a:rPr>
              <a:t> they start training unless they opt out</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239350" y="413181"/>
            <a:ext cx="91210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504D">
                    <a:lumMod val="75000"/>
                  </a:srgbClr>
                </a:solidFill>
                <a:effectLst/>
                <a:uLnTx/>
                <a:uFillTx/>
                <a:latin typeface="Arial"/>
                <a:ea typeface="+mn-ea"/>
                <a:cs typeface="+mn-cs"/>
              </a:rPr>
              <a:t>Social Prescribing - What is the offer?</a:t>
            </a:r>
          </a:p>
        </p:txBody>
      </p:sp>
      <p:sp>
        <p:nvSpPr>
          <p:cNvPr id="10" name="TextBox 9"/>
          <p:cNvSpPr txBox="1"/>
          <p:nvPr/>
        </p:nvSpPr>
        <p:spPr>
          <a:xfrm>
            <a:off x="239350" y="932723"/>
            <a:ext cx="7680853"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005EB8"/>
                </a:solidFill>
                <a:effectLst/>
                <a:uLnTx/>
                <a:uFillTx/>
                <a:latin typeface="Arial"/>
                <a:ea typeface="+mn-ea"/>
                <a:cs typeface="+mn-cs"/>
              </a:rPr>
              <a:t>A confidential, safe space to talk</a:t>
            </a:r>
          </a:p>
        </p:txBody>
      </p:sp>
      <p:pic>
        <p:nvPicPr>
          <p:cNvPr id="6" name="Picture 5" descr="A group of men looking at a picture on the wall&#10;&#10;Description automatically generated with low confidence">
            <a:extLst>
              <a:ext uri="{FF2B5EF4-FFF2-40B4-BE49-F238E27FC236}">
                <a16:creationId xmlns:a16="http://schemas.microsoft.com/office/drawing/2014/main" id="{EFD6B1FC-46AD-4BDA-AD1C-87FE523256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2754" y="1920213"/>
            <a:ext cx="4711919" cy="3140968"/>
          </a:xfrm>
          <a:prstGeom prst="rect">
            <a:avLst/>
          </a:prstGeom>
        </p:spPr>
      </p:pic>
    </p:spTree>
    <p:extLst>
      <p:ext uri="{BB962C8B-B14F-4D97-AF65-F5344CB8AC3E}">
        <p14:creationId xmlns:p14="http://schemas.microsoft.com/office/powerpoint/2010/main" val="12774167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lt int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16ADD1E041C49AA9F1A8C5F686327" ma:contentTypeVersion="13" ma:contentTypeDescription="Create a new document." ma:contentTypeScope="" ma:versionID="c7e5d08ac8c87f539a0c694a514b3763">
  <xsd:schema xmlns:xsd="http://www.w3.org/2001/XMLSchema" xmlns:xs="http://www.w3.org/2001/XMLSchema" xmlns:p="http://schemas.microsoft.com/office/2006/metadata/properties" xmlns:ns2="8f9cb908-d706-4ff6-a6fc-62479a2c02bc" xmlns:ns3="806e45b9-a944-4eb1-b713-9f2a2d033feb" targetNamespace="http://schemas.microsoft.com/office/2006/metadata/properties" ma:root="true" ma:fieldsID="9de7a6c851c4a1ecbaaad30b1099ed17" ns2:_="" ns3:_="">
    <xsd:import namespace="8f9cb908-d706-4ff6-a6fc-62479a2c02bc"/>
    <xsd:import namespace="806e45b9-a944-4eb1-b713-9f2a2d033f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cb908-d706-4ff6-a6fc-62479a2c0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6e45b9-a944-4eb1-b713-9f2a2d033f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c5fcca1-c706-49c8-9da8-4fd295e3bac6}" ma:internalName="TaxCatchAll" ma:showField="CatchAllData" ma:web="806e45b9-a944-4eb1-b713-9f2a2d033f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6e45b9-a944-4eb1-b713-9f2a2d033feb" xsi:nil="true"/>
    <lcf76f155ced4ddcb4097134ff3c332f xmlns="8f9cb908-d706-4ff6-a6fc-62479a2c02b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B92468-BA38-4CBF-885A-EE334F922B2D}"/>
</file>

<file path=customXml/itemProps2.xml><?xml version="1.0" encoding="utf-8"?>
<ds:datastoreItem xmlns:ds="http://schemas.openxmlformats.org/officeDocument/2006/customXml" ds:itemID="{C5C32A44-AF87-4F8A-9E8F-FF60F564BB30}"/>
</file>

<file path=customXml/itemProps3.xml><?xml version="1.0" encoding="utf-8"?>
<ds:datastoreItem xmlns:ds="http://schemas.openxmlformats.org/officeDocument/2006/customXml" ds:itemID="{53DDA56D-CB0C-4BCC-9F11-AFF78EC021DF}"/>
</file>

<file path=docProps/app.xml><?xml version="1.0" encoding="utf-8"?>
<Properties xmlns="http://schemas.openxmlformats.org/officeDocument/2006/extended-properties" xmlns:vt="http://schemas.openxmlformats.org/officeDocument/2006/docPropsVTypes">
  <TotalTime>382</TotalTime>
  <Words>1307</Words>
  <Application>Microsoft Office PowerPoint</Application>
  <PresentationFormat>Widescreen</PresentationFormat>
  <Paragraphs>149</Paragraphs>
  <Slides>22</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Calibri Light</vt:lpstr>
      <vt:lpstr>Frutiga</vt:lpstr>
      <vt:lpstr>Frutiga</vt:lpstr>
      <vt:lpstr>Helvetica</vt:lpstr>
      <vt:lpstr>Wingdings</vt:lpstr>
      <vt:lpstr>1_Office Theme</vt:lpstr>
      <vt:lpstr>1_cult intell</vt:lpstr>
      <vt:lpstr>Acrobat Document</vt:lpstr>
      <vt:lpstr>PowerPoint Presentation</vt:lpstr>
      <vt:lpstr>Differential Attainment </vt:lpstr>
      <vt:lpstr>Interventions</vt:lpstr>
      <vt:lpstr>Interventions</vt:lpstr>
      <vt:lpstr>Enhanced IG Induction - August 2022/2023  Day 1: Thursday 25th August 2022 (this year - Wednesday 30th and Thursday 31st August 2023)  GMC Presentation Introduction to the UK Introduction to the e Portfolio and WPBAs Working in teams in the NHS and in Primary care Small Group work SuppoRTT team  Neurodiversity video        </vt:lpstr>
      <vt:lpstr>Enhanced IG Induction – Day 2  Day 2: Friday 26th August 2022  Linguistics and consulting like a GP  PGDiT experience  Take Time -  How to look after yourself and your mental well being Self-directed learning and reflective writing (Videos)   ‘Light relief” Colloquial session Final thoughts, questions                </vt:lpstr>
      <vt:lpstr>Trust shadowing for New to NHS GP PGDiT and Practical Simulation course  In line with all Schools, we offer our New to NHS PGDiT a 2-week enhanced support placement along with a practical simulation course  For PGDiT starting in GP posts, we facilitate New to NHS trainees being released up to 2 weeks early from their GP placement to shadow the outgoing trainee in the department they are moving to in February.  The Shadowing period and Practical Simulation course have set aims and objectives set by the GP School.                </vt:lpstr>
      <vt:lpstr>Hello My Story is………..</vt:lpstr>
      <vt:lpstr>PowerPoint Presentation</vt:lpstr>
      <vt:lpstr>PowerPoint Presentation</vt:lpstr>
      <vt:lpstr>Mentoring/Peer buddy programme</vt:lpstr>
      <vt:lpstr>Mentoring/Peer buddy programme</vt:lpstr>
      <vt:lpstr>Linguistics</vt:lpstr>
      <vt:lpstr>Linguistics</vt:lpstr>
      <vt:lpstr>Linguistics course</vt:lpstr>
      <vt:lpstr>Neurodiversity screening</vt:lpstr>
      <vt:lpstr>Neurodiversity screening</vt:lpstr>
      <vt:lpstr>Blackboard resources for PGDiT</vt:lpstr>
      <vt:lpstr>Blackboard resources for trainers</vt:lpstr>
      <vt:lpstr>Trainer curriculum</vt:lpstr>
      <vt:lpstr>Trainer curriculum</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Harrison</dc:creator>
  <cp:lastModifiedBy>Gareth Harrison</cp:lastModifiedBy>
  <cp:revision>1</cp:revision>
  <dcterms:created xsi:type="dcterms:W3CDTF">2023-03-21T11:06:49Z</dcterms:created>
  <dcterms:modified xsi:type="dcterms:W3CDTF">2023-03-23T14:33:46Z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0x010100C1E16ADD1E041C49AA9F1A8C5F686327</vt:lpwstr>
  </property>
</Properties>
</file>