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60" r:id="rId2"/>
    <p:sldId id="257" r:id="rId3"/>
    <p:sldId id="258" r:id="rId4"/>
    <p:sldId id="259" r:id="rId5"/>
    <p:sldId id="261" r:id="rId6"/>
    <p:sldId id="262" r:id="rId7"/>
    <p:sldId id="280" r:id="rId8"/>
    <p:sldId id="264" r:id="rId9"/>
    <p:sldId id="268" r:id="rId10"/>
    <p:sldId id="269" r:id="rId11"/>
    <p:sldId id="271" r:id="rId12"/>
    <p:sldId id="273" r:id="rId13"/>
    <p:sldId id="272" r:id="rId14"/>
    <p:sldId id="277" r:id="rId15"/>
    <p:sldId id="278" r:id="rId16"/>
    <p:sldId id="279"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33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6179CB60-1C0B-8B49-A97E-AAFBCE2F6FC3}"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GB"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407ABC00-940F-D94F-A931-551C11037C40}" type="datetimeFigureOut">
              <a:rPr lang="en-US" smtClean="0"/>
              <a:t>20/11/2016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407ABC00-940F-D94F-A931-551C11037C40}" type="datetimeFigureOut">
              <a:rPr lang="en-US" smtClean="0"/>
              <a:t>20/11/2016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07ABC00-940F-D94F-A931-551C11037C40}" type="datetimeFigureOut">
              <a:rPr lang="en-US" smtClean="0"/>
              <a:t>20/11/2016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GB"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407ABC00-940F-D94F-A931-551C11037C40}" type="datetimeFigureOut">
              <a:rPr lang="en-US" smtClean="0"/>
              <a:t>20/11/2016</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6179CB60-1C0B-8B49-A97E-AAFBCE2F6FC3}"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GB"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407ABC00-940F-D94F-A931-551C11037C40}" type="datetimeFigureOut">
              <a:rPr lang="en-US" smtClean="0"/>
              <a:t>20/11/2016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GB"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407ABC00-940F-D94F-A931-551C11037C40}" type="datetimeFigureOut">
              <a:rPr lang="en-US" smtClean="0"/>
              <a:t>20/11/2016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407ABC00-940F-D94F-A931-551C11037C40}" type="datetimeFigureOut">
              <a:rPr lang="en-US" smtClean="0"/>
              <a:t>20/11/2016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407ABC00-940F-D94F-A931-551C11037C40}" type="datetimeFigureOut">
              <a:rPr lang="en-US" smtClean="0"/>
              <a:t>20/11/2016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407ABC00-940F-D94F-A931-551C11037C40}" type="datetimeFigureOut">
              <a:rPr lang="en-US" smtClean="0"/>
              <a:t>20/11/2016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07ABC00-940F-D94F-A931-551C11037C40}" type="datetimeFigureOut">
              <a:rPr lang="en-US" smtClean="0"/>
              <a:t>20/11/2016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407ABC00-940F-D94F-A931-551C11037C40}" type="datetimeFigureOut">
              <a:rPr lang="en-US" smtClean="0"/>
              <a:t>20/11/2016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407ABC00-940F-D94F-A931-551C11037C40}" type="datetimeFigureOut">
              <a:rPr lang="en-US" smtClean="0"/>
              <a:t>20/11/2016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9CB60-1C0B-8B49-A97E-AAFBCE2F6FC3}"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407ABC00-940F-D94F-A931-551C11037C40}" type="datetimeFigureOut">
              <a:rPr lang="en-US" smtClean="0"/>
              <a:t>20/11/2016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9CB60-1C0B-8B49-A97E-AAFBCE2F6FC3}"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407ABC00-940F-D94F-A931-551C11037C40}" type="datetimeFigureOut">
              <a:rPr lang="en-US" smtClean="0"/>
              <a:t>20/11/2016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9CB60-1C0B-8B49-A97E-AAFBCE2F6FC3}"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407ABC00-940F-D94F-A931-551C11037C40}" type="datetimeFigureOut">
              <a:rPr lang="en-US" smtClean="0"/>
              <a:t>20/11/2016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9CB60-1C0B-8B49-A97E-AAFBCE2F6FC3}"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407ABC00-940F-D94F-A931-551C11037C40}" type="datetimeFigureOut">
              <a:rPr lang="en-US" smtClean="0"/>
              <a:t>20/11/2016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9CB60-1C0B-8B49-A97E-AAFBCE2F6FC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407ABC00-940F-D94F-A931-551C11037C40}" type="datetimeFigureOut">
              <a:rPr lang="en-US" smtClean="0"/>
              <a:t>20/11/2016</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6179CB60-1C0B-8B49-A97E-AAFBCE2F6F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2.docx"/><Relationship Id="rId4" Type="http://schemas.openxmlformats.org/officeDocument/2006/relationships/image" Target="../media/image10.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9.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319" y="380999"/>
            <a:ext cx="7583487" cy="2003265"/>
          </a:xfrm>
        </p:spPr>
        <p:txBody>
          <a:bodyPr/>
          <a:lstStyle/>
          <a:p>
            <a:pPr algn="ctr"/>
            <a:r>
              <a:rPr lang="en-US" sz="4000" dirty="0">
                <a:solidFill>
                  <a:schemeClr val="accent6"/>
                </a:solidFill>
              </a:rPr>
              <a:t> DCT National Recruitment </a:t>
            </a:r>
            <a:endParaRPr lang="en-US" sz="4000" dirty="0"/>
          </a:p>
        </p:txBody>
      </p:sp>
      <p:sp>
        <p:nvSpPr>
          <p:cNvPr id="3" name="Content Placeholder 2"/>
          <p:cNvSpPr>
            <a:spLocks noGrp="1"/>
          </p:cNvSpPr>
          <p:nvPr>
            <p:ph idx="1"/>
          </p:nvPr>
        </p:nvSpPr>
        <p:spPr>
          <a:xfrm>
            <a:off x="896091" y="2075002"/>
            <a:ext cx="7583487" cy="4208930"/>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err="1" smtClean="0"/>
              <a:t>Ghazala</a:t>
            </a:r>
            <a:r>
              <a:rPr lang="en-US" dirty="0" smtClean="0"/>
              <a:t> Ahmad-</a:t>
            </a:r>
            <a:r>
              <a:rPr lang="en-US" dirty="0" err="1" smtClean="0"/>
              <a:t>Mear</a:t>
            </a:r>
            <a:endParaRPr lang="en-US" dirty="0" smtClean="0"/>
          </a:p>
          <a:p>
            <a:pPr marL="0" indent="0" algn="ctr">
              <a:buNone/>
            </a:pPr>
            <a:r>
              <a:rPr lang="en-US" sz="1600" dirty="0" smtClean="0"/>
              <a:t>Associate </a:t>
            </a:r>
            <a:r>
              <a:rPr lang="en-US" sz="1600" dirty="0" err="1" smtClean="0"/>
              <a:t>Postgradaute</a:t>
            </a:r>
            <a:r>
              <a:rPr lang="en-US" sz="1600" dirty="0" smtClean="0"/>
              <a:t> Dental Dean HEEYH</a:t>
            </a:r>
          </a:p>
          <a:p>
            <a:pPr marL="0" indent="0" algn="ctr">
              <a:buNone/>
            </a:pPr>
            <a:endParaRPr lang="en-US" sz="1600" dirty="0" smtClean="0"/>
          </a:p>
          <a:p>
            <a:pPr marL="0" indent="0" algn="ctr">
              <a:buNone/>
            </a:pPr>
            <a:r>
              <a:rPr lang="en-US" sz="1400" dirty="0" smtClean="0"/>
              <a:t>TPD Development Day 24</a:t>
            </a:r>
            <a:r>
              <a:rPr lang="en-US" sz="1400" baseline="30000" dirty="0" smtClean="0"/>
              <a:t>th</a:t>
            </a:r>
            <a:r>
              <a:rPr lang="en-US" sz="1400" dirty="0" smtClean="0"/>
              <a:t> November 2016</a:t>
            </a:r>
            <a:endParaRPr lang="en-US" sz="1400" dirty="0"/>
          </a:p>
        </p:txBody>
      </p:sp>
    </p:spTree>
    <p:extLst>
      <p:ext uri="{BB962C8B-B14F-4D97-AF65-F5344CB8AC3E}">
        <p14:creationId xmlns:p14="http://schemas.microsoft.com/office/powerpoint/2010/main" val="440365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133395727"/>
              </p:ext>
            </p:extLst>
          </p:nvPr>
        </p:nvGraphicFramePr>
        <p:xfrm>
          <a:off x="2346882" y="1828800"/>
          <a:ext cx="4448648" cy="4208463"/>
        </p:xfrm>
        <a:graphic>
          <a:graphicData uri="http://schemas.openxmlformats.org/presentationml/2006/ole">
            <mc:AlternateContent xmlns:mc="http://schemas.openxmlformats.org/markup-compatibility/2006">
              <mc:Choice xmlns:v="urn:schemas-microsoft-com:vml" Requires="v">
                <p:oleObj spid="_x0000_s4105" name="Document" r:id="rId3" imgW="5410200" imgH="5118100" progId="Word.Document.12">
                  <p:embed/>
                </p:oleObj>
              </mc:Choice>
              <mc:Fallback>
                <p:oleObj name="Document" r:id="rId3" imgW="5410200" imgH="5118100" progId="Word.Document.12">
                  <p:embed/>
                  <p:pic>
                    <p:nvPicPr>
                      <p:cNvPr id="0" name=""/>
                      <p:cNvPicPr/>
                      <p:nvPr/>
                    </p:nvPicPr>
                    <p:blipFill>
                      <a:blip r:embed="rId4"/>
                      <a:stretch>
                        <a:fillRect/>
                      </a:stretch>
                    </p:blipFill>
                    <p:spPr>
                      <a:xfrm>
                        <a:off x="2346882" y="1828800"/>
                        <a:ext cx="4448648" cy="4208463"/>
                      </a:xfrm>
                      <a:prstGeom prst="rect">
                        <a:avLst/>
                      </a:prstGeom>
                    </p:spPr>
                  </p:pic>
                </p:oleObj>
              </mc:Fallback>
            </mc:AlternateContent>
          </a:graphicData>
        </a:graphic>
      </p:graphicFrame>
      <p:sp>
        <p:nvSpPr>
          <p:cNvPr id="8" name="Rectangle 7"/>
          <p:cNvSpPr/>
          <p:nvPr/>
        </p:nvSpPr>
        <p:spPr>
          <a:xfrm>
            <a:off x="3101084" y="3244334"/>
            <a:ext cx="184666" cy="369332"/>
          </a:xfrm>
          <a:prstGeom prst="rect">
            <a:avLst/>
          </a:prstGeom>
        </p:spPr>
        <p:txBody>
          <a:bodyPr wrap="none">
            <a:spAutoFit/>
          </a:bodyPr>
          <a:lstStyle/>
          <a:p>
            <a:endParaRPr lang="en-US" dirty="0"/>
          </a:p>
        </p:txBody>
      </p:sp>
      <p:sp>
        <p:nvSpPr>
          <p:cNvPr id="11" name="Rectangle 10"/>
          <p:cNvSpPr/>
          <p:nvPr/>
        </p:nvSpPr>
        <p:spPr>
          <a:xfrm>
            <a:off x="3101084" y="3244334"/>
            <a:ext cx="184666"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015602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normAutofit/>
          </a:bodyPr>
          <a:lstStyle/>
          <a:p>
            <a:pPr marL="0" indent="0">
              <a:buNone/>
            </a:pPr>
            <a:r>
              <a:rPr lang="en-GB" sz="2400" dirty="0" smtClean="0">
                <a:solidFill>
                  <a:srgbClr val="EBF98B"/>
                </a:solidFill>
              </a:rPr>
              <a:t>Applicant </a:t>
            </a:r>
            <a:r>
              <a:rPr lang="en-GB" sz="2400" dirty="0">
                <a:solidFill>
                  <a:srgbClr val="EBF98B"/>
                </a:solidFill>
              </a:rPr>
              <a:t>score following selection </a:t>
            </a:r>
            <a:r>
              <a:rPr lang="en-GB" sz="2400" dirty="0" smtClean="0">
                <a:solidFill>
                  <a:srgbClr val="EBF98B"/>
                </a:solidFill>
              </a:rPr>
              <a:t>process</a:t>
            </a:r>
          </a:p>
          <a:p>
            <a:pPr marL="0" indent="0">
              <a:buNone/>
            </a:pPr>
            <a:endParaRPr lang="en-GB" sz="2400" dirty="0"/>
          </a:p>
          <a:p>
            <a:r>
              <a:rPr lang="en-GB" dirty="0"/>
              <a:t>E</a:t>
            </a:r>
            <a:r>
              <a:rPr lang="en-GB" dirty="0" smtClean="0"/>
              <a:t>ach </a:t>
            </a:r>
            <a:r>
              <a:rPr lang="en-GB" dirty="0"/>
              <a:t>applicant will be assigned a unique rank based on their single transferrable score.  </a:t>
            </a:r>
          </a:p>
          <a:p>
            <a:r>
              <a:rPr lang="en-GB" dirty="0"/>
              <a:t>All offers will be made using </a:t>
            </a:r>
            <a:r>
              <a:rPr lang="en-GB" dirty="0" err="1"/>
              <a:t>Oriel</a:t>
            </a:r>
            <a:r>
              <a:rPr lang="en-GB" dirty="0"/>
              <a:t> in line with a nationally agreed timeline for offers, timescale for applicants to hold and upgrade offers received. </a:t>
            </a:r>
            <a:r>
              <a:rPr lang="en-GB" dirty="0" err="1"/>
              <a:t>Oriel</a:t>
            </a:r>
            <a:r>
              <a:rPr lang="en-GB" dirty="0"/>
              <a:t> allows applicants to hold or accept one offer only</a:t>
            </a:r>
            <a:r>
              <a:rPr lang="en-GB" dirty="0" smtClean="0"/>
              <a:t>.</a:t>
            </a:r>
            <a:endParaRPr lang="en-GB" b="1" dirty="0"/>
          </a:p>
          <a:p>
            <a:endParaRPr lang="en-US" dirty="0"/>
          </a:p>
        </p:txBody>
      </p:sp>
    </p:spTree>
    <p:extLst>
      <p:ext uri="{BB962C8B-B14F-4D97-AF65-F5344CB8AC3E}">
        <p14:creationId xmlns:p14="http://schemas.microsoft.com/office/powerpoint/2010/main" val="657975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DCT National Recruitment </a:t>
            </a:r>
          </a:p>
        </p:txBody>
      </p:sp>
      <p:sp>
        <p:nvSpPr>
          <p:cNvPr id="3" name="Content Placeholder 2"/>
          <p:cNvSpPr>
            <a:spLocks noGrp="1"/>
          </p:cNvSpPr>
          <p:nvPr>
            <p:ph idx="1"/>
          </p:nvPr>
        </p:nvSpPr>
        <p:spPr/>
        <p:txBody>
          <a:bodyPr>
            <a:normAutofit fontScale="70000" lnSpcReduction="20000"/>
          </a:bodyPr>
          <a:lstStyle/>
          <a:p>
            <a:pPr marL="0" indent="0">
              <a:buNone/>
            </a:pPr>
            <a:r>
              <a:rPr lang="en-GB" sz="3100" dirty="0" smtClean="0">
                <a:solidFill>
                  <a:srgbClr val="EBF98B"/>
                </a:solidFill>
              </a:rPr>
              <a:t>Applicant </a:t>
            </a:r>
            <a:r>
              <a:rPr lang="en-GB" sz="3100" dirty="0">
                <a:solidFill>
                  <a:srgbClr val="EBF98B"/>
                </a:solidFill>
              </a:rPr>
              <a:t>offers </a:t>
            </a:r>
            <a:endParaRPr lang="en-GB" sz="3100" dirty="0" smtClean="0">
              <a:solidFill>
                <a:srgbClr val="EBF98B"/>
              </a:solidFill>
            </a:endParaRPr>
          </a:p>
          <a:p>
            <a:r>
              <a:rPr lang="en-GB" sz="2300" b="1" dirty="0" smtClean="0"/>
              <a:t>Applicant </a:t>
            </a:r>
            <a:r>
              <a:rPr lang="en-GB" sz="2300" b="1" dirty="0"/>
              <a:t>Offers</a:t>
            </a:r>
            <a:r>
              <a:rPr lang="en-GB" sz="2300" dirty="0"/>
              <a:t> will be made centrally via the National Recruitment team</a:t>
            </a:r>
            <a:r>
              <a:rPr lang="en-GB" sz="2300" dirty="0" smtClean="0"/>
              <a:t>.</a:t>
            </a:r>
          </a:p>
          <a:p>
            <a:r>
              <a:rPr lang="en-GB" sz="2300" dirty="0" smtClean="0"/>
              <a:t>Applicants </a:t>
            </a:r>
            <a:r>
              <a:rPr lang="en-GB" sz="2300" dirty="0"/>
              <a:t>can accept/hold posts in line with their stated preferences once they have been assigned their single transferrable score from the selection and SJT assessments</a:t>
            </a:r>
            <a:r>
              <a:rPr lang="en-GB" sz="2300" dirty="0" smtClean="0"/>
              <a:t>.</a:t>
            </a:r>
            <a:endParaRPr lang="en-GB" sz="2300" dirty="0"/>
          </a:p>
          <a:p>
            <a:r>
              <a:rPr lang="en-GB" sz="2300" dirty="0"/>
              <a:t>An offer protocol will be established which will includes a policy on whether individuals who reject posts will be allowed back in later. 48 hour turnaround time on accepting/ holding/ declining offers will be given. </a:t>
            </a:r>
          </a:p>
          <a:p>
            <a:r>
              <a:rPr lang="en-GB" sz="2300" dirty="0"/>
              <a:t>Offers will continually recycle and in effect the </a:t>
            </a:r>
            <a:r>
              <a:rPr lang="en-GB" sz="2300" dirty="0" err="1"/>
              <a:t>Oriel</a:t>
            </a:r>
            <a:r>
              <a:rPr lang="en-GB" sz="2300" dirty="0"/>
              <a:t> system will provide a form of clearing. Reserves will remain active. The round will only closes once all applicants who are deemed </a:t>
            </a:r>
            <a:r>
              <a:rPr lang="en-GB" sz="2300" dirty="0" err="1"/>
              <a:t>appointable</a:t>
            </a:r>
            <a:r>
              <a:rPr lang="en-GB" sz="2300" dirty="0"/>
              <a:t> have made a firm acceptance of a post. </a:t>
            </a:r>
          </a:p>
          <a:p>
            <a:endParaRPr lang="en-US" dirty="0"/>
          </a:p>
        </p:txBody>
      </p:sp>
    </p:spTree>
    <p:extLst>
      <p:ext uri="{BB962C8B-B14F-4D97-AF65-F5344CB8AC3E}">
        <p14:creationId xmlns:p14="http://schemas.microsoft.com/office/powerpoint/2010/main" val="3811102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normAutofit/>
          </a:bodyPr>
          <a:lstStyle/>
          <a:p>
            <a:pPr marL="0" indent="0">
              <a:buNone/>
            </a:pPr>
            <a:r>
              <a:rPr lang="en-GB" b="1" dirty="0" smtClean="0">
                <a:solidFill>
                  <a:srgbClr val="EBF98B"/>
                </a:solidFill>
              </a:rPr>
              <a:t>Applicant </a:t>
            </a:r>
            <a:r>
              <a:rPr lang="en-GB" b="1" dirty="0">
                <a:solidFill>
                  <a:srgbClr val="EBF98B"/>
                </a:solidFill>
              </a:rPr>
              <a:t>Feedback</a:t>
            </a:r>
            <a:r>
              <a:rPr lang="en-GB" dirty="0">
                <a:solidFill>
                  <a:srgbClr val="EBF98B"/>
                </a:solidFill>
              </a:rPr>
              <a:t> – </a:t>
            </a:r>
            <a:r>
              <a:rPr lang="en-GB" dirty="0" smtClean="0">
                <a:solidFill>
                  <a:srgbClr val="EBF98B"/>
                </a:solidFill>
              </a:rPr>
              <a:t>In progress</a:t>
            </a:r>
          </a:p>
          <a:p>
            <a:r>
              <a:rPr lang="en-GB" sz="1900" dirty="0" smtClean="0"/>
              <a:t>It </a:t>
            </a:r>
            <a:r>
              <a:rPr lang="en-GB" sz="1900" dirty="0"/>
              <a:t>is understood that HEE are moving towards giving </a:t>
            </a:r>
            <a:r>
              <a:rPr lang="en-GB" sz="1900" dirty="0" smtClean="0"/>
              <a:t>every applicant </a:t>
            </a:r>
            <a:r>
              <a:rPr lang="en-GB" sz="1900" dirty="0"/>
              <a:t>detailed </a:t>
            </a:r>
            <a:r>
              <a:rPr lang="en-GB" sz="1900" dirty="0" smtClean="0"/>
              <a:t>feedback. </a:t>
            </a:r>
          </a:p>
          <a:p>
            <a:r>
              <a:rPr lang="en-GB" sz="1900" dirty="0" smtClean="0"/>
              <a:t>Currently </a:t>
            </a:r>
            <a:r>
              <a:rPr lang="en-GB" sz="1900" dirty="0"/>
              <a:t>only scores are released, but the system for more detailed feedback is through subject access requests. </a:t>
            </a:r>
            <a:endParaRPr lang="en-GB" sz="1900" dirty="0" smtClean="0"/>
          </a:p>
          <a:p>
            <a:r>
              <a:rPr lang="en-GB" sz="1900" dirty="0" smtClean="0"/>
              <a:t>It </a:t>
            </a:r>
            <a:r>
              <a:rPr lang="en-GB" sz="1900" dirty="0"/>
              <a:t>would be advisable to plan for all information to be able to be released by all i.e. removing the question detail and scoring criteria from the paperwork which needs to be released and keeping that in separate document. </a:t>
            </a:r>
            <a:endParaRPr lang="en-GB" sz="1900" dirty="0" smtClean="0"/>
          </a:p>
          <a:p>
            <a:r>
              <a:rPr lang="en-GB" sz="1900" dirty="0" smtClean="0"/>
              <a:t>Centre </a:t>
            </a:r>
            <a:r>
              <a:rPr lang="en-GB" sz="1900" dirty="0"/>
              <a:t>leads will need to scan documents and upload to </a:t>
            </a:r>
            <a:r>
              <a:rPr lang="en-GB" sz="1900" dirty="0" err="1"/>
              <a:t>Oriel</a:t>
            </a:r>
            <a:r>
              <a:rPr lang="en-GB" sz="1900" dirty="0"/>
              <a:t>. </a:t>
            </a:r>
          </a:p>
          <a:p>
            <a:pPr marL="0" indent="0">
              <a:buNone/>
            </a:pPr>
            <a:endParaRPr lang="en-GB" dirty="0"/>
          </a:p>
          <a:p>
            <a:endParaRPr lang="en-GB" dirty="0"/>
          </a:p>
          <a:p>
            <a:endParaRPr lang="en-US" dirty="0"/>
          </a:p>
        </p:txBody>
      </p:sp>
    </p:spTree>
    <p:extLst>
      <p:ext uri="{BB962C8B-B14F-4D97-AF65-F5344CB8AC3E}">
        <p14:creationId xmlns:p14="http://schemas.microsoft.com/office/powerpoint/2010/main" val="334101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normAutofit/>
          </a:bodyPr>
          <a:lstStyle/>
          <a:p>
            <a:pPr marL="0" indent="0">
              <a:buNone/>
            </a:pPr>
            <a:r>
              <a:rPr lang="en-GB" dirty="0" smtClean="0">
                <a:solidFill>
                  <a:srgbClr val="EBF98B"/>
                </a:solidFill>
              </a:rPr>
              <a:t> </a:t>
            </a:r>
            <a:r>
              <a:rPr lang="en-GB" sz="2400" dirty="0">
                <a:solidFill>
                  <a:srgbClr val="EBF98B"/>
                </a:solidFill>
              </a:rPr>
              <a:t>References and clearance </a:t>
            </a:r>
            <a:r>
              <a:rPr lang="en-GB" sz="2400" dirty="0" smtClean="0">
                <a:solidFill>
                  <a:srgbClr val="EBF98B"/>
                </a:solidFill>
              </a:rPr>
              <a:t>paperwork</a:t>
            </a:r>
          </a:p>
          <a:p>
            <a:pPr marL="0" indent="0">
              <a:buNone/>
            </a:pPr>
            <a:endParaRPr lang="en-GB" sz="2400" b="1" dirty="0"/>
          </a:p>
          <a:p>
            <a:r>
              <a:rPr lang="en-GB" sz="2000" dirty="0"/>
              <a:t>W</a:t>
            </a:r>
            <a:r>
              <a:rPr lang="en-GB" sz="2000" dirty="0" smtClean="0"/>
              <a:t>ill </a:t>
            </a:r>
            <a:r>
              <a:rPr lang="en-GB" sz="2000" dirty="0"/>
              <a:t>be collated and uploaded electronically for employers via </a:t>
            </a:r>
            <a:r>
              <a:rPr lang="en-GB" sz="2000" dirty="0" err="1"/>
              <a:t>Oriel</a:t>
            </a:r>
            <a:r>
              <a:rPr lang="en-GB" sz="2000" dirty="0"/>
              <a:t> within agreed timescales by each selection centre. </a:t>
            </a:r>
            <a:endParaRPr lang="en-GB" sz="2000" dirty="0" smtClean="0"/>
          </a:p>
          <a:p>
            <a:endParaRPr lang="en-GB" sz="2000" dirty="0" smtClean="0"/>
          </a:p>
          <a:p>
            <a:r>
              <a:rPr lang="en-GB" sz="2000" dirty="0" smtClean="0"/>
              <a:t>It </a:t>
            </a:r>
            <a:r>
              <a:rPr lang="en-GB" sz="2000" dirty="0"/>
              <a:t>has been confirmed that referees can print off any references they write for trainees to retain a copy for their records</a:t>
            </a:r>
            <a:r>
              <a:rPr lang="en-GB" sz="2000" dirty="0" smtClean="0"/>
              <a:t>.  </a:t>
            </a:r>
            <a:endParaRPr lang="en-GB" sz="2000" dirty="0"/>
          </a:p>
          <a:p>
            <a:endParaRPr lang="en-GB" dirty="0"/>
          </a:p>
          <a:p>
            <a:endParaRPr lang="en-US" dirty="0"/>
          </a:p>
        </p:txBody>
      </p:sp>
    </p:spTree>
    <p:extLst>
      <p:ext uri="{BB962C8B-B14F-4D97-AF65-F5344CB8AC3E}">
        <p14:creationId xmlns:p14="http://schemas.microsoft.com/office/powerpoint/2010/main" val="276242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normAutofit/>
          </a:bodyPr>
          <a:lstStyle/>
          <a:p>
            <a:pPr marL="0" indent="0">
              <a:buNone/>
            </a:pPr>
            <a:r>
              <a:rPr lang="en-GB" sz="2400" dirty="0" smtClean="0">
                <a:solidFill>
                  <a:srgbClr val="EBF98B"/>
                </a:solidFill>
              </a:rPr>
              <a:t>Expenses</a:t>
            </a:r>
            <a:endParaRPr lang="en-GB" sz="2400" dirty="0">
              <a:solidFill>
                <a:srgbClr val="EBF98B"/>
              </a:solidFill>
            </a:endParaRPr>
          </a:p>
          <a:p>
            <a:r>
              <a:rPr lang="en-GB" sz="2000" dirty="0"/>
              <a:t>Candidates who are on hospital terms and conditions of service are eligible for reimbursement of expenses in connection with interview attendance as specified in their terms and conditions of service. </a:t>
            </a:r>
            <a:endParaRPr lang="en-GB" sz="2000" dirty="0" smtClean="0"/>
          </a:p>
          <a:p>
            <a:r>
              <a:rPr lang="en-GB" sz="2000" dirty="0" smtClean="0"/>
              <a:t>Those </a:t>
            </a:r>
            <a:r>
              <a:rPr lang="en-GB" sz="2000" dirty="0"/>
              <a:t>who are in foundation posts are not eligible</a:t>
            </a:r>
            <a:r>
              <a:rPr lang="en-GB" sz="2000" dirty="0" smtClean="0"/>
              <a:t>.</a:t>
            </a:r>
          </a:p>
          <a:p>
            <a:r>
              <a:rPr lang="en-GB" sz="2000" dirty="0" smtClean="0"/>
              <a:t>Expenses </a:t>
            </a:r>
            <a:r>
              <a:rPr lang="en-GB" sz="2000" dirty="0"/>
              <a:t>up to a maximum of £100 will be reimbursed by the local centre with recharges divided by Deaneries/ HEE local teams as appropriate.  </a:t>
            </a:r>
            <a:endParaRPr lang="en-GB" sz="2000" dirty="0"/>
          </a:p>
          <a:p>
            <a:endParaRPr lang="en-GB" sz="2000" dirty="0"/>
          </a:p>
          <a:p>
            <a:endParaRPr lang="en-GB" dirty="0"/>
          </a:p>
          <a:p>
            <a:endParaRPr lang="en-US" dirty="0"/>
          </a:p>
        </p:txBody>
      </p:sp>
    </p:spTree>
    <p:extLst>
      <p:ext uri="{BB962C8B-B14F-4D97-AF65-F5344CB8AC3E}">
        <p14:creationId xmlns:p14="http://schemas.microsoft.com/office/powerpoint/2010/main" val="1228301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en-GB" sz="2600" dirty="0" smtClean="0">
                <a:solidFill>
                  <a:srgbClr val="EBF98B"/>
                </a:solidFill>
              </a:rPr>
              <a:t>Round </a:t>
            </a:r>
            <a:r>
              <a:rPr lang="en-GB" sz="2600" dirty="0">
                <a:solidFill>
                  <a:srgbClr val="EBF98B"/>
                </a:solidFill>
              </a:rPr>
              <a:t>2 </a:t>
            </a:r>
          </a:p>
          <a:p>
            <a:r>
              <a:rPr lang="en-GB" dirty="0"/>
              <a:t>Plans will be made for a round 2 if at the end of recruitment/ clearing. </a:t>
            </a:r>
            <a:endParaRPr lang="en-GB" dirty="0" smtClean="0"/>
          </a:p>
          <a:p>
            <a:r>
              <a:rPr lang="en-GB" dirty="0" smtClean="0"/>
              <a:t>This </a:t>
            </a:r>
            <a:r>
              <a:rPr lang="en-GB" dirty="0"/>
              <a:t>will be planned in the West Midlands, but not advertised. </a:t>
            </a:r>
            <a:endParaRPr lang="en-GB" dirty="0" smtClean="0"/>
          </a:p>
          <a:p>
            <a:r>
              <a:rPr lang="en-GB" dirty="0" smtClean="0"/>
              <a:t>It </a:t>
            </a:r>
            <a:r>
              <a:rPr lang="en-GB" dirty="0"/>
              <a:t>will only be used if there are insufficient reserves to populate all posts. Staff for the localities with vacancies will be required to participate as administrative support and panel members in the West Midlands centre. </a:t>
            </a:r>
            <a:endParaRPr lang="en-GB" dirty="0" smtClean="0"/>
          </a:p>
          <a:p>
            <a:r>
              <a:rPr lang="en-GB" dirty="0" smtClean="0"/>
              <a:t>It </a:t>
            </a:r>
            <a:r>
              <a:rPr lang="en-GB" dirty="0"/>
              <a:t>is hoped that this will be contingency only and not be required. </a:t>
            </a:r>
          </a:p>
          <a:p>
            <a:pPr marL="0" indent="0">
              <a:buNone/>
            </a:pPr>
            <a:endParaRPr lang="en-GB" dirty="0"/>
          </a:p>
          <a:p>
            <a:endParaRPr lang="en-GB" dirty="0"/>
          </a:p>
          <a:p>
            <a:endParaRPr lang="en-GB" dirty="0"/>
          </a:p>
          <a:p>
            <a:endParaRPr lang="en-US" dirty="0"/>
          </a:p>
        </p:txBody>
      </p:sp>
    </p:spTree>
    <p:extLst>
      <p:ext uri="{BB962C8B-B14F-4D97-AF65-F5344CB8AC3E}">
        <p14:creationId xmlns:p14="http://schemas.microsoft.com/office/powerpoint/2010/main" val="2788845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0999"/>
            <a:ext cx="7583487" cy="2003265"/>
          </a:xfrm>
        </p:spPr>
        <p:txBody>
          <a:bodyPr/>
          <a:lstStyle/>
          <a:p>
            <a:pPr algn="ctr"/>
            <a:r>
              <a:rPr lang="en-US" sz="4000" dirty="0">
                <a:solidFill>
                  <a:schemeClr val="accent6"/>
                </a:solidFill>
              </a:rPr>
              <a:t> DCT National Recruitment </a:t>
            </a:r>
            <a:endParaRPr lang="en-US" sz="4000" dirty="0"/>
          </a:p>
        </p:txBody>
      </p:sp>
      <p:sp>
        <p:nvSpPr>
          <p:cNvPr id="3" name="Content Placeholder 2"/>
          <p:cNvSpPr>
            <a:spLocks noGrp="1"/>
          </p:cNvSpPr>
          <p:nvPr>
            <p:ph idx="1"/>
          </p:nvPr>
        </p:nvSpPr>
        <p:spPr>
          <a:xfrm>
            <a:off x="779463" y="1541997"/>
            <a:ext cx="7583487" cy="4495733"/>
          </a:xfrm>
        </p:spPr>
        <p:txBody>
          <a:bodyPr>
            <a:normAutofit/>
          </a:bodyPr>
          <a:lstStyle/>
          <a:p>
            <a:pPr marL="0" indent="0" algn="ctr">
              <a:buNone/>
            </a:pPr>
            <a:endParaRPr lang="en-US" dirty="0" smtClean="0"/>
          </a:p>
          <a:p>
            <a:pPr marL="0" indent="0" algn="ctr">
              <a:buNone/>
            </a:pPr>
            <a:endParaRPr lang="en-US" dirty="0" smtClean="0"/>
          </a:p>
          <a:p>
            <a:pPr marL="0" indent="0" algn="ctr">
              <a:buNone/>
            </a:pPr>
            <a:r>
              <a:rPr lang="en-US" dirty="0" smtClean="0">
                <a:solidFill>
                  <a:srgbClr val="EBF98B"/>
                </a:solidFill>
              </a:rPr>
              <a:t>Questions?</a:t>
            </a:r>
          </a:p>
          <a:p>
            <a:pPr marL="0" indent="0" algn="ctr">
              <a:buNone/>
            </a:pPr>
            <a:endParaRPr lang="en-US" dirty="0" smtClean="0"/>
          </a:p>
          <a:p>
            <a:pPr marL="0" indent="0" algn="ctr">
              <a:buNone/>
            </a:pPr>
            <a:r>
              <a:rPr lang="en-US" dirty="0" err="1" smtClean="0"/>
              <a:t>Ghazala</a:t>
            </a:r>
            <a:r>
              <a:rPr lang="en-US" dirty="0" smtClean="0"/>
              <a:t> Ahmad-</a:t>
            </a:r>
            <a:r>
              <a:rPr lang="en-US" dirty="0" err="1" smtClean="0"/>
              <a:t>Mear</a:t>
            </a:r>
            <a:endParaRPr lang="en-US" dirty="0" smtClean="0"/>
          </a:p>
          <a:p>
            <a:pPr marL="0" indent="0" algn="ctr">
              <a:buNone/>
            </a:pPr>
            <a:r>
              <a:rPr lang="en-US" sz="1600" dirty="0" smtClean="0"/>
              <a:t>Associate </a:t>
            </a:r>
            <a:r>
              <a:rPr lang="en-US" sz="1600" dirty="0" err="1" smtClean="0"/>
              <a:t>Postgradaute</a:t>
            </a:r>
            <a:r>
              <a:rPr lang="en-US" sz="1600" dirty="0" smtClean="0"/>
              <a:t> Dental Dean HEEYH</a:t>
            </a:r>
          </a:p>
          <a:p>
            <a:pPr marL="0" indent="0" algn="ctr">
              <a:buNone/>
            </a:pPr>
            <a:endParaRPr lang="en-US" sz="1600" dirty="0" smtClean="0"/>
          </a:p>
          <a:p>
            <a:pPr marL="0" indent="0" algn="ctr">
              <a:buNone/>
            </a:pPr>
            <a:r>
              <a:rPr lang="en-US" sz="1400" dirty="0" smtClean="0"/>
              <a:t>TPD Development Day 24</a:t>
            </a:r>
            <a:r>
              <a:rPr lang="en-US" sz="1400" baseline="30000" dirty="0" smtClean="0"/>
              <a:t>th</a:t>
            </a:r>
            <a:r>
              <a:rPr lang="en-US" sz="1400" dirty="0" smtClean="0"/>
              <a:t> November 2016</a:t>
            </a:r>
            <a:endParaRPr lang="en-US" sz="1400" dirty="0"/>
          </a:p>
        </p:txBody>
      </p:sp>
    </p:spTree>
    <p:extLst>
      <p:ext uri="{BB962C8B-B14F-4D97-AF65-F5344CB8AC3E}">
        <p14:creationId xmlns:p14="http://schemas.microsoft.com/office/powerpoint/2010/main" val="256532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0571"/>
            <a:ext cx="8229600" cy="971847"/>
          </a:xfrm>
        </p:spPr>
        <p:txBody>
          <a:bodyPr>
            <a:normAutofit/>
          </a:bodyPr>
          <a:lstStyle/>
          <a:p>
            <a:pPr algn="ctr"/>
            <a:r>
              <a:rPr lang="en-US" sz="3600" dirty="0" smtClean="0">
                <a:solidFill>
                  <a:schemeClr val="accent6"/>
                </a:solidFill>
              </a:rPr>
              <a:t> </a:t>
            </a:r>
            <a:r>
              <a:rPr lang="en-US" sz="3600" dirty="0">
                <a:solidFill>
                  <a:schemeClr val="accent6"/>
                </a:solidFill>
              </a:rPr>
              <a:t>DCT National Recruitment </a:t>
            </a:r>
          </a:p>
        </p:txBody>
      </p:sp>
      <p:sp>
        <p:nvSpPr>
          <p:cNvPr id="3" name="Content Placeholder 2"/>
          <p:cNvSpPr>
            <a:spLocks noGrp="1"/>
          </p:cNvSpPr>
          <p:nvPr>
            <p:ph idx="1"/>
          </p:nvPr>
        </p:nvSpPr>
        <p:spPr>
          <a:xfrm>
            <a:off x="457200" y="1282838"/>
            <a:ext cx="8229600" cy="4843325"/>
          </a:xfrm>
        </p:spPr>
        <p:txBody>
          <a:bodyPr>
            <a:normAutofit/>
          </a:bodyPr>
          <a:lstStyle/>
          <a:p>
            <a:endParaRPr lang="en-US" dirty="0" smtClean="0"/>
          </a:p>
          <a:p>
            <a:r>
              <a:rPr lang="en-US" dirty="0" smtClean="0"/>
              <a:t>From 2017 for all DCT Posts</a:t>
            </a:r>
          </a:p>
          <a:p>
            <a:r>
              <a:rPr lang="en-US" dirty="0" smtClean="0"/>
              <a:t>HEEWM leading project nationally</a:t>
            </a:r>
          </a:p>
          <a:p>
            <a:r>
              <a:rPr lang="en-US" dirty="0" smtClean="0"/>
              <a:t>National Working Group</a:t>
            </a:r>
          </a:p>
          <a:p>
            <a:r>
              <a:rPr lang="en-US" dirty="0" err="1" smtClean="0"/>
              <a:t>Standardised</a:t>
            </a:r>
            <a:r>
              <a:rPr lang="en-US" dirty="0" smtClean="0"/>
              <a:t> application, selection and recruitment process in accordance with values in line with other national recruitment </a:t>
            </a:r>
            <a:r>
              <a:rPr lang="en-US" dirty="0" err="1" smtClean="0"/>
              <a:t>programmes</a:t>
            </a:r>
            <a:endParaRPr lang="en-US" dirty="0" smtClean="0"/>
          </a:p>
          <a:p>
            <a:r>
              <a:rPr lang="en-US" dirty="0" err="1" smtClean="0"/>
              <a:t>Centralised</a:t>
            </a:r>
            <a:r>
              <a:rPr lang="en-US" dirty="0" smtClean="0"/>
              <a:t> Recruitment process will be adopted</a:t>
            </a:r>
          </a:p>
          <a:p>
            <a:pPr marL="0" indent="0">
              <a:buNone/>
            </a:pPr>
            <a:endParaRPr lang="en-US" dirty="0" smtClean="0"/>
          </a:p>
          <a:p>
            <a:endParaRPr lang="en-US" dirty="0"/>
          </a:p>
        </p:txBody>
      </p:sp>
    </p:spTree>
    <p:extLst>
      <p:ext uri="{BB962C8B-B14F-4D97-AF65-F5344CB8AC3E}">
        <p14:creationId xmlns:p14="http://schemas.microsoft.com/office/powerpoint/2010/main" val="1487054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normAutofit fontScale="25000" lnSpcReduction="20000"/>
          </a:bodyPr>
          <a:lstStyle/>
          <a:p>
            <a:pPr marL="0" indent="0">
              <a:buNone/>
            </a:pPr>
            <a:r>
              <a:rPr lang="en-GB" sz="7200" dirty="0">
                <a:solidFill>
                  <a:srgbClr val="EBF98B"/>
                </a:solidFill>
              </a:rPr>
              <a:t>Within a centralised </a:t>
            </a:r>
            <a:r>
              <a:rPr lang="en-GB" sz="7200" dirty="0" smtClean="0">
                <a:solidFill>
                  <a:srgbClr val="EBF98B"/>
                </a:solidFill>
              </a:rPr>
              <a:t>model</a:t>
            </a:r>
            <a:endParaRPr lang="en-GB" dirty="0">
              <a:solidFill>
                <a:srgbClr val="EBF98B"/>
              </a:solidFill>
            </a:endParaRPr>
          </a:p>
          <a:p>
            <a:pPr lvl="0"/>
            <a:r>
              <a:rPr lang="en-GB" sz="6400" dirty="0"/>
              <a:t>a </a:t>
            </a:r>
            <a:r>
              <a:rPr lang="en-GB" sz="6400" dirty="0" smtClean="0"/>
              <a:t>single centre </a:t>
            </a:r>
            <a:r>
              <a:rPr lang="en-GB" sz="6400" dirty="0"/>
              <a:t>(West Midlands) leads DCT recruitment </a:t>
            </a:r>
            <a:endParaRPr lang="en-GB" sz="6400" dirty="0" smtClean="0"/>
          </a:p>
          <a:p>
            <a:pPr lvl="0"/>
            <a:r>
              <a:rPr lang="en-GB" sz="6400" dirty="0" smtClean="0"/>
              <a:t>there </a:t>
            </a:r>
            <a:r>
              <a:rPr lang="en-GB" sz="6400" dirty="0"/>
              <a:t>will be a single national round of recruitment to all DCT </a:t>
            </a:r>
            <a:r>
              <a:rPr lang="en-GB" sz="6400" dirty="0" smtClean="0"/>
              <a:t>vacancies</a:t>
            </a:r>
            <a:endParaRPr lang="en-GB" sz="6400" dirty="0"/>
          </a:p>
          <a:p>
            <a:pPr lvl="0"/>
            <a:r>
              <a:rPr lang="en-GB" sz="6400" dirty="0"/>
              <a:t>HEE local teams are directed by the West Midlands </a:t>
            </a:r>
            <a:r>
              <a:rPr lang="en-GB" sz="6400" dirty="0" smtClean="0"/>
              <a:t>Team </a:t>
            </a:r>
            <a:r>
              <a:rPr lang="en-GB" sz="6400" dirty="0"/>
              <a:t>re </a:t>
            </a:r>
            <a:r>
              <a:rPr lang="en-GB" sz="6400" dirty="0" smtClean="0"/>
              <a:t>support </a:t>
            </a:r>
            <a:r>
              <a:rPr lang="en-GB" sz="6400" dirty="0" err="1" smtClean="0"/>
              <a:t>eg</a:t>
            </a:r>
            <a:r>
              <a:rPr lang="en-GB" sz="6400" dirty="0" smtClean="0"/>
              <a:t> post </a:t>
            </a:r>
            <a:r>
              <a:rPr lang="en-GB" sz="6400" dirty="0"/>
              <a:t>numbers, shortlisting, submission of post information, delivering selection centres. </a:t>
            </a:r>
          </a:p>
          <a:p>
            <a:pPr lvl="0"/>
            <a:r>
              <a:rPr lang="en-GB" sz="6400" dirty="0"/>
              <a:t>Applications, </a:t>
            </a:r>
            <a:r>
              <a:rPr lang="en-GB" sz="6400" dirty="0" smtClean="0"/>
              <a:t>long-listing, </a:t>
            </a:r>
            <a:r>
              <a:rPr lang="en-GB" sz="6400" dirty="0" err="1" smtClean="0"/>
              <a:t>preferencing</a:t>
            </a:r>
            <a:r>
              <a:rPr lang="en-GB" sz="6400" dirty="0" smtClean="0"/>
              <a:t> </a:t>
            </a:r>
            <a:r>
              <a:rPr lang="en-GB" sz="6400" dirty="0"/>
              <a:t>for posts, applicant guidance and training post offers will all be managed </a:t>
            </a:r>
            <a:r>
              <a:rPr lang="en-GB" sz="6400" dirty="0" smtClean="0"/>
              <a:t>centrally</a:t>
            </a:r>
            <a:endParaRPr lang="en-GB" sz="5600" dirty="0"/>
          </a:p>
          <a:p>
            <a:pPr lvl="0"/>
            <a:r>
              <a:rPr lang="en-GB" sz="6400" dirty="0"/>
              <a:t>Applicants are given a single transferable score following </a:t>
            </a:r>
            <a:r>
              <a:rPr lang="en-GB" sz="6400" dirty="0" smtClean="0"/>
              <a:t>assessment</a:t>
            </a:r>
            <a:endParaRPr lang="en-GB" sz="6400" dirty="0"/>
          </a:p>
          <a:p>
            <a:pPr lvl="0"/>
            <a:r>
              <a:rPr lang="en-GB" sz="6400" dirty="0"/>
              <a:t>Local teams will lead/be involved with one of the five DCT selection centres.</a:t>
            </a:r>
          </a:p>
          <a:p>
            <a:pPr marL="0" indent="0">
              <a:buNone/>
            </a:pPr>
            <a:endParaRPr lang="en-GB" dirty="0"/>
          </a:p>
          <a:p>
            <a:endParaRPr lang="en-US" dirty="0"/>
          </a:p>
        </p:txBody>
      </p:sp>
    </p:spTree>
    <p:extLst>
      <p:ext uri="{BB962C8B-B14F-4D97-AF65-F5344CB8AC3E}">
        <p14:creationId xmlns:p14="http://schemas.microsoft.com/office/powerpoint/2010/main" val="17053681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a:t>Dates 28</a:t>
            </a:r>
            <a:r>
              <a:rPr lang="en-US" baseline="30000" dirty="0"/>
              <a:t>th</a:t>
            </a:r>
            <a:r>
              <a:rPr lang="en-US" dirty="0"/>
              <a:t> 29</a:t>
            </a:r>
            <a:r>
              <a:rPr lang="en-US" baseline="30000" dirty="0"/>
              <a:t>th</a:t>
            </a:r>
            <a:r>
              <a:rPr lang="en-US" dirty="0"/>
              <a:t> +/-30</a:t>
            </a:r>
            <a:r>
              <a:rPr lang="en-US" baseline="30000" dirty="0"/>
              <a:t>th</a:t>
            </a:r>
            <a:r>
              <a:rPr lang="en-US" dirty="0"/>
              <a:t> March </a:t>
            </a:r>
            <a:r>
              <a:rPr lang="en-US" dirty="0" smtClean="0"/>
              <a:t>2017</a:t>
            </a:r>
          </a:p>
          <a:p>
            <a:r>
              <a:rPr lang="en-US" dirty="0" smtClean="0"/>
              <a:t>2 day process</a:t>
            </a:r>
            <a:endParaRPr lang="en-US" dirty="0" smtClean="0"/>
          </a:p>
          <a:p>
            <a:r>
              <a:rPr lang="en-US" dirty="0" smtClean="0"/>
              <a:t>3</a:t>
            </a:r>
            <a:r>
              <a:rPr lang="en-US" baseline="30000" dirty="0" smtClean="0"/>
              <a:t>rd</a:t>
            </a:r>
            <a:r>
              <a:rPr lang="en-US" dirty="0" smtClean="0"/>
              <a:t> Day - </a:t>
            </a:r>
            <a:r>
              <a:rPr lang="en-US" dirty="0" smtClean="0"/>
              <a:t>pending numbers in some </a:t>
            </a:r>
            <a:r>
              <a:rPr lang="en-US" dirty="0" err="1" smtClean="0"/>
              <a:t>centres</a:t>
            </a:r>
            <a:endParaRPr lang="en-US" dirty="0" smtClean="0"/>
          </a:p>
          <a:p>
            <a:r>
              <a:rPr lang="en-US" dirty="0"/>
              <a:t>717 DCT posts 	</a:t>
            </a:r>
            <a:endParaRPr lang="en-US" dirty="0" smtClean="0"/>
          </a:p>
          <a:p>
            <a:r>
              <a:rPr lang="en-US" dirty="0" smtClean="0"/>
              <a:t>2 vacancy types 	DCT1(441)	 </a:t>
            </a:r>
            <a:r>
              <a:rPr lang="en-US" dirty="0"/>
              <a:t>DCT2/</a:t>
            </a:r>
            <a:r>
              <a:rPr lang="en-US" dirty="0" smtClean="0"/>
              <a:t>3(276)</a:t>
            </a:r>
            <a:endParaRPr lang="en-US" dirty="0"/>
          </a:p>
          <a:p>
            <a:endParaRPr lang="en-US" dirty="0"/>
          </a:p>
        </p:txBody>
      </p:sp>
    </p:spTree>
    <p:extLst>
      <p:ext uri="{BB962C8B-B14F-4D97-AF65-F5344CB8AC3E}">
        <p14:creationId xmlns:p14="http://schemas.microsoft.com/office/powerpoint/2010/main" val="995645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solidFill>
                  <a:srgbClr val="EBF98B"/>
                </a:solidFill>
              </a:rPr>
              <a:t>National </a:t>
            </a:r>
            <a:r>
              <a:rPr lang="en-GB" dirty="0">
                <a:solidFill>
                  <a:srgbClr val="EBF98B"/>
                </a:solidFill>
              </a:rPr>
              <a:t>Recruitment to DCT posts working group, COPDEND and legal advice: </a:t>
            </a:r>
          </a:p>
          <a:p>
            <a:pPr lvl="0"/>
            <a:r>
              <a:rPr lang="en-GB" dirty="0"/>
              <a:t>DCT2/3 posts will not be separated out into two vacancies</a:t>
            </a:r>
            <a:r>
              <a:rPr lang="en-GB" dirty="0" smtClean="0"/>
              <a:t>.</a:t>
            </a:r>
            <a:endParaRPr lang="en-GB" dirty="0"/>
          </a:p>
          <a:p>
            <a:pPr lvl="0"/>
            <a:r>
              <a:rPr lang="en-GB" dirty="0"/>
              <a:t>Rotational posts for DCT2/3 will continue </a:t>
            </a:r>
            <a:r>
              <a:rPr lang="en-GB" dirty="0" smtClean="0"/>
              <a:t>– annual adjustment</a:t>
            </a:r>
          </a:p>
          <a:p>
            <a:pPr lvl="0"/>
            <a:r>
              <a:rPr lang="en-GB" dirty="0" smtClean="0"/>
              <a:t>Applicants for </a:t>
            </a:r>
            <a:r>
              <a:rPr lang="en-GB" dirty="0"/>
              <a:t>DCT posts based in </a:t>
            </a:r>
            <a:r>
              <a:rPr lang="en-GB" dirty="0"/>
              <a:t>P</a:t>
            </a:r>
            <a:r>
              <a:rPr lang="en-GB" dirty="0" smtClean="0"/>
              <a:t>rimary Care.</a:t>
            </a:r>
          </a:p>
          <a:p>
            <a:pPr marL="0" lvl="0" indent="0">
              <a:buNone/>
            </a:pPr>
            <a:r>
              <a:rPr lang="en-GB" dirty="0" smtClean="0"/>
              <a:t>Entry </a:t>
            </a:r>
            <a:r>
              <a:rPr lang="en-GB" dirty="0"/>
              <a:t>onto the performers </a:t>
            </a:r>
            <a:r>
              <a:rPr lang="en-GB" dirty="0" smtClean="0"/>
              <a:t>list - essential.</a:t>
            </a:r>
          </a:p>
          <a:p>
            <a:pPr marL="0" lvl="0" indent="0">
              <a:buNone/>
            </a:pPr>
            <a:r>
              <a:rPr lang="en-GB" dirty="0" smtClean="0"/>
              <a:t>All </a:t>
            </a:r>
            <a:r>
              <a:rPr lang="en-GB" dirty="0"/>
              <a:t>other applicants’ </a:t>
            </a:r>
            <a:r>
              <a:rPr lang="en-GB" dirty="0" smtClean="0"/>
              <a:t>entry onto performers </a:t>
            </a:r>
            <a:r>
              <a:rPr lang="en-GB" dirty="0"/>
              <a:t>list </a:t>
            </a:r>
            <a:r>
              <a:rPr lang="en-GB" dirty="0" smtClean="0"/>
              <a:t>- desirable.</a:t>
            </a:r>
            <a:endParaRPr lang="en-GB" dirty="0"/>
          </a:p>
          <a:p>
            <a:pPr lvl="0"/>
            <a:r>
              <a:rPr lang="en-GB" dirty="0"/>
              <a:t>Primary Care posts will be identified through the post descriptions </a:t>
            </a:r>
            <a:r>
              <a:rPr lang="en-GB" dirty="0" smtClean="0"/>
              <a:t>and </a:t>
            </a:r>
            <a:r>
              <a:rPr lang="en-GB" dirty="0"/>
              <a:t>additional information regarding these posts </a:t>
            </a:r>
            <a:r>
              <a:rPr lang="en-GB" dirty="0" smtClean="0"/>
              <a:t>will be provided through </a:t>
            </a:r>
            <a:r>
              <a:rPr lang="en-GB" dirty="0"/>
              <a:t>the applicant guide.</a:t>
            </a:r>
          </a:p>
          <a:p>
            <a:endParaRPr lang="en-US" dirty="0"/>
          </a:p>
        </p:txBody>
      </p:sp>
    </p:spTree>
    <p:extLst>
      <p:ext uri="{BB962C8B-B14F-4D97-AF65-F5344CB8AC3E}">
        <p14:creationId xmlns:p14="http://schemas.microsoft.com/office/powerpoint/2010/main" val="1957893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normAutofit fontScale="62500" lnSpcReduction="20000"/>
          </a:bodyPr>
          <a:lstStyle/>
          <a:p>
            <a:pPr marL="0" indent="0">
              <a:buNone/>
            </a:pPr>
            <a:r>
              <a:rPr lang="en-GB" sz="3800" dirty="0" smtClean="0">
                <a:solidFill>
                  <a:srgbClr val="EBF98B"/>
                </a:solidFill>
              </a:rPr>
              <a:t>Applications </a:t>
            </a:r>
            <a:r>
              <a:rPr lang="en-GB" sz="3800" dirty="0">
                <a:solidFill>
                  <a:srgbClr val="EBF98B"/>
                </a:solidFill>
              </a:rPr>
              <a:t>and </a:t>
            </a:r>
            <a:r>
              <a:rPr lang="en-GB" sz="3800" dirty="0" err="1">
                <a:solidFill>
                  <a:srgbClr val="EBF98B"/>
                </a:solidFill>
              </a:rPr>
              <a:t>Preferencing</a:t>
            </a:r>
            <a:r>
              <a:rPr lang="en-GB" sz="3800" dirty="0">
                <a:solidFill>
                  <a:srgbClr val="EBF98B"/>
                </a:solidFill>
              </a:rPr>
              <a:t> of posts by </a:t>
            </a:r>
            <a:r>
              <a:rPr lang="en-GB" sz="3800" dirty="0" smtClean="0">
                <a:solidFill>
                  <a:srgbClr val="EBF98B"/>
                </a:solidFill>
              </a:rPr>
              <a:t>applicants</a:t>
            </a:r>
          </a:p>
          <a:p>
            <a:pPr marL="0" indent="0">
              <a:buNone/>
            </a:pPr>
            <a:endParaRPr lang="en-GB" sz="2300" b="1" dirty="0"/>
          </a:p>
          <a:p>
            <a:r>
              <a:rPr lang="en-GB" sz="2900" dirty="0"/>
              <a:t>In line with a centralised recruitment model applicants can apply to any post in any locality advertised as part of National DCT </a:t>
            </a:r>
            <a:r>
              <a:rPr lang="en-GB" sz="2900" dirty="0" smtClean="0"/>
              <a:t>recruitment, within their level of training</a:t>
            </a:r>
          </a:p>
          <a:p>
            <a:endParaRPr lang="en-GB" sz="2900" dirty="0"/>
          </a:p>
          <a:p>
            <a:r>
              <a:rPr lang="en-GB" sz="2900" dirty="0"/>
              <a:t>All applicants will submit their application and their post preferences at the same </a:t>
            </a:r>
            <a:r>
              <a:rPr lang="en-GB" sz="2900" dirty="0" smtClean="0"/>
              <a:t>time</a:t>
            </a:r>
            <a:r>
              <a:rPr lang="en-GB" sz="2900" dirty="0"/>
              <a:t> </a:t>
            </a:r>
            <a:r>
              <a:rPr lang="en-GB" sz="2900" dirty="0" smtClean="0"/>
              <a:t>through </a:t>
            </a:r>
            <a:r>
              <a:rPr lang="en-GB" sz="2900" dirty="0" err="1" smtClean="0"/>
              <a:t>Oriel</a:t>
            </a:r>
            <a:r>
              <a:rPr lang="en-GB" sz="2900" dirty="0" smtClean="0"/>
              <a:t>.</a:t>
            </a:r>
          </a:p>
          <a:p>
            <a:endParaRPr lang="en-GB" sz="2900" dirty="0"/>
          </a:p>
          <a:p>
            <a:r>
              <a:rPr lang="en-GB" sz="2900" dirty="0"/>
              <a:t>Applicants will be asked to rank their preferences for posts at the time of </a:t>
            </a:r>
            <a:r>
              <a:rPr lang="en-GB" sz="2900" dirty="0" smtClean="0"/>
              <a:t>application. </a:t>
            </a:r>
            <a:endParaRPr lang="en-GB" sz="2900" dirty="0"/>
          </a:p>
        </p:txBody>
      </p:sp>
    </p:spTree>
    <p:extLst>
      <p:ext uri="{BB962C8B-B14F-4D97-AF65-F5344CB8AC3E}">
        <p14:creationId xmlns:p14="http://schemas.microsoft.com/office/powerpoint/2010/main" val="375379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normAutofit fontScale="40000" lnSpcReduction="20000"/>
          </a:bodyPr>
          <a:lstStyle/>
          <a:p>
            <a:pPr marL="0" indent="0">
              <a:buNone/>
            </a:pPr>
            <a:r>
              <a:rPr lang="en-GB" sz="5000" dirty="0" smtClean="0">
                <a:solidFill>
                  <a:srgbClr val="EBF98B"/>
                </a:solidFill>
              </a:rPr>
              <a:t>Longlisting, shortlisting and Situational Judgement Test (SJT)</a:t>
            </a:r>
            <a:endParaRPr lang="en-GB" sz="5000" b="1" dirty="0" smtClean="0">
              <a:solidFill>
                <a:srgbClr val="EBF98B"/>
              </a:solidFill>
            </a:endParaRPr>
          </a:p>
          <a:p>
            <a:r>
              <a:rPr lang="en-GB" sz="4000" dirty="0" smtClean="0"/>
              <a:t>Longlisting </a:t>
            </a:r>
            <a:r>
              <a:rPr lang="en-GB" sz="4000" dirty="0"/>
              <a:t>will be carried out by the </a:t>
            </a:r>
            <a:r>
              <a:rPr lang="en-GB" sz="4000" dirty="0"/>
              <a:t>National </a:t>
            </a:r>
            <a:r>
              <a:rPr lang="en-GB" sz="4000" dirty="0" smtClean="0"/>
              <a:t>Recruitment Team </a:t>
            </a:r>
            <a:r>
              <a:rPr lang="en-GB" sz="4000" dirty="0"/>
              <a:t>using the agreed longlisting criteria. </a:t>
            </a:r>
            <a:endParaRPr lang="en-GB" sz="4000" dirty="0" smtClean="0"/>
          </a:p>
          <a:p>
            <a:r>
              <a:rPr lang="en-GB" sz="4000" dirty="0" smtClean="0"/>
              <a:t>All </a:t>
            </a:r>
            <a:r>
              <a:rPr lang="en-GB" sz="4000" dirty="0"/>
              <a:t>longlisted DCT 1 applicants will be invited to selection centre. </a:t>
            </a:r>
          </a:p>
          <a:p>
            <a:r>
              <a:rPr lang="en-GB" sz="4000" dirty="0" smtClean="0"/>
              <a:t>Dependent </a:t>
            </a:r>
            <a:r>
              <a:rPr lang="en-GB" sz="4000" dirty="0"/>
              <a:t>upon the number of DCT2/3 applications shortlisting maybe required and shortlisting criteria will be defined in advance. </a:t>
            </a:r>
            <a:endParaRPr lang="en-GB" sz="4000" dirty="0" smtClean="0"/>
          </a:p>
          <a:p>
            <a:r>
              <a:rPr lang="en-GB" sz="4000" dirty="0" smtClean="0"/>
              <a:t>At </a:t>
            </a:r>
            <a:r>
              <a:rPr lang="en-GB" sz="4000" dirty="0"/>
              <a:t>Present we will plan to see all longlisted applicants</a:t>
            </a:r>
            <a:r>
              <a:rPr lang="en-GB" sz="4000" dirty="0" smtClean="0"/>
              <a:t>.</a:t>
            </a:r>
            <a:endParaRPr lang="en-GB" sz="4000" dirty="0"/>
          </a:p>
          <a:p>
            <a:r>
              <a:rPr lang="en-GB" sz="4000" dirty="0"/>
              <a:t>The </a:t>
            </a:r>
            <a:r>
              <a:rPr lang="en-GB" sz="4000" dirty="0" smtClean="0"/>
              <a:t>SJT for </a:t>
            </a:r>
            <a:r>
              <a:rPr lang="en-GB" sz="4000" dirty="0"/>
              <a:t>DCT recruitment will be paper based and administered in the selection </a:t>
            </a:r>
            <a:r>
              <a:rPr lang="en-GB" sz="4000" dirty="0" smtClean="0"/>
              <a:t>centre.</a:t>
            </a:r>
          </a:p>
          <a:p>
            <a:r>
              <a:rPr lang="en-GB" sz="4000" dirty="0" smtClean="0"/>
              <a:t>Applicant </a:t>
            </a:r>
            <a:r>
              <a:rPr lang="en-GB" sz="4000" dirty="0"/>
              <a:t>SJT scores will contribute towards the final selection centre score for all applicants. </a:t>
            </a:r>
          </a:p>
          <a:p>
            <a:pPr marL="0" indent="0">
              <a:buNone/>
            </a:pPr>
            <a:endParaRPr lang="en-GB" sz="4000" dirty="0"/>
          </a:p>
        </p:txBody>
      </p:sp>
    </p:spTree>
    <p:extLst>
      <p:ext uri="{BB962C8B-B14F-4D97-AF65-F5344CB8AC3E}">
        <p14:creationId xmlns:p14="http://schemas.microsoft.com/office/powerpoint/2010/main" val="47917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solidFill>
                <a:schemeClr val="accent2">
                  <a:lumMod val="60000"/>
                  <a:lumOff val="40000"/>
                </a:schemeClr>
              </a:solidFill>
            </a:endParaRPr>
          </a:p>
        </p:txBody>
      </p:sp>
      <p:sp>
        <p:nvSpPr>
          <p:cNvPr id="3" name="Content Placeholder 2"/>
          <p:cNvSpPr>
            <a:spLocks noGrp="1"/>
          </p:cNvSpPr>
          <p:nvPr>
            <p:ph idx="1"/>
          </p:nvPr>
        </p:nvSpPr>
        <p:spPr/>
        <p:txBody>
          <a:bodyPr>
            <a:normAutofit fontScale="25000" lnSpcReduction="20000"/>
          </a:bodyPr>
          <a:lstStyle/>
          <a:p>
            <a:pPr marL="0" indent="0">
              <a:buNone/>
            </a:pPr>
            <a:r>
              <a:rPr lang="en-GB" sz="9600" dirty="0" smtClean="0">
                <a:solidFill>
                  <a:srgbClr val="EBF98B"/>
                </a:solidFill>
              </a:rPr>
              <a:t> </a:t>
            </a:r>
            <a:r>
              <a:rPr lang="en-GB" sz="9600" dirty="0">
                <a:solidFill>
                  <a:srgbClr val="EBF98B"/>
                </a:solidFill>
              </a:rPr>
              <a:t>DCT Selection </a:t>
            </a:r>
            <a:r>
              <a:rPr lang="en-GB" sz="9600" dirty="0" smtClean="0">
                <a:solidFill>
                  <a:srgbClr val="EBF98B"/>
                </a:solidFill>
              </a:rPr>
              <a:t>Centres</a:t>
            </a:r>
          </a:p>
          <a:p>
            <a:pPr marL="0" indent="0">
              <a:buNone/>
            </a:pPr>
            <a:endParaRPr lang="en-GB" sz="8000" b="1" dirty="0"/>
          </a:p>
          <a:p>
            <a:r>
              <a:rPr lang="en-GB" sz="7200" dirty="0" smtClean="0"/>
              <a:t>All </a:t>
            </a:r>
            <a:r>
              <a:rPr lang="en-GB" sz="7200" dirty="0"/>
              <a:t>eligible applicants will be invited to book an interview slot via </a:t>
            </a:r>
            <a:r>
              <a:rPr lang="en-GB" sz="7200" dirty="0" err="1"/>
              <a:t>Oriel</a:t>
            </a:r>
            <a:r>
              <a:rPr lang="en-GB" sz="7200" dirty="0"/>
              <a:t> at one of the national selection centres. </a:t>
            </a:r>
            <a:endParaRPr lang="en-GB" sz="7200" dirty="0" smtClean="0"/>
          </a:p>
          <a:p>
            <a:endParaRPr lang="en-GB" dirty="0"/>
          </a:p>
          <a:p>
            <a:r>
              <a:rPr lang="en-GB" sz="7200" dirty="0"/>
              <a:t>All DCT selection centres will run </a:t>
            </a:r>
            <a:r>
              <a:rPr lang="en-GB" sz="7200" dirty="0" smtClean="0"/>
              <a:t>28</a:t>
            </a:r>
            <a:r>
              <a:rPr lang="en-GB" sz="7200" baseline="30000" dirty="0" smtClean="0"/>
              <a:t>th</a:t>
            </a:r>
            <a:r>
              <a:rPr lang="en-GB" sz="7200" dirty="0" smtClean="0"/>
              <a:t> 29</a:t>
            </a:r>
            <a:r>
              <a:rPr lang="en-GB" sz="7200" baseline="30000" dirty="0" smtClean="0"/>
              <a:t>th</a:t>
            </a:r>
            <a:r>
              <a:rPr lang="en-GB" sz="7200" dirty="0"/>
              <a:t> </a:t>
            </a:r>
            <a:r>
              <a:rPr lang="en-GB" sz="7200" dirty="0" smtClean="0"/>
              <a:t>and 30</a:t>
            </a:r>
            <a:r>
              <a:rPr lang="en-GB" sz="7200" baseline="30000" dirty="0" smtClean="0"/>
              <a:t>th</a:t>
            </a:r>
            <a:r>
              <a:rPr lang="en-GB" sz="7200" dirty="0" smtClean="0"/>
              <a:t> March 2017</a:t>
            </a:r>
          </a:p>
          <a:p>
            <a:endParaRPr lang="en-GB" sz="7200" dirty="0"/>
          </a:p>
          <a:p>
            <a:r>
              <a:rPr lang="en-GB" sz="7200" dirty="0" smtClean="0"/>
              <a:t>The </a:t>
            </a:r>
            <a:r>
              <a:rPr lang="en-GB" sz="7200" dirty="0"/>
              <a:t>five selection </a:t>
            </a:r>
            <a:r>
              <a:rPr lang="en-GB" sz="7200" dirty="0" smtClean="0"/>
              <a:t>centres</a:t>
            </a:r>
            <a:endParaRPr lang="en-GB" sz="7200" dirty="0"/>
          </a:p>
        </p:txBody>
      </p:sp>
    </p:spTree>
    <p:extLst>
      <p:ext uri="{BB962C8B-B14F-4D97-AF65-F5344CB8AC3E}">
        <p14:creationId xmlns:p14="http://schemas.microsoft.com/office/powerpoint/2010/main" val="37480317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6"/>
                </a:solidFill>
              </a:rPr>
              <a:t> DCT National Recruitment </a:t>
            </a:r>
            <a:endParaRPr lang="en-US" sz="3600" dirty="0"/>
          </a:p>
        </p:txBody>
      </p:sp>
      <p:sp>
        <p:nvSpPr>
          <p:cNvPr id="3" name="Content Placeholder 2"/>
          <p:cNvSpPr>
            <a:spLocks noGrp="1"/>
          </p:cNvSpPr>
          <p:nvPr>
            <p:ph idx="1"/>
          </p:nvPr>
        </p:nvSpPr>
        <p:spPr/>
        <p:txBody>
          <a:bodyPr/>
          <a:lstStyle/>
          <a:p>
            <a:r>
              <a:rPr lang="en-US" dirty="0" smtClean="0">
                <a:solidFill>
                  <a:srgbClr val="EBF98B"/>
                </a:solidFill>
              </a:rPr>
              <a:t>DCT Selection </a:t>
            </a:r>
            <a:r>
              <a:rPr lang="en-US" dirty="0" err="1" smtClean="0">
                <a:solidFill>
                  <a:srgbClr val="EBF98B"/>
                </a:solidFill>
              </a:rPr>
              <a:t>Centres</a:t>
            </a:r>
            <a:r>
              <a:rPr lang="en-US" dirty="0" smtClean="0">
                <a:solidFill>
                  <a:srgbClr val="EBF98B"/>
                </a:solidFill>
              </a:rPr>
              <a:t> and Process</a:t>
            </a:r>
            <a:endParaRPr lang="en-US" dirty="0">
              <a:solidFill>
                <a:srgbClr val="EBF98B"/>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297121099"/>
              </p:ext>
            </p:extLst>
          </p:nvPr>
        </p:nvGraphicFramePr>
        <p:xfrm>
          <a:off x="1334750" y="2390140"/>
          <a:ext cx="6248738" cy="4107152"/>
        </p:xfrm>
        <a:graphic>
          <a:graphicData uri="http://schemas.openxmlformats.org/presentationml/2006/ole">
            <mc:AlternateContent xmlns:mc="http://schemas.openxmlformats.org/markup-compatibility/2006">
              <mc:Choice xmlns:v="urn:schemas-microsoft-com:vml" Requires="v">
                <p:oleObj spid="_x0000_s3082" name="Document" r:id="rId3" imgW="5410200" imgH="3556000" progId="Word.Document.12">
                  <p:embed/>
                </p:oleObj>
              </mc:Choice>
              <mc:Fallback>
                <p:oleObj name="Document" r:id="rId3" imgW="5410200" imgH="3556000" progId="Word.Document.12">
                  <p:embed/>
                  <p:pic>
                    <p:nvPicPr>
                      <p:cNvPr id="0" name=""/>
                      <p:cNvPicPr/>
                      <p:nvPr/>
                    </p:nvPicPr>
                    <p:blipFill>
                      <a:blip r:embed="rId4"/>
                      <a:stretch>
                        <a:fillRect/>
                      </a:stretch>
                    </p:blipFill>
                    <p:spPr>
                      <a:xfrm>
                        <a:off x="1334750" y="2390140"/>
                        <a:ext cx="6248738" cy="4107152"/>
                      </a:xfrm>
                      <a:prstGeom prst="rect">
                        <a:avLst/>
                      </a:prstGeom>
                    </p:spPr>
                  </p:pic>
                </p:oleObj>
              </mc:Fallback>
            </mc:AlternateContent>
          </a:graphicData>
        </a:graphic>
      </p:graphicFrame>
    </p:spTree>
    <p:extLst>
      <p:ext uri="{BB962C8B-B14F-4D97-AF65-F5344CB8AC3E}">
        <p14:creationId xmlns:p14="http://schemas.microsoft.com/office/powerpoint/2010/main" val="15669035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1684</TotalTime>
  <Words>998</Words>
  <Application>Microsoft Macintosh PowerPoint</Application>
  <PresentationFormat>On-screen Show (4:3)</PresentationFormat>
  <Paragraphs>112</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Revolution</vt:lpstr>
      <vt:lpstr>Microsoft Word Document</vt:lpstr>
      <vt:lpstr> DCT National Recruitment </vt:lpstr>
      <vt:lpstr> DCT National Recruitment </vt:lpstr>
      <vt:lpstr> DCT National Recruitment </vt:lpstr>
      <vt:lpstr> DCT National Recruitment </vt:lpstr>
      <vt:lpstr> DCT National Recruitment </vt:lpstr>
      <vt:lpstr> DCT National Recruitment </vt:lpstr>
      <vt:lpstr> DCT National Recruitment </vt:lpstr>
      <vt:lpstr> DCT National Recruitment </vt:lpstr>
      <vt:lpstr> DCT National Recruitment </vt:lpstr>
      <vt:lpstr> DCT National Recruitment </vt:lpstr>
      <vt:lpstr> DCT National Recruitment </vt:lpstr>
      <vt:lpstr>DCT National Recruitment </vt:lpstr>
      <vt:lpstr> DCT National Recruitment </vt:lpstr>
      <vt:lpstr> DCT National Recruitment </vt:lpstr>
      <vt:lpstr> DCT National Recruitment </vt:lpstr>
      <vt:lpstr> DCT National Recruitment </vt:lpstr>
      <vt:lpstr> DCT National Recruitment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ghazala ahmad-mear</dc:creator>
  <cp:lastModifiedBy>ghazala ahmad-mear</cp:lastModifiedBy>
  <cp:revision>22</cp:revision>
  <dcterms:created xsi:type="dcterms:W3CDTF">2016-11-20T17:10:14Z</dcterms:created>
  <dcterms:modified xsi:type="dcterms:W3CDTF">2016-11-21T21:14:55Z</dcterms:modified>
</cp:coreProperties>
</file>