
<file path=[Content_Types].xml><?xml version="1.0" encoding="utf-8"?>
<Types xmlns="http://schemas.openxmlformats.org/package/2006/content-types">
  <Default Extension="crdownload" ContentType="image/pn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1923" r:id="rId2"/>
    <p:sldId id="1946" r:id="rId3"/>
    <p:sldId id="2145707288" r:id="rId4"/>
    <p:sldId id="2145707291" r:id="rId5"/>
    <p:sldId id="2145707292" r:id="rId6"/>
    <p:sldId id="297" r:id="rId7"/>
    <p:sldId id="2145707293" r:id="rId8"/>
    <p:sldId id="2145707294" r:id="rId9"/>
    <p:sldId id="2145707295" r:id="rId10"/>
    <p:sldId id="2145707296" r:id="rId11"/>
    <p:sldId id="2145707297" r:id="rId12"/>
    <p:sldId id="2145707300" r:id="rId13"/>
    <p:sldId id="2145707301" r:id="rId14"/>
    <p:sldId id="2145707313" r:id="rId15"/>
    <p:sldId id="296" r:id="rId16"/>
    <p:sldId id="2145707302" r:id="rId17"/>
    <p:sldId id="2145707303" r:id="rId18"/>
    <p:sldId id="2145707304" r:id="rId19"/>
    <p:sldId id="2145707306" r:id="rId20"/>
    <p:sldId id="2145707305" r:id="rId21"/>
    <p:sldId id="2145707307" r:id="rId22"/>
    <p:sldId id="304" r:id="rId23"/>
    <p:sldId id="2145707308" r:id="rId24"/>
    <p:sldId id="2145707309" r:id="rId25"/>
    <p:sldId id="2145707310" r:id="rId26"/>
    <p:sldId id="2145707311" r:id="rId27"/>
    <p:sldId id="287" r:id="rId28"/>
    <p:sldId id="214570731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0"/>
    <p:restoredTop sz="69153"/>
  </p:normalViewPr>
  <p:slideViewPr>
    <p:cSldViewPr snapToGrid="0">
      <p:cViewPr varScale="1">
        <p:scale>
          <a:sx n="76" d="100"/>
          <a:sy n="76" d="100"/>
        </p:scale>
        <p:origin x="172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EW, Hannah (NHS ENGLAND)" userId="5eae556f-11f8-4fb0-bb87-05fe209f1008" providerId="ADAL" clId="{0BEF522E-B79B-4923-811B-B21F9AB21C03}"/>
    <pc:docChg chg="custSel modSld">
      <pc:chgData name="GLEW, Hannah (NHS ENGLAND)" userId="5eae556f-11f8-4fb0-bb87-05fe209f1008" providerId="ADAL" clId="{0BEF522E-B79B-4923-811B-B21F9AB21C03}" dt="2025-10-06T13:55:33.654" v="3" actId="20577"/>
      <pc:docMkLst>
        <pc:docMk/>
      </pc:docMkLst>
      <pc:sldChg chg="delSp mod delAnim">
        <pc:chgData name="GLEW, Hannah (NHS ENGLAND)" userId="5eae556f-11f8-4fb0-bb87-05fe209f1008" providerId="ADAL" clId="{0BEF522E-B79B-4923-811B-B21F9AB21C03}" dt="2025-10-06T13:55:22.838" v="0" actId="478"/>
        <pc:sldMkLst>
          <pc:docMk/>
          <pc:sldMk cId="3418343003" sldId="1946"/>
        </pc:sldMkLst>
        <pc:picChg chg="del">
          <ac:chgData name="GLEW, Hannah (NHS ENGLAND)" userId="5eae556f-11f8-4fb0-bb87-05fe209f1008" providerId="ADAL" clId="{0BEF522E-B79B-4923-811B-B21F9AB21C03}" dt="2025-10-06T13:55:22.838" v="0" actId="478"/>
          <ac:picMkLst>
            <pc:docMk/>
            <pc:sldMk cId="3418343003" sldId="1946"/>
            <ac:picMk id="8" creationId="{74F6D797-AD67-9E05-2C64-B6526DAD77F5}"/>
          </ac:picMkLst>
        </pc:picChg>
      </pc:sldChg>
      <pc:sldChg chg="delSp mod delAnim">
        <pc:chgData name="GLEW, Hannah (NHS ENGLAND)" userId="5eae556f-11f8-4fb0-bb87-05fe209f1008" providerId="ADAL" clId="{0BEF522E-B79B-4923-811B-B21F9AB21C03}" dt="2025-10-06T13:55:26.711" v="1" actId="478"/>
        <pc:sldMkLst>
          <pc:docMk/>
          <pc:sldMk cId="1689719457" sldId="2145707288"/>
        </pc:sldMkLst>
        <pc:picChg chg="del">
          <ac:chgData name="GLEW, Hannah (NHS ENGLAND)" userId="5eae556f-11f8-4fb0-bb87-05fe209f1008" providerId="ADAL" clId="{0BEF522E-B79B-4923-811B-B21F9AB21C03}" dt="2025-10-06T13:55:26.711" v="1" actId="478"/>
          <ac:picMkLst>
            <pc:docMk/>
            <pc:sldMk cId="1689719457" sldId="2145707288"/>
            <ac:picMk id="5" creationId="{DFD8FDD5-2397-C5F1-718C-FA77CDF181E3}"/>
          </ac:picMkLst>
        </pc:picChg>
      </pc:sldChg>
      <pc:sldChg chg="delSp mod delAnim modNotesTx">
        <pc:chgData name="GLEW, Hannah (NHS ENGLAND)" userId="5eae556f-11f8-4fb0-bb87-05fe209f1008" providerId="ADAL" clId="{0BEF522E-B79B-4923-811B-B21F9AB21C03}" dt="2025-10-06T13:55:33.654" v="3" actId="20577"/>
        <pc:sldMkLst>
          <pc:docMk/>
          <pc:sldMk cId="1298994268" sldId="2145707291"/>
        </pc:sldMkLst>
        <pc:picChg chg="del">
          <ac:chgData name="GLEW, Hannah (NHS ENGLAND)" userId="5eae556f-11f8-4fb0-bb87-05fe209f1008" providerId="ADAL" clId="{0BEF522E-B79B-4923-811B-B21F9AB21C03}" dt="2025-10-06T13:55:32.131" v="2" actId="478"/>
          <ac:picMkLst>
            <pc:docMk/>
            <pc:sldMk cId="1298994268" sldId="2145707291"/>
            <ac:picMk id="5" creationId="{876BF06B-9FC9-2E36-5858-5D1B8567E06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CB030-3D97-C445-A6DE-7FFA18F8DBD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54F90-F2B2-FE47-BAA5-D6D555411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7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 and welcome to your dental core training programme here in Yorkshire and the Humber region.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Congratulations not only getting this far but for choosing us – this is a very beautiful part of the country and I urge you all to explore and enjoy your home for the next year.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756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6BFBF-A484-CE59-8FBE-9A01B6013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7C6045-0BDA-1684-3E1D-23323837DF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C87ED7-0B8C-F94B-F215-C62FBA23A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Sheffield!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AE3C0-6784-F9AE-D5EE-1DC0A84FA3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740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F3C9A-370C-52D0-C0D2-DD2987241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065328-E370-A684-0E92-99F8DD3E7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DFCED1-4441-0E04-F52A-BED8EB2D3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take a look at the resources available to you, all of which I highly recommend you to explore: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9E18A-0F0D-5B5F-686D-F4E78098EA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54F90-F2B2-FE47-BAA5-D6D555411E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37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CEA6E-FD4A-A57F-1281-73E58E06D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FE28C-DB33-EDFD-EF34-DC4BF0EA71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BAC2A2-04FF-8E82-32D1-7815E943E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York!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46CDD-692A-1F63-76EE-1952476220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622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43AEB-1908-F3FD-51C2-D8C808480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8C0C9E-3D2D-8FF8-3FE0-21FF9E1414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404FF0-49C2-507B-5FC2-79E1F00472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84467-0608-7D5B-896D-B36F347734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54F90-F2B2-FE47-BAA5-D6D555411E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27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18A84-AFBB-C394-6B3C-ACE5047E6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D6E50E-81B0-A693-4106-EC17B45628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72A0E8-FB1A-9CC4-1C6D-9E7A9891F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57899-8C67-E763-0750-9E8ACCB3F5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54F90-F2B2-FE47-BAA5-D6D555411E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89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Waterfall near Malham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7753A-E32B-A541-9C69-28522B4614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7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E3CF7-85B1-6521-B454-92820612B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AD3299-FF7B-4E01-8351-983162F59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FF9D27-BDC5-4AA2-3897-7A0E585A4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AA5F9-5348-A4A3-58BA-861E2A446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54F90-F2B2-FE47-BAA5-D6D555411E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3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95994-CFD0-D198-04FC-99C1501AB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1083EB-F538-C7D3-4B0E-94C143635C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117136-7025-B0A2-41C9-49D3DAD7BA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3005A-679C-239F-5454-85E3EFE3A8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54F90-F2B2-FE47-BAA5-D6D555411E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17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579CA-A8CE-DC0D-822E-84E171655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CD7193-8CF0-82F2-728A-BFACAE7447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7FD578-0749-F065-CB10-C9CA5AFF8D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32B03-3949-0A8A-E1AA-A4A509C24F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54F90-F2B2-FE47-BAA5-D6D555411E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26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099E-1898-248F-8795-FEF107432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0C94D8-FDB1-58B3-D0FE-F8D233A43B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6A6DAB-0934-2955-F555-018BEBD17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0C4C9-2031-E9DB-E289-CC54F9E29D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54F90-F2B2-FE47-BAA5-D6D555411E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05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None/>
              <a:tabLst/>
              <a:defRPr/>
            </a:pPr>
            <a:r>
              <a:rPr lang="en-GB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My name is Ghazala Ahmad-Mear - your outgoing Associate Postgraduate Dental Dean for Dental Core Training –  I retired in June, and the Deanery are in the process of recruiting a successor. However, 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GB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0828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8ED4F-4088-861E-424B-1E7C2EFE6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B6CA37-103C-BF0F-D452-11C3DECE8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337910-1241-9377-E571-E605A03E9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EC770-A554-EBEC-D4AB-BFAB569A6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54F90-F2B2-FE47-BAA5-D6D555411E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76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66C59-2E91-A05F-89EF-08B549A39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C5167A-C46D-DB96-3234-5EFE3AF917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A888C-51B7-1EAD-9438-3A65A3DBC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B5D5C-E2A3-9D30-C515-5FA254B13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54F90-F2B2-FE47-BAA5-D6D555411E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1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Ribbleshead</a:t>
            </a:r>
            <a:r>
              <a:rPr lang="en-US" dirty="0"/>
              <a:t> Viaduct - North Yorkshire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7753A-E32B-A541-9C69-28522B4614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937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94CD4-DE24-CF4C-DD3B-98A13B5A4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33C6B3-6CBC-5919-C78D-78F8B78D9E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84AF33-B53B-370F-D15E-A3E04FE76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B6E49-7D06-8AAA-3656-1E38F801D2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54F90-F2B2-FE47-BAA5-D6D555411E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32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F6DD5-72A1-58F6-EB18-59B79F4BA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50D2A7-34F3-68E2-518F-6A2D964A6B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F3A216-D245-8E12-323A-46B59523F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4A141-5EC8-F8F9-13EE-120A0FE044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54F90-F2B2-FE47-BAA5-D6D555411E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861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3AD54-F26A-BC11-BE3F-3970286C4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5BC0B6-0E3A-8276-4FCA-9370789420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64E89F-8588-D957-5AC8-32B844343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4832B-58D0-370B-A28C-5BB4655FF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54F90-F2B2-FE47-BAA5-D6D555411E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85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BCC38-F07A-17B8-E0BD-6C974BD7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1A6252-FD08-4FA1-6761-7EAA4C6E8F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D49C81-0357-7F90-DCA4-324366D09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2C228-8680-9D5D-E967-12474C5BF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54F90-F2B2-FE47-BAA5-D6D555411E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8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when you’re all stressed up, get out there in the green hills, blue skies and inhale the fresh air!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54F90-F2B2-FE47-BAA5-D6D555411E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1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Above all, be safe and have fun!</a:t>
            </a:r>
          </a:p>
          <a:p>
            <a:endParaRPr lang="en-GB" dirty="0"/>
          </a:p>
          <a:p>
            <a:r>
              <a:rPr lang="en-GB" dirty="0"/>
              <a:t>Thank you for your attention.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756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Having succeeded in choosing to train in the Yorkshire and Humber region – you are already special to 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54F90-F2B2-FE47-BAA5-D6D555411E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0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54F90-F2B2-FE47-BAA5-D6D555411E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29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Let’s look at exactly where you are on the map. We are one of 7 regions in England and one of 10 including the UK of Wales, Scotland and Northern Ireland.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082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And look at just how beautiful and green it is!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7753A-E32B-A541-9C69-28522B4614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27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EC11D-592C-B60D-C5D9-024461C49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B76047-BFDE-C8FD-D0B6-7B4C922161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E8D170-3AC5-C01D-99AE-DBF75A450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The region itself is quite big,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the wilds of North Yorkshire,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the flats of The Humber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the industrious areas of West and South Yorkshire.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GB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F3490-4902-4658-7ECC-26B57E90BC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322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4E831-6C96-0A5C-DD41-857BEBBA5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3A555-7F5F-D022-D9FB-BDC9BD5B40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C70EFB-0065-EF43-B61E-CD46894DE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Leeds!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6041E-B0DB-F15A-5AE1-44AC3EA11F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578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7CA74-E32E-47DC-D436-0EA03680F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B4FC26-12CE-9D57-B5F0-3886910DA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C1AC4A-3D43-2BD1-2501-8E812FF071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To support you: 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All trainees have an:</a:t>
            </a:r>
          </a:p>
          <a:p>
            <a:r>
              <a:rPr lang="en-GB" sz="1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Assigned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 Educational Supervisor 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 (Body)"/>
            </a:endParaRPr>
          </a:p>
          <a:p>
            <a:pPr marL="457200"/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your close support system to get you through the programme. </a:t>
            </a:r>
          </a:p>
          <a:p>
            <a:pPr marL="457200"/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They are your pastoral support, guidance and generally your first port of call.</a:t>
            </a:r>
          </a:p>
          <a:p>
            <a:pPr marL="457200"/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 (Body)"/>
            </a:endParaRPr>
          </a:p>
          <a:p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Training Programme Director 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 (Body)"/>
            </a:endParaRP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A step back from ES. And your local Deanery representative.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They ensure you have curriculum delivery.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They guide and support their team of ESs and oversee your training. 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Second port of call. 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Maybe within or outside your unit. </a:t>
            </a:r>
          </a:p>
          <a:p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 (Body)"/>
            </a:endParaRPr>
          </a:p>
          <a:p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Associate Postgraduate Dental Dean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 (Body)"/>
            </a:endParaRP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A further step back, who guides and supports the TPD/ESs.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They manage, fund, quality assure and oversees all DCT programmes in the region. (around 101) 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 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If the ADD can’t answer your question, we have the </a:t>
            </a:r>
          </a:p>
          <a:p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 (Body)"/>
            </a:endParaRPr>
          </a:p>
          <a:p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Postgraduate Dental Dean -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James Spencer 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who is overall responsible for ALL dental training programmes in Y&amp;H. 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Foundation, Core, Specialty and Dental Care Professionals. </a:t>
            </a:r>
          </a:p>
          <a:p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 (Body)"/>
            </a:endParaRP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We are lucky he is excellent at his job and very approachable.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 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Helping us all are the 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Programme Support Team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 – Dental Support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Seem big on email but there are only 3 in the office, all part time. They are impressive with their support and we are all grateful to them.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They will do whatever they can to help but please do be mindful of their workload when connecting with them.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 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On our website we have a 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Learner Support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 section and a dental specific Health and Well Being document 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put together by our Leadership fellows that hones down the effective ways you can access support out there, with excellent suggestions.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 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You are able to access a 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Mentor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 for training related issues. 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Instructions on application are on the website and is managed by Programme Support. 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You can have a maximum of 3 sessions with any one Mentor. 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 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Within your 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Trusts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you have 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Occupational Health service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 – you may be referred or can refer yourself. You also have a 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Director of Medical Education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 (employed by the Trust) who oversees and supports ALL medical and dental trainees.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 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Beyond the above, you have your General Medical Practitioner – support for health.</a:t>
            </a: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340D1-84C0-A330-8C2B-D5A302AAA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54F90-F2B2-FE47-BAA5-D6D555411E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09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56FAB-FA98-F9E3-ABBD-05F1DFFC3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EC192-F75B-3183-37E6-CA8E9B4418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EAE96-F5B5-339F-61FB-AF0EA4A2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3196-B8EC-5545-BC74-8316D9444CD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C9E2A-EBFB-B42D-99F9-FAB26640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75F67-BB31-C122-DA4A-3136EBF2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AEB-FFCF-374F-865B-224D97875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7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43D77-2F0C-FBDC-F0B2-3DBBDE5E4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1166B2-C80A-5DEA-F3A6-8B0D041F5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F9834-F574-0F1C-B675-9FEE08920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3196-B8EC-5545-BC74-8316D9444CD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C6B92-9AA1-36EB-3425-8652369BC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03510-BB34-437F-8643-33175290A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AEB-FFCF-374F-865B-224D97875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41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1FBFF6-F8A4-03FA-3398-B46699DF5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4505E7-D111-5A05-CDAE-ACA1843F6C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3834B-0C68-2BEC-3E3C-387AB8E8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3196-B8EC-5545-BC74-8316D9444CD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F9486-3364-A05A-F4F0-CD2415675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2263E-DE89-EE09-35A0-D1FF4D4C4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AEB-FFCF-374F-865B-224D97875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28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title slide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98E9D71-498A-0294-DB92-FA8A45963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0720" y="-508517"/>
            <a:ext cx="11319578" cy="8005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D054BE-B63C-B248-A010-D04767679C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1002268"/>
            <a:ext cx="4643853" cy="250769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5400" b="1" spc="-3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3AB80-4EA2-FC4A-9654-92EF4DFF4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3600000"/>
            <a:ext cx="7973051" cy="10249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0857E-40D1-074A-8CBC-E3E38E69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002280" cy="365125"/>
          </a:xfrm>
          <a:prstGeom prst="rect">
            <a:avLst/>
          </a:prstGeom>
        </p:spPr>
        <p:txBody>
          <a:bodyPr/>
          <a:lstStyle/>
          <a:p>
            <a:fld id="{B8B67EA4-DCE3-FB49-A794-A4595EF638B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DEB39-6B31-D948-AF21-75D8DF423B1B}"/>
              </a:ext>
            </a:extLst>
          </p:cNvPr>
          <p:cNvSpPr txBox="1"/>
          <p:nvPr userDrawn="1"/>
        </p:nvSpPr>
        <p:spPr>
          <a:xfrm>
            <a:off x="3225114" y="601774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E63D1E-5669-124C-90CA-03B13A7D7A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5760000"/>
            <a:ext cx="6259513" cy="4889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357188" indent="0">
              <a:buNone/>
              <a:defRPr>
                <a:solidFill>
                  <a:schemeClr val="accent2"/>
                </a:solidFill>
              </a:defRPr>
            </a:lvl2pPr>
            <a:lvl3pPr marL="714375" indent="0">
              <a:buNone/>
              <a:defRPr>
                <a:solidFill>
                  <a:schemeClr val="accent2"/>
                </a:solidFill>
              </a:defRPr>
            </a:lvl3pPr>
            <a:lvl4pPr marL="1081087" indent="0">
              <a:buNone/>
              <a:defRPr>
                <a:solidFill>
                  <a:schemeClr val="accent2"/>
                </a:solidFill>
              </a:defRPr>
            </a:lvl4pPr>
            <a:lvl5pPr marL="143827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2A1D7-0D87-D844-942F-FEAD20579184}"/>
              </a:ext>
            </a:extLst>
          </p:cNvPr>
          <p:cNvSpPr txBox="1"/>
          <p:nvPr userDrawn="1"/>
        </p:nvSpPr>
        <p:spPr>
          <a:xfrm>
            <a:off x="9233452" y="548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8D04FEF-6120-D9DF-6018-2393FD137B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045" y="364425"/>
            <a:ext cx="1208955" cy="97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79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subhead, bullets one column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71999"/>
            <a:ext cx="11088000" cy="345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2088000"/>
            <a:ext cx="11012644" cy="5779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771D90-A686-C949-8872-F69893BCF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D5CE1C-46DF-8846-A4A0-E19A9CC39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4955267-CD3E-4484-1B20-32E90EB4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C3909-1482-1013-E118-A2CE0A1D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119AD-4AAB-8B34-F6C1-8D76F0D45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42" y="2242938"/>
            <a:ext cx="10515600" cy="1325563"/>
          </a:xfrm>
        </p:spPr>
        <p:txBody>
          <a:bodyPr>
            <a:noAutofit/>
          </a:bodyPr>
          <a:lstStyle>
            <a:lvl1pPr>
              <a:defRPr sz="6000" b="1"/>
            </a:lvl1pPr>
          </a:lstStyle>
          <a:p>
            <a:r>
              <a:rPr lang="en-US" dirty="0"/>
              <a:t>Breaker slide 1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932" y="3564000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6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reaker Heading1-Blue-DarkBlueA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6489-9A30-702B-3E26-D818458928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7468" y="2165645"/>
            <a:ext cx="10515600" cy="1325563"/>
          </a:xfrm>
        </p:spPr>
        <p:txBody>
          <a:bodyPr>
            <a:noAutofit/>
          </a:bodyPr>
          <a:lstStyle>
            <a:lvl1pPr>
              <a:defRPr sz="6000" b="1"/>
            </a:lvl1pPr>
          </a:lstStyle>
          <a:p>
            <a:r>
              <a:rPr lang="en-US" dirty="0"/>
              <a:t>Breaker </a:t>
            </a:r>
            <a:br>
              <a:rPr lang="en-US" dirty="0"/>
            </a:br>
            <a:r>
              <a:rPr lang="en-US" dirty="0"/>
              <a:t>slide 4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598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5" name="Picture 4" descr="A blue rectangle with black background&#10;&#10;Description automatically generated">
            <a:extLst>
              <a:ext uri="{FF2B5EF4-FFF2-40B4-BE49-F238E27FC236}">
                <a16:creationId xmlns:a16="http://schemas.microsoft.com/office/drawing/2014/main" id="{D115B473-1B85-DD59-52BE-0E90A80C94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0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EC72C-08E5-6C81-22F5-C77110DE4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6F3B1-8F63-ED21-FEC7-B02DF8DB2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A4E0C-2F27-75D6-02C9-B6C9A229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3196-B8EC-5545-BC74-8316D9444CD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601C5-7B3E-3F43-EF9D-F97CEFFD0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C7DA5-60A9-936A-8611-367F5AAC8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AEB-FFCF-374F-865B-224D97875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55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ACA5-A6FF-C557-2A84-84A73F031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6FD0B-E496-B520-C836-CED819C63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39340-AB0D-1CFF-AE69-52AAC9CB5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3196-B8EC-5545-BC74-8316D9444CD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9C178-B3FA-E875-5C73-7E6EDCDD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C7348-C82C-CE44-2674-6E47B0F5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AEB-FFCF-374F-865B-224D97875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8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5B2AE-9760-A242-F62B-54AEE22AA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11CDF-6F6D-E51E-2873-A70B7E2E0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A3B280-91B7-4F27-B26E-04F723DB7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440D5-FDE7-6593-4CB4-B2FEDBAD8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3196-B8EC-5545-BC74-8316D9444CD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C3AE7-1685-586D-B576-21FEEA10A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02040-36B2-900A-D044-F89CADE5F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AEB-FFCF-374F-865B-224D97875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23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0A2DA-BF44-D744-50A2-3564853F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54891-36F7-4592-4B65-4101BB0B1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FB5F8-0A85-CEE7-69C7-F6F5B02A4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B6C17D-E216-43E8-E1CA-16EA0DC0CC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1B1FB-C0C9-A347-2ECF-45E354DF4A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3DE535-FC9B-C864-2FB4-0C9E1BF9B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3196-B8EC-5545-BC74-8316D9444CD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54B0DB-4E97-B693-EBB3-68EFD868C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3E4B7E-E129-23B5-935A-AAF4BBCF8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AEB-FFCF-374F-865B-224D97875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81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E4D7C-D166-BBED-2EE6-C3DC4561D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8E5927-9887-DBD7-082B-795E31DB2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3196-B8EC-5545-BC74-8316D9444CD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B84D59-5A9F-DFF2-89B9-3C3C2D130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25AE4A-565A-AC8C-1753-24875E33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AEB-FFCF-374F-865B-224D97875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4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C8E939-7F01-0943-E599-CFFB726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3196-B8EC-5545-BC74-8316D9444CD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D3F1C3-FF50-C14F-ECBD-F5224B173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76E75-8F67-23EF-F4C7-A9A0A051F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AEB-FFCF-374F-865B-224D97875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8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B8DD-F9EE-D2E5-5A31-3D17462FB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BF1C6-3AB6-BA8D-1243-5B34FA61D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0AAB9-C00B-DFF9-3FB6-2E246851E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831E4-A138-A64D-2FEA-F99DFF66F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3196-B8EC-5545-BC74-8316D9444CD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2DA6B-5480-3258-155D-DA98C631D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BFBA-869A-E6FA-82A4-A3951BE44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AEB-FFCF-374F-865B-224D97875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11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95486-3A5C-C5DB-6F8E-54B4F0B69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AC9CA-8589-D194-9312-2A3BC7F9A8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FE5DBF-35D7-E043-02E4-E7BBB0946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897DE-3C35-D2D8-A3B9-B75BE860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3196-B8EC-5545-BC74-8316D9444CD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281F8-FC06-F45B-A2BA-36D9C9A02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769DF-7EA4-BF09-3305-2F40BBF1D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AEB-FFCF-374F-865B-224D97875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37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FE1683-1E49-ED74-CBD2-F133B6FB7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44B87-F8F3-CEBD-0FEE-C82BF3AB5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9674A-9B76-7211-5434-6BD9BACB70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C63196-B8EC-5545-BC74-8316D9444CD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9F077-30D9-C175-F497-FB27EA856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C6F3F-E933-A423-8B38-9E1A30023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2D3AEB-FFCF-374F-865B-224D97875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3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rksandhumberdeanery.nhs.uk/dentistry/curriculum/study_leave_policy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pdend.org/postgraduate-training/header-dental-core-training/dct-rcp-guidance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pdend.org/postgraduate-training/header-dental-core-training/dct-rcp-guidance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rksandhumberdeanery.nhs.uk/dentistry/dental-streams-dental-core-training/escalating-concern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crdownload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499A9-ADAE-F54A-B49E-F294E7BCE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1171074"/>
            <a:ext cx="6259513" cy="3609473"/>
          </a:xfrm>
        </p:spPr>
        <p:txBody>
          <a:bodyPr/>
          <a:lstStyle/>
          <a:p>
            <a:r>
              <a:rPr lang="en-US" altLang="en-US" sz="2800" dirty="0">
                <a:latin typeface="Arial" charset="0"/>
              </a:rPr>
              <a:t>Dental Core Training </a:t>
            </a:r>
            <a:br>
              <a:rPr lang="en-US" altLang="en-US" sz="2800" dirty="0">
                <a:latin typeface="Arial" charset="0"/>
              </a:rPr>
            </a:br>
            <a:br>
              <a:rPr lang="en-US" altLang="en-US" sz="2800" dirty="0">
                <a:latin typeface="Arial" charset="0"/>
              </a:rPr>
            </a:br>
            <a:r>
              <a:rPr lang="en-US" altLang="en-US" sz="2800" dirty="0">
                <a:latin typeface="Arial" charset="0"/>
              </a:rPr>
              <a:t>Workforce Training &amp; Education</a:t>
            </a:r>
            <a:br>
              <a:rPr lang="en-US" altLang="en-US" sz="2400" dirty="0">
                <a:latin typeface="Arial" charset="0"/>
              </a:rPr>
            </a:br>
            <a:br>
              <a:rPr lang="en-US" altLang="en-US" sz="2400" dirty="0">
                <a:latin typeface="Arial" charset="0"/>
              </a:rPr>
            </a:b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Yorkshire and Humber Region</a:t>
            </a:r>
            <a:br>
              <a:rPr lang="en-GB" sz="6000" dirty="0"/>
            </a:br>
            <a:endParaRPr lang="en-GB" sz="6000" dirty="0"/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CC18E591-9078-A40F-DD93-7D2C6F928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01">
        <p:fade/>
      </p:transition>
    </mc:Choice>
    <mc:Fallback xmlns="">
      <p:transition spd="med" advTm="21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2F6E4-AB08-EAAF-BD61-7C2E5086B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9AA0C95-200B-659B-D7AE-C11BF9B51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855" y="172621"/>
            <a:ext cx="5888936" cy="588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6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74EB5-60E1-22C4-93DC-4FF00BDA2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24DC1-B038-4D5E-EEA7-679686650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8" y="428285"/>
            <a:ext cx="8602272" cy="1325563"/>
          </a:xfrm>
        </p:spPr>
        <p:txBody>
          <a:bodyPr/>
          <a:lstStyle/>
          <a:p>
            <a:r>
              <a:rPr lang="en-US" sz="4400" dirty="0"/>
              <a:t>  Your Resources</a:t>
            </a:r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8D392-9B7A-6007-6F2D-CDBB5A8B46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619" y="1909011"/>
            <a:ext cx="11001276" cy="3403934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/>
              <a:t>DCT Handbook ( Sway document always current)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/>
              <a:t>DCT Curriculum – COPDEND/YH 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/>
              <a:t>Dental Gold Guide; latest edition 2025 – COPDEND 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/>
              <a:t>Axia DCT e-Portfolio – 5 years in - very tailored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/>
              <a:t>Review of Competency Progression Requirements COPDEND/YH 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/>
              <a:t>Trainee Forum – regionwide suggestions / feedback /YH  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/>
              <a:t>Dental National Education and Training Survey (Dental NETS)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sz="2300" dirty="0"/>
              <a:t>October and June – evidence expected in portfolios for RCPs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08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98EF0-E603-16A3-773E-A5190C424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>
            <a:extLst>
              <a:ext uri="{FF2B5EF4-FFF2-40B4-BE49-F238E27FC236}">
                <a16:creationId xmlns:a16="http://schemas.microsoft.com/office/drawing/2014/main" id="{826486E5-1E02-F74D-95FE-4F1F4183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404154" cy="865186"/>
          </a:xfrm>
        </p:spPr>
        <p:txBody>
          <a:bodyPr/>
          <a:lstStyle/>
          <a:p>
            <a:endParaRPr lang="en-GB" spc="-4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078C39-8D46-98AF-567E-A54F0FDC4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2114321"/>
            <a:ext cx="11088000" cy="4113678"/>
          </a:xfrm>
        </p:spPr>
        <p:txBody>
          <a:bodyPr>
            <a:normAutofit/>
          </a:bodyPr>
          <a:lstStyle/>
          <a:p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F86F3-7F20-7358-52D1-EDC6602D6C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1" y="1416790"/>
            <a:ext cx="11012644" cy="577927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1200"/>
              </a:spcAft>
              <a:buClr>
                <a:schemeClr val="accent6"/>
              </a:buClr>
            </a:pPr>
            <a:r>
              <a:rPr lang="en-GB" sz="2400" dirty="0"/>
              <a:t>Subhead if needed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0F7A326-DEE7-B3C2-89DC-E07F35EC1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946" y="211246"/>
            <a:ext cx="6016753" cy="601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6C8D2-4216-7DCF-BDAF-C0E22A44F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E0032-0E6D-4B10-6B34-A0E2757D5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8" y="428285"/>
            <a:ext cx="8602272" cy="1325563"/>
          </a:xfrm>
        </p:spPr>
        <p:txBody>
          <a:bodyPr/>
          <a:lstStyle/>
          <a:p>
            <a:r>
              <a:rPr lang="en-US" sz="4400" dirty="0"/>
              <a:t>Regional Study Days</a:t>
            </a:r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E6415-441A-2F1E-BC1B-091E53726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8899" y="1957137"/>
            <a:ext cx="11354201" cy="3716299"/>
          </a:xfrm>
        </p:spPr>
        <p:txBody>
          <a:bodyPr>
            <a:normAutofit fontScale="40000" lnSpcReduction="20000"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/>
              <a:t>Each DCT level has a separate </a:t>
            </a:r>
            <a:r>
              <a:rPr lang="en-US" sz="5400" dirty="0" err="1"/>
              <a:t>programme</a:t>
            </a:r>
            <a:r>
              <a:rPr lang="en-US" sz="5400" dirty="0"/>
              <a:t>, respecting the different learning needs of each level.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/>
              <a:t>All </a:t>
            </a:r>
            <a:r>
              <a:rPr lang="en-US" sz="5400" dirty="0" err="1"/>
              <a:t>programmes</a:t>
            </a:r>
            <a:r>
              <a:rPr lang="en-US" sz="5400" dirty="0"/>
              <a:t> have been emailed to you and your TPD </a:t>
            </a:r>
            <a:r>
              <a:rPr lang="en-US" sz="5400" i="1" dirty="0"/>
              <a:t>and</a:t>
            </a:r>
            <a:r>
              <a:rPr lang="en-US" sz="5400" dirty="0"/>
              <a:t> are on YH Deanery website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/>
              <a:t>They are mandatory and you are expected to attend, please do not book leave in disregard, they are not repeated and do contribute to your RCP process.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/>
              <a:t>You’ll need to register on HELP and Blackboard, instructions have been emailed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/>
              <a:t>Online learning modules – register within 3 months -cert by 6month RCP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/>
              <a:t>Are a mixture of in-person and remote/virtual.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/>
              <a:t>You are expected to give feedback for quality assurance.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/>
              <a:t>Please upload your certificates clearly labelled to ‘Uploads’ on Axia portfolio</a:t>
            </a:r>
          </a:p>
        </p:txBody>
      </p:sp>
    </p:spTree>
    <p:extLst>
      <p:ext uri="{BB962C8B-B14F-4D97-AF65-F5344CB8AC3E}">
        <p14:creationId xmlns:p14="http://schemas.microsoft.com/office/powerpoint/2010/main" val="176062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49497-32E9-1F81-6967-DDED8CEC7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2B710-D59F-9B00-F967-2255FF385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8" y="428285"/>
            <a:ext cx="8602272" cy="1325563"/>
          </a:xfrm>
        </p:spPr>
        <p:txBody>
          <a:bodyPr/>
          <a:lstStyle/>
          <a:p>
            <a:r>
              <a:rPr lang="en-US" sz="4400" dirty="0"/>
              <a:t>Study Leave / </a:t>
            </a:r>
            <a:br>
              <a:rPr lang="en-US" sz="4400" dirty="0"/>
            </a:br>
            <a:r>
              <a:rPr lang="en-US" sz="4400" dirty="0"/>
              <a:t>Expenses Application</a:t>
            </a:r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AC0D1-05C4-C24C-9007-EFF3FA0085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8899" y="2197770"/>
            <a:ext cx="11354201" cy="3304674"/>
          </a:xfrm>
        </p:spPr>
        <p:txBody>
          <a:bodyPr>
            <a:normAutofit fontScale="47500" lnSpcReduction="20000"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/>
              <a:t>You will need to apply for study leave for study days.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/>
              <a:t>Each DCT level has 10 days study leave of which Regional Study days are included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/>
              <a:t>The balance is what is available to you as set out in the DCT Curriculum Delivery (CDR) Matrix - states what is and isn’t funded / YH Website.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>
                <a:hlinkClick r:id="rId3"/>
              </a:rPr>
              <a:t>https://www.yorksandhumberdeanery.nhs.uk/dentistry/curriculum/study_leave_policy</a:t>
            </a:r>
            <a:r>
              <a:rPr lang="en-US" sz="5400" dirty="0"/>
              <a:t>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/>
              <a:t>Follow the online ACCENT study leave manager guidance. Contact your TPD</a:t>
            </a:r>
          </a:p>
        </p:txBody>
      </p:sp>
    </p:spTree>
    <p:extLst>
      <p:ext uri="{BB962C8B-B14F-4D97-AF65-F5344CB8AC3E}">
        <p14:creationId xmlns:p14="http://schemas.microsoft.com/office/powerpoint/2010/main" val="27108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E707D-4745-253C-6A7B-BF29163CF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157882-4DAD-C781-B933-7BF6A77BF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41639" y="0"/>
            <a:ext cx="13475279" cy="6858000"/>
          </a:xfrm>
        </p:spPr>
      </p:pic>
    </p:spTree>
    <p:extLst>
      <p:ext uri="{BB962C8B-B14F-4D97-AF65-F5344CB8AC3E}">
        <p14:creationId xmlns:p14="http://schemas.microsoft.com/office/powerpoint/2010/main" val="1133446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D1BEA-A9B3-CF6E-E661-252E7C2DF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4860-A9C7-A676-0BF3-E8819BD43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1218"/>
            <a:ext cx="12192000" cy="1325563"/>
          </a:xfrm>
        </p:spPr>
        <p:txBody>
          <a:bodyPr/>
          <a:lstStyle/>
          <a:p>
            <a:pPr algn="ctr"/>
            <a:r>
              <a:rPr lang="en-US" altLang="en-US" sz="4800" dirty="0">
                <a:latin typeface="Arial" charset="0"/>
              </a:rPr>
              <a:t>Review of Competence Progression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88047-CFFA-E4A7-98F6-9D9F991279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  <a:p>
            <a:r>
              <a:rPr lang="en-GB" dirty="0"/>
              <a:t>RCP</a:t>
            </a:r>
          </a:p>
        </p:txBody>
      </p:sp>
    </p:spTree>
    <p:extLst>
      <p:ext uri="{BB962C8B-B14F-4D97-AF65-F5344CB8AC3E}">
        <p14:creationId xmlns:p14="http://schemas.microsoft.com/office/powerpoint/2010/main" val="135705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2C915-0238-D6C3-3752-048FED86D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30F35-DE15-7D84-E789-E4EE24455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8" y="428285"/>
            <a:ext cx="8602272" cy="1325563"/>
          </a:xfrm>
        </p:spPr>
        <p:txBody>
          <a:bodyPr/>
          <a:lstStyle/>
          <a:p>
            <a:r>
              <a:rPr lang="en-US" sz="4400" dirty="0"/>
              <a:t>  Overview</a:t>
            </a:r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F7E71-B156-BB06-1E9C-286CD60E05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619" y="1909011"/>
            <a:ext cx="11001276" cy="3403934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DCTs are subject to 2 formal reviews during their training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6 months Review of Competence Progression (</a:t>
            </a:r>
            <a:r>
              <a:rPr lang="en-US" sz="3200" dirty="0" err="1"/>
              <a:t>iRCP</a:t>
            </a:r>
            <a:r>
              <a:rPr lang="en-US" sz="3200" dirty="0"/>
              <a:t> - March)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/>
              <a:t>Final Review of Competence Progression (FRCP - July)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dirty="0">
              <a:latin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An outcome will be awarded at each review</a:t>
            </a:r>
            <a:endParaRPr lang="en-US" sz="3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23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017C9-8CA3-87ED-3551-13A8E12DA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560A7-121C-F4BE-5170-D510A8DF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8" y="428285"/>
            <a:ext cx="8602272" cy="1325563"/>
          </a:xfrm>
        </p:spPr>
        <p:txBody>
          <a:bodyPr/>
          <a:lstStyle/>
          <a:p>
            <a:r>
              <a:rPr lang="en-US" sz="4400" dirty="0"/>
              <a:t>  Documentation</a:t>
            </a:r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EFE57-E5AD-1139-46BB-8D2BEB285C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619" y="1909011"/>
            <a:ext cx="11001276" cy="340393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COPDEND 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YH Deanery 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563C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https://www.copdend.org/postgraduate-training/header-dental-core-training/dct-rcp-guidance/</a:t>
            </a:r>
            <a:r>
              <a:rPr lang="en-US" sz="3200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330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D3DE1-E384-FB18-9E8C-10F821ACE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98D1-E1AD-EAB1-3E49-3E9CE262D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8" y="428285"/>
            <a:ext cx="8602272" cy="1325563"/>
          </a:xfrm>
        </p:spPr>
        <p:txBody>
          <a:bodyPr/>
          <a:lstStyle/>
          <a:p>
            <a:r>
              <a:rPr lang="en-US" sz="4400" dirty="0"/>
              <a:t>  Documentation</a:t>
            </a:r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45CA0-CEDD-8D10-54F0-67290CB6D5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619" y="1604211"/>
            <a:ext cx="11001276" cy="3708734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Educational Portfolio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Educational Agreement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Structured Educational Supervisor Report –  mid-term and final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Clinical Activity log – the use of E-portfolio is acceptable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Evidence of a completed full Quality Improvement/Audit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SMART Personal Development Plan (PDP)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Continued Professional Development (CPD) log with reflections and development outcome domains akin to that required by GDC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722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>
            <a:extLst>
              <a:ext uri="{FF2B5EF4-FFF2-40B4-BE49-F238E27FC236}">
                <a16:creationId xmlns:a16="http://schemas.microsoft.com/office/drawing/2014/main" id="{38CD63A1-340F-AF47-BC76-77C1B8EFA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404154" cy="865186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dirty="0"/>
              <a:t>Ghazala Ahmad-Mear</a:t>
            </a:r>
            <a:br>
              <a:rPr lang="en-US" b="0" dirty="0"/>
            </a:br>
            <a:r>
              <a:rPr lang="en-US" b="0" i="1" dirty="0"/>
              <a:t>Outgoing </a:t>
            </a:r>
            <a:r>
              <a:rPr lang="en-US" b="0" dirty="0"/>
              <a:t>Associate Postgraduate Dental Dean</a:t>
            </a:r>
            <a:endParaRPr lang="en-GB" b="0" spc="-4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94638D-C17F-D749-9360-E2332845D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2114321"/>
            <a:ext cx="11088000" cy="4113678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Text content goes over one column. Text content goes over one column. Text content goes over one column.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993673-CD17-A52E-A683-6F6711245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985" y="1659792"/>
            <a:ext cx="7024504" cy="46830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C3A954-3BEA-14F4-488A-6779B6A53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18624" y="2250945"/>
            <a:ext cx="4676398" cy="3507300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521DEF9-B8D6-E781-3760-DB5BCD0A6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6" y="1659792"/>
            <a:ext cx="3244351" cy="468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61">
        <p:fade/>
      </p:transition>
    </mc:Choice>
    <mc:Fallback xmlns="">
      <p:transition spd="med" advTm="14261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81C86-2C74-DA87-BA56-FA7D65472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1D2B-2644-B31B-3128-889BEE315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8" y="428285"/>
            <a:ext cx="8602272" cy="1325563"/>
          </a:xfrm>
        </p:spPr>
        <p:txBody>
          <a:bodyPr/>
          <a:lstStyle/>
          <a:p>
            <a:r>
              <a:rPr lang="en-US" sz="4400" dirty="0"/>
              <a:t>  Documentation</a:t>
            </a:r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5655A-C670-A119-856C-2784602AB5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619" y="1909011"/>
            <a:ext cx="11001276" cy="340393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Evidence of at least 24 </a:t>
            </a:r>
            <a:r>
              <a:rPr lang="en-US" i="1" dirty="0"/>
              <a:t>completed</a:t>
            </a:r>
            <a:r>
              <a:rPr lang="en-US" dirty="0"/>
              <a:t> Supervised Learning Events</a:t>
            </a:r>
          </a:p>
          <a:p>
            <a:r>
              <a:rPr lang="en-US" dirty="0"/>
              <a:t>	At least 8 DOPs / 4 CEXs / 4 CB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SLE links to curriculum (at least 2 in each domain)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Evidence of any Teaching (and Research) involvement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 Mandatory Study Day CPD certificates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Multisource Feedback (MSF)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Patient Satisfactory Questionnaire (PSQ)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4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AFD1F-60D9-210C-8DD7-D7A371428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90363-78F2-D031-1C7A-0FF0AA943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8" y="428285"/>
            <a:ext cx="8602272" cy="1325563"/>
          </a:xfrm>
        </p:spPr>
        <p:txBody>
          <a:bodyPr/>
          <a:lstStyle/>
          <a:p>
            <a:r>
              <a:rPr lang="en-US" sz="4400" dirty="0"/>
              <a:t>  Outcomes</a:t>
            </a:r>
            <a:endParaRPr lang="en-GB" sz="4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BC73BB-1BC6-20D0-6B14-27C78F7DF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975856"/>
              </p:ext>
            </p:extLst>
          </p:nvPr>
        </p:nvGraphicFramePr>
        <p:xfrm>
          <a:off x="866274" y="1825625"/>
          <a:ext cx="10487526" cy="3997660"/>
        </p:xfrm>
        <a:graphic>
          <a:graphicData uri="http://schemas.openxmlformats.org/drawingml/2006/table">
            <a:tbl>
              <a:tblPr firstRow="1" firstCol="1" bandRow="1"/>
              <a:tblGrid>
                <a:gridCol w="2375069">
                  <a:extLst>
                    <a:ext uri="{9D8B030D-6E8A-4147-A177-3AD203B41FA5}">
                      <a16:colId xmlns:a16="http://schemas.microsoft.com/office/drawing/2014/main" val="3593290329"/>
                    </a:ext>
                  </a:extLst>
                </a:gridCol>
                <a:gridCol w="8112457">
                  <a:extLst>
                    <a:ext uri="{9D8B030D-6E8A-4147-A177-3AD203B41FA5}">
                      <a16:colId xmlns:a16="http://schemas.microsoft.com/office/drawing/2014/main" val="2106688657"/>
                    </a:ext>
                  </a:extLst>
                </a:gridCol>
              </a:tblGrid>
              <a:tr h="6323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Outcome</a:t>
                      </a:r>
                      <a:endParaRPr lang="en-US" sz="1600" spc="-25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Description</a:t>
                      </a:r>
                      <a:endParaRPr lang="en-US" sz="1600" spc="-25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609684"/>
                  </a:ext>
                </a:extLst>
              </a:tr>
              <a:tr h="7202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spc="-25" dirty="0"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1</a:t>
                      </a:r>
                      <a:endParaRPr lang="en-US" sz="1600" spc="-25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spc="-25" dirty="0"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Predefined competencies successfully demonstrated – satisfactory progress</a:t>
                      </a:r>
                      <a:endParaRPr lang="en-US" sz="1600" spc="-25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840082"/>
                  </a:ext>
                </a:extLst>
              </a:tr>
              <a:tr h="6658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spc="-25" dirty="0"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5</a:t>
                      </a:r>
                      <a:endParaRPr lang="en-US" sz="1600" spc="-25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Incomplete evidence provided (given 10 working days to upload – no more!)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spc="-25" dirty="0"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en-US" sz="1600" spc="-25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15800"/>
                  </a:ext>
                </a:extLst>
              </a:tr>
              <a:tr h="7469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spc="-25" dirty="0"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2 (only at </a:t>
                      </a:r>
                      <a:r>
                        <a:rPr lang="en-GB" sz="1600" spc="-25" dirty="0" err="1"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iRCP</a:t>
                      </a:r>
                      <a:r>
                        <a:rPr lang="en-GB" sz="1600" spc="-25" dirty="0"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)</a:t>
                      </a:r>
                      <a:endParaRPr lang="en-US" sz="1600" spc="-25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spc="-25" baseline="0" dirty="0"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Inadequate progress </a:t>
                      </a:r>
                      <a:endParaRPr lang="en-GB" sz="1600" spc="-25" dirty="0"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spc="-25" dirty="0"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Development required: with specific targeted development for FRCP</a:t>
                      </a:r>
                      <a:endParaRPr lang="en-US" sz="1600" spc="-25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spc="-25" dirty="0"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 </a:t>
                      </a:r>
                      <a:endParaRPr lang="en-US" sz="1600" spc="-25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082636"/>
                  </a:ext>
                </a:extLst>
              </a:tr>
              <a:tr h="616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spc="-25" dirty="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3 (only at FRCP)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spc="-25" baseline="0" dirty="0"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Inadequate progress – additional training time required </a:t>
                      </a:r>
                      <a:r>
                        <a:rPr lang="en-GB" sz="1600" spc="-25" dirty="0"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with specific targeted development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i="1" spc="-25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Exceptional circumstances only and under discretion of PDD</a:t>
                      </a:r>
                      <a:endParaRPr lang="en-US" sz="1600" i="1" spc="-25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03224"/>
                  </a:ext>
                </a:extLst>
              </a:tr>
              <a:tr h="616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spc="-25" dirty="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4(only at FRCP)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600" spc="-25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spc="-25" baseline="0" dirty="0"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Inadequate progress – released from training without completion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71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169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FD9E-CA26-D888-97D8-CD84D2C14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9D0B85-6EE4-18B7-5734-8B2B3ED3E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0708" y="-189402"/>
            <a:ext cx="12233416" cy="7643439"/>
          </a:xfrm>
        </p:spPr>
      </p:pic>
    </p:spTree>
    <p:extLst>
      <p:ext uri="{BB962C8B-B14F-4D97-AF65-F5344CB8AC3E}">
        <p14:creationId xmlns:p14="http://schemas.microsoft.com/office/powerpoint/2010/main" val="448902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EC2C9-E02A-06BA-44BA-57A8A7306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EC13-FD92-154C-3573-544331643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8" y="428285"/>
            <a:ext cx="8602272" cy="1325563"/>
          </a:xfrm>
        </p:spPr>
        <p:txBody>
          <a:bodyPr/>
          <a:lstStyle/>
          <a:p>
            <a:r>
              <a:rPr lang="en-US" sz="4400" dirty="0"/>
              <a:t>  What’s expected of you?</a:t>
            </a:r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39BE0-EE88-4A44-7DAD-6C8CA2B1F0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4661" y="2069432"/>
            <a:ext cx="11001276" cy="340393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 well in mind &amp; body– look after yourself and ask for help if you need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 safe – know how and when to raise concerns about your training or patient care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 professional at all times, all the time!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Respect your team – all of them!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the resources available to you, be curious and creative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106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F86C5-586F-F8CC-89B5-229680618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B8173-FA3A-9D54-6428-9A2A40986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8" y="428285"/>
            <a:ext cx="8602272" cy="1325563"/>
          </a:xfrm>
        </p:spPr>
        <p:txBody>
          <a:bodyPr/>
          <a:lstStyle/>
          <a:p>
            <a:r>
              <a:rPr lang="en-US" sz="4400" dirty="0"/>
              <a:t>  What’s expected of you?</a:t>
            </a:r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6F7E2-7B28-9AC0-29D0-DE595C1247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4661" y="2069432"/>
            <a:ext cx="11001276" cy="3403934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 your best!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Respond in a timely manner to communication from Trust and Deanery</a:t>
            </a:r>
          </a:p>
          <a:p>
            <a:r>
              <a:rPr lang="en-US" dirty="0"/>
              <a:t>       Please use your </a:t>
            </a:r>
            <a:r>
              <a:rPr lang="en-US" dirty="0" err="1"/>
              <a:t>nhs.net</a:t>
            </a:r>
            <a:r>
              <a:rPr lang="en-US" dirty="0"/>
              <a:t> email only</a:t>
            </a:r>
          </a:p>
          <a:p>
            <a:pPr>
              <a:buFontTx/>
              <a:buChar char="-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Update your portfolio regularly - don’t wait for the deadlines!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Update your portfolio regularly - as you go along!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03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36098-6088-EF9F-89DF-F089F7DBD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E7EBE-8D3B-A8B4-FFE9-A934DCF7C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8" y="428285"/>
            <a:ext cx="8602272" cy="1325563"/>
          </a:xfrm>
        </p:spPr>
        <p:txBody>
          <a:bodyPr/>
          <a:lstStyle/>
          <a:p>
            <a:r>
              <a:rPr lang="en-US" sz="4400" dirty="0"/>
              <a:t>  What’s expected of you?</a:t>
            </a:r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08C7D-3696-35AD-2436-4E9BBC786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4661" y="1876927"/>
            <a:ext cx="11001276" cy="359644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/>
              <a:t>Unhappy about your training? </a:t>
            </a:r>
          </a:p>
          <a:p>
            <a:r>
              <a:rPr lang="en-US" dirty="0"/>
              <a:t>    </a:t>
            </a:r>
            <a:r>
              <a:rPr lang="en-US" sz="2600" dirty="0"/>
              <a:t>   Raise concern in accordance to the Escalation Guide (ES/TPD then ADD)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/>
              <a:t>Unhappy about Patient Care?</a:t>
            </a:r>
          </a:p>
          <a:p>
            <a:r>
              <a:rPr lang="en-US" dirty="0"/>
              <a:t>       </a:t>
            </a:r>
            <a:r>
              <a:rPr lang="en-US" sz="2600" dirty="0"/>
              <a:t>Raise concern to your direct supervisor asap or in accordance to the </a:t>
            </a:r>
          </a:p>
          <a:p>
            <a:r>
              <a:rPr lang="en-US" sz="2600" dirty="0"/>
              <a:t>        Escalation Guide </a:t>
            </a:r>
          </a:p>
          <a:p>
            <a:r>
              <a:rPr lang="en-US" sz="2100" dirty="0">
                <a:hlinkClick r:id="rId3"/>
              </a:rPr>
              <a:t>https://www.yorksandhumberdeanery.nhs.uk/dentistry/dental-streams-dental-core-training/escalating-concerns</a:t>
            </a:r>
            <a:r>
              <a:rPr lang="en-US" sz="21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Dental National Education and Training Survey (Dental NETS)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October and June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4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04E2B-21B6-C425-298B-B68438851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28C86-648C-57E1-9144-CB7CE5506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8" y="428285"/>
            <a:ext cx="8602272" cy="1325563"/>
          </a:xfrm>
        </p:spPr>
        <p:txBody>
          <a:bodyPr/>
          <a:lstStyle/>
          <a:p>
            <a:r>
              <a:rPr lang="en-US" sz="4400" dirty="0"/>
              <a:t>  What’s expected of you?</a:t>
            </a:r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E176C-26F1-DF60-D138-307D4F2578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4661" y="1909011"/>
            <a:ext cx="11001276" cy="3564355"/>
          </a:xfrm>
        </p:spPr>
        <p:txBody>
          <a:bodyPr>
            <a:normAutofit/>
          </a:bodyPr>
          <a:lstStyle/>
          <a:p>
            <a:endParaRPr lang="en-US" altLang="en-US" b="1" dirty="0">
              <a:latin typeface="Arial" charset="0"/>
            </a:endParaRPr>
          </a:p>
          <a:p>
            <a:endParaRPr lang="en-US" altLang="en-US" b="1" dirty="0">
              <a:latin typeface="Arial" charset="0"/>
            </a:endParaRPr>
          </a:p>
          <a:p>
            <a:endParaRPr lang="en-US" altLang="en-US" b="1" dirty="0">
              <a:latin typeface="Arial" charset="0"/>
            </a:endParaRPr>
          </a:p>
          <a:p>
            <a:r>
              <a:rPr lang="en-US" altLang="en-US" b="1" dirty="0">
                <a:latin typeface="Arial" charset="0"/>
              </a:rPr>
              <a:t>Unsure about anything?                  Ask your CS, ES, TPD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79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F087C-19ED-63A9-FCF7-F7FE84087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BB8190-05E2-329D-3AEE-D8DC56A5C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9520" y="-6891"/>
            <a:ext cx="12271040" cy="6871782"/>
          </a:xfrm>
        </p:spPr>
      </p:pic>
    </p:spTree>
    <p:extLst>
      <p:ext uri="{BB962C8B-B14F-4D97-AF65-F5344CB8AC3E}">
        <p14:creationId xmlns:p14="http://schemas.microsoft.com/office/powerpoint/2010/main" val="1105379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499A9-ADAE-F54A-B49E-F294E7BCE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1002268"/>
            <a:ext cx="5664000" cy="2976174"/>
          </a:xfrm>
        </p:spPr>
        <p:txBody>
          <a:bodyPr/>
          <a:lstStyle/>
          <a:p>
            <a:r>
              <a:rPr lang="en-GB" dirty="0"/>
              <a:t>Be Safe, have fun!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96998-8BA0-CF4D-B57F-DEBCAD1141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F63B5F-2944-6B41-9332-74DB2CCA6F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5760000"/>
            <a:ext cx="6259513" cy="59267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723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B8732-D29D-D683-21A3-10CEFEB0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01" y="2244267"/>
            <a:ext cx="11365219" cy="2369465"/>
          </a:xfrm>
        </p:spPr>
        <p:txBody>
          <a:bodyPr/>
          <a:lstStyle/>
          <a:p>
            <a:pPr algn="ctr"/>
            <a:r>
              <a:rPr lang="en-US" altLang="en-US" dirty="0">
                <a:latin typeface="Arial" charset="0"/>
              </a:rPr>
              <a:t>You are already Special</a:t>
            </a:r>
            <a:br>
              <a:rPr lang="en-US" altLang="en-US" dirty="0">
                <a:latin typeface="Arial" charset="0"/>
              </a:rPr>
            </a:br>
            <a:r>
              <a:rPr lang="en-US" altLang="en-US" dirty="0">
                <a:latin typeface="Arial" charset="0"/>
              </a:rPr>
              <a:t> </a:t>
            </a:r>
            <a:br>
              <a:rPr lang="en-US" altLang="en-US" dirty="0">
                <a:latin typeface="Arial" charset="0"/>
              </a:rPr>
            </a:br>
            <a:r>
              <a:rPr lang="en-US" altLang="en-US" sz="9600" dirty="0">
                <a:latin typeface="Arial" charset="0"/>
              </a:rPr>
              <a:t>❤️</a:t>
            </a:r>
            <a:r>
              <a:rPr lang="en-GB" sz="9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971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22">
        <p:fade/>
      </p:transition>
    </mc:Choice>
    <mc:Fallback xmlns="">
      <p:transition spd="med" advTm="13322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22403-54A4-0102-715A-C04E77B7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8" y="428285"/>
            <a:ext cx="8602272" cy="1325563"/>
          </a:xfrm>
        </p:spPr>
        <p:txBody>
          <a:bodyPr/>
          <a:lstStyle/>
          <a:p>
            <a:r>
              <a:rPr lang="en-US" sz="4800" dirty="0"/>
              <a:t> </a:t>
            </a:r>
            <a:r>
              <a:rPr lang="en-US" sz="4400" dirty="0"/>
              <a:t>Overview of the session</a:t>
            </a:r>
            <a:r>
              <a:rPr lang="en-GB" sz="44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329A2-0AD5-7E49-C39C-4A6BA4285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620" y="1977390"/>
            <a:ext cx="7006590" cy="322326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This beautiful region in pictures!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Your Support package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Your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Regional DCT Study Days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Study Leave and Expenses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Review of Competence Progression</a:t>
            </a:r>
          </a:p>
          <a:p>
            <a:r>
              <a:rPr lang="en-US" sz="2200" dirty="0"/>
              <a:t>         Timing/Requirements/Outcomes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Our expectations of you – our contract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899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89">
        <p:fade/>
      </p:transition>
    </mc:Choice>
    <mc:Fallback xmlns="">
      <p:transition spd="med" advTm="638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3A1A13D-5A13-3E9F-D11C-D9833E2EC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8585" y="319788"/>
            <a:ext cx="4774830" cy="579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5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7418E-E504-7091-A89F-C63B8AE9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44A760-33BD-7624-3DBA-419417C85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6382" y="-27209"/>
            <a:ext cx="12284765" cy="6912419"/>
          </a:xfrm>
        </p:spPr>
      </p:pic>
    </p:spTree>
    <p:extLst>
      <p:ext uri="{BB962C8B-B14F-4D97-AF65-F5344CB8AC3E}">
        <p14:creationId xmlns:p14="http://schemas.microsoft.com/office/powerpoint/2010/main" val="4019549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7A61A-4305-A4D1-B996-416F98916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>
            <a:extLst>
              <a:ext uri="{FF2B5EF4-FFF2-40B4-BE49-F238E27FC236}">
                <a16:creationId xmlns:a16="http://schemas.microsoft.com/office/drawing/2014/main" id="{EEFAD096-0D5A-165D-BBA0-E6187C50F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404154" cy="865186"/>
          </a:xfrm>
        </p:spPr>
        <p:txBody>
          <a:bodyPr/>
          <a:lstStyle/>
          <a:p>
            <a:endParaRPr lang="en-GB" spc="-4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D0B207-5C5E-72A1-7B19-EDA26D1A0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2114321"/>
            <a:ext cx="11088000" cy="4113678"/>
          </a:xfrm>
        </p:spPr>
        <p:txBody>
          <a:bodyPr>
            <a:normAutofit/>
          </a:bodyPr>
          <a:lstStyle/>
          <a:p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54821E-17AA-6E77-B436-2CB5FE678C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1" y="1416790"/>
            <a:ext cx="11012644" cy="57792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chemeClr val="accent6"/>
              </a:buClr>
            </a:pPr>
            <a:endParaRPr lang="en-GB" sz="2400" dirty="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672247CA-3D91-E50C-F7CC-8E38B2CAF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874" y="164662"/>
            <a:ext cx="6483106" cy="606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0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4134B-1845-85DE-FBC4-EC1C7AA0F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2436615-89C1-1D5F-CA02-828B84D2A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016" y="184032"/>
            <a:ext cx="6043967" cy="60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2DCA8-51A5-031E-4ADD-45B264580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BB3AC-F677-9ACB-4DD1-0D77B8472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8" y="428285"/>
            <a:ext cx="8602272" cy="1325563"/>
          </a:xfrm>
        </p:spPr>
        <p:txBody>
          <a:bodyPr/>
          <a:lstStyle/>
          <a:p>
            <a:r>
              <a:rPr lang="en-US" sz="4400" dirty="0"/>
              <a:t>To Support You</a:t>
            </a:r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39D16-C3C2-1325-B39B-9A4D616F23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620" y="1977390"/>
            <a:ext cx="10231254" cy="3223260"/>
          </a:xfrm>
        </p:spPr>
        <p:txBody>
          <a:bodyPr>
            <a:normAutofit fontScale="4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000" dirty="0"/>
              <a:t>Educational Supervisor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000" dirty="0"/>
              <a:t>Training </a:t>
            </a:r>
            <a:r>
              <a:rPr lang="en-US" sz="5000" dirty="0" err="1"/>
              <a:t>Programme</a:t>
            </a:r>
            <a:r>
              <a:rPr lang="en-US" sz="5000" dirty="0"/>
              <a:t> Director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000" dirty="0"/>
              <a:t>Associate Postgraduate Dental Dean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000" dirty="0"/>
              <a:t>Postgraduate Dental Dean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000" dirty="0"/>
              <a:t>YH Dental </a:t>
            </a:r>
            <a:r>
              <a:rPr lang="en-US" sz="5000" dirty="0" err="1"/>
              <a:t>Programme</a:t>
            </a:r>
            <a:r>
              <a:rPr lang="en-US" sz="5000" dirty="0"/>
              <a:t> Support Team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000" dirty="0"/>
              <a:t>Learner Support / Health &amp; Wellbeing / YH website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000" dirty="0"/>
              <a:t>Mentor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000" dirty="0">
                <a:solidFill>
                  <a:srgbClr val="00B050"/>
                </a:solidFill>
              </a:rPr>
              <a:t>Trust / Occupational Health and Director for Medical Education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000" dirty="0">
                <a:solidFill>
                  <a:srgbClr val="0070C0"/>
                </a:solidFill>
              </a:rPr>
              <a:t>General Medical Practitioner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145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1607</Words>
  <Application>Microsoft Office PowerPoint</Application>
  <PresentationFormat>Widescreen</PresentationFormat>
  <Paragraphs>224</Paragraphs>
  <Slides>28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Office Theme</vt:lpstr>
      <vt:lpstr>Dental Core Training   Workforce Training &amp; Education  Yorkshire and Humber Region </vt:lpstr>
      <vt:lpstr>Ghazala Ahmad-Mear Outgoing Associate Postgraduate Dental Dean</vt:lpstr>
      <vt:lpstr>You are already Special   ❤️ </vt:lpstr>
      <vt:lpstr> Overview of the session </vt:lpstr>
      <vt:lpstr>PowerPoint Presentation</vt:lpstr>
      <vt:lpstr>PowerPoint Presentation</vt:lpstr>
      <vt:lpstr>PowerPoint Presentation</vt:lpstr>
      <vt:lpstr>PowerPoint Presentation</vt:lpstr>
      <vt:lpstr>To Support You</vt:lpstr>
      <vt:lpstr>PowerPoint Presentation</vt:lpstr>
      <vt:lpstr>  Your Resources</vt:lpstr>
      <vt:lpstr>PowerPoint Presentation</vt:lpstr>
      <vt:lpstr>Regional Study Days</vt:lpstr>
      <vt:lpstr>Study Leave /  Expenses Application</vt:lpstr>
      <vt:lpstr>PowerPoint Presentation</vt:lpstr>
      <vt:lpstr>Review of Competence Progression</vt:lpstr>
      <vt:lpstr>  Overview</vt:lpstr>
      <vt:lpstr>  Documentation</vt:lpstr>
      <vt:lpstr>  Documentation</vt:lpstr>
      <vt:lpstr>  Documentation</vt:lpstr>
      <vt:lpstr>  Outcomes</vt:lpstr>
      <vt:lpstr>PowerPoint Presentation</vt:lpstr>
      <vt:lpstr>  What’s expected of you?</vt:lpstr>
      <vt:lpstr>  What’s expected of you?</vt:lpstr>
      <vt:lpstr>  What’s expected of you?</vt:lpstr>
      <vt:lpstr>  What’s expected of you?</vt:lpstr>
      <vt:lpstr>PowerPoint Presentation</vt:lpstr>
      <vt:lpstr>Be Safe, have fun!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AHMAD-MEAR, Ghazala (NHS ENGLAND)</dc:creator>
  <cp:lastModifiedBy>GLEW, Hannah (NHS ENGLAND)</cp:lastModifiedBy>
  <cp:revision>6</cp:revision>
  <dcterms:created xsi:type="dcterms:W3CDTF">2025-09-04T18:28:53Z</dcterms:created>
  <dcterms:modified xsi:type="dcterms:W3CDTF">2025-10-06T13:55:42Z</dcterms:modified>
</cp:coreProperties>
</file>