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73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6"/>
            <p14:sldId id="259"/>
            <p14:sldId id="257"/>
            <p14:sldId id="260"/>
            <p14:sldId id="261"/>
            <p14:sldId id="262"/>
            <p14:sldId id="263"/>
            <p14:sldId id="264"/>
            <p14:sldId id="265"/>
            <p14:sldId id="271"/>
            <p14:sldId id="272"/>
            <p14:sldId id="273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3893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61" autoAdjust="0"/>
  </p:normalViewPr>
  <p:slideViewPr>
    <p:cSldViewPr snapToGrid="0" snapToObjects="1"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25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36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1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1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75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2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33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0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5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1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  <p:sldLayoutId id="2147483673" r:id="rId3"/>
    <p:sldLayoutId id="2147483649" r:id="rId4"/>
    <p:sldLayoutId id="2147483650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adeinheene.hee.nhs.uk/Portals/0/Coding%20for%20ARCPs.pdf" TargetMode="External"/><Relationship Id="rId3" Type="http://schemas.openxmlformats.org/officeDocument/2006/relationships/hyperlink" Target="https://www.yorksandhumberdeanery.nhs.uk/paediatrics" TargetMode="External"/><Relationship Id="rId7" Type="http://schemas.openxmlformats.org/officeDocument/2006/relationships/hyperlink" Target="https://madeinheene.hee.nhs.uk/Portals/0/ARCP%20Decision%20Aid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cpch.ac.uk/resources/supporting-covid-19-response-managing-annual-review-competency-progression-arcp" TargetMode="External"/><Relationship Id="rId5" Type="http://schemas.openxmlformats.org/officeDocument/2006/relationships/hyperlink" Target="https://www.yorksandhumberdeanery.nhs.uk/sites/default/files/educational_supervisor_report_esr_guide_2020.pdf" TargetMode="External"/><Relationship Id="rId10" Type="http://schemas.openxmlformats.org/officeDocument/2006/relationships/hyperlink" Target="https://madeinheene.hee.nhs.uk/Portals/0/Derogation%20to%20GG8%20%20in%20response%20to%20COVID%20pandemic%20and%20impact%20on%20trainee%20progression%20assessments.pdf" TargetMode="External"/><Relationship Id="rId4" Type="http://schemas.openxmlformats.org/officeDocument/2006/relationships/hyperlink" Target="https://www.yorksandhumberdeanery.nhs.uk/specialty_training/appraisal__assessment" TargetMode="External"/><Relationship Id="rId9" Type="http://schemas.openxmlformats.org/officeDocument/2006/relationships/hyperlink" Target="https://madeinheene.hee.nhs.uk/Portals/0/Guidance%20on%20completion%20of%20TOOT%20on%20Form%20R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rksandhumberdeanery.nhs.uk/paediatrics/assessment__appraisal/arc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rcpch.ac.uk/resources/assessment-guide#rcpch-response-to-covid-19---modified-assessments-tabl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6868F1-78BA-4661-9391-A5C4A57AC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0000"/>
            <a:ext cx="9144000" cy="37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76" y="2598448"/>
            <a:ext cx="8336362" cy="892044"/>
          </a:xfrm>
          <a:prstGeom prst="rect">
            <a:avLst/>
          </a:prstGeom>
        </p:spPr>
      </p:pic>
      <p:pic>
        <p:nvPicPr>
          <p:cNvPr id="14" name="Picture 13" descr="bottom_brand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" y="5367048"/>
            <a:ext cx="1798200" cy="1243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650" y="1083217"/>
            <a:ext cx="859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A00054"/>
                </a:solidFill>
              </a:rPr>
              <a:t>Educational Supervisor Reports (ESR)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649" y="1705456"/>
            <a:ext cx="833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3893"/>
                </a:solidFill>
              </a:rPr>
              <a:t>April 2020</a:t>
            </a:r>
          </a:p>
          <a:p>
            <a:r>
              <a:rPr lang="en-GB" sz="2400" b="1" dirty="0">
                <a:solidFill>
                  <a:srgbClr val="003893"/>
                </a:solidFill>
              </a:rPr>
              <a:t>Guidance from the School of Paediatrics HEEYH for Educational Supervisors</a:t>
            </a:r>
          </a:p>
        </p:txBody>
      </p:sp>
    </p:spTree>
    <p:extLst>
      <p:ext uri="{BB962C8B-B14F-4D97-AF65-F5344CB8AC3E}">
        <p14:creationId xmlns:p14="http://schemas.microsoft.com/office/powerpoint/2010/main" val="328875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8301789" cy="3720662"/>
          </a:xfrm>
        </p:spPr>
        <p:txBody>
          <a:bodyPr/>
          <a:lstStyle/>
          <a:p>
            <a:r>
              <a:rPr lang="en-US" b="1" dirty="0"/>
              <a:t>04 Patient Management</a:t>
            </a:r>
          </a:p>
          <a:p>
            <a:pPr lvl="2"/>
            <a:r>
              <a:rPr lang="en-US" sz="2000" dirty="0"/>
              <a:t>Refer to assessments, MSF, START, developmental log including clinical questions and reflections relating to specific cases</a:t>
            </a:r>
          </a:p>
          <a:p>
            <a:r>
              <a:rPr lang="en-US" b="1" dirty="0"/>
              <a:t>05 Health Promotion</a:t>
            </a:r>
          </a:p>
          <a:p>
            <a:pPr lvl="2"/>
            <a:r>
              <a:rPr lang="en-US" sz="2000" dirty="0"/>
              <a:t>All trainees should have something in this given current situation re COVID. Other examples are breastfeeding, vaccinations, lifestyle advice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b="1" dirty="0"/>
              <a:t>06 Leadership and Teamworking</a:t>
            </a:r>
          </a:p>
          <a:p>
            <a:pPr lvl="2"/>
            <a:r>
              <a:rPr lang="en-US" sz="2000" dirty="0"/>
              <a:t>Especially important for level 3 trainees. Refer to LEADER CBD, MSF, START 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Domains </a:t>
            </a:r>
            <a:r>
              <a:rPr lang="en-US" sz="2000" dirty="0"/>
              <a:t>– Include specific examples where possible</a:t>
            </a:r>
            <a:endParaRPr lang="en-GB" sz="3200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2260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8301789" cy="3720662"/>
          </a:xfrm>
        </p:spPr>
        <p:txBody>
          <a:bodyPr/>
          <a:lstStyle/>
          <a:p>
            <a:r>
              <a:rPr lang="en-US" b="1" dirty="0"/>
              <a:t>07 Patient Safety</a:t>
            </a:r>
          </a:p>
          <a:p>
            <a:pPr lvl="2"/>
            <a:r>
              <a:rPr lang="en-US" sz="2000" dirty="0"/>
              <a:t>Refer to developmental log, HAT. Any involvement in an SI should have been reflected on and exception report completed and declared on form R</a:t>
            </a:r>
          </a:p>
          <a:p>
            <a:r>
              <a:rPr lang="en-US" b="1" dirty="0"/>
              <a:t>08 Quality Improvement</a:t>
            </a:r>
          </a:p>
          <a:p>
            <a:pPr lvl="2"/>
            <a:r>
              <a:rPr lang="en-US" sz="2000" dirty="0"/>
              <a:t>Evidence of QI activity, audit, again could use COVID and different ways of working (could link to above domain)</a:t>
            </a:r>
          </a:p>
          <a:p>
            <a:r>
              <a:rPr lang="en-US" b="1" dirty="0"/>
              <a:t>09 Safeguarding</a:t>
            </a:r>
          </a:p>
          <a:p>
            <a:pPr lvl="2"/>
            <a:r>
              <a:rPr lang="en-US" sz="2000" dirty="0"/>
              <a:t>If no Safeguarding CBD available in the current situation, identify other safeguarding evidence </a:t>
            </a:r>
            <a:r>
              <a:rPr lang="en-US" sz="2000" dirty="0" err="1"/>
              <a:t>eg</a:t>
            </a:r>
            <a:r>
              <a:rPr lang="en-US" sz="2000" dirty="0"/>
              <a:t> reflections in developmental log, attendance at peer review, completion of diploma Safeguarding module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Domains </a:t>
            </a:r>
            <a:r>
              <a:rPr lang="en-US" sz="2000" dirty="0"/>
              <a:t>– Include specific examples where possible</a:t>
            </a:r>
            <a:endParaRPr lang="en-GB" sz="3200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0016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8301789" cy="3720662"/>
          </a:xfrm>
        </p:spPr>
        <p:txBody>
          <a:bodyPr/>
          <a:lstStyle/>
          <a:p>
            <a:r>
              <a:rPr lang="en-US" b="1" dirty="0"/>
              <a:t>10 Education and Training</a:t>
            </a:r>
          </a:p>
          <a:p>
            <a:pPr lvl="2"/>
            <a:r>
              <a:rPr lang="en-US" sz="2000" dirty="0"/>
              <a:t>Refer to developmental log. Should also include any feedback received for any teaching given</a:t>
            </a:r>
          </a:p>
          <a:p>
            <a:r>
              <a:rPr lang="en-US" b="1" dirty="0"/>
              <a:t>11 Research</a:t>
            </a:r>
          </a:p>
          <a:p>
            <a:pPr lvl="2"/>
            <a:r>
              <a:rPr lang="en-US" sz="2000" dirty="0"/>
              <a:t>Include any work on guidelines, GCP, diploma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Summary</a:t>
            </a:r>
          </a:p>
          <a:p>
            <a:pPr marL="0" indent="0">
              <a:buNone/>
            </a:pPr>
            <a:r>
              <a:rPr lang="en-US" sz="2000" dirty="0"/>
              <a:t>This section is very useful to the ARCP panel as gives an overall view of training progress and any areas for development </a:t>
            </a:r>
            <a:r>
              <a:rPr lang="en-US" sz="2000" dirty="0" err="1"/>
              <a:t>eg</a:t>
            </a:r>
            <a:r>
              <a:rPr lang="en-US" sz="2000" dirty="0"/>
              <a:t> exams, and is especially important when completing a training level; for this year this is the only section that needs to be filled in.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Domains </a:t>
            </a:r>
            <a:r>
              <a:rPr lang="en-US" sz="2000" dirty="0"/>
              <a:t>– Include specific examples where possible</a:t>
            </a:r>
            <a:endParaRPr lang="en-GB" sz="3200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0017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 Supervision</a:t>
            </a:r>
            <a:endParaRPr lang="en-GB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29BB76DC-A991-4ED9-9F74-7CF268E87502}"/>
              </a:ext>
            </a:extLst>
          </p:cNvPr>
          <p:cNvSpPr txBox="1">
            <a:spLocks/>
          </p:cNvSpPr>
          <p:nvPr/>
        </p:nvSpPr>
        <p:spPr>
          <a:xfrm>
            <a:off x="340058" y="2389732"/>
            <a:ext cx="8515184" cy="26692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ES</a:t>
            </a:r>
            <a:r>
              <a:rPr lang="en-US" dirty="0"/>
              <a:t> please don’t give opinion on areas you can’t comment on – refer to CSR or discuss with CS </a:t>
            </a:r>
          </a:p>
          <a:p>
            <a:endParaRPr lang="en-US" dirty="0"/>
          </a:p>
          <a:p>
            <a:r>
              <a:rPr lang="en-US" b="1" dirty="0"/>
              <a:t>CSR</a:t>
            </a:r>
            <a:r>
              <a:rPr lang="en-US" dirty="0"/>
              <a:t> – for neonatal and community posts please comment whether competencies have been achieved (regardless of actual time spent in post)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97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8566484" cy="3720662"/>
          </a:xfrm>
        </p:spPr>
        <p:txBody>
          <a:bodyPr/>
          <a:lstStyle/>
          <a:p>
            <a:r>
              <a:rPr lang="en-GB" u="sng" dirty="0">
                <a:hlinkClick r:id="rId3"/>
              </a:rPr>
              <a:t>HEEYH Paediatrics Website Homepage</a:t>
            </a:r>
            <a:endParaRPr lang="en-GB" u="sng" dirty="0"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GB" dirty="0">
                <a:hlinkClick r:id="rId4"/>
              </a:rPr>
              <a:t>HEEYH Paediatrics Appraisal and Assessment Webpage</a:t>
            </a:r>
            <a:endParaRPr lang="en-GB" dirty="0"/>
          </a:p>
          <a:p>
            <a:r>
              <a:rPr lang="en-GB" dirty="0">
                <a:hlinkClick r:id="rId5"/>
              </a:rPr>
              <a:t>HEEYH Paediatrics ESR Guide 2020</a:t>
            </a:r>
            <a:endParaRPr lang="en-GB" dirty="0"/>
          </a:p>
          <a:p>
            <a:r>
              <a:rPr lang="en-GB" dirty="0">
                <a:hlinkClick r:id="rId6"/>
              </a:rPr>
              <a:t>RCPCH COVID-19 Guidance on Managing ARCP’s</a:t>
            </a:r>
            <a:endParaRPr lang="en-GB" dirty="0"/>
          </a:p>
          <a:p>
            <a:r>
              <a:rPr lang="en-GB" dirty="0">
                <a:hlinkClick r:id="rId7"/>
              </a:rPr>
              <a:t>National Decision Aid</a:t>
            </a:r>
            <a:endParaRPr lang="en-GB" dirty="0"/>
          </a:p>
          <a:p>
            <a:r>
              <a:rPr lang="en-GB" dirty="0">
                <a:hlinkClick r:id="rId8"/>
              </a:rPr>
              <a:t>National Guidance on Coding ARCP’s</a:t>
            </a:r>
            <a:endParaRPr lang="en-GB" dirty="0"/>
          </a:p>
          <a:p>
            <a:r>
              <a:rPr lang="en-GB" dirty="0">
                <a:hlinkClick r:id="rId9"/>
              </a:rPr>
              <a:t>Guidance on completion of TOOT on Form R</a:t>
            </a:r>
            <a:endParaRPr lang="en-GB" dirty="0"/>
          </a:p>
          <a:p>
            <a:r>
              <a:rPr lang="en-GB" dirty="0">
                <a:hlinkClick r:id="rId10"/>
              </a:rPr>
              <a:t>Derogation to Gold Guide 8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  <a:endParaRPr lang="en-GB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2725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Feedback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Appreciation of time spent on reports – especially in current climate</a:t>
            </a:r>
          </a:p>
          <a:p>
            <a:r>
              <a:rPr lang="en-US" dirty="0"/>
              <a:t>There will be more reliance on the ESR due to fewer training opportunities and the need to identify alternative evidence of training progress</a:t>
            </a:r>
          </a:p>
          <a:p>
            <a:r>
              <a:rPr lang="en-US" dirty="0"/>
              <a:t>Detail makes ESR more useful to ARCP panel, and also gives recognition of trainees’ efforts and achievements</a:t>
            </a:r>
          </a:p>
          <a:p>
            <a:r>
              <a:rPr lang="en-US" dirty="0"/>
              <a:t>Trainees also encouraged to provide more detail in their section of ESR</a:t>
            </a:r>
          </a:p>
          <a:p>
            <a:endParaRPr lang="en-GB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endParaRPr lang="en-GB" sz="1300" b="1" dirty="0"/>
          </a:p>
        </p:txBody>
      </p:sp>
    </p:spTree>
    <p:extLst>
      <p:ext uri="{BB962C8B-B14F-4D97-AF65-F5344CB8AC3E}">
        <p14:creationId xmlns:p14="http://schemas.microsoft.com/office/powerpoint/2010/main" val="409547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8337884" cy="3720662"/>
          </a:xfrm>
        </p:spPr>
        <p:txBody>
          <a:bodyPr/>
          <a:lstStyle/>
          <a:p>
            <a:r>
              <a:rPr lang="en-GB" dirty="0"/>
              <a:t>Evidence of regular interaction and knowledge of trainee </a:t>
            </a:r>
          </a:p>
          <a:p>
            <a:r>
              <a:rPr lang="en-GB" dirty="0"/>
              <a:t>Evidence of clear PDP goals and review of progress</a:t>
            </a:r>
          </a:p>
          <a:p>
            <a:r>
              <a:rPr lang="en-GB" dirty="0"/>
              <a:t>Include areas of good practice and constructive suggestions for development</a:t>
            </a:r>
          </a:p>
          <a:p>
            <a:r>
              <a:rPr lang="en-GB" dirty="0"/>
              <a:t>Highlight excellence</a:t>
            </a:r>
          </a:p>
          <a:p>
            <a:r>
              <a:rPr lang="en-GB" dirty="0"/>
              <a:t>Some trainees need additional support re tagging evidence to curriculum domains (see later slides)</a:t>
            </a:r>
          </a:p>
          <a:p>
            <a:r>
              <a:rPr lang="en-GB" dirty="0"/>
              <a:t>Reflection (quality over quantity)</a:t>
            </a:r>
          </a:p>
          <a:p>
            <a:r>
              <a:rPr lang="en-GB" dirty="0"/>
              <a:t>Evidence of training progression</a:t>
            </a:r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Points to Cover</a:t>
            </a:r>
            <a:endParaRPr lang="en-GB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7511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Encourage trainees to complete the ARCP checklists available on the </a:t>
            </a:r>
            <a:r>
              <a:rPr lang="en-US" dirty="0">
                <a:hlinkClick r:id="rId3"/>
              </a:rPr>
              <a:t>deanery website </a:t>
            </a:r>
            <a:r>
              <a:rPr lang="en-US" dirty="0"/>
              <a:t>prior to meeting (and upload to portfolio)</a:t>
            </a:r>
          </a:p>
          <a:p>
            <a:r>
              <a:rPr lang="en-US" b="1" dirty="0"/>
              <a:t>Note that this year due to </a:t>
            </a:r>
            <a:r>
              <a:rPr lang="en-US" b="1" dirty="0" err="1"/>
              <a:t>Covid</a:t>
            </a:r>
            <a:r>
              <a:rPr lang="en-US" b="1" dirty="0"/>
              <a:t> the following minimum requirements apply:</a:t>
            </a:r>
            <a:r>
              <a:rPr lang="en-GB" b="1" dirty="0"/>
              <a:t> </a:t>
            </a:r>
            <a:r>
              <a:rPr lang="en-GB" b="1" i="1" dirty="0">
                <a:hlinkClick r:id="rId4"/>
              </a:rPr>
              <a:t>View here</a:t>
            </a:r>
            <a:endParaRPr lang="en-US" b="1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177926"/>
            <a:ext cx="8434388" cy="679449"/>
          </a:xfrm>
        </p:spPr>
        <p:txBody>
          <a:bodyPr/>
          <a:lstStyle/>
          <a:p>
            <a:r>
              <a:rPr lang="en-US" dirty="0"/>
              <a:t>ARCP checklist – will save you time!</a:t>
            </a:r>
            <a:endParaRPr lang="en-GB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094E521A-D249-4BC1-AD56-F58AD901F12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r="10512"/>
          <a:stretch/>
        </p:blipFill>
        <p:spPr bwMode="auto">
          <a:xfrm>
            <a:off x="5076497" y="1857375"/>
            <a:ext cx="36734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3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8373979" cy="3720662"/>
          </a:xfrm>
        </p:spPr>
        <p:txBody>
          <a:bodyPr/>
          <a:lstStyle/>
          <a:p>
            <a:r>
              <a:rPr lang="en-US" sz="1800" dirty="0"/>
              <a:t>ARCP checklist – all mandatory evidence for the year should be provided in order to sign off training year, use the RCPCH </a:t>
            </a:r>
            <a:r>
              <a:rPr lang="en-US" sz="1800" dirty="0" err="1"/>
              <a:t>Covid</a:t>
            </a:r>
            <a:r>
              <a:rPr lang="en-US" sz="1800" dirty="0"/>
              <a:t> assessment table for this year</a:t>
            </a:r>
          </a:p>
          <a:p>
            <a:r>
              <a:rPr lang="en-US" sz="1800" dirty="0"/>
              <a:t>Tables of assessments – numbers required by end of post </a:t>
            </a:r>
            <a:r>
              <a:rPr lang="en-US" sz="1800" b="1" dirty="0"/>
              <a:t>(however, there will be consideration given to the current situation and impact on training opportunities)</a:t>
            </a:r>
          </a:p>
          <a:p>
            <a:r>
              <a:rPr lang="en-US" sz="1800" dirty="0"/>
              <a:t>1 MSF required </a:t>
            </a:r>
            <a:r>
              <a:rPr lang="en-US" sz="1800" b="1" dirty="0"/>
              <a:t>per calendar year NOT training year </a:t>
            </a:r>
            <a:r>
              <a:rPr lang="en-US" sz="1800" dirty="0"/>
              <a:t>but for this year requirements have been reduced</a:t>
            </a:r>
          </a:p>
          <a:p>
            <a:r>
              <a:rPr lang="en-US" sz="1800" dirty="0"/>
              <a:t>Ensure APLS/NLS/Safeguarding training up to date (up to March 2020 due to </a:t>
            </a:r>
            <a:r>
              <a:rPr lang="en-US" sz="1800" dirty="0" err="1"/>
              <a:t>Covid</a:t>
            </a:r>
            <a:r>
              <a:rPr lang="en-US" sz="1800" dirty="0"/>
              <a:t>)</a:t>
            </a:r>
          </a:p>
          <a:p>
            <a:r>
              <a:rPr lang="en-US" sz="1800" dirty="0"/>
              <a:t>Early CCT guidance and CCT calculator available on the school website</a:t>
            </a:r>
          </a:p>
          <a:p>
            <a:r>
              <a:rPr lang="en-US" sz="1800" dirty="0"/>
              <a:t>Form R – this is essential for all trainees to complete and upload to portfolio</a:t>
            </a:r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40057" y="837032"/>
            <a:ext cx="8045954" cy="679449"/>
          </a:xfrm>
        </p:spPr>
        <p:txBody>
          <a:bodyPr/>
          <a:lstStyle/>
          <a:p>
            <a:r>
              <a:rPr lang="en-US" dirty="0"/>
              <a:t>Tools and Guidance available on Deanery website</a:t>
            </a:r>
            <a:endParaRPr lang="en-GB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7771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8386011" cy="3720662"/>
          </a:xfrm>
        </p:spPr>
        <p:txBody>
          <a:bodyPr/>
          <a:lstStyle/>
          <a:p>
            <a:r>
              <a:rPr lang="en-US" dirty="0"/>
              <a:t>ST3 trainees who have been unable to sit clinical exams due to COVID may still move on to middle grade </a:t>
            </a:r>
            <a:r>
              <a:rPr lang="en-US" dirty="0" err="1"/>
              <a:t>rotas</a:t>
            </a:r>
            <a:r>
              <a:rPr lang="en-US" dirty="0"/>
              <a:t> – as long as there is sufficient evidence and documentation within ESR that they have made sufficient training progress and they have achieved other level 1 competencies</a:t>
            </a:r>
          </a:p>
          <a:p>
            <a:r>
              <a:rPr lang="en-US" dirty="0"/>
              <a:t>A clinical and educational supervisor comment in their report regarding ‘readiness to progress to registrar duties’ will be helpful for the ARCP panel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ST3 Trainees</a:t>
            </a:r>
            <a:endParaRPr lang="en-GB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4800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8361947" cy="3720662"/>
          </a:xfrm>
        </p:spPr>
        <p:txBody>
          <a:bodyPr/>
          <a:lstStyle/>
          <a:p>
            <a:r>
              <a:rPr lang="en-US" dirty="0"/>
              <a:t>START assessment (ST7+)– should review with trainee and ensure reflection and action plan for areas for development</a:t>
            </a:r>
          </a:p>
          <a:p>
            <a:r>
              <a:rPr lang="en-US" dirty="0"/>
              <a:t>MSF – should be discussed with trainee </a:t>
            </a:r>
          </a:p>
          <a:p>
            <a:r>
              <a:rPr lang="en-US" dirty="0"/>
              <a:t>Any discussions regarding trainee wellbeing and support available should be documented</a:t>
            </a:r>
          </a:p>
          <a:p>
            <a:r>
              <a:rPr lang="en-US" dirty="0"/>
              <a:t>Ensure communication with TPDs if training concerns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 and Wellbeing</a:t>
            </a:r>
            <a:endParaRPr lang="en-GB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8017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8205537" cy="1197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trainees will require further guidance regarding reflection versus description, and should be encouraged to adopt this approach: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Reflection</a:t>
            </a:r>
            <a:endParaRPr lang="en-GB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3DB9DB-D921-4697-AFD0-CC3332199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94" y="2962677"/>
            <a:ext cx="2438611" cy="3194581"/>
          </a:xfrm>
          <a:prstGeom prst="rect">
            <a:avLst/>
          </a:prstGeom>
        </p:spPr>
      </p:pic>
      <p:sp>
        <p:nvSpPr>
          <p:cNvPr id="7" name="Down Arrow 8">
            <a:extLst>
              <a:ext uri="{FF2B5EF4-FFF2-40B4-BE49-F238E27FC236}">
                <a16:creationId xmlns:a16="http://schemas.microsoft.com/office/drawing/2014/main" xmlns="" id="{3D85D0EE-BF2D-4CFF-A3D1-60F658B623CF}"/>
              </a:ext>
            </a:extLst>
          </p:cNvPr>
          <p:cNvSpPr/>
          <p:nvPr/>
        </p:nvSpPr>
        <p:spPr>
          <a:xfrm>
            <a:off x="4437680" y="3727979"/>
            <a:ext cx="18973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8">
            <a:extLst>
              <a:ext uri="{FF2B5EF4-FFF2-40B4-BE49-F238E27FC236}">
                <a16:creationId xmlns:a16="http://schemas.microsoft.com/office/drawing/2014/main" xmlns="" id="{76B33C03-DA3F-4696-A054-1A437F9CF46F}"/>
              </a:ext>
            </a:extLst>
          </p:cNvPr>
          <p:cNvSpPr/>
          <p:nvPr/>
        </p:nvSpPr>
        <p:spPr>
          <a:xfrm>
            <a:off x="4437679" y="4903795"/>
            <a:ext cx="18973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8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8301789" cy="3720662"/>
          </a:xfrm>
        </p:spPr>
        <p:txBody>
          <a:bodyPr/>
          <a:lstStyle/>
          <a:p>
            <a:r>
              <a:rPr lang="en-US" b="1" dirty="0"/>
              <a:t>01 Professional Values and </a:t>
            </a:r>
            <a:r>
              <a:rPr lang="en-US" b="1" dirty="0" err="1"/>
              <a:t>Behaviours</a:t>
            </a:r>
            <a:r>
              <a:rPr lang="en-US" b="1" dirty="0"/>
              <a:t> </a:t>
            </a:r>
          </a:p>
          <a:p>
            <a:pPr lvl="2"/>
            <a:r>
              <a:rPr lang="en-US" sz="2000" dirty="0"/>
              <a:t>Comment on level of responsibility, credibility and quality of reflections, can refer to developmental log and MSF</a:t>
            </a:r>
          </a:p>
          <a:p>
            <a:r>
              <a:rPr lang="en-US" b="1" dirty="0"/>
              <a:t>02 Communication</a:t>
            </a:r>
          </a:p>
          <a:p>
            <a:pPr lvl="2"/>
            <a:r>
              <a:rPr lang="en-US" sz="2000" dirty="0"/>
              <a:t>General feedback received from assessments, MSF, START</a:t>
            </a:r>
          </a:p>
          <a:p>
            <a:r>
              <a:rPr lang="en-US" b="1" dirty="0"/>
              <a:t>03 Procedures</a:t>
            </a:r>
          </a:p>
          <a:p>
            <a:pPr lvl="2"/>
            <a:r>
              <a:rPr lang="en-US" sz="2000" dirty="0"/>
              <a:t>Refer to skills log and assessments – particularly important for neonatal posts</a:t>
            </a:r>
          </a:p>
          <a:p>
            <a:pPr marL="914400" lvl="2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GB" sz="1800" dirty="0"/>
              <a:t>Note that this year the ES report is much shorter and you will only need to fill in one section giving an overview of all domains  and training progress; ES still need to make a judgement  regarding trainee progress on all domains though!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Domains </a:t>
            </a:r>
            <a:r>
              <a:rPr lang="en-US" sz="2000" dirty="0"/>
              <a:t>– Include specific examples where possible</a:t>
            </a:r>
            <a:endParaRPr lang="en-GB" sz="3200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38167669"/>
      </p:ext>
    </p:extLst>
  </p:cSld>
  <p:clrMapOvr>
    <a:masterClrMapping/>
  </p:clrMapOvr>
</p:sld>
</file>

<file path=ppt/theme/theme1.xml><?xml version="1.0" encoding="utf-8"?>
<a:theme xmlns:a="http://schemas.openxmlformats.org/drawingml/2006/main" name="HEE PPT - Master slide deck_1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TEMPLATE+-+Master+slide+deck+v2 (1)</Template>
  <TotalTime>44</TotalTime>
  <Words>937</Words>
  <Application>Microsoft Office PowerPoint</Application>
  <PresentationFormat>On-screen Show (4:3)</PresentationFormat>
  <Paragraphs>106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HEE PPT - Master slide deck_1 (1)</vt:lpstr>
      <vt:lpstr>PowerPoint Presentation</vt:lpstr>
      <vt:lpstr>General Feedback</vt:lpstr>
      <vt:lpstr>General Points to Cover</vt:lpstr>
      <vt:lpstr>ARCP checklist – will save you time!</vt:lpstr>
      <vt:lpstr>Tools and Guidance available on Deanery website</vt:lpstr>
      <vt:lpstr>ST3 Trainees</vt:lpstr>
      <vt:lpstr>Feedback and Wellbeing</vt:lpstr>
      <vt:lpstr>Reflection</vt:lpstr>
      <vt:lpstr>Domains – Include specific examples where possible</vt:lpstr>
      <vt:lpstr>Domains – Include specific examples where possible</vt:lpstr>
      <vt:lpstr>Domains – Include specific examples where possible</vt:lpstr>
      <vt:lpstr>Domains – Include specific examples where possible</vt:lpstr>
      <vt:lpstr>Clinical Supervision</vt:lpstr>
      <vt:lpstr>Other Resources</vt:lpstr>
    </vt:vector>
  </TitlesOfParts>
  <Company>Health Education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</dc:creator>
  <cp:lastModifiedBy>Vas, Christopher (Neonatology)</cp:lastModifiedBy>
  <cp:revision>6</cp:revision>
  <dcterms:created xsi:type="dcterms:W3CDTF">2020-05-12T16:20:05Z</dcterms:created>
  <dcterms:modified xsi:type="dcterms:W3CDTF">2020-05-21T07:40:29Z</dcterms:modified>
</cp:coreProperties>
</file>