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/>
      <a:tcStyle>
        <a:tcBdr/>
        <a:fill>
          <a:solidFill>
            <a:srgbClr val="E6F0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/>
      <a:tcStyle>
        <a:tcBdr/>
        <a:fill>
          <a:solidFill>
            <a:srgbClr val="EAF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1E1"/>
          </a:solidFill>
        </a:fill>
      </a:tcStyle>
    </a:wholeTbl>
    <a:band2H>
      <a:tcTxStyle/>
      <a:tcStyle>
        <a:tcBdr/>
        <a:fill>
          <a:solidFill>
            <a:srgbClr val="FCE9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840" y="56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67461550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400" i="1"/>
            </a:lvl1pPr>
            <a:lvl2pPr marL="777875" indent="-333375" algn="ctr">
              <a:spcBef>
                <a:spcPts val="0"/>
              </a:spcBef>
              <a:defRPr sz="2400" i="1"/>
            </a:lvl2pPr>
            <a:lvl3pPr marL="1222375" indent="-333375" algn="ctr">
              <a:spcBef>
                <a:spcPts val="0"/>
              </a:spcBef>
              <a:defRPr sz="2400" i="1"/>
            </a:lvl3pPr>
            <a:lvl4pPr marL="1666875" indent="-333375" algn="ctr">
              <a:spcBef>
                <a:spcPts val="0"/>
              </a:spcBef>
              <a:defRPr sz="2400" i="1"/>
            </a:lvl4pPr>
            <a:lvl5pPr marL="2111375" indent="-333375" algn="ctr">
              <a:spcBef>
                <a:spcPts val="0"/>
              </a:spcBef>
              <a:defRPr sz="2400" i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3"/>
          </p:nvPr>
        </p:nvSpPr>
        <p:spPr>
          <a:xfrm>
            <a:off x="1270000" y="4267112"/>
            <a:ext cx="10464800" cy="609777"/>
          </a:xfrm>
          <a:prstGeom prst="rect">
            <a:avLst/>
          </a:prstGeom>
        </p:spPr>
        <p:txBody>
          <a:bodyPr/>
          <a:lstStyle/>
          <a:p>
            <a:pPr marL="0" indent="0" algn="ctr" defTabSz="572516">
              <a:spcBef>
                <a:spcPts val="0"/>
              </a:spcBef>
              <a:buSzTx/>
              <a:buNone/>
              <a:defRPr sz="3332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Educational Appraisal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10000"/>
            </a:lvl1pPr>
          </a:lstStyle>
          <a:p>
            <a:r>
              <a:t>Educational Appraisal</a:t>
            </a:r>
          </a:p>
        </p:txBody>
      </p:sp>
      <p:sp>
        <p:nvSpPr>
          <p:cNvPr id="120" name="Dr Caz Farrow…"/>
          <p:cNvSpPr txBox="1">
            <a:spLocks noGrp="1"/>
          </p:cNvSpPr>
          <p:nvPr>
            <p:ph type="subTitle" sz="quarter" idx="1"/>
          </p:nvPr>
        </p:nvSpPr>
        <p:spPr>
          <a:xfrm>
            <a:off x="1270000" y="6394648"/>
            <a:ext cx="10464800" cy="1615730"/>
          </a:xfrm>
          <a:prstGeom prst="rect">
            <a:avLst/>
          </a:prstGeom>
        </p:spPr>
        <p:txBody>
          <a:bodyPr/>
          <a:lstStyle/>
          <a:p>
            <a:pPr defTabSz="519937">
              <a:defRPr sz="3200"/>
            </a:pPr>
            <a:r>
              <a:t>Dr Caz Farrow</a:t>
            </a:r>
          </a:p>
          <a:p>
            <a:pPr defTabSz="519937">
              <a:defRPr sz="3200"/>
            </a:pPr>
            <a:r>
              <a:t>School of Anaesthesia Conference</a:t>
            </a:r>
          </a:p>
          <a:p>
            <a:pPr defTabSz="519937">
              <a:defRPr sz="3200"/>
            </a:pPr>
            <a:r>
              <a:t>November 2020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4) Enhancing learning through assessmen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00"/>
            </a:lvl1pPr>
          </a:lstStyle>
          <a:p>
            <a:r>
              <a:t>4) Enhancing learning through assessment</a:t>
            </a:r>
          </a:p>
        </p:txBody>
      </p:sp>
      <p:sp>
        <p:nvSpPr>
          <p:cNvPr id="147" name="Understanding of LLP/e-portfolio &amp; WBPAs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Understanding of LLP/e-portfolio &amp; WBPAs</a:t>
            </a:r>
          </a:p>
          <a:p>
            <a:pPr>
              <a:defRPr b="1"/>
            </a:pPr>
            <a:r>
              <a:t>ARCP attendance</a:t>
            </a:r>
          </a:p>
          <a:p>
            <a:r>
              <a:t>Involvement in exams eg OSCEs, question writing, observe RCoA exams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5) Supporting &amp; monitoring educational progres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00"/>
            </a:lvl1pPr>
          </a:lstStyle>
          <a:p>
            <a:r>
              <a:t>5) Supporting &amp; monitoring educational progress</a:t>
            </a:r>
          </a:p>
        </p:txBody>
      </p:sp>
      <p:sp>
        <p:nvSpPr>
          <p:cNvPr id="150" name="Anonymised records of trainee progress eg ESSR, ARCP outcome/attendanc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i="1"/>
            </a:pPr>
            <a:r>
              <a:t>Anonymised</a:t>
            </a:r>
            <a:r>
              <a:rPr i="0"/>
              <a:t> records of trainee progress eg ESSR, ARCP outcome/attendance</a:t>
            </a:r>
          </a:p>
          <a:p>
            <a:r>
              <a:t>Involvement in recruiting, training committees</a:t>
            </a:r>
          </a:p>
          <a:p>
            <a:r>
              <a:t>Participation in recruitment eg CT/ST interviews</a:t>
            </a:r>
          </a:p>
          <a:p>
            <a:r>
              <a:t>Trainee feedback</a:t>
            </a:r>
          </a:p>
          <a:p>
            <a:r>
              <a:t>Mentoring/coaching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6) Guiding personal &amp; professional developmen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00"/>
            </a:lvl1pPr>
          </a:lstStyle>
          <a:p>
            <a:r>
              <a:t>6) Guiding personal &amp; professional development</a:t>
            </a:r>
          </a:p>
        </p:txBody>
      </p:sp>
      <p:sp>
        <p:nvSpPr>
          <p:cNvPr id="153" name="Anonymised examples of support, career advice provided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i="1"/>
            </a:pPr>
            <a:r>
              <a:t>Anonymised</a:t>
            </a:r>
            <a:r>
              <a:rPr i="0"/>
              <a:t> examples of support, career advice provided</a:t>
            </a:r>
          </a:p>
          <a:p>
            <a:pPr>
              <a:defRPr i="1"/>
            </a:pPr>
            <a:r>
              <a:t>Anonymised</a:t>
            </a:r>
            <a:r>
              <a:rPr i="0"/>
              <a:t> examples of trainee meetings, managing trainees in difficulty</a:t>
            </a:r>
          </a:p>
          <a:p>
            <a:r>
              <a:t>Mentoring/coaching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7) CPD as an educato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7) CPD as an educator</a:t>
            </a:r>
          </a:p>
        </p:txBody>
      </p:sp>
      <p:sp>
        <p:nvSpPr>
          <p:cNvPr id="156" name="‘Easiest’ section to evidenc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13384" indent="-413384" defTabSz="543305">
              <a:spcBef>
                <a:spcPts val="3900"/>
              </a:spcBef>
              <a:defRPr sz="2900"/>
            </a:pPr>
            <a:r>
              <a:t>‘Easiest’ section to evidence</a:t>
            </a:r>
          </a:p>
          <a:p>
            <a:pPr marL="413384" indent="-413384" defTabSz="543305">
              <a:spcBef>
                <a:spcPts val="3900"/>
              </a:spcBef>
              <a:defRPr sz="2900"/>
            </a:pPr>
            <a:r>
              <a:t>Balance of learning activities &amp; experiences, with reflection </a:t>
            </a:r>
          </a:p>
          <a:p>
            <a:pPr marL="413384" indent="-413384" defTabSz="543305">
              <a:spcBef>
                <a:spcPts val="3900"/>
              </a:spcBef>
              <a:defRPr sz="2900"/>
            </a:pPr>
            <a:r>
              <a:t>Evidence in this section likely relates to other domains</a:t>
            </a:r>
          </a:p>
          <a:p>
            <a:pPr marL="413384" indent="-413384" defTabSz="543305">
              <a:spcBef>
                <a:spcPts val="3900"/>
              </a:spcBef>
              <a:defRPr sz="2900"/>
            </a:pPr>
            <a:r>
              <a:t>Courses relating to training &amp; education</a:t>
            </a:r>
          </a:p>
          <a:p>
            <a:pPr marL="413384" indent="-413384" defTabSz="543305">
              <a:spcBef>
                <a:spcPts val="3900"/>
              </a:spcBef>
              <a:defRPr sz="2900"/>
            </a:pPr>
            <a:r>
              <a:t>Medical education qualifications gained</a:t>
            </a:r>
          </a:p>
          <a:p>
            <a:pPr marL="413384" indent="-413384" defTabSz="543305">
              <a:spcBef>
                <a:spcPts val="3900"/>
              </a:spcBef>
              <a:defRPr sz="2900"/>
            </a:pPr>
            <a:r>
              <a:t>Feedback on teaching</a:t>
            </a:r>
          </a:p>
          <a:p>
            <a:pPr marL="413384" indent="-413384" defTabSz="543305">
              <a:spcBef>
                <a:spcPts val="3900"/>
              </a:spcBef>
              <a:defRPr sz="2900"/>
            </a:pPr>
            <a:r>
              <a:t>Awards/commendations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PD suggestion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CPD suggestions</a:t>
            </a:r>
          </a:p>
        </p:txBody>
      </p:sp>
      <p:sp>
        <p:nvSpPr>
          <p:cNvPr id="159" name="Generic &amp; anaesthetic specific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26719" indent="-426719" defTabSz="560830">
              <a:spcBef>
                <a:spcPts val="4000"/>
              </a:spcBef>
              <a:defRPr sz="3000"/>
            </a:pPr>
            <a:r>
              <a:t>Generic &amp; anaesthetic specific</a:t>
            </a:r>
          </a:p>
          <a:p>
            <a:pPr marL="426719" indent="-426719" defTabSz="560830">
              <a:spcBef>
                <a:spcPts val="4000"/>
              </a:spcBef>
              <a:defRPr sz="3000"/>
            </a:pPr>
            <a:r>
              <a:t>Local</a:t>
            </a:r>
          </a:p>
          <a:p>
            <a:pPr marL="426719" indent="-426719" defTabSz="560830">
              <a:spcBef>
                <a:spcPts val="4000"/>
              </a:spcBef>
              <a:defRPr sz="3000"/>
            </a:pPr>
            <a:r>
              <a:t>Regional: School Conference, Train the Trainers, other HEYH  </a:t>
            </a:r>
          </a:p>
          <a:p>
            <a:pPr marL="426719" indent="-426719" defTabSz="560830">
              <a:spcBef>
                <a:spcPts val="4000"/>
              </a:spcBef>
              <a:defRPr sz="3000"/>
            </a:pPr>
            <a:r>
              <a:t>National: RCoA Anaesthetists as Educators, SEAUK ASM, GIC, ASPiH, AAGBI mentoring programme</a:t>
            </a:r>
          </a:p>
          <a:p>
            <a:pPr marL="426719" indent="-426719" defTabSz="560830">
              <a:spcBef>
                <a:spcPts val="4000"/>
              </a:spcBef>
              <a:defRPr sz="3000"/>
            </a:pPr>
            <a:r>
              <a:t>Online courses eg E-learning LTFT </a:t>
            </a:r>
          </a:p>
          <a:p>
            <a:pPr marL="426719" indent="-426719" defTabSz="560830">
              <a:spcBef>
                <a:spcPts val="4000"/>
              </a:spcBef>
              <a:defRPr sz="3000"/>
            </a:pPr>
            <a:r>
              <a:t>Online resources: SEAUK, HEYH er SuppoRTT, webinars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What next?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What next?</a:t>
            </a:r>
          </a:p>
        </p:txBody>
      </p:sp>
      <p:sp>
        <p:nvSpPr>
          <p:cNvPr id="162" name="Further aspects of appraisal: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Further aspects of appraisal:</a:t>
            </a:r>
          </a:p>
          <a:p>
            <a:pPr marL="635000" indent="-635000">
              <a:buSzPct val="100000"/>
              <a:buAutoNum type="arabicPeriod"/>
            </a:pPr>
            <a:r>
              <a:t>What are areas of strength &amp; weakness &amp; what can be done to help build on former/advance latter?</a:t>
            </a:r>
          </a:p>
          <a:p>
            <a:pPr marL="635000" indent="-635000">
              <a:buSzPct val="100000"/>
              <a:buAutoNum type="arabicPeriod"/>
            </a:pPr>
            <a:r>
              <a:t>What are the plans for remainder of revalidation cycle &amp; how can this be achieved?</a:t>
            </a:r>
          </a:p>
          <a:p>
            <a:r>
              <a:t>Incorporate into overall PDP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hallenge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Challenges</a:t>
            </a:r>
          </a:p>
        </p:txBody>
      </p:sp>
      <p:sp>
        <p:nvSpPr>
          <p:cNvPr id="165" name="Tim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Time</a:t>
            </a:r>
          </a:p>
          <a:p>
            <a:r>
              <a:t>Multiple areas of discussion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Overview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Overview</a:t>
            </a:r>
          </a:p>
        </p:txBody>
      </p:sp>
      <p:sp>
        <p:nvSpPr>
          <p:cNvPr id="123" name="Importance of &amp; requirements for educational appraisal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Importance of &amp; requirements for educational appraisal</a:t>
            </a:r>
          </a:p>
          <a:p>
            <a:r>
              <a:t>7 Domains</a:t>
            </a:r>
          </a:p>
          <a:p>
            <a:r>
              <a:t>Nature of each domain &amp; examples of evidence</a:t>
            </a:r>
          </a:p>
          <a:p>
            <a:r>
              <a:t>Opportunities &amp; challenges 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Why is this important?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Why is this important?</a:t>
            </a:r>
          </a:p>
        </p:txBody>
      </p:sp>
      <p:sp>
        <p:nvSpPr>
          <p:cNvPr id="126" name="Annual appraisal should reflect the entirety of scope of practic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75113" indent="-375113" defTabSz="493006">
              <a:spcBef>
                <a:spcPts val="3400"/>
              </a:spcBef>
              <a:defRPr sz="2619"/>
            </a:pPr>
            <a:r>
              <a:t>Annual appraisal should reflect the entirety of scope of practice with supporting info</a:t>
            </a:r>
          </a:p>
          <a:p>
            <a:pPr marL="375113" indent="-375113" defTabSz="493006">
              <a:spcBef>
                <a:spcPts val="3400"/>
              </a:spcBef>
              <a:defRPr sz="2619"/>
            </a:pPr>
            <a:r>
              <a:t>For ES/CSs, educational appraisal occurs as part of the general appraisal process</a:t>
            </a:r>
          </a:p>
          <a:p>
            <a:pPr marL="375113" indent="-375113" defTabSz="493006">
              <a:spcBef>
                <a:spcPts val="3400"/>
              </a:spcBef>
              <a:defRPr sz="2619"/>
            </a:pPr>
            <a:r>
              <a:t>ES: A trainer who is trained to be responsible for the overall supervision &amp; management of a specified trainee’s educational progress</a:t>
            </a:r>
          </a:p>
          <a:p>
            <a:pPr marL="375113" indent="-375113" defTabSz="493006">
              <a:spcBef>
                <a:spcPts val="3400"/>
              </a:spcBef>
              <a:defRPr sz="2619"/>
            </a:pPr>
            <a:r>
              <a:t>CS: A trainer who is appropriately trained to be responsible for overseeing a specified trainee’s clinical work</a:t>
            </a:r>
          </a:p>
          <a:p>
            <a:pPr marL="375113" indent="-375113" defTabSz="493006">
              <a:spcBef>
                <a:spcPts val="3400"/>
              </a:spcBef>
              <a:defRPr sz="2619"/>
            </a:pPr>
            <a:r>
              <a:t>Educational appraisal helpful tool to develop individual, to benefit of trainees, department &amp; ultimately patients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What is required?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What is required?</a:t>
            </a:r>
          </a:p>
        </p:txBody>
      </p:sp>
      <p:sp>
        <p:nvSpPr>
          <p:cNvPr id="129" name="Professional standards for medical educators incorporated into GMC’s ‘Promoting excellence’…"/>
          <p:cNvSpPr txBox="1">
            <a:spLocks noGrp="1"/>
          </p:cNvSpPr>
          <p:nvPr>
            <p:ph type="body" idx="1"/>
          </p:nvPr>
        </p:nvSpPr>
        <p:spPr>
          <a:xfrm>
            <a:off x="1257300" y="2247900"/>
            <a:ext cx="11099800" cy="6286500"/>
          </a:xfrm>
          <a:prstGeom prst="rect">
            <a:avLst/>
          </a:prstGeom>
        </p:spPr>
        <p:txBody>
          <a:bodyPr/>
          <a:lstStyle/>
          <a:p>
            <a:pPr marL="328928" indent="-328928" defTabSz="432308">
              <a:spcBef>
                <a:spcPts val="3100"/>
              </a:spcBef>
              <a:defRPr sz="2300"/>
            </a:pPr>
            <a:r>
              <a:t>Professional standards for medical educators incorporated into GMC’s ‘Promoting excellence’</a:t>
            </a:r>
          </a:p>
          <a:p>
            <a:pPr marL="328928" indent="-328928" defTabSz="432308">
              <a:spcBef>
                <a:spcPts val="3100"/>
              </a:spcBef>
              <a:defRPr sz="2300"/>
            </a:pPr>
            <a:r>
              <a:t>7 standards provide the formal framework for EA:</a:t>
            </a:r>
          </a:p>
          <a:p>
            <a:pPr marL="469900" indent="-469900" defTabSz="432308">
              <a:spcBef>
                <a:spcPts val="3100"/>
              </a:spcBef>
              <a:buSzPct val="100000"/>
              <a:buAutoNum type="arabicPeriod"/>
              <a:defRPr sz="1700"/>
            </a:pPr>
            <a:r>
              <a:t>Ensuring safe &amp; effective patient care</a:t>
            </a:r>
          </a:p>
          <a:p>
            <a:pPr marL="469900" indent="-469900" defTabSz="432308">
              <a:spcBef>
                <a:spcPts val="3100"/>
              </a:spcBef>
              <a:buSzPct val="100000"/>
              <a:buAutoNum type="arabicPeriod"/>
              <a:defRPr sz="1700"/>
            </a:pPr>
            <a:r>
              <a:t>Establishing &amp; maintaining a safe environment for learning</a:t>
            </a:r>
          </a:p>
          <a:p>
            <a:pPr marL="469900" indent="-469900" defTabSz="432308">
              <a:spcBef>
                <a:spcPts val="3100"/>
              </a:spcBef>
              <a:buSzPct val="100000"/>
              <a:buAutoNum type="arabicPeriod"/>
              <a:defRPr sz="1700"/>
            </a:pPr>
            <a:r>
              <a:t>Teaching &amp; facilitating learning</a:t>
            </a:r>
          </a:p>
          <a:p>
            <a:pPr marL="469900" indent="-469900" defTabSz="432308">
              <a:spcBef>
                <a:spcPts val="3100"/>
              </a:spcBef>
              <a:buSzPct val="100000"/>
              <a:buAutoNum type="arabicPeriod"/>
              <a:defRPr sz="1700"/>
            </a:pPr>
            <a:r>
              <a:t>Enhancing learning through assessment</a:t>
            </a:r>
          </a:p>
          <a:p>
            <a:pPr marL="469900" indent="-469900" defTabSz="432308">
              <a:spcBef>
                <a:spcPts val="3100"/>
              </a:spcBef>
              <a:buSzPct val="100000"/>
              <a:buAutoNum type="arabicPeriod"/>
              <a:defRPr sz="1700"/>
            </a:pPr>
            <a:r>
              <a:t>Supporting &amp; monitoring educational progress</a:t>
            </a:r>
          </a:p>
          <a:p>
            <a:pPr marL="469900" indent="-469900" defTabSz="432308">
              <a:spcBef>
                <a:spcPts val="3100"/>
              </a:spcBef>
              <a:buSzPct val="100000"/>
              <a:buAutoNum type="arabicPeriod"/>
              <a:defRPr sz="1700"/>
            </a:pPr>
            <a:r>
              <a:t>Guiding personal &amp; professional development</a:t>
            </a:r>
          </a:p>
          <a:p>
            <a:pPr marL="469900" indent="-469900" defTabSz="432308">
              <a:spcBef>
                <a:spcPts val="3100"/>
              </a:spcBef>
              <a:buSzPct val="100000"/>
              <a:buAutoNum type="arabicPeriod"/>
              <a:defRPr sz="1700"/>
            </a:pPr>
            <a:r>
              <a:t>Continuing professional development (CPD) as an educator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evalidati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Revalidation</a:t>
            </a:r>
          </a:p>
        </p:txBody>
      </p:sp>
      <p:sp>
        <p:nvSpPr>
          <p:cNvPr id="132" name="CS/ESs subject to revalidation as educators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CS/ESs subject to revalidation as educators</a:t>
            </a:r>
          </a:p>
          <a:p>
            <a:r>
              <a:t>To retain ES/CS status need to (as a </a:t>
            </a:r>
            <a:r>
              <a:rPr i="1"/>
              <a:t>minimum</a:t>
            </a:r>
            <a:r>
              <a:t>):</a:t>
            </a:r>
          </a:p>
          <a:p>
            <a:pPr marL="635000" indent="-635000">
              <a:buSzPct val="100000"/>
              <a:buAutoNum type="arabicPeriod"/>
            </a:pPr>
            <a:r>
              <a:t>Present one piece of evidence demonstrating CPD as an educator EACH YEAR (domain 7)</a:t>
            </a:r>
          </a:p>
          <a:p>
            <a:pPr marL="635000" indent="-635000">
              <a:buSzPct val="100000"/>
              <a:buAutoNum type="arabicPeriod"/>
            </a:pPr>
            <a:r>
              <a:t>Present evidence of CPD against each of domains 1-4 (CS) or 1-6 (ES) over revalidation cycle</a:t>
            </a:r>
          </a:p>
          <a:p>
            <a:pPr marL="635000" indent="-635000">
              <a:buSzPct val="100000"/>
              <a:buAutoNum type="arabicPeriod"/>
            </a:pPr>
            <a:r>
              <a:t>Present at least 3 different types of evidence over the 5-year cycle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What is ‘evidence'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What is ‘evidence’?</a:t>
            </a:r>
          </a:p>
        </p:txBody>
      </p:sp>
      <p:sp>
        <p:nvSpPr>
          <p:cNvPr id="135" name="A piece of ‘evidence’ can demonstrate development in more than one domain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82270" indent="-382270" defTabSz="502412">
              <a:spcBef>
                <a:spcPts val="3600"/>
              </a:spcBef>
              <a:defRPr sz="2752"/>
            </a:pPr>
            <a:r>
              <a:t>A piece of ‘evidence’ can demonstrate development in more than one domain</a:t>
            </a:r>
          </a:p>
          <a:p>
            <a:pPr marL="382270" indent="-382270" defTabSz="502412">
              <a:spcBef>
                <a:spcPts val="3600"/>
              </a:spcBef>
              <a:defRPr sz="2752"/>
            </a:pPr>
            <a:r>
              <a:t>CPD</a:t>
            </a:r>
          </a:p>
          <a:p>
            <a:pPr marL="382270" indent="-382270" defTabSz="502412">
              <a:spcBef>
                <a:spcPts val="3600"/>
              </a:spcBef>
              <a:defRPr sz="2752"/>
            </a:pPr>
            <a:r>
              <a:t>Feedback</a:t>
            </a:r>
          </a:p>
          <a:p>
            <a:pPr marL="382270" indent="-382270" defTabSz="502412">
              <a:spcBef>
                <a:spcPts val="3600"/>
              </a:spcBef>
              <a:defRPr sz="2752"/>
            </a:pPr>
            <a:r>
              <a:t>Generic evidence eg GMC Survey (Trainee &amp; trainer) - elements of both refer to many domains</a:t>
            </a:r>
          </a:p>
          <a:p>
            <a:pPr marL="382270" indent="-382270" defTabSz="502412">
              <a:spcBef>
                <a:spcPts val="3600"/>
              </a:spcBef>
              <a:defRPr sz="2752"/>
            </a:pPr>
            <a:r>
              <a:rPr b="1"/>
              <a:t>Reflection</a:t>
            </a:r>
            <a:r>
              <a:t> must be combined with evidence to drive learning &amp; development</a:t>
            </a:r>
          </a:p>
          <a:p>
            <a:pPr marL="382270" indent="-382270" defTabSz="502412">
              <a:spcBef>
                <a:spcPts val="3600"/>
              </a:spcBef>
              <a:defRPr sz="2752"/>
            </a:pPr>
            <a:r>
              <a:t>Next slides explain the seven domains with examples of evidence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1) Ensuring safe &amp; effective patient care through training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9044">
              <a:defRPr sz="6500"/>
            </a:lvl1pPr>
          </a:lstStyle>
          <a:p>
            <a:r>
              <a:t>1) Ensuring safe &amp; effective patient care through training</a:t>
            </a:r>
          </a:p>
        </p:txBody>
      </p:sp>
      <p:sp>
        <p:nvSpPr>
          <p:cNvPr id="138" name="Courses attended on supervision, learning or teaching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82270" indent="-382270" defTabSz="502412">
              <a:spcBef>
                <a:spcPts val="3600"/>
              </a:spcBef>
              <a:defRPr sz="2700"/>
            </a:pPr>
            <a:r>
              <a:t>Courses attended on supervision, learning or teaching</a:t>
            </a:r>
          </a:p>
          <a:p>
            <a:pPr marL="382270" indent="-382270" defTabSz="502412">
              <a:spcBef>
                <a:spcPts val="3600"/>
              </a:spcBef>
              <a:defRPr sz="2700"/>
            </a:pPr>
            <a:r>
              <a:t>Measures put in place to ensure appropriate supervision eg Rota consultant, exception reports, COVID-rota design</a:t>
            </a:r>
          </a:p>
          <a:p>
            <a:pPr marL="382270" indent="-382270" defTabSz="502412">
              <a:spcBef>
                <a:spcPts val="3600"/>
              </a:spcBef>
              <a:defRPr sz="2700"/>
            </a:pPr>
            <a:r>
              <a:t>Involvement of trainee in QI projects eg QI work supervised, trainee audits</a:t>
            </a:r>
          </a:p>
          <a:p>
            <a:pPr marL="382270" indent="-382270" defTabSz="502412">
              <a:spcBef>
                <a:spcPts val="3600"/>
              </a:spcBef>
              <a:defRPr sz="2700"/>
            </a:pPr>
            <a:r>
              <a:t>Support provided for trainees involved in critical incident analysis</a:t>
            </a:r>
          </a:p>
          <a:p>
            <a:pPr marL="382270" indent="-382270" defTabSz="502412">
              <a:spcBef>
                <a:spcPts val="3600"/>
              </a:spcBef>
              <a:defRPr sz="2700"/>
            </a:pPr>
            <a:r>
              <a:t>Design/participation of induction programmes eg Induction Lead, MTI Lead</a:t>
            </a:r>
          </a:p>
          <a:p>
            <a:pPr marL="382270" indent="-382270" defTabSz="502412">
              <a:spcBef>
                <a:spcPts val="3600"/>
              </a:spcBef>
              <a:defRPr sz="2700"/>
            </a:pPr>
            <a:r>
              <a:t>Departmental training plans including sharing info between trainers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2) Establishing &amp; maintaining an environment for learning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00"/>
            </a:lvl1pPr>
          </a:lstStyle>
          <a:p>
            <a:r>
              <a:t>2) Establishing &amp; maintaining an environment for learning</a:t>
            </a:r>
          </a:p>
        </p:txBody>
      </p:sp>
      <p:sp>
        <p:nvSpPr>
          <p:cNvPr id="141" name="Courses attended on supervision, learning or teaching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Courses attended on supervision, learning or teaching</a:t>
            </a:r>
          </a:p>
          <a:p>
            <a:r>
              <a:t>Details of learning opportunities provided for trainees eg courses</a:t>
            </a:r>
          </a:p>
          <a:p>
            <a:r>
              <a:t>Trainee feedback</a:t>
            </a:r>
          </a:p>
          <a:p>
            <a:r>
              <a:t>Feedback from MDT colleagues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3) Teaching &amp; facilitating learning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00"/>
            </a:lvl1pPr>
          </a:lstStyle>
          <a:p>
            <a:r>
              <a:t>3) Teaching &amp; facilitating learning</a:t>
            </a:r>
          </a:p>
        </p:txBody>
      </p:sp>
      <p:sp>
        <p:nvSpPr>
          <p:cNvPr id="144" name="Participation in teaching programmes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Participation in teaching programmes</a:t>
            </a:r>
          </a:p>
          <a:p>
            <a:r>
              <a:t>E-portfolio activity for trainees</a:t>
            </a:r>
          </a:p>
          <a:p>
            <a:r>
              <a:t>Initiatives to enhance teaching &amp; training eg Introducing Education Checklist, RSI sim sessions, RCoA curriculum feedback</a:t>
            </a:r>
          </a:p>
          <a:p>
            <a:r>
              <a:t>Promotion of teaching &amp; training</a:t>
            </a:r>
          </a:p>
          <a:p>
            <a:r>
              <a:t>Observed teaching &amp; feedback eg sim debrief with peer feedback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696</Words>
  <Application>Microsoft Office PowerPoint</Application>
  <PresentationFormat>Custom</PresentationFormat>
  <Paragraphs>93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White</vt:lpstr>
      <vt:lpstr>Educational Appraisal</vt:lpstr>
      <vt:lpstr>Overview</vt:lpstr>
      <vt:lpstr>Why is this important?</vt:lpstr>
      <vt:lpstr>What is required?</vt:lpstr>
      <vt:lpstr>Revalidation</vt:lpstr>
      <vt:lpstr>What is ‘evidence’?</vt:lpstr>
      <vt:lpstr>1) Ensuring safe &amp; effective patient care through training</vt:lpstr>
      <vt:lpstr>2) Establishing &amp; maintaining an environment for learning</vt:lpstr>
      <vt:lpstr>3) Teaching &amp; facilitating learning</vt:lpstr>
      <vt:lpstr>4) Enhancing learning through assessment</vt:lpstr>
      <vt:lpstr>5) Supporting &amp; monitoring educational progress</vt:lpstr>
      <vt:lpstr>6) Guiding personal &amp; professional development</vt:lpstr>
      <vt:lpstr>7) CPD as an educator</vt:lpstr>
      <vt:lpstr>CPD suggestions</vt:lpstr>
      <vt:lpstr>What next?</vt:lpstr>
      <vt:lpstr>Challenges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Educational Appraisal</dc:title>
  <dc:creator>Catherine Farrow</dc:creator>
  <cp:lastModifiedBy>Catherine Farrow</cp:lastModifiedBy>
  <cp:revision>1</cp:revision>
  <dcterms:modified xsi:type="dcterms:W3CDTF">2021-04-07T16:03:18Z</dcterms:modified>
</cp:coreProperties>
</file>