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9" r:id="rId4"/>
    <p:sldId id="324" r:id="rId5"/>
    <p:sldId id="331" r:id="rId6"/>
    <p:sldId id="325" r:id="rId7"/>
    <p:sldId id="327" r:id="rId8"/>
    <p:sldId id="258" r:id="rId9"/>
    <p:sldId id="260" r:id="rId10"/>
    <p:sldId id="261" r:id="rId11"/>
    <p:sldId id="371" r:id="rId12"/>
    <p:sldId id="372" r:id="rId13"/>
    <p:sldId id="374" r:id="rId14"/>
    <p:sldId id="375" r:id="rId15"/>
    <p:sldId id="376" r:id="rId16"/>
    <p:sldId id="377" r:id="rId17"/>
    <p:sldId id="378" r:id="rId18"/>
    <p:sldId id="369" r:id="rId19"/>
    <p:sldId id="370" r:id="rId20"/>
    <p:sldId id="303" r:id="rId21"/>
    <p:sldId id="304" r:id="rId22"/>
    <p:sldId id="305" r:id="rId23"/>
    <p:sldId id="306" r:id="rId24"/>
    <p:sldId id="379" r:id="rId25"/>
    <p:sldId id="380" r:id="rId26"/>
    <p:sldId id="346" r:id="rId27"/>
    <p:sldId id="347" r:id="rId28"/>
    <p:sldId id="348" r:id="rId29"/>
    <p:sldId id="350" r:id="rId30"/>
    <p:sldId id="351" r:id="rId31"/>
    <p:sldId id="352" r:id="rId32"/>
    <p:sldId id="392" r:id="rId33"/>
    <p:sldId id="383" r:id="rId34"/>
    <p:sldId id="387" r:id="rId35"/>
    <p:sldId id="384" r:id="rId36"/>
    <p:sldId id="390" r:id="rId37"/>
    <p:sldId id="389"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44" autoAdjust="0"/>
    <p:restoredTop sz="94660"/>
  </p:normalViewPr>
  <p:slideViewPr>
    <p:cSldViewPr snapToGrid="0">
      <p:cViewPr>
        <p:scale>
          <a:sx n="74" d="100"/>
          <a:sy n="74" d="100"/>
        </p:scale>
        <p:origin x="-114" y="-144"/>
      </p:cViewPr>
      <p:guideLst>
        <p:guide orient="horz" pos="2160"/>
        <p:guide pos="3840"/>
      </p:guideLst>
    </p:cSldViewPr>
  </p:slideViewPr>
  <p:notesTextViewPr>
    <p:cViewPr>
      <p:scale>
        <a:sx n="1" d="1"/>
        <a:sy n="1" d="1"/>
      </p:scale>
      <p:origin x="0" y="0"/>
    </p:cViewPr>
  </p:notesTextViewPr>
  <p:sorterViewPr>
    <p:cViewPr>
      <p:scale>
        <a:sx n="100" d="100"/>
        <a:sy n="100" d="100"/>
      </p:scale>
      <p:origin x="0" y="11896"/>
    </p:cViewPr>
  </p:sorterViewPr>
  <p:notesViewPr>
    <p:cSldViewPr snapToGrid="0">
      <p:cViewPr>
        <p:scale>
          <a:sx n="178" d="100"/>
          <a:sy n="178" d="100"/>
        </p:scale>
        <p:origin x="52" y="35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9B3A5-9F58-410D-B3BF-67F5CCF9001A}" type="datetimeFigureOut">
              <a:rPr lang="en-GB" smtClean="0"/>
              <a:t>30/11/2020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6BF00-A006-4A56-8AB4-0980B4AFE8E9}" type="slidenum">
              <a:rPr lang="en-GB" smtClean="0"/>
              <a:t>‹#›</a:t>
            </a:fld>
            <a:endParaRPr lang="en-GB"/>
          </a:p>
        </p:txBody>
      </p:sp>
    </p:spTree>
    <p:extLst>
      <p:ext uri="{BB962C8B-B14F-4D97-AF65-F5344CB8AC3E}">
        <p14:creationId xmlns:p14="http://schemas.microsoft.com/office/powerpoint/2010/main" val="374244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everyone joining</a:t>
            </a:r>
          </a:p>
          <a:p>
            <a:r>
              <a:rPr lang="en-GB" dirty="0" smtClean="0"/>
              <a:t>Please ask questions by raising hand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a:t>
            </a:fld>
            <a:endParaRPr lang="en-GB"/>
          </a:p>
        </p:txBody>
      </p:sp>
    </p:spTree>
    <p:extLst>
      <p:ext uri="{BB962C8B-B14F-4D97-AF65-F5344CB8AC3E}">
        <p14:creationId xmlns:p14="http://schemas.microsoft.com/office/powerpoint/2010/main" val="2691966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Despite COVID , we have continued to deliver ARCPs remotely and focussed upon trainees at time critical points in their training.</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10</a:t>
            </a:fld>
            <a:endParaRPr lang="en-GB"/>
          </a:p>
        </p:txBody>
      </p:sp>
    </p:spTree>
    <p:extLst>
      <p:ext uri="{BB962C8B-B14F-4D97-AF65-F5344CB8AC3E}">
        <p14:creationId xmlns:p14="http://schemas.microsoft.com/office/powerpoint/2010/main" val="262281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Trainees progressing satisfactorily will either be awarded an outcome 1 or outcome 6 if they have met all competencies to complete training.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11</a:t>
            </a:fld>
            <a:endParaRPr lang="en-GB"/>
          </a:p>
        </p:txBody>
      </p:sp>
    </p:spTree>
    <p:extLst>
      <p:ext uri="{BB962C8B-B14F-4D97-AF65-F5344CB8AC3E}">
        <p14:creationId xmlns:p14="http://schemas.microsoft.com/office/powerpoint/2010/main" val="410264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Unsatisfactory outcomes or where there is incomplete evidence are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12</a:t>
            </a:fld>
            <a:endParaRPr lang="en-GB"/>
          </a:p>
        </p:txBody>
      </p:sp>
    </p:spTree>
    <p:extLst>
      <p:ext uri="{BB962C8B-B14F-4D97-AF65-F5344CB8AC3E}">
        <p14:creationId xmlns:p14="http://schemas.microsoft.com/office/powerpoint/2010/main" val="300465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response to COVID, we now have two additional outcomes:</a:t>
            </a:r>
          </a:p>
          <a:p>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13</a:t>
            </a:fld>
            <a:endParaRPr lang="en-GB"/>
          </a:p>
        </p:txBody>
      </p:sp>
    </p:spTree>
    <p:extLst>
      <p:ext uri="{BB962C8B-B14F-4D97-AF65-F5344CB8AC3E}">
        <p14:creationId xmlns:p14="http://schemas.microsoft.com/office/powerpoint/2010/main" val="758132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10.1  is given if progress is satisfactory but acquisition of competencies has been delayed due to COVID at a time critical point and RCPCH has derogated that the capabilities can be acquired at the next stage of training. </a:t>
            </a:r>
            <a:r>
              <a:rPr lang="en-GB" dirty="0" err="1" smtClean="0"/>
              <a:t>Eg</a:t>
            </a:r>
            <a:r>
              <a:rPr lang="en-GB" dirty="0" smtClean="0"/>
              <a:t> lack of clinical exam at the end of ST4</a:t>
            </a:r>
          </a:p>
          <a:p>
            <a:endParaRPr lang="en-GB" dirty="0"/>
          </a:p>
          <a:p>
            <a:r>
              <a:rPr lang="en-GB" dirty="0" smtClean="0"/>
              <a:t>10.2 is given if acquisition of competencies has been delayed at a time critical point but there is no derogation </a:t>
            </a:r>
            <a:r>
              <a:rPr lang="en-GB" dirty="0" err="1" smtClean="0"/>
              <a:t>eg</a:t>
            </a:r>
            <a:r>
              <a:rPr lang="en-GB" dirty="0" smtClean="0"/>
              <a:t> START/ approaching CCT</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14</a:t>
            </a:fld>
            <a:endParaRPr lang="en-GB"/>
          </a:p>
        </p:txBody>
      </p:sp>
    </p:spTree>
    <p:extLst>
      <p:ext uri="{BB962C8B-B14F-4D97-AF65-F5344CB8AC3E}">
        <p14:creationId xmlns:p14="http://schemas.microsoft.com/office/powerpoint/2010/main" val="222676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Panels have also been adapted</a:t>
            </a:r>
          </a:p>
          <a:p>
            <a:r>
              <a:rPr lang="en-GB" dirty="0" smtClean="0"/>
              <a:t>F2F discussions will happen for all unsatisfactory outcomes , often between TPD/panel chair and trainee</a:t>
            </a:r>
          </a:p>
          <a:p>
            <a:endParaRPr lang="en-GB" dirty="0"/>
          </a:p>
          <a:p>
            <a:r>
              <a:rPr lang="en-GB" dirty="0" smtClean="0"/>
              <a:t>A decision was made that an outcome 5 would only be awarded for missing form R</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15</a:t>
            </a:fld>
            <a:endParaRPr lang="en-GB"/>
          </a:p>
        </p:txBody>
      </p:sp>
    </p:spTree>
    <p:extLst>
      <p:ext uri="{BB962C8B-B14F-4D97-AF65-F5344CB8AC3E}">
        <p14:creationId xmlns:p14="http://schemas.microsoft.com/office/powerpoint/2010/main" val="1329091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RCPCH provided guidance on the requirements for trainees to move from ST3 to ST4 without their clinical exams.</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16</a:t>
            </a:fld>
            <a:endParaRPr lang="en-GB"/>
          </a:p>
        </p:txBody>
      </p:sp>
    </p:spTree>
    <p:extLst>
      <p:ext uri="{BB962C8B-B14F-4D97-AF65-F5344CB8AC3E}">
        <p14:creationId xmlns:p14="http://schemas.microsoft.com/office/powerpoint/2010/main" val="27989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Kaizen now facilitates overview of evidence for ARCP and helps ensure we appraise training in a systematic and objective fashion.</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17</a:t>
            </a:fld>
            <a:endParaRPr lang="en-GB"/>
          </a:p>
        </p:txBody>
      </p:sp>
    </p:spTree>
    <p:extLst>
      <p:ext uri="{BB962C8B-B14F-4D97-AF65-F5344CB8AC3E}">
        <p14:creationId xmlns:p14="http://schemas.microsoft.com/office/powerpoint/2010/main" val="168560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ARCP Outcome from , completed by the ARCP panel , firstly gives an outcome but also provides the trainee with feedback and suggests areas for development.</a:t>
            </a:r>
          </a:p>
          <a:p>
            <a:r>
              <a:rPr lang="en-GB" dirty="0" smtClean="0"/>
              <a:t>It also confirms CCT date, confirms ST year at next post and states when trainee should have next ARCP.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18</a:t>
            </a:fld>
            <a:endParaRPr lang="en-GB"/>
          </a:p>
        </p:txBody>
      </p:sp>
    </p:spTree>
    <p:extLst>
      <p:ext uri="{BB962C8B-B14F-4D97-AF65-F5344CB8AC3E}">
        <p14:creationId xmlns:p14="http://schemas.microsoft.com/office/powerpoint/2010/main" val="3707870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Trainees with an unsatisfactory outcome are given a detailed outcome listing missing evidence/ competencies and a strategy as to how this should be addressed to ensure successful progress at next ARCP.</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19</a:t>
            </a:fld>
            <a:endParaRPr lang="en-GB"/>
          </a:p>
        </p:txBody>
      </p:sp>
    </p:spTree>
    <p:extLst>
      <p:ext uri="{BB962C8B-B14F-4D97-AF65-F5344CB8AC3E}">
        <p14:creationId xmlns:p14="http://schemas.microsoft.com/office/powerpoint/2010/main" val="117658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session:</a:t>
            </a:r>
          </a:p>
          <a:p>
            <a:endParaRPr lang="en-GB" dirty="0"/>
          </a:p>
          <a:p>
            <a:r>
              <a:rPr lang="en-GB" dirty="0" smtClean="0"/>
              <a:t>We will highlight current key aspects of curriculum  and how we have adapted to deliver supervision and ARCPs post COVID</a:t>
            </a:r>
          </a:p>
          <a:p>
            <a:endParaRPr lang="en-GB" dirty="0"/>
          </a:p>
          <a:p>
            <a:r>
              <a:rPr lang="en-GB" dirty="0" smtClean="0"/>
              <a:t>Discuss  challenges and rewards of delivering feedback</a:t>
            </a:r>
          </a:p>
          <a:p>
            <a:endParaRPr lang="en-GB" dirty="0"/>
          </a:p>
          <a:p>
            <a:r>
              <a:rPr lang="en-GB" dirty="0" smtClean="0"/>
              <a:t>And finally provide updates on Exams, START, SPIN, Grid and SOT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a:t>
            </a:fld>
            <a:endParaRPr lang="en-GB"/>
          </a:p>
        </p:txBody>
      </p:sp>
    </p:spTree>
    <p:extLst>
      <p:ext uri="{BB962C8B-B14F-4D97-AF65-F5344CB8AC3E}">
        <p14:creationId xmlns:p14="http://schemas.microsoft.com/office/powerpoint/2010/main" val="2306414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Trainees are hopefully signposted to support to achieve their goal.</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20</a:t>
            </a:fld>
            <a:endParaRPr lang="en-GB"/>
          </a:p>
        </p:txBody>
      </p:sp>
    </p:spTree>
    <p:extLst>
      <p:ext uri="{BB962C8B-B14F-4D97-AF65-F5344CB8AC3E}">
        <p14:creationId xmlns:p14="http://schemas.microsoft.com/office/powerpoint/2010/main" val="395856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Trainees can be advised to complete certain WBAs tailored to the missing competencies</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21</a:t>
            </a:fld>
            <a:endParaRPr lang="en-GB"/>
          </a:p>
        </p:txBody>
      </p:sp>
    </p:spTree>
    <p:extLst>
      <p:ext uri="{BB962C8B-B14F-4D97-AF65-F5344CB8AC3E}">
        <p14:creationId xmlns:p14="http://schemas.microsoft.com/office/powerpoint/2010/main" val="788218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professional behaviour can be the hardest to address but help is available and TPDs can support both trainees and ES/ CS .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22</a:t>
            </a:fld>
            <a:endParaRPr lang="en-GB"/>
          </a:p>
        </p:txBody>
      </p:sp>
    </p:spTree>
    <p:extLst>
      <p:ext uri="{BB962C8B-B14F-4D97-AF65-F5344CB8AC3E}">
        <p14:creationId xmlns:p14="http://schemas.microsoft.com/office/powerpoint/2010/main" val="105130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Trainees can self refer to ‘Time out’ to access counselling and there are 24/7 text services and additional support available to trainees experiencing difficulties.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23</a:t>
            </a:fld>
            <a:endParaRPr lang="en-GB"/>
          </a:p>
        </p:txBody>
      </p:sp>
    </p:spTree>
    <p:extLst>
      <p:ext uri="{BB962C8B-B14F-4D97-AF65-F5344CB8AC3E}">
        <p14:creationId xmlns:p14="http://schemas.microsoft.com/office/powerpoint/2010/main" val="1348885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8875"/>
            <a:ext cx="5486400" cy="3086100"/>
          </a:xfrm>
        </p:spPr>
      </p:sp>
      <p:sp>
        <p:nvSpPr>
          <p:cNvPr id="3" name="Notes Placeholder 2"/>
          <p:cNvSpPr>
            <a:spLocks noGrp="1"/>
          </p:cNvSpPr>
          <p:nvPr>
            <p:ph type="body" idx="1"/>
          </p:nvPr>
        </p:nvSpPr>
        <p:spPr/>
        <p:txBody>
          <a:bodyPr/>
          <a:lstStyle/>
          <a:p>
            <a:r>
              <a:rPr lang="en-GB" dirty="0" smtClean="0"/>
              <a:t>Following an adverse outcome, trainees should meet with their ES. They may also need to meet with their TPD. Their PDP should be SMART and they should also understand the outcome is they do not demonstrate satisfactory progress at next ARCP.  </a:t>
            </a:r>
          </a:p>
          <a:p>
            <a:r>
              <a:rPr lang="en-GB" dirty="0" smtClean="0"/>
              <a:t>An outcome 3 or 4 should not be a surprise.</a:t>
            </a:r>
          </a:p>
          <a:p>
            <a:r>
              <a:rPr lang="en-GB" dirty="0" smtClean="0"/>
              <a:t>Trainees on an adverse outcome will need enhanced supervision with more frequent meetings.</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24</a:t>
            </a:fld>
            <a:endParaRPr lang="en-GB"/>
          </a:p>
        </p:txBody>
      </p:sp>
    </p:spTree>
    <p:extLst>
      <p:ext uri="{BB962C8B-B14F-4D97-AF65-F5344CB8AC3E}">
        <p14:creationId xmlns:p14="http://schemas.microsoft.com/office/powerpoint/2010/main" val="594650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gives a flavour of support and resources available</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25</a:t>
            </a:fld>
            <a:endParaRPr lang="en-GB"/>
          </a:p>
        </p:txBody>
      </p:sp>
    </p:spTree>
    <p:extLst>
      <p:ext uri="{BB962C8B-B14F-4D97-AF65-F5344CB8AC3E}">
        <p14:creationId xmlns:p14="http://schemas.microsoft.com/office/powerpoint/2010/main" val="3693842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deserves an afternoon workshop.</a:t>
            </a:r>
          </a:p>
          <a:p>
            <a:endParaRPr lang="en-GB" dirty="0"/>
          </a:p>
          <a:p>
            <a:r>
              <a:rPr lang="en-GB" dirty="0" smtClean="0"/>
              <a:t>All trainees consistently tell us In GMC, NETS and Grid programme review that they don’t get enough feedback.</a:t>
            </a:r>
          </a:p>
          <a:p>
            <a:endParaRPr lang="en-GB" dirty="0"/>
          </a:p>
          <a:p>
            <a:r>
              <a:rPr lang="en-GB" dirty="0" smtClean="0"/>
              <a:t>The links on this slide are worth watching (at a later date?) and show how its easy to slip into feedback that is not given in the correct setting or manner.</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26</a:t>
            </a:fld>
            <a:endParaRPr lang="en-GB"/>
          </a:p>
        </p:txBody>
      </p:sp>
    </p:spTree>
    <p:extLst>
      <p:ext uri="{BB962C8B-B14F-4D97-AF65-F5344CB8AC3E}">
        <p14:creationId xmlns:p14="http://schemas.microsoft.com/office/powerpoint/2010/main" val="1728199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27</a:t>
            </a:fld>
            <a:endParaRPr lang="en-GB"/>
          </a:p>
        </p:txBody>
      </p:sp>
    </p:spTree>
    <p:extLst>
      <p:ext uri="{BB962C8B-B14F-4D97-AF65-F5344CB8AC3E}">
        <p14:creationId xmlns:p14="http://schemas.microsoft.com/office/powerpoint/2010/main" val="2404104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Trainees value different types of feedback</a:t>
            </a:r>
          </a:p>
          <a:p>
            <a:endParaRPr lang="en-GB" dirty="0"/>
          </a:p>
          <a:p>
            <a:pPr marL="171450" indent="-171450">
              <a:buFontTx/>
              <a:buChar char="-"/>
            </a:pPr>
            <a:r>
              <a:rPr lang="en-GB" dirty="0"/>
              <a:t>Affirmative regular feedback ‘ that was a great handover </a:t>
            </a:r>
            <a:r>
              <a:rPr lang="en-GB" dirty="0" smtClean="0"/>
              <a:t>‘, </a:t>
            </a:r>
            <a:r>
              <a:rPr lang="en-GB" dirty="0"/>
              <a:t>‘ you’ve worked hard this week’</a:t>
            </a:r>
          </a:p>
          <a:p>
            <a:pPr marL="171450" indent="-171450">
              <a:buFontTx/>
              <a:buChar char="-"/>
            </a:pPr>
            <a:r>
              <a:rPr lang="en-GB" dirty="0" smtClean="0"/>
              <a:t>Feedback </a:t>
            </a:r>
            <a:r>
              <a:rPr lang="en-GB" dirty="0"/>
              <a:t>as part of planned work based </a:t>
            </a:r>
            <a:r>
              <a:rPr lang="en-GB" dirty="0" smtClean="0"/>
              <a:t>assessment</a:t>
            </a:r>
          </a:p>
          <a:p>
            <a:pPr marL="171450" indent="-171450">
              <a:buFontTx/>
              <a:buChar char="-"/>
            </a:pPr>
            <a:r>
              <a:rPr lang="en-GB" dirty="0"/>
              <a:t>Formal feedback within supervision </a:t>
            </a:r>
          </a:p>
          <a:p>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28</a:t>
            </a:fld>
            <a:endParaRPr lang="en-GB"/>
          </a:p>
        </p:txBody>
      </p:sp>
    </p:spTree>
    <p:extLst>
      <p:ext uri="{BB962C8B-B14F-4D97-AF65-F5344CB8AC3E}">
        <p14:creationId xmlns:p14="http://schemas.microsoft.com/office/powerpoint/2010/main" val="2254042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there are also many challenges:</a:t>
            </a:r>
          </a:p>
          <a:p>
            <a:r>
              <a:rPr lang="en-GB" dirty="0" smtClean="0"/>
              <a:t>We also need to be able to give constructive feedback when a trainee is not making satisfactory progress.</a:t>
            </a:r>
          </a:p>
          <a:p>
            <a:r>
              <a:rPr lang="en-GB" dirty="0" smtClean="0"/>
              <a:t>TPDs are there to help and offer advice.</a:t>
            </a:r>
          </a:p>
          <a:p>
            <a:r>
              <a:rPr lang="en-GB" dirty="0" smtClean="0"/>
              <a:t>Some trainees may not always recognise that they are receiving feedback.</a:t>
            </a:r>
          </a:p>
          <a:p>
            <a:r>
              <a:rPr lang="en-GB" dirty="0" smtClean="0"/>
              <a:t>Trainers may not always encourage trainees to seek feedback and some trainees avoid feedback.</a:t>
            </a:r>
          </a:p>
          <a:p>
            <a:r>
              <a:rPr lang="en-GB" dirty="0" smtClean="0"/>
              <a:t>Can we embed feedback into training – may be discuss with a trainee at induction meeting how they would like to receive feedback and make it a standard part of any supervision meetings?</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29</a:t>
            </a:fld>
            <a:endParaRPr lang="en-GB"/>
          </a:p>
        </p:txBody>
      </p:sp>
    </p:spTree>
    <p:extLst>
      <p:ext uri="{BB962C8B-B14F-4D97-AF65-F5344CB8AC3E}">
        <p14:creationId xmlns:p14="http://schemas.microsoft.com/office/powerpoint/2010/main" val="246408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moving onto supervision.</a:t>
            </a:r>
          </a:p>
          <a:p>
            <a:endParaRPr lang="en-GB" dirty="0"/>
          </a:p>
          <a:p>
            <a:r>
              <a:rPr lang="en-GB" dirty="0" smtClean="0"/>
              <a:t>Each trainee will have an ES and CS – this may be the same person but often as a trainee progresses they are different consultants ad deliver distinct roles in the training framework.</a:t>
            </a:r>
          </a:p>
          <a:p>
            <a:endParaRPr lang="en-GB" dirty="0"/>
          </a:p>
          <a:p>
            <a:r>
              <a:rPr lang="en-GB" dirty="0" smtClean="0"/>
              <a:t>A CS provides the day to day support and assessment in the clinical workplace whereas the ES has an overview of the trainees progress, providing continuity  through training.</a:t>
            </a:r>
          </a:p>
          <a:p>
            <a:endParaRPr lang="en-GB" dirty="0"/>
          </a:p>
          <a:p>
            <a:r>
              <a:rPr lang="en-GB" dirty="0" smtClean="0"/>
              <a:t>A trainee needs a CSTR at the end of each calendar 6 month rotation and a ESTR each year prior to ARCP.</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3</a:t>
            </a:fld>
            <a:endParaRPr lang="en-GB"/>
          </a:p>
        </p:txBody>
      </p:sp>
    </p:spTree>
    <p:extLst>
      <p:ext uri="{BB962C8B-B14F-4D97-AF65-F5344CB8AC3E}">
        <p14:creationId xmlns:p14="http://schemas.microsoft.com/office/powerpoint/2010/main" val="378734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6BF00-A006-4A56-8AB4-0980B4AFE8E9}" type="slidenum">
              <a:rPr lang="en-GB" smtClean="0"/>
              <a:t>30</a:t>
            </a:fld>
            <a:endParaRPr lang="en-GB"/>
          </a:p>
        </p:txBody>
      </p:sp>
    </p:spTree>
    <p:extLst>
      <p:ext uri="{BB962C8B-B14F-4D97-AF65-F5344CB8AC3E}">
        <p14:creationId xmlns:p14="http://schemas.microsoft.com/office/powerpoint/2010/main" val="1210167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6BF00-A006-4A56-8AB4-0980B4AFE8E9}" type="slidenum">
              <a:rPr lang="en-GB" smtClean="0"/>
              <a:t>31</a:t>
            </a:fld>
            <a:endParaRPr lang="en-GB"/>
          </a:p>
        </p:txBody>
      </p:sp>
    </p:spTree>
    <p:extLst>
      <p:ext uri="{BB962C8B-B14F-4D97-AF65-F5344CB8AC3E}">
        <p14:creationId xmlns:p14="http://schemas.microsoft.com/office/powerpoint/2010/main" val="2956599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6BF00-A006-4A56-8AB4-0980B4AFE8E9}" type="slidenum">
              <a:rPr lang="en-GB" smtClean="0"/>
              <a:t>32</a:t>
            </a:fld>
            <a:endParaRPr lang="en-GB"/>
          </a:p>
        </p:txBody>
      </p:sp>
    </p:spTree>
    <p:extLst>
      <p:ext uri="{BB962C8B-B14F-4D97-AF65-F5344CB8AC3E}">
        <p14:creationId xmlns:p14="http://schemas.microsoft.com/office/powerpoint/2010/main" val="1210167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RCPCH updates..</a:t>
            </a:r>
          </a:p>
          <a:p>
            <a:endParaRPr lang="en-GB" dirty="0"/>
          </a:p>
          <a:p>
            <a:r>
              <a:rPr lang="en-GB" dirty="0" smtClean="0"/>
              <a:t>The College have been very busy launching the Paediatrician of the future document (worth a read) and adapting to remote working in all that they do.</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33</a:t>
            </a:fld>
            <a:endParaRPr lang="en-GB"/>
          </a:p>
        </p:txBody>
      </p:sp>
    </p:spTree>
    <p:extLst>
      <p:ext uri="{BB962C8B-B14F-4D97-AF65-F5344CB8AC3E}">
        <p14:creationId xmlns:p14="http://schemas.microsoft.com/office/powerpoint/2010/main" val="1403926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Exams were cancelled during first COVID lockdown but have now been delivered remotely with first START in October, Grid Interviews and adapted clinical exam both in  November 20 using online platform </a:t>
            </a:r>
            <a:r>
              <a:rPr lang="en-GB" dirty="0" err="1" smtClean="0"/>
              <a:t>Practique</a:t>
            </a:r>
            <a:r>
              <a:rPr lang="en-GB" dirty="0" smtClean="0"/>
              <a:t>. </a:t>
            </a:r>
          </a:p>
          <a:p>
            <a:endParaRPr lang="en-GB" dirty="0"/>
          </a:p>
          <a:p>
            <a:r>
              <a:rPr lang="en-GB" dirty="0" smtClean="0"/>
              <a:t>Support from the College has included webinars and improved online resources.</a:t>
            </a:r>
          </a:p>
          <a:p>
            <a:r>
              <a:rPr lang="en-GB" dirty="0" smtClean="0"/>
              <a:t>Trainees and trainers have adapted to help trainees prepare for exams and interviews.</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34</a:t>
            </a:fld>
            <a:endParaRPr lang="en-GB"/>
          </a:p>
        </p:txBody>
      </p:sp>
    </p:spTree>
    <p:extLst>
      <p:ext uri="{BB962C8B-B14F-4D97-AF65-F5344CB8AC3E}">
        <p14:creationId xmlns:p14="http://schemas.microsoft.com/office/powerpoint/2010/main" val="912616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the future –</a:t>
            </a:r>
          </a:p>
          <a:p>
            <a:endParaRPr lang="en-GB" dirty="0"/>
          </a:p>
          <a:p>
            <a:r>
              <a:rPr lang="en-GB" dirty="0" smtClean="0"/>
              <a:t>The Paediatrician of the future documents lays out the vision for adaptable training that focusses upon trainee patient encounters .</a:t>
            </a:r>
          </a:p>
          <a:p>
            <a:endParaRPr lang="en-GB" dirty="0"/>
          </a:p>
          <a:p>
            <a:r>
              <a:rPr lang="en-GB" dirty="0" smtClean="0"/>
              <a:t>In conjunction with Progress it prepares the way for SOT and adaptation of the curriculum to Progress +</a:t>
            </a:r>
          </a:p>
          <a:p>
            <a:endParaRPr lang="en-GB" dirty="0"/>
          </a:p>
          <a:p>
            <a:r>
              <a:rPr lang="en-GB" dirty="0" smtClean="0"/>
              <a:t>The key differences are that we will move to a 2 level training programme.</a:t>
            </a:r>
          </a:p>
          <a:p>
            <a:r>
              <a:rPr lang="en-GB" dirty="0" smtClean="0"/>
              <a:t>Core – ST1-4</a:t>
            </a:r>
          </a:p>
          <a:p>
            <a:r>
              <a:rPr lang="en-GB" dirty="0" smtClean="0"/>
              <a:t>Speciality encompassing ST5-7 both general paediatrics and sub-speciality training.</a:t>
            </a:r>
          </a:p>
          <a:p>
            <a:r>
              <a:rPr lang="en-GB" dirty="0" smtClean="0"/>
              <a:t>It avoids cliff edge of ST3/4 </a:t>
            </a:r>
          </a:p>
          <a:p>
            <a:r>
              <a:rPr lang="en-GB" dirty="0" smtClean="0"/>
              <a:t>Trainees have up to 4 </a:t>
            </a:r>
            <a:r>
              <a:rPr lang="en-GB" dirty="0" err="1" smtClean="0"/>
              <a:t>yrs</a:t>
            </a:r>
            <a:r>
              <a:rPr lang="en-GB" dirty="0" smtClean="0"/>
              <a:t> to get clinical exam</a:t>
            </a:r>
          </a:p>
          <a:p>
            <a:r>
              <a:rPr lang="en-GB" dirty="0" smtClean="0"/>
              <a:t>They can get tier 2 experience in ST3 if deemed able and can fast track if they enter training already with experience and written exams.</a:t>
            </a:r>
          </a:p>
          <a:p>
            <a:r>
              <a:rPr lang="en-GB" dirty="0" smtClean="0"/>
              <a:t>There will also be more opportunity for OOPs including </a:t>
            </a:r>
            <a:r>
              <a:rPr lang="en-GB" dirty="0" err="1" smtClean="0"/>
              <a:t>OOPPause</a:t>
            </a:r>
            <a:r>
              <a:rPr lang="en-GB" dirty="0" smtClean="0"/>
              <a:t>. Hopefully resulting in less attrition through training.</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35</a:t>
            </a:fld>
            <a:endParaRPr lang="en-GB" dirty="0"/>
          </a:p>
        </p:txBody>
      </p:sp>
    </p:spTree>
    <p:extLst>
      <p:ext uri="{BB962C8B-B14F-4D97-AF65-F5344CB8AC3E}">
        <p14:creationId xmlns:p14="http://schemas.microsoft.com/office/powerpoint/2010/main" val="657384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C6BF00-A006-4A56-8AB4-0980B4AFE8E9}" type="slidenum">
              <a:rPr lang="en-GB" smtClean="0"/>
              <a:t>36</a:t>
            </a:fld>
            <a:endParaRPr lang="en-GB"/>
          </a:p>
        </p:txBody>
      </p:sp>
    </p:spTree>
    <p:extLst>
      <p:ext uri="{BB962C8B-B14F-4D97-AF65-F5344CB8AC3E}">
        <p14:creationId xmlns:p14="http://schemas.microsoft.com/office/powerpoint/2010/main" val="204743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very much for joining today </a:t>
            </a:r>
          </a:p>
          <a:p>
            <a:endParaRPr lang="en-GB" dirty="0"/>
          </a:p>
          <a:p>
            <a:r>
              <a:rPr lang="en-GB" dirty="0" smtClean="0"/>
              <a:t>Please look after yourself</a:t>
            </a:r>
          </a:p>
          <a:p>
            <a:endParaRPr lang="en-GB" dirty="0"/>
          </a:p>
          <a:p>
            <a:r>
              <a:rPr lang="en-GB" dirty="0" smtClean="0"/>
              <a:t>Your trainees and TPDs </a:t>
            </a:r>
            <a:r>
              <a:rPr lang="en-GB" smtClean="0"/>
              <a:t>need you </a:t>
            </a:r>
            <a:r>
              <a:rPr lang="en-GB" smtClean="0">
                <a:sym typeface="Wingdings" panose="05000000000000000000" pitchFamily="2" charset="2"/>
              </a:rPr>
              <a:t></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37</a:t>
            </a:fld>
            <a:endParaRPr lang="en-GB"/>
          </a:p>
        </p:txBody>
      </p:sp>
    </p:spTree>
    <p:extLst>
      <p:ext uri="{BB962C8B-B14F-4D97-AF65-F5344CB8AC3E}">
        <p14:creationId xmlns:p14="http://schemas.microsoft.com/office/powerpoint/2010/main" val="79881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suggestions for the key aspects that need to be considered when writing an ES and CSTR.</a:t>
            </a:r>
          </a:p>
          <a:p>
            <a:r>
              <a:rPr lang="en-GB" dirty="0" smtClean="0"/>
              <a:t>Detailed reports are incredibly  helpful for both trainees and ARCP panels in identifying areas of training that are lacking but also in extending more able trainees and also highlighting trainees that can be fast-tracked and may wish to consider early CCT at the end of ST7.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4</a:t>
            </a:fld>
            <a:endParaRPr lang="en-GB"/>
          </a:p>
        </p:txBody>
      </p:sp>
    </p:spTree>
    <p:extLst>
      <p:ext uri="{BB962C8B-B14F-4D97-AF65-F5344CB8AC3E}">
        <p14:creationId xmlns:p14="http://schemas.microsoft.com/office/powerpoint/2010/main" val="150451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Trainees now need to ‘attach’ evidence to each domain.</a:t>
            </a:r>
          </a:p>
          <a:p>
            <a:r>
              <a:rPr lang="en-GB" dirty="0" smtClean="0"/>
              <a:t>Kaizen has been updated to help supervisors identify gaps in evidence per training level which should help ‘sign off’ of training level.</a:t>
            </a:r>
          </a:p>
          <a:p>
            <a:endParaRPr lang="en-GB" dirty="0"/>
          </a:p>
          <a:p>
            <a:r>
              <a:rPr lang="en-GB" dirty="0" smtClean="0"/>
              <a:t>Trainees can also ‘attach ‘ evidence to higher training levels.</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5</a:t>
            </a:fld>
            <a:endParaRPr lang="en-GB"/>
          </a:p>
        </p:txBody>
      </p:sp>
    </p:spTree>
    <p:extLst>
      <p:ext uri="{BB962C8B-B14F-4D97-AF65-F5344CB8AC3E}">
        <p14:creationId xmlns:p14="http://schemas.microsoft.com/office/powerpoint/2010/main" val="356471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ARCP toolkits are published for each training level and we would like you to encourage trainees to complete these prior to ARCPs to ensure they have not missed any key area of assessment such as safeguarding CBD or MSF that need to be completed each calendar year.</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6</a:t>
            </a:fld>
            <a:endParaRPr lang="en-GB"/>
          </a:p>
        </p:txBody>
      </p:sp>
    </p:spTree>
    <p:extLst>
      <p:ext uri="{BB962C8B-B14F-4D97-AF65-F5344CB8AC3E}">
        <p14:creationId xmlns:p14="http://schemas.microsoft.com/office/powerpoint/2010/main" val="304567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table of expected assessments per training level is also available on SOP @ ‘ARCP’ webpage at HEE Y&amp;H.</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7</a:t>
            </a:fld>
            <a:endParaRPr lang="en-GB"/>
          </a:p>
        </p:txBody>
      </p:sp>
    </p:spTree>
    <p:extLst>
      <p:ext uri="{BB962C8B-B14F-4D97-AF65-F5344CB8AC3E}">
        <p14:creationId xmlns:p14="http://schemas.microsoft.com/office/powerpoint/2010/main" val="69738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we deliver, assess and appraise training has changed dramatically over the last 10 months.</a:t>
            </a:r>
          </a:p>
          <a:p>
            <a:endParaRPr lang="en-GB" dirty="0"/>
          </a:p>
          <a:p>
            <a:r>
              <a:rPr lang="en-GB" dirty="0" smtClean="0"/>
              <a:t>This has led to challenges but also flexibility in how meet trainees, deliver training and carry out WBAs.</a:t>
            </a:r>
          </a:p>
          <a:p>
            <a:endParaRPr lang="en-GB" dirty="0"/>
          </a:p>
          <a:p>
            <a:r>
              <a:rPr lang="en-GB" dirty="0" smtClean="0"/>
              <a:t>Trainees have been redeployed, changed working patterns, return from OOPs and academic training, faced challenges in progressing training as well as having to shield, home school and being unwell with COVID themselves.</a:t>
            </a:r>
          </a:p>
          <a:p>
            <a:endParaRPr lang="en-GB" dirty="0"/>
          </a:p>
          <a:p>
            <a:r>
              <a:rPr lang="en-GB" dirty="0" smtClean="0"/>
              <a:t>It can all seem relentless even with a vaccine in sight.</a:t>
            </a:r>
          </a:p>
          <a:p>
            <a:endParaRPr lang="en-GB" dirty="0"/>
          </a:p>
          <a:p>
            <a:r>
              <a:rPr lang="en-GB" dirty="0" smtClean="0"/>
              <a:t>We need to ensure trainees know that they are valued and supported. Supervision can provide an opportunity to discuss and reset, restore and recover.     </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8</a:t>
            </a:fld>
            <a:endParaRPr lang="en-GB"/>
          </a:p>
        </p:txBody>
      </p:sp>
    </p:spTree>
    <p:extLst>
      <p:ext uri="{BB962C8B-B14F-4D97-AF65-F5344CB8AC3E}">
        <p14:creationId xmlns:p14="http://schemas.microsoft.com/office/powerpoint/2010/main" val="56244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HEE have produced a number of useful resources and hold regular webinars for trainees.</a:t>
            </a:r>
            <a:endParaRPr lang="en-GB" dirty="0"/>
          </a:p>
        </p:txBody>
      </p:sp>
      <p:sp>
        <p:nvSpPr>
          <p:cNvPr id="4" name="Slide Number Placeholder 3"/>
          <p:cNvSpPr>
            <a:spLocks noGrp="1"/>
          </p:cNvSpPr>
          <p:nvPr>
            <p:ph type="sldNum" sz="quarter" idx="10"/>
          </p:nvPr>
        </p:nvSpPr>
        <p:spPr/>
        <p:txBody>
          <a:bodyPr/>
          <a:lstStyle/>
          <a:p>
            <a:fld id="{63C6BF00-A006-4A56-8AB4-0980B4AFE8E9}" type="slidenum">
              <a:rPr lang="en-GB" smtClean="0"/>
              <a:t>9</a:t>
            </a:fld>
            <a:endParaRPr lang="en-GB"/>
          </a:p>
        </p:txBody>
      </p:sp>
    </p:spTree>
    <p:extLst>
      <p:ext uri="{BB962C8B-B14F-4D97-AF65-F5344CB8AC3E}">
        <p14:creationId xmlns:p14="http://schemas.microsoft.com/office/powerpoint/2010/main" val="414300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5FFC1-86AC-46BA-B73A-59A534E67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224589D-F0BC-48C8-9B03-D58A65532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0AD22BE-4DB9-4085-B665-DBCF1C7DDBF5}"/>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5" name="Footer Placeholder 4">
            <a:extLst>
              <a:ext uri="{FF2B5EF4-FFF2-40B4-BE49-F238E27FC236}">
                <a16:creationId xmlns:a16="http://schemas.microsoft.com/office/drawing/2014/main" xmlns="" id="{9E282E8F-96ED-4A0D-A80B-B50E62EB1D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2E42139-CC10-4C32-96B7-179B4DA60B25}"/>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8961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8E54F6-7DFB-48C9-95C2-08B75B980B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A3FDD7-6F60-46CC-8F80-81FF1BA74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2997C26-3A26-4289-8F3C-9EE5640CB0C0}"/>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5" name="Footer Placeholder 4">
            <a:extLst>
              <a:ext uri="{FF2B5EF4-FFF2-40B4-BE49-F238E27FC236}">
                <a16:creationId xmlns:a16="http://schemas.microsoft.com/office/drawing/2014/main" xmlns="" id="{A76FEDBF-BECB-4848-BF52-BD878E764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2010F13-493C-4182-8B8D-A88634EF37AE}"/>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114556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510EDE-6BC8-4A75-89DD-4943B08D7B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E2C273B-15A9-4268-A9FC-170FE5547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2599FB0-D1A3-450F-94B1-BFDACF035509}"/>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5" name="Footer Placeholder 4">
            <a:extLst>
              <a:ext uri="{FF2B5EF4-FFF2-40B4-BE49-F238E27FC236}">
                <a16:creationId xmlns:a16="http://schemas.microsoft.com/office/drawing/2014/main" xmlns="" id="{A1C734FD-BE36-4139-BFA9-9D5F7AAEEB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22B19C6-4F12-4EB1-9FDE-8D46751E621B}"/>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112686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3618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5EBFA-88D5-4628-97A4-859A9A5EFE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C9989E9-FD38-49D2-A477-65CB2B237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C72E56E-B306-4159-8490-6C88B974F3FA}"/>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5" name="Footer Placeholder 4">
            <a:extLst>
              <a:ext uri="{FF2B5EF4-FFF2-40B4-BE49-F238E27FC236}">
                <a16:creationId xmlns:a16="http://schemas.microsoft.com/office/drawing/2014/main" xmlns="" id="{4C06964C-F1FD-47E6-853E-0F9B1963E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D757601-4EFD-4CBD-A1E3-BF969F0F9575}"/>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201337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85A0F-EA6C-4C83-BBD0-B60DC4908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F67E26-381C-424C-AABB-D3885D4F8A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4D58AC-5907-4973-99D6-5E8A345D818A}"/>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5" name="Footer Placeholder 4">
            <a:extLst>
              <a:ext uri="{FF2B5EF4-FFF2-40B4-BE49-F238E27FC236}">
                <a16:creationId xmlns:a16="http://schemas.microsoft.com/office/drawing/2014/main" xmlns="" id="{93C46FA2-11FD-4104-AA37-63FD277D4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8281CF7-31CF-44CB-8342-68ED66C2BF4D}"/>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49351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255ED-DD90-4D3E-84AF-67BCBB4F78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CFE4A1A-2B42-4ABB-B3A0-53963D3B67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E393669-1839-4EA6-A985-C919D4A8B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01FA675-5D61-48BB-8C7D-DF5F2EAC3D61}"/>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6" name="Footer Placeholder 5">
            <a:extLst>
              <a:ext uri="{FF2B5EF4-FFF2-40B4-BE49-F238E27FC236}">
                <a16:creationId xmlns:a16="http://schemas.microsoft.com/office/drawing/2014/main" xmlns="" id="{9CFE3986-D25B-42EE-8590-5D41A1D2C4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D821FAF-FADD-40FF-A044-5D96B5C98058}"/>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342390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D6C8E-2ABB-4CFA-819D-ADAD7C6615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D9FCBAF-E8E3-4869-B850-C5BA81C95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A45598F-5156-46AE-ADB4-CF263962EC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E01F726-6149-41CB-BAE4-D97B1F2EF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2CB39E-FF4A-4F2E-9376-B13F82BCCF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F2D518D-6B36-4E91-AC02-85CE9A465387}"/>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8" name="Footer Placeholder 7">
            <a:extLst>
              <a:ext uri="{FF2B5EF4-FFF2-40B4-BE49-F238E27FC236}">
                <a16:creationId xmlns:a16="http://schemas.microsoft.com/office/drawing/2014/main" xmlns="" id="{79CF59DD-50A0-448E-B202-55AB556C5C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9A92ED2-12CB-4A6B-9F8C-0322D385D011}"/>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362334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9031B-191C-4FFE-AA9B-A77BB6543E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CB9BE3A-597A-4CA0-A968-363AA2539A40}"/>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4" name="Footer Placeholder 3">
            <a:extLst>
              <a:ext uri="{FF2B5EF4-FFF2-40B4-BE49-F238E27FC236}">
                <a16:creationId xmlns:a16="http://schemas.microsoft.com/office/drawing/2014/main" xmlns="" id="{5BED7661-12D9-451F-A312-5548387452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17176185-758F-43EB-949A-8E7838A75F9D}"/>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134142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1FBE2A0-FA64-428E-8DB7-C4A24F810DF0}"/>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3" name="Footer Placeholder 2">
            <a:extLst>
              <a:ext uri="{FF2B5EF4-FFF2-40B4-BE49-F238E27FC236}">
                <a16:creationId xmlns:a16="http://schemas.microsoft.com/office/drawing/2014/main" xmlns="" id="{DEAFEF8D-5B66-4D92-AA16-367B4D36E7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299E6B0-74EC-4D1E-96E9-7CD0EDB3BC19}"/>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274169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51CE0-A6B7-4598-8C16-CEC95BC3F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D23A39B-1696-4A27-8AB0-AF95F18A4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0366702-E2C2-4B43-8F15-C67DE1A1C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B2C44CF-EB99-4265-88EE-99746C4F6FDC}"/>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6" name="Footer Placeholder 5">
            <a:extLst>
              <a:ext uri="{FF2B5EF4-FFF2-40B4-BE49-F238E27FC236}">
                <a16:creationId xmlns:a16="http://schemas.microsoft.com/office/drawing/2014/main" xmlns="" id="{3888C0A9-5120-4A02-82F0-4404387C3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56EFB38-039B-4BC7-A13A-053443F9D21B}"/>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398225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096A0-E693-49FA-9F86-E0F39C3B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C2ABD18-BB42-418F-BE44-E712D3341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033E5E0-91C5-4313-BBC0-D343A4210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B8125B9-9308-431A-87F1-09EBB3259A57}"/>
              </a:ext>
            </a:extLst>
          </p:cNvPr>
          <p:cNvSpPr>
            <a:spLocks noGrp="1"/>
          </p:cNvSpPr>
          <p:nvPr>
            <p:ph type="dt" sz="half" idx="10"/>
          </p:nvPr>
        </p:nvSpPr>
        <p:spPr/>
        <p:txBody>
          <a:bodyPr/>
          <a:lstStyle/>
          <a:p>
            <a:fld id="{3687C2BC-B840-49AA-B1BF-EA5B1A78802E}" type="datetimeFigureOut">
              <a:rPr lang="en-GB" smtClean="0"/>
              <a:t>30/11/2020</a:t>
            </a:fld>
            <a:endParaRPr lang="en-GB"/>
          </a:p>
        </p:txBody>
      </p:sp>
      <p:sp>
        <p:nvSpPr>
          <p:cNvPr id="6" name="Footer Placeholder 5">
            <a:extLst>
              <a:ext uri="{FF2B5EF4-FFF2-40B4-BE49-F238E27FC236}">
                <a16:creationId xmlns:a16="http://schemas.microsoft.com/office/drawing/2014/main" xmlns="" id="{2A86E29F-9BC3-479A-AE77-46F67BBA0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06A7722-362C-47B9-B468-6ECEDF739C48}"/>
              </a:ext>
            </a:extLst>
          </p:cNvPr>
          <p:cNvSpPr>
            <a:spLocks noGrp="1"/>
          </p:cNvSpPr>
          <p:nvPr>
            <p:ph type="sldNum" sz="quarter" idx="12"/>
          </p:nvPr>
        </p:nvSpPr>
        <p:spPr/>
        <p:txBody>
          <a:bodyPr/>
          <a:lstStyle/>
          <a:p>
            <a:fld id="{3A32D3B2-19A9-480D-AE86-C1C687449541}" type="slidenum">
              <a:rPr lang="en-GB" smtClean="0"/>
              <a:t>‹#›</a:t>
            </a:fld>
            <a:endParaRPr lang="en-GB"/>
          </a:p>
        </p:txBody>
      </p:sp>
    </p:spTree>
    <p:extLst>
      <p:ext uri="{BB962C8B-B14F-4D97-AF65-F5344CB8AC3E}">
        <p14:creationId xmlns:p14="http://schemas.microsoft.com/office/powerpoint/2010/main" val="20195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F03E4E-4F68-4CDE-8F0E-AFE6C0155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C4AE3C4-03EC-41AF-A0CF-BCE2BCC99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AA5121B-D719-4B9F-B265-5045C3EC2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2BC-B840-49AA-B1BF-EA5B1A78802E}" type="datetimeFigureOut">
              <a:rPr lang="en-GB" smtClean="0"/>
              <a:t>30/11/2020</a:t>
            </a:fld>
            <a:endParaRPr lang="en-GB"/>
          </a:p>
        </p:txBody>
      </p:sp>
      <p:sp>
        <p:nvSpPr>
          <p:cNvPr id="5" name="Footer Placeholder 4">
            <a:extLst>
              <a:ext uri="{FF2B5EF4-FFF2-40B4-BE49-F238E27FC236}">
                <a16:creationId xmlns:a16="http://schemas.microsoft.com/office/drawing/2014/main" xmlns="" id="{355E0D5C-4F9A-4D72-A9E6-F89401407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80CB008-3A96-4A08-A500-4339D1A27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2D3B2-19A9-480D-AE86-C1C687449541}" type="slidenum">
              <a:rPr lang="en-GB" smtClean="0"/>
              <a:t>‹#›</a:t>
            </a:fld>
            <a:endParaRPr lang="en-GB"/>
          </a:p>
        </p:txBody>
      </p:sp>
    </p:spTree>
    <p:extLst>
      <p:ext uri="{BB962C8B-B14F-4D97-AF65-F5344CB8AC3E}">
        <p14:creationId xmlns:p14="http://schemas.microsoft.com/office/powerpoint/2010/main" val="385026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yorksandhumberdeanery.nhs.uk/" TargetMode="External"/><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yorksandhumberdeanery.nhs.uk/learner_support/supported_return_to_training" TargetMode="External"/><Relationship Id="rId4" Type="http://schemas.openxmlformats.org/officeDocument/2006/relationships/hyperlink" Target="mailto:Paedspeers@gmail.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c_MdkLzfT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F506D1PXXS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s://www.rcpch.ac.uk/resources/mrcpch-covid-adapted-clinical-exam-information-hub#recent-updates-on-mrcpch-clinical-ex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madeinheene.hee.nhs.uk/Portals/0/Coding%20for%20ARCPs.pdf" TargetMode="External"/><Relationship Id="rId3" Type="http://schemas.openxmlformats.org/officeDocument/2006/relationships/hyperlink" Target="https://www.yorksandhumberdeanery.nhs.uk/paediatrics" TargetMode="External"/><Relationship Id="rId7" Type="http://schemas.openxmlformats.org/officeDocument/2006/relationships/hyperlink" Target="https://madeinheene.hee.nhs.uk/Portals/0/ARCP%20Decision%20Aid.pdf" TargetMode="External"/><Relationship Id="rId12"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cpch.ac.uk/resources/supporting-covid-19-response-managing-annual-review-competency-progression-arcp" TargetMode="External"/><Relationship Id="rId11" Type="http://schemas.openxmlformats.org/officeDocument/2006/relationships/image" Target="../media/image1.png"/><Relationship Id="rId5" Type="http://schemas.openxmlformats.org/officeDocument/2006/relationships/hyperlink" Target="https://www.yorksandhumberdeanery.nhs.uk/sites/default/files/educational_supervisor_report_esr_guide_2020.pdf" TargetMode="External"/><Relationship Id="rId10" Type="http://schemas.openxmlformats.org/officeDocument/2006/relationships/hyperlink" Target="https://madeinheene.hee.nhs.uk/Portals/0/Derogation%20to%20GG8%20%20in%20response%20to%20COVID%20pandemic%20and%20impact%20on%20trainee%20progression%20assessments.pdf" TargetMode="External"/><Relationship Id="rId4" Type="http://schemas.openxmlformats.org/officeDocument/2006/relationships/hyperlink" Target="https://www.yorksandhumberdeanery.nhs.uk/specialty_training/appraisal__assessment" TargetMode="External"/><Relationship Id="rId9" Type="http://schemas.openxmlformats.org/officeDocument/2006/relationships/hyperlink" Target="https://madeinheene.hee.nhs.uk/Portals/0/Guidance%20on%20completion%20of%20TOOT%20on%20Form%20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4C2A8F-53BC-482E-A7E2-B7174D63748A}"/>
              </a:ext>
            </a:extLst>
          </p:cNvPr>
          <p:cNvSpPr>
            <a:spLocks noGrp="1"/>
          </p:cNvSpPr>
          <p:nvPr>
            <p:ph type="ctrTitle"/>
          </p:nvPr>
        </p:nvSpPr>
        <p:spPr>
          <a:xfrm>
            <a:off x="1285241" y="1008994"/>
            <a:ext cx="9231410" cy="2752302"/>
          </a:xfrm>
        </p:spPr>
        <p:txBody>
          <a:bodyPr anchor="b">
            <a:normAutofit/>
          </a:bodyPr>
          <a:lstStyle/>
          <a:p>
            <a:pPr algn="l"/>
            <a:r>
              <a:rPr lang="en-GB" sz="7200" dirty="0"/>
              <a:t>Educational and Clinical Supervisors’ Update </a:t>
            </a:r>
          </a:p>
        </p:txBody>
      </p:sp>
      <p:sp>
        <p:nvSpPr>
          <p:cNvPr id="3" name="Subtitle 2">
            <a:extLst>
              <a:ext uri="{FF2B5EF4-FFF2-40B4-BE49-F238E27FC236}">
                <a16:creationId xmlns:a16="http://schemas.microsoft.com/office/drawing/2014/main" xmlns="" id="{D8D44234-6E00-404D-B217-C3B5E64BF065}"/>
              </a:ext>
            </a:extLst>
          </p:cNvPr>
          <p:cNvSpPr>
            <a:spLocks noGrp="1"/>
          </p:cNvSpPr>
          <p:nvPr>
            <p:ph type="subTitle" idx="1"/>
          </p:nvPr>
        </p:nvSpPr>
        <p:spPr>
          <a:xfrm>
            <a:off x="1285241" y="4582814"/>
            <a:ext cx="7132335" cy="1312657"/>
          </a:xfrm>
        </p:spPr>
        <p:txBody>
          <a:bodyPr anchor="t">
            <a:normAutofit/>
          </a:bodyPr>
          <a:lstStyle/>
          <a:p>
            <a:pPr algn="l"/>
            <a:r>
              <a:rPr lang="en-GB" dirty="0"/>
              <a:t>School of Paediatrics 2020 -2021</a:t>
            </a:r>
          </a:p>
          <a:p>
            <a:pPr algn="l"/>
            <a:r>
              <a:rPr lang="en-GB" dirty="0"/>
              <a:t>Dr Kay Tyerman TPD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611" y="717984"/>
            <a:ext cx="31337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039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E9F555-9584-46B7-9859-0B7DE384DA71}"/>
              </a:ext>
            </a:extLst>
          </p:cNvPr>
          <p:cNvSpPr>
            <a:spLocks noGrp="1"/>
          </p:cNvSpPr>
          <p:nvPr>
            <p:ph type="title"/>
          </p:nvPr>
        </p:nvSpPr>
        <p:spPr>
          <a:xfrm>
            <a:off x="999241" y="1188637"/>
            <a:ext cx="10547585" cy="1597228"/>
          </a:xfrm>
        </p:spPr>
        <p:txBody>
          <a:bodyPr>
            <a:normAutofit/>
          </a:bodyPr>
          <a:lstStyle/>
          <a:p>
            <a:r>
              <a:rPr lang="en-GB" sz="4000" b="1"/>
              <a:t>ARCP</a:t>
            </a:r>
            <a:r>
              <a:rPr lang="en-GB" sz="4000"/>
              <a:t>: </a:t>
            </a:r>
            <a:r>
              <a:rPr lang="en-GB" sz="4000" b="1"/>
              <a:t>A</a:t>
            </a:r>
            <a:r>
              <a:rPr lang="en-GB" sz="4000"/>
              <a:t>nnual </a:t>
            </a:r>
            <a:r>
              <a:rPr lang="en-GB" sz="4000" b="1"/>
              <a:t>R</a:t>
            </a:r>
            <a:r>
              <a:rPr lang="en-GB" sz="4000"/>
              <a:t>eview of </a:t>
            </a:r>
            <a:r>
              <a:rPr lang="en-GB" sz="4000" b="1"/>
              <a:t>C</a:t>
            </a:r>
            <a:r>
              <a:rPr lang="en-GB" sz="4000"/>
              <a:t>ompetence </a:t>
            </a:r>
            <a:r>
              <a:rPr lang="en-GB" sz="4000" b="1"/>
              <a:t>P</a:t>
            </a:r>
            <a:r>
              <a:rPr lang="en-GB" sz="4000"/>
              <a:t>rogression </a:t>
            </a:r>
            <a:endParaRPr lang="en-GB" sz="4000" dirty="0"/>
          </a:p>
        </p:txBody>
      </p:sp>
      <p:pic>
        <p:nvPicPr>
          <p:cNvPr id="4" name="Picture 3">
            <a:extLst>
              <a:ext uri="{FF2B5EF4-FFF2-40B4-BE49-F238E27FC236}">
                <a16:creationId xmlns:a16="http://schemas.microsoft.com/office/drawing/2014/main" xmlns="" id="{7852686B-0BEA-4239-9CB0-E152A799AF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43959" y="2601798"/>
            <a:ext cx="2375553" cy="33298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xmlns="" id="{54AF5666-1D62-4DB8-89AE-483872322769}"/>
              </a:ext>
            </a:extLst>
          </p:cNvPr>
          <p:cNvSpPr>
            <a:spLocks noGrp="1"/>
          </p:cNvSpPr>
          <p:nvPr>
            <p:ph idx="1"/>
          </p:nvPr>
        </p:nvSpPr>
        <p:spPr>
          <a:xfrm>
            <a:off x="5255260" y="2998278"/>
            <a:ext cx="4238257" cy="2728198"/>
          </a:xfrm>
        </p:spPr>
        <p:txBody>
          <a:bodyPr anchor="t">
            <a:normAutofit/>
          </a:bodyPr>
          <a:lstStyle/>
          <a:p>
            <a:r>
              <a:rPr lang="en-GB" sz="2000"/>
              <a:t>Assess progress</a:t>
            </a:r>
          </a:p>
          <a:p>
            <a:pPr marL="0" indent="0">
              <a:buNone/>
            </a:pPr>
            <a:endParaRPr lang="en-GB" sz="2000"/>
          </a:p>
          <a:p>
            <a:r>
              <a:rPr lang="en-GB" sz="2000"/>
              <a:t>Feedback focussed on development</a:t>
            </a:r>
          </a:p>
          <a:p>
            <a:pPr marL="457200" lvl="1" indent="0">
              <a:buNone/>
            </a:pPr>
            <a:endParaRPr lang="en-GB" sz="2000"/>
          </a:p>
          <a:p>
            <a:r>
              <a:rPr lang="en-GB" sz="2000"/>
              <a:t>Review CCT date</a:t>
            </a:r>
          </a:p>
          <a:p>
            <a:pPr marL="0" indent="0">
              <a:buNone/>
            </a:pPr>
            <a:endParaRPr lang="en-GB" sz="2000"/>
          </a:p>
          <a:p>
            <a:r>
              <a:rPr lang="en-GB" sz="2000"/>
              <a:t>Date for next ARCP</a:t>
            </a:r>
          </a:p>
          <a:p>
            <a:endParaRPr lang="en-GB" sz="200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53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ight Triangle 22">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ECC5D08-8238-478D-A3E6-C5EF6064A60B}"/>
              </a:ext>
            </a:extLst>
          </p:cNvPr>
          <p:cNvSpPr>
            <a:spLocks noGrp="1"/>
          </p:cNvSpPr>
          <p:nvPr>
            <p:ph type="title"/>
          </p:nvPr>
        </p:nvSpPr>
        <p:spPr>
          <a:xfrm>
            <a:off x="1006900" y="1188637"/>
            <a:ext cx="3141430" cy="4480726"/>
          </a:xfrm>
        </p:spPr>
        <p:txBody>
          <a:bodyPr>
            <a:normAutofit/>
          </a:bodyPr>
          <a:lstStyle/>
          <a:p>
            <a:pPr algn="r"/>
            <a:r>
              <a:rPr lang="en-GB" sz="5100"/>
              <a:t>Outcomes:</a:t>
            </a:r>
          </a:p>
        </p:txBody>
      </p:sp>
      <p:cxnSp>
        <p:nvCxnSpPr>
          <p:cNvPr id="27" name="Straight Connector 26">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BE6471A-B2EF-46F5-BFAC-1C1CE54E0B04}"/>
              </a:ext>
            </a:extLst>
          </p:cNvPr>
          <p:cNvSpPr>
            <a:spLocks noGrp="1"/>
          </p:cNvSpPr>
          <p:nvPr>
            <p:ph idx="1"/>
          </p:nvPr>
        </p:nvSpPr>
        <p:spPr>
          <a:xfrm>
            <a:off x="5138928" y="1338729"/>
            <a:ext cx="4795584" cy="4180542"/>
          </a:xfrm>
        </p:spPr>
        <p:txBody>
          <a:bodyPr anchor="ctr">
            <a:normAutofit/>
          </a:bodyPr>
          <a:lstStyle/>
          <a:p>
            <a:pPr marL="0" indent="0">
              <a:buNone/>
            </a:pPr>
            <a:r>
              <a:rPr lang="en-GB" sz="2000" b="1" i="1">
                <a:effectLst/>
                <a:latin typeface="+mj-lt"/>
              </a:rPr>
              <a:t>Satisfactory Progress:</a:t>
            </a:r>
          </a:p>
          <a:p>
            <a:r>
              <a:rPr lang="en-GB" sz="2000" b="1" i="0">
                <a:effectLst/>
                <a:latin typeface="+mj-lt"/>
              </a:rPr>
              <a:t>Outcome 1</a:t>
            </a:r>
          </a:p>
          <a:p>
            <a:pPr>
              <a:buFont typeface="Wingdings" panose="05000000000000000000" pitchFamily="2" charset="2"/>
              <a:buChar char="Ø"/>
            </a:pPr>
            <a:r>
              <a:rPr lang="en-GB" sz="2000" b="0" i="0">
                <a:effectLst/>
                <a:latin typeface="+mj-lt"/>
              </a:rPr>
              <a:t>Achieving progress and competencies at the expected rate (Clinical)</a:t>
            </a:r>
            <a:br>
              <a:rPr lang="en-GB" sz="2000" b="0" i="0">
                <a:effectLst/>
                <a:latin typeface="+mj-lt"/>
              </a:rPr>
            </a:br>
            <a:r>
              <a:rPr lang="en-GB" sz="2000" b="0" i="0">
                <a:effectLst/>
                <a:latin typeface="+mj-lt"/>
              </a:rPr>
              <a:t>Achieving progress and competencies at the expected rate (Academic)</a:t>
            </a:r>
          </a:p>
          <a:p>
            <a:pPr>
              <a:buFont typeface="Wingdings" panose="05000000000000000000" pitchFamily="2" charset="2"/>
              <a:buChar char="Ø"/>
            </a:pPr>
            <a:endParaRPr lang="en-GB" sz="2000" b="0" i="0">
              <a:effectLst/>
              <a:latin typeface="+mj-lt"/>
            </a:endParaRPr>
          </a:p>
          <a:p>
            <a:pPr marL="0" indent="0">
              <a:buNone/>
            </a:pPr>
            <a:r>
              <a:rPr lang="en-GB" sz="2000" b="1" i="1">
                <a:effectLst/>
                <a:latin typeface="+mj-lt"/>
              </a:rPr>
              <a:t>Recommendation for completion of training:</a:t>
            </a:r>
          </a:p>
          <a:p>
            <a:r>
              <a:rPr lang="en-GB" sz="2000" b="1" i="0">
                <a:effectLst/>
                <a:latin typeface="+mj-lt"/>
              </a:rPr>
              <a:t>Outcome 6</a:t>
            </a:r>
          </a:p>
          <a:p>
            <a:pPr>
              <a:buFont typeface="Wingdings" panose="05000000000000000000" pitchFamily="2" charset="2"/>
              <a:buChar char="Ø"/>
            </a:pPr>
            <a:r>
              <a:rPr lang="en-GB" sz="2000" b="0" i="0">
                <a:effectLst/>
                <a:latin typeface="+mj-lt"/>
              </a:rPr>
              <a:t>Gained all required competencies (Clinical)</a:t>
            </a:r>
            <a:br>
              <a:rPr lang="en-GB" sz="2000" b="0" i="0">
                <a:effectLst/>
                <a:latin typeface="+mj-lt"/>
              </a:rPr>
            </a:br>
            <a:r>
              <a:rPr lang="en-GB" sz="2000" b="0" i="0">
                <a:effectLst/>
                <a:latin typeface="+mj-lt"/>
              </a:rPr>
              <a:t>Gained all required competencies (Academic)</a:t>
            </a:r>
          </a:p>
          <a:p>
            <a:pPr>
              <a:buFont typeface="Wingdings" panose="05000000000000000000" pitchFamily="2" charset="2"/>
              <a:buChar char="Ø"/>
            </a:pPr>
            <a:endParaRPr lang="en-GB" sz="2000" b="0" i="0">
              <a:effectLst/>
              <a:latin typeface="+mj-lt"/>
            </a:endParaRPr>
          </a:p>
          <a:p>
            <a:endParaRPr lang="en-GB" sz="200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970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2">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1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71B24453-5C61-485A-9164-5973BC202205}"/>
              </a:ext>
            </a:extLst>
          </p:cNvPr>
          <p:cNvSpPr>
            <a:spLocks noGrp="1"/>
          </p:cNvSpPr>
          <p:nvPr>
            <p:ph type="title"/>
          </p:nvPr>
        </p:nvSpPr>
        <p:spPr>
          <a:xfrm>
            <a:off x="1006900" y="1188637"/>
            <a:ext cx="3141430" cy="4480726"/>
          </a:xfrm>
        </p:spPr>
        <p:txBody>
          <a:bodyPr>
            <a:normAutofit/>
          </a:bodyPr>
          <a:lstStyle/>
          <a:p>
            <a:pPr algn="r"/>
            <a:r>
              <a:rPr lang="en-GB" sz="5100"/>
              <a:t>Outcomes:</a:t>
            </a:r>
          </a:p>
        </p:txBody>
      </p:sp>
      <p:cxnSp>
        <p:nvCxnSpPr>
          <p:cNvPr id="19" name="Straight Connector 18">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xmlns="" id="{39400320-18C1-4CBA-B28F-30545046B627}"/>
              </a:ext>
            </a:extLst>
          </p:cNvPr>
          <p:cNvSpPr>
            <a:spLocks noGrp="1"/>
          </p:cNvSpPr>
          <p:nvPr>
            <p:ph idx="1"/>
          </p:nvPr>
        </p:nvSpPr>
        <p:spPr>
          <a:xfrm>
            <a:off x="5138927" y="838986"/>
            <a:ext cx="5466225" cy="5109327"/>
          </a:xfrm>
        </p:spPr>
        <p:txBody>
          <a:bodyPr anchor="ctr">
            <a:normAutofit/>
          </a:bodyPr>
          <a:lstStyle/>
          <a:p>
            <a:pPr marL="0" indent="0">
              <a:buNone/>
            </a:pPr>
            <a:r>
              <a:rPr lang="en-GB" sz="1400" b="1" i="1" dirty="0">
                <a:effectLst/>
                <a:latin typeface="+mj-lt"/>
              </a:rPr>
              <a:t>Unsatisfactory or insufficient evidence (trainee must meet with panel)</a:t>
            </a:r>
          </a:p>
          <a:p>
            <a:pPr marL="0" indent="0">
              <a:buNone/>
            </a:pPr>
            <a:endParaRPr lang="en-GB" sz="1400" b="1" i="1" dirty="0">
              <a:effectLst/>
              <a:latin typeface="+mj-lt"/>
            </a:endParaRPr>
          </a:p>
          <a:p>
            <a:r>
              <a:rPr lang="en-GB" sz="1400" b="1" i="0" dirty="0">
                <a:effectLst/>
                <a:latin typeface="+mj-lt"/>
              </a:rPr>
              <a:t>Outcome 2</a:t>
            </a:r>
          </a:p>
          <a:p>
            <a:pPr>
              <a:buFont typeface="Wingdings" panose="05000000000000000000" pitchFamily="2" charset="2"/>
              <a:buChar char="Ø"/>
            </a:pPr>
            <a:r>
              <a:rPr lang="en-GB" sz="1400" b="0" i="0" dirty="0">
                <a:effectLst/>
                <a:latin typeface="+mj-lt"/>
              </a:rPr>
              <a:t>Development of specific competences required - additional training time not required</a:t>
            </a:r>
          </a:p>
          <a:p>
            <a:r>
              <a:rPr lang="en-GB" sz="1400" b="1" i="0" dirty="0">
                <a:effectLst/>
                <a:latin typeface="+mj-lt"/>
              </a:rPr>
              <a:t>Outcome 3</a:t>
            </a:r>
          </a:p>
          <a:p>
            <a:pPr>
              <a:buFont typeface="Wingdings" panose="05000000000000000000" pitchFamily="2" charset="2"/>
              <a:buChar char="Ø"/>
            </a:pPr>
            <a:r>
              <a:rPr lang="en-GB" sz="1400" b="0" i="0" dirty="0">
                <a:effectLst/>
                <a:latin typeface="+mj-lt"/>
              </a:rPr>
              <a:t>Inadequate progress by the trainee - additional training time required</a:t>
            </a:r>
          </a:p>
          <a:p>
            <a:r>
              <a:rPr lang="en-GB" sz="1400" b="1" i="0" dirty="0">
                <a:effectLst/>
                <a:latin typeface="+mj-lt"/>
              </a:rPr>
              <a:t>Outcome 4</a:t>
            </a:r>
          </a:p>
          <a:p>
            <a:r>
              <a:rPr lang="en-GB" sz="1400" b="0" i="0" dirty="0">
                <a:effectLst/>
                <a:latin typeface="+mj-lt"/>
              </a:rPr>
              <a:t>Released from training programme with or without specified competences</a:t>
            </a:r>
            <a:br>
              <a:rPr lang="en-GB" sz="1400" b="0" i="0" dirty="0">
                <a:effectLst/>
                <a:latin typeface="+mj-lt"/>
              </a:rPr>
            </a:br>
            <a:r>
              <a:rPr lang="en-GB" sz="1400" b="0" i="0" dirty="0">
                <a:effectLst/>
                <a:latin typeface="+mj-lt"/>
              </a:rPr>
              <a:t>Released from academic programme</a:t>
            </a:r>
          </a:p>
          <a:p>
            <a:r>
              <a:rPr lang="en-GB" sz="1400" b="1" i="0" dirty="0">
                <a:effectLst/>
                <a:latin typeface="+mj-lt"/>
              </a:rPr>
              <a:t>Outcome 5</a:t>
            </a:r>
          </a:p>
          <a:p>
            <a:pPr>
              <a:buFont typeface="Wingdings" panose="05000000000000000000" pitchFamily="2" charset="2"/>
              <a:buChar char="Ø"/>
            </a:pPr>
            <a:r>
              <a:rPr lang="en-GB" sz="1400" b="0" i="0" dirty="0">
                <a:effectLst/>
                <a:latin typeface="+mj-lt"/>
              </a:rPr>
              <a:t>Incomplete evidence presented - additional training time may be required</a:t>
            </a:r>
          </a:p>
          <a:p>
            <a:pPr marL="0" indent="0">
              <a:buNone/>
            </a:pPr>
            <a:r>
              <a:rPr lang="en-GB" sz="1400" b="0" i="0" dirty="0">
                <a:effectLst/>
                <a:latin typeface="+mj-lt"/>
              </a:rPr>
              <a:t> **Outcome 5 to be reviewed within 2-4 weeks.</a:t>
            </a:r>
          </a:p>
          <a:p>
            <a:endParaRPr lang="en-GB" sz="11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704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3E42A53-33CD-4294-8539-1CA1B7D3A6A7}"/>
              </a:ext>
            </a:extLst>
          </p:cNvPr>
          <p:cNvSpPr>
            <a:spLocks noGrp="1"/>
          </p:cNvSpPr>
          <p:nvPr>
            <p:ph type="title"/>
          </p:nvPr>
        </p:nvSpPr>
        <p:spPr>
          <a:xfrm>
            <a:off x="1075767" y="1188637"/>
            <a:ext cx="2988234" cy="4480726"/>
          </a:xfrm>
        </p:spPr>
        <p:txBody>
          <a:bodyPr>
            <a:normAutofit/>
          </a:bodyPr>
          <a:lstStyle/>
          <a:p>
            <a:pPr algn="r"/>
            <a:r>
              <a:rPr lang="en-GB" sz="4600"/>
              <a:t>COVID Outcomes:</a:t>
            </a: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1A80255-15E4-4BD0-85A3-1E8200EB7A95}"/>
              </a:ext>
            </a:extLst>
          </p:cNvPr>
          <p:cNvSpPr>
            <a:spLocks noGrp="1"/>
          </p:cNvSpPr>
          <p:nvPr>
            <p:ph idx="1"/>
          </p:nvPr>
        </p:nvSpPr>
        <p:spPr>
          <a:xfrm>
            <a:off x="4893972" y="1152913"/>
            <a:ext cx="5898523" cy="4636394"/>
          </a:xfrm>
        </p:spPr>
        <p:txBody>
          <a:bodyPr anchor="ctr">
            <a:normAutofit/>
          </a:bodyPr>
          <a:lstStyle/>
          <a:p>
            <a:pPr marL="0" indent="0">
              <a:buNone/>
            </a:pPr>
            <a:r>
              <a:rPr lang="en-GB" sz="2400" b="1" i="1" dirty="0">
                <a:effectLst/>
                <a:latin typeface="Calibri Light" panose="020F0302020204030204" pitchFamily="34" charset="0"/>
                <a:cs typeface="Calibri Light" panose="020F0302020204030204" pitchFamily="34" charset="0"/>
              </a:rPr>
              <a:t>RCPCH Guidance:</a:t>
            </a:r>
          </a:p>
          <a:p>
            <a:r>
              <a:rPr lang="en-GB" sz="2400" b="0" i="0" dirty="0">
                <a:effectLst/>
                <a:latin typeface="Calibri Light" panose="020F0302020204030204" pitchFamily="34" charset="0"/>
                <a:cs typeface="Calibri Light" panose="020F0302020204030204" pitchFamily="34" charset="0"/>
              </a:rPr>
              <a:t>ARCP panels should consider an outcome 10 only when the trainee has been unable to evidence components of the assessment pathway that are mandatory for progression to the next level of training because of COVID-19.</a:t>
            </a:r>
          </a:p>
          <a:p>
            <a:r>
              <a:rPr lang="en-GB" sz="2400" b="0" i="0" dirty="0">
                <a:effectLst/>
                <a:latin typeface="Calibri Light" panose="020F0302020204030204" pitchFamily="34" charset="0"/>
                <a:cs typeface="Calibri Light" panose="020F0302020204030204" pitchFamily="34" charset="0"/>
              </a:rPr>
              <a:t>Outcomes 10.1 and 10.2 recognise that progress of the trainee has been satisfactory and acquisition of capabilities by the trainees has been delayed by COVID-19 disruption. These are therefore 'no-fault' outcomes.</a:t>
            </a:r>
          </a:p>
          <a:p>
            <a:endParaRPr lang="en-GB" sz="17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419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A75D925-C73E-4F57-B75D-D78381A41C8D}"/>
              </a:ext>
            </a:extLst>
          </p:cNvPr>
          <p:cNvSpPr>
            <a:spLocks noGrp="1"/>
          </p:cNvSpPr>
          <p:nvPr>
            <p:ph type="title"/>
          </p:nvPr>
        </p:nvSpPr>
        <p:spPr/>
        <p:txBody>
          <a:bodyPr/>
          <a:lstStyle/>
          <a:p>
            <a:r>
              <a:rPr lang="en-GB" dirty="0"/>
              <a:t>Outcomes 10.1 &amp; 10.2:</a:t>
            </a:r>
          </a:p>
        </p:txBody>
      </p:sp>
      <p:graphicFrame>
        <p:nvGraphicFramePr>
          <p:cNvPr id="8" name="Table 8">
            <a:extLst>
              <a:ext uri="{FF2B5EF4-FFF2-40B4-BE49-F238E27FC236}">
                <a16:creationId xmlns:a16="http://schemas.microsoft.com/office/drawing/2014/main" xmlns="" id="{EBB1DD88-1D96-422A-8DBE-D87FBC0DA6C2}"/>
              </a:ext>
            </a:extLst>
          </p:cNvPr>
          <p:cNvGraphicFramePr>
            <a:graphicFrameLocks noGrp="1"/>
          </p:cNvGraphicFramePr>
          <p:nvPr>
            <p:ph idx="1"/>
            <p:extLst>
              <p:ext uri="{D42A27DB-BD31-4B8C-83A1-F6EECF244321}">
                <p14:modId xmlns:p14="http://schemas.microsoft.com/office/powerpoint/2010/main" val="3061901379"/>
              </p:ext>
            </p:extLst>
          </p:nvPr>
        </p:nvGraphicFramePr>
        <p:xfrm>
          <a:off x="566670" y="1825624"/>
          <a:ext cx="11294773" cy="4394871"/>
        </p:xfrm>
        <a:graphic>
          <a:graphicData uri="http://schemas.openxmlformats.org/drawingml/2006/table">
            <a:tbl>
              <a:tblPr firstRow="1" bandRow="1">
                <a:tableStyleId>{5C22544A-7EE6-4342-B048-85BDC9FD1C3A}</a:tableStyleId>
              </a:tblPr>
              <a:tblGrid>
                <a:gridCol w="1226270">
                  <a:extLst>
                    <a:ext uri="{9D8B030D-6E8A-4147-A177-3AD203B41FA5}">
                      <a16:colId xmlns:a16="http://schemas.microsoft.com/office/drawing/2014/main" xmlns="" val="2225762291"/>
                    </a:ext>
                  </a:extLst>
                </a:gridCol>
                <a:gridCol w="4193372">
                  <a:extLst>
                    <a:ext uri="{9D8B030D-6E8A-4147-A177-3AD203B41FA5}">
                      <a16:colId xmlns:a16="http://schemas.microsoft.com/office/drawing/2014/main" xmlns="" val="749284598"/>
                    </a:ext>
                  </a:extLst>
                </a:gridCol>
                <a:gridCol w="5875131">
                  <a:extLst>
                    <a:ext uri="{9D8B030D-6E8A-4147-A177-3AD203B41FA5}">
                      <a16:colId xmlns:a16="http://schemas.microsoft.com/office/drawing/2014/main" xmlns="" val="350379900"/>
                    </a:ext>
                  </a:extLst>
                </a:gridCol>
              </a:tblGrid>
              <a:tr h="460295">
                <a:tc>
                  <a:txBody>
                    <a:bodyPr/>
                    <a:lstStyle/>
                    <a:p>
                      <a:r>
                        <a:rPr lang="en-GB" dirty="0"/>
                        <a:t>Outcome:</a:t>
                      </a:r>
                    </a:p>
                  </a:txBody>
                  <a:tcPr/>
                </a:tc>
                <a:tc>
                  <a:txBody>
                    <a:bodyPr/>
                    <a:lstStyle/>
                    <a:p>
                      <a:r>
                        <a:rPr lang="en-GB" dirty="0"/>
                        <a:t>Description:</a:t>
                      </a:r>
                    </a:p>
                  </a:txBody>
                  <a:tcPr/>
                </a:tc>
                <a:tc>
                  <a:txBody>
                    <a:bodyPr/>
                    <a:lstStyle/>
                    <a:p>
                      <a:r>
                        <a:rPr lang="en-GB" dirty="0"/>
                        <a:t>Applicable to:</a:t>
                      </a:r>
                    </a:p>
                  </a:txBody>
                  <a:tcPr/>
                </a:tc>
                <a:extLst>
                  <a:ext uri="{0D108BD9-81ED-4DB2-BD59-A6C34878D82A}">
                    <a16:rowId xmlns:a16="http://schemas.microsoft.com/office/drawing/2014/main" xmlns="" val="2679833216"/>
                  </a:ext>
                </a:extLst>
              </a:tr>
              <a:tr h="1967288">
                <a:tc>
                  <a:txBody>
                    <a:bodyPr/>
                    <a:lstStyle/>
                    <a:p>
                      <a:r>
                        <a:rPr lang="en-GB" dirty="0"/>
                        <a:t>10.1</a:t>
                      </a:r>
                    </a:p>
                  </a:txBody>
                  <a:tcPr/>
                </a:tc>
                <a:tc>
                  <a:txBody>
                    <a:bodyPr/>
                    <a:lstStyle/>
                    <a:p>
                      <a:r>
                        <a:rPr lang="en-GB" sz="1400" b="0" i="0" kern="1200" dirty="0">
                          <a:solidFill>
                            <a:schemeClr val="dk1"/>
                          </a:solidFill>
                          <a:effectLst/>
                          <a:latin typeface="+mj-lt"/>
                          <a:ea typeface="+mn-ea"/>
                          <a:cs typeface="+mn-cs"/>
                        </a:rPr>
                        <a:t>10.1 Progress is satisfactory but the acquisition of competencies/ capabilities by the trainee has been delayed by COVID-19 disruption. </a:t>
                      </a:r>
                      <a:r>
                        <a:rPr lang="en-GB" sz="1400" b="1" dirty="0">
                          <a:effectLst/>
                          <a:latin typeface="+mj-lt"/>
                        </a:rPr>
                        <a:t>Trainee can progress.</a:t>
                      </a:r>
                      <a:endParaRPr lang="en-GB" sz="1400" dirty="0">
                        <a:latin typeface="+mj-lt"/>
                      </a:endParaRPr>
                    </a:p>
                  </a:txBody>
                  <a:tcPr/>
                </a:tc>
                <a:tc>
                  <a:txBody>
                    <a:bodyPr/>
                    <a:lstStyle/>
                    <a:p>
                      <a:r>
                        <a:rPr lang="en-GB" sz="1400" b="0" i="0" kern="1200" dirty="0">
                          <a:solidFill>
                            <a:schemeClr val="dk1"/>
                          </a:solidFill>
                          <a:effectLst/>
                          <a:latin typeface="+mj-lt"/>
                          <a:ea typeface="+mn-ea"/>
                          <a:cs typeface="+mn-cs"/>
                        </a:rPr>
                        <a:t>1. Trainee is not at a critical progression point</a:t>
                      </a:r>
                    </a:p>
                    <a:p>
                      <a:r>
                        <a:rPr lang="en-GB" sz="1400" b="0" i="0" kern="1200" dirty="0">
                          <a:solidFill>
                            <a:schemeClr val="dk1"/>
                          </a:solidFill>
                          <a:effectLst/>
                          <a:latin typeface="+mj-lt"/>
                          <a:ea typeface="+mn-ea"/>
                          <a:cs typeface="+mn-cs"/>
                        </a:rPr>
                        <a:t>2. Trainee is at a critical progression point in their programme but the RCPCH has mandated that the capabilities can be acquired at the next stage of training.</a:t>
                      </a:r>
                    </a:p>
                    <a:p>
                      <a:r>
                        <a:rPr lang="en-GB" sz="1400" b="0" i="0" kern="1200" dirty="0">
                          <a:solidFill>
                            <a:schemeClr val="dk1"/>
                          </a:solidFill>
                          <a:effectLst/>
                          <a:latin typeface="+mj-lt"/>
                          <a:ea typeface="+mn-ea"/>
                          <a:cs typeface="+mn-cs"/>
                        </a:rPr>
                        <a:t>Note: additional training time necessary to achieve capabilities will be reviewed at the next ARCP. </a:t>
                      </a:r>
                    </a:p>
                    <a:p>
                      <a:endParaRPr lang="en-GB" sz="1400" dirty="0">
                        <a:latin typeface="+mj-lt"/>
                      </a:endParaRPr>
                    </a:p>
                  </a:txBody>
                  <a:tcPr/>
                </a:tc>
                <a:extLst>
                  <a:ext uri="{0D108BD9-81ED-4DB2-BD59-A6C34878D82A}">
                    <a16:rowId xmlns:a16="http://schemas.microsoft.com/office/drawing/2014/main" xmlns="" val="3770062016"/>
                  </a:ext>
                </a:extLst>
              </a:tr>
              <a:tr h="1967288">
                <a:tc>
                  <a:txBody>
                    <a:bodyPr/>
                    <a:lstStyle/>
                    <a:p>
                      <a:r>
                        <a:rPr lang="en-GB" dirty="0"/>
                        <a:t>10.2</a:t>
                      </a:r>
                    </a:p>
                  </a:txBody>
                  <a:tcPr/>
                </a:tc>
                <a:tc>
                  <a:txBody>
                    <a:bodyPr/>
                    <a:lstStyle/>
                    <a:p>
                      <a:r>
                        <a:rPr lang="en-GB" sz="1400" b="0" i="0" kern="1200" dirty="0">
                          <a:solidFill>
                            <a:schemeClr val="dk1"/>
                          </a:solidFill>
                          <a:effectLst/>
                          <a:latin typeface="Calibri Light" panose="020F0302020204030204" pitchFamily="34" charset="0"/>
                          <a:ea typeface="+mn-ea"/>
                          <a:cs typeface="Calibri Light" panose="020F0302020204030204" pitchFamily="34" charset="0"/>
                        </a:rPr>
                        <a:t>10.2 Progress is satisfactory by the acquisition of competencies/ capabilities by the trainee has been delayed by COVID-19 disruption. </a:t>
                      </a:r>
                      <a:r>
                        <a:rPr lang="en-GB" sz="1400" b="1" dirty="0">
                          <a:effectLst/>
                          <a:latin typeface="Calibri Light" panose="020F0302020204030204" pitchFamily="34" charset="0"/>
                          <a:cs typeface="Calibri Light" panose="020F0302020204030204" pitchFamily="34" charset="0"/>
                        </a:rPr>
                        <a:t>Trainee is at critical point and additional training time is required.</a:t>
                      </a:r>
                      <a:endParaRPr lang="en-GB" sz="1400" dirty="0">
                        <a:latin typeface="Calibri Light" panose="020F0302020204030204" pitchFamily="34" charset="0"/>
                        <a:cs typeface="Calibri Light" panose="020F0302020204030204" pitchFamily="34" charset="0"/>
                      </a:endParaRPr>
                    </a:p>
                  </a:txBody>
                  <a:tcPr/>
                </a:tc>
                <a:tc>
                  <a:txBody>
                    <a:bodyPr/>
                    <a:lstStyle/>
                    <a:p>
                      <a:r>
                        <a:rPr lang="en-GB" sz="1400" b="0" i="0" kern="1200" dirty="0">
                          <a:solidFill>
                            <a:schemeClr val="dk1"/>
                          </a:solidFill>
                          <a:effectLst/>
                          <a:latin typeface="Calibri Light" panose="020F0302020204030204" pitchFamily="34" charset="0"/>
                          <a:ea typeface="+mn-ea"/>
                          <a:cs typeface="Calibri Light" panose="020F0302020204030204" pitchFamily="34" charset="0"/>
                        </a:rPr>
                        <a:t>1. Trainee is at a critical progression point in their programme where there has been no derogation to normal curriculum progression requirements given by the RCPCH (</a:t>
                      </a:r>
                      <a:r>
                        <a:rPr lang="en-GB" sz="1400" b="0" i="0" kern="1200" dirty="0" err="1">
                          <a:solidFill>
                            <a:schemeClr val="dk1"/>
                          </a:solidFill>
                          <a:effectLst/>
                          <a:latin typeface="Calibri Light" panose="020F0302020204030204" pitchFamily="34" charset="0"/>
                          <a:ea typeface="+mn-ea"/>
                          <a:cs typeface="Calibri Light" panose="020F0302020204030204" pitchFamily="34" charset="0"/>
                        </a:rPr>
                        <a:t>eg</a:t>
                      </a:r>
                      <a:r>
                        <a:rPr lang="en-GB" sz="1400" b="0" i="0" kern="1200" dirty="0">
                          <a:solidFill>
                            <a:schemeClr val="dk1"/>
                          </a:solidFill>
                          <a:effectLst/>
                          <a:latin typeface="Calibri Light" panose="020F0302020204030204" pitchFamily="34" charset="0"/>
                          <a:ea typeface="+mn-ea"/>
                          <a:cs typeface="Calibri Light" panose="020F0302020204030204" pitchFamily="34" charset="0"/>
                        </a:rPr>
                        <a:t> RCPCH START assessment).</a:t>
                      </a:r>
                    </a:p>
                    <a:p>
                      <a:r>
                        <a:rPr lang="en-GB" sz="1400" b="0" i="0" kern="1200" dirty="0">
                          <a:solidFill>
                            <a:schemeClr val="dk1"/>
                          </a:solidFill>
                          <a:effectLst/>
                          <a:latin typeface="Calibri Light" panose="020F0302020204030204" pitchFamily="34" charset="0"/>
                          <a:ea typeface="+mn-ea"/>
                          <a:cs typeface="Calibri Light" panose="020F0302020204030204" pitchFamily="34" charset="0"/>
                        </a:rPr>
                        <a:t>2. Trainee is at the critical progression point of approaching CCT and additional training time will be required before the trainee can complete their training.</a:t>
                      </a:r>
                    </a:p>
                    <a:p>
                      <a:endParaRPr lang="en-GB" sz="1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2020854920"/>
                  </a:ext>
                </a:extLst>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52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CF5D78F-8F8E-41B1-8E5C-084C52454FDB}"/>
              </a:ext>
            </a:extLst>
          </p:cNvPr>
          <p:cNvSpPr>
            <a:spLocks noGrp="1"/>
          </p:cNvSpPr>
          <p:nvPr>
            <p:ph type="title"/>
          </p:nvPr>
        </p:nvSpPr>
        <p:spPr/>
        <p:txBody>
          <a:bodyPr/>
          <a:lstStyle/>
          <a:p>
            <a:r>
              <a:rPr lang="en-GB" dirty="0"/>
              <a:t>ARCP:</a:t>
            </a:r>
          </a:p>
        </p:txBody>
      </p:sp>
      <p:sp>
        <p:nvSpPr>
          <p:cNvPr id="5" name="Text Placeholder 4">
            <a:extLst>
              <a:ext uri="{FF2B5EF4-FFF2-40B4-BE49-F238E27FC236}">
                <a16:creationId xmlns:a16="http://schemas.microsoft.com/office/drawing/2014/main" xmlns="" id="{92003A8B-C6DA-48F0-A505-92E21282DAB1}"/>
              </a:ext>
            </a:extLst>
          </p:cNvPr>
          <p:cNvSpPr>
            <a:spLocks noGrp="1"/>
          </p:cNvSpPr>
          <p:nvPr>
            <p:ph type="body" idx="1"/>
          </p:nvPr>
        </p:nvSpPr>
        <p:spPr/>
        <p:txBody>
          <a:bodyPr/>
          <a:lstStyle/>
          <a:p>
            <a:r>
              <a:rPr lang="en-GB" u="sng" dirty="0">
                <a:latin typeface="+mj-lt"/>
              </a:rPr>
              <a:t>Standard Panel:</a:t>
            </a:r>
          </a:p>
        </p:txBody>
      </p:sp>
      <p:sp>
        <p:nvSpPr>
          <p:cNvPr id="6" name="Content Placeholder 5">
            <a:extLst>
              <a:ext uri="{FF2B5EF4-FFF2-40B4-BE49-F238E27FC236}">
                <a16:creationId xmlns:a16="http://schemas.microsoft.com/office/drawing/2014/main" xmlns="" id="{427E2F3E-2B1F-4140-B3B0-C48FAEBFDE04}"/>
              </a:ext>
            </a:extLst>
          </p:cNvPr>
          <p:cNvSpPr>
            <a:spLocks noGrp="1"/>
          </p:cNvSpPr>
          <p:nvPr>
            <p:ph sz="half" idx="2"/>
          </p:nvPr>
        </p:nvSpPr>
        <p:spPr>
          <a:xfrm>
            <a:off x="839788" y="2595228"/>
            <a:ext cx="5157787" cy="3684588"/>
          </a:xfrm>
        </p:spPr>
        <p:txBody>
          <a:bodyPr/>
          <a:lstStyle/>
          <a:p>
            <a:pPr lvl="1"/>
            <a:r>
              <a:rPr lang="en-GB" dirty="0">
                <a:solidFill>
                  <a:srgbClr val="CC0066"/>
                </a:solidFill>
                <a:latin typeface="+mj-lt"/>
              </a:rPr>
              <a:t>2 x Educational Supervisors + TPD chair</a:t>
            </a:r>
          </a:p>
          <a:p>
            <a:pPr lvl="1"/>
            <a:r>
              <a:rPr lang="en-GB" dirty="0">
                <a:latin typeface="+mj-lt"/>
              </a:rPr>
              <a:t>Associate Dean (outcome 3 or 4)</a:t>
            </a:r>
          </a:p>
          <a:p>
            <a:pPr lvl="1"/>
            <a:r>
              <a:rPr lang="en-GB" dirty="0">
                <a:latin typeface="+mj-lt"/>
              </a:rPr>
              <a:t>Lay member (10%)</a:t>
            </a:r>
          </a:p>
          <a:p>
            <a:pPr lvl="1"/>
            <a:endParaRPr lang="en-GB" dirty="0">
              <a:latin typeface="+mj-lt"/>
            </a:endParaRPr>
          </a:p>
          <a:p>
            <a:pPr lvl="1"/>
            <a:endParaRPr lang="en-GB" dirty="0" smtClean="0">
              <a:latin typeface="+mj-lt"/>
            </a:endParaRPr>
          </a:p>
          <a:p>
            <a:pPr lvl="1"/>
            <a:r>
              <a:rPr lang="en-GB" dirty="0">
                <a:latin typeface="+mj-lt"/>
              </a:rPr>
              <a:t>R</a:t>
            </a:r>
            <a:r>
              <a:rPr lang="en-GB" dirty="0" smtClean="0">
                <a:latin typeface="+mj-lt"/>
              </a:rPr>
              <a:t>emote</a:t>
            </a:r>
            <a:endParaRPr lang="en-GB" dirty="0">
              <a:latin typeface="+mj-lt"/>
            </a:endParaRPr>
          </a:p>
          <a:p>
            <a:pPr lvl="1"/>
            <a:r>
              <a:rPr lang="en-GB" dirty="0">
                <a:latin typeface="+mj-lt"/>
              </a:rPr>
              <a:t>F2F for unsatisfactory outcomes</a:t>
            </a:r>
          </a:p>
          <a:p>
            <a:endParaRPr lang="en-GB" dirty="0"/>
          </a:p>
        </p:txBody>
      </p:sp>
      <p:sp>
        <p:nvSpPr>
          <p:cNvPr id="7" name="Text Placeholder 6">
            <a:extLst>
              <a:ext uri="{FF2B5EF4-FFF2-40B4-BE49-F238E27FC236}">
                <a16:creationId xmlns:a16="http://schemas.microsoft.com/office/drawing/2014/main" xmlns="" id="{27661624-316C-42C4-A2C2-717E84B9BEF9}"/>
              </a:ext>
            </a:extLst>
          </p:cNvPr>
          <p:cNvSpPr>
            <a:spLocks noGrp="1"/>
          </p:cNvSpPr>
          <p:nvPr>
            <p:ph type="body" sz="quarter" idx="3"/>
          </p:nvPr>
        </p:nvSpPr>
        <p:spPr/>
        <p:txBody>
          <a:bodyPr/>
          <a:lstStyle/>
          <a:p>
            <a:r>
              <a:rPr lang="en-GB" u="sng" dirty="0">
                <a:latin typeface="+mj-lt"/>
              </a:rPr>
              <a:t>COVID Panel:</a:t>
            </a:r>
          </a:p>
        </p:txBody>
      </p:sp>
      <p:sp>
        <p:nvSpPr>
          <p:cNvPr id="8" name="Content Placeholder 7">
            <a:extLst>
              <a:ext uri="{FF2B5EF4-FFF2-40B4-BE49-F238E27FC236}">
                <a16:creationId xmlns:a16="http://schemas.microsoft.com/office/drawing/2014/main" xmlns="" id="{8E54B0E6-C84E-4989-AFAA-F435C0D00090}"/>
              </a:ext>
            </a:extLst>
          </p:cNvPr>
          <p:cNvSpPr>
            <a:spLocks noGrp="1"/>
          </p:cNvSpPr>
          <p:nvPr>
            <p:ph sz="quarter" idx="4"/>
          </p:nvPr>
        </p:nvSpPr>
        <p:spPr>
          <a:xfrm>
            <a:off x="6172200" y="2440680"/>
            <a:ext cx="5183188" cy="3684588"/>
          </a:xfrm>
        </p:spPr>
        <p:txBody>
          <a:bodyPr>
            <a:normAutofit/>
          </a:bodyPr>
          <a:lstStyle/>
          <a:p>
            <a:r>
              <a:rPr lang="en-GB" sz="2400" dirty="0">
                <a:solidFill>
                  <a:srgbClr val="CC0066"/>
                </a:solidFill>
                <a:latin typeface="+mj-lt"/>
              </a:rPr>
              <a:t>Minimum 2 panel members including TPD/HOS Chair</a:t>
            </a:r>
          </a:p>
          <a:p>
            <a:r>
              <a:rPr lang="en-GB" sz="2400" dirty="0">
                <a:latin typeface="+mj-lt"/>
              </a:rPr>
              <a:t>3 panel members for previous outcome 3 or anticipated 4</a:t>
            </a:r>
          </a:p>
          <a:p>
            <a:r>
              <a:rPr lang="en-GB" sz="2400" dirty="0">
                <a:latin typeface="+mj-lt"/>
              </a:rPr>
              <a:t>Lay advisor for appeals only</a:t>
            </a:r>
          </a:p>
          <a:p>
            <a:endParaRPr lang="en-GB" sz="2400" dirty="0">
              <a:latin typeface="+mj-lt"/>
            </a:endParaRPr>
          </a:p>
          <a:p>
            <a:r>
              <a:rPr lang="en-GB" sz="2400" dirty="0">
                <a:latin typeface="+mj-lt"/>
              </a:rPr>
              <a:t>All remote</a:t>
            </a:r>
          </a:p>
          <a:p>
            <a:r>
              <a:rPr lang="en-GB" sz="2400" dirty="0">
                <a:latin typeface="+mj-lt"/>
              </a:rPr>
              <a:t>Outcome 5 only for missing form R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926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E8774-F53A-414D-8469-62A2E2B8E9C5}"/>
              </a:ext>
            </a:extLst>
          </p:cNvPr>
          <p:cNvSpPr>
            <a:spLocks noGrp="1"/>
          </p:cNvSpPr>
          <p:nvPr>
            <p:ph type="title"/>
          </p:nvPr>
        </p:nvSpPr>
        <p:spPr/>
        <p:txBody>
          <a:bodyPr/>
          <a:lstStyle/>
          <a:p>
            <a:r>
              <a:rPr lang="en-GB" dirty="0"/>
              <a:t>ARCP Standards:</a:t>
            </a:r>
          </a:p>
        </p:txBody>
      </p:sp>
      <p:sp>
        <p:nvSpPr>
          <p:cNvPr id="4" name="Text Placeholder 3">
            <a:extLst>
              <a:ext uri="{FF2B5EF4-FFF2-40B4-BE49-F238E27FC236}">
                <a16:creationId xmlns:a16="http://schemas.microsoft.com/office/drawing/2014/main" xmlns="" id="{133657A6-8324-4C0C-923F-DECCFBBE98F0}"/>
              </a:ext>
            </a:extLst>
          </p:cNvPr>
          <p:cNvSpPr>
            <a:spLocks noGrp="1"/>
          </p:cNvSpPr>
          <p:nvPr>
            <p:ph type="body" idx="1"/>
          </p:nvPr>
        </p:nvSpPr>
        <p:spPr/>
        <p:txBody>
          <a:bodyPr/>
          <a:lstStyle/>
          <a:p>
            <a:r>
              <a:rPr lang="en-GB" u="sng" dirty="0">
                <a:latin typeface="+mj-lt"/>
              </a:rPr>
              <a:t>Standard</a:t>
            </a:r>
            <a:endParaRPr lang="en-GB" dirty="0"/>
          </a:p>
        </p:txBody>
      </p:sp>
      <p:sp>
        <p:nvSpPr>
          <p:cNvPr id="5" name="Content Placeholder 4">
            <a:extLst>
              <a:ext uri="{FF2B5EF4-FFF2-40B4-BE49-F238E27FC236}">
                <a16:creationId xmlns:a16="http://schemas.microsoft.com/office/drawing/2014/main" xmlns="" id="{48F2612E-A6C1-4D0A-8539-A7D5467D82FB}"/>
              </a:ext>
            </a:extLst>
          </p:cNvPr>
          <p:cNvSpPr>
            <a:spLocks noGrp="1"/>
          </p:cNvSpPr>
          <p:nvPr>
            <p:ph sz="half" idx="2"/>
          </p:nvPr>
        </p:nvSpPr>
        <p:spPr/>
        <p:txBody>
          <a:bodyPr>
            <a:normAutofit fontScale="62500" lnSpcReduction="20000"/>
          </a:bodyPr>
          <a:lstStyle/>
          <a:p>
            <a:endParaRPr lang="en-GB" sz="3400" b="1" dirty="0">
              <a:latin typeface="+mj-lt"/>
            </a:endParaRPr>
          </a:p>
          <a:p>
            <a:r>
              <a:rPr lang="en-GB" sz="3400" b="1" dirty="0">
                <a:latin typeface="+mj-lt"/>
              </a:rPr>
              <a:t>Level 1 – KNOWLEDGE </a:t>
            </a:r>
          </a:p>
          <a:p>
            <a:pPr lvl="1"/>
            <a:r>
              <a:rPr lang="en-GB" sz="3400" dirty="0">
                <a:latin typeface="+mj-lt"/>
              </a:rPr>
              <a:t>exams/ </a:t>
            </a:r>
            <a:r>
              <a:rPr lang="en-GB" sz="3400" b="1" dirty="0">
                <a:latin typeface="+mj-lt"/>
              </a:rPr>
              <a:t>fit for middle grade role </a:t>
            </a:r>
          </a:p>
          <a:p>
            <a:pPr marL="0" indent="0">
              <a:buNone/>
            </a:pPr>
            <a:endParaRPr lang="en-GB" sz="3400" dirty="0">
              <a:latin typeface="+mj-lt"/>
            </a:endParaRPr>
          </a:p>
          <a:p>
            <a:r>
              <a:rPr lang="en-GB" sz="3400" b="1" dirty="0">
                <a:latin typeface="+mj-lt"/>
              </a:rPr>
              <a:t>Level 2 –  plus AUTONOMOUS PRACTICE</a:t>
            </a:r>
          </a:p>
          <a:p>
            <a:pPr lvl="1"/>
            <a:r>
              <a:rPr lang="en-GB" sz="3400" dirty="0">
                <a:latin typeface="+mj-lt"/>
              </a:rPr>
              <a:t>general paediatrics, community, neonates</a:t>
            </a:r>
          </a:p>
          <a:p>
            <a:pPr marL="0" indent="0">
              <a:buNone/>
            </a:pPr>
            <a:endParaRPr lang="en-GB" sz="3400" dirty="0">
              <a:latin typeface="+mj-lt"/>
            </a:endParaRPr>
          </a:p>
          <a:p>
            <a:r>
              <a:rPr lang="en-GB" sz="3400" b="1" dirty="0">
                <a:latin typeface="+mj-lt"/>
              </a:rPr>
              <a:t>Level 3 – plus LEADERSHIP</a:t>
            </a:r>
          </a:p>
          <a:p>
            <a:pPr lvl="1"/>
            <a:r>
              <a:rPr lang="en-GB" sz="3400" dirty="0">
                <a:latin typeface="+mj-lt"/>
              </a:rPr>
              <a:t>ST7  START feedback – senior skills and attitudes</a:t>
            </a:r>
          </a:p>
          <a:p>
            <a:pPr lvl="1"/>
            <a:r>
              <a:rPr lang="en-GB" sz="3400" dirty="0">
                <a:latin typeface="+mj-lt"/>
              </a:rPr>
              <a:t>ST8 – </a:t>
            </a:r>
            <a:r>
              <a:rPr lang="en-GB" sz="3400" b="1" dirty="0">
                <a:latin typeface="+mj-lt"/>
              </a:rPr>
              <a:t>ready for CCT</a:t>
            </a:r>
          </a:p>
          <a:p>
            <a:endParaRPr lang="en-GB" dirty="0"/>
          </a:p>
        </p:txBody>
      </p:sp>
      <p:sp>
        <p:nvSpPr>
          <p:cNvPr id="6" name="Text Placeholder 5">
            <a:extLst>
              <a:ext uri="{FF2B5EF4-FFF2-40B4-BE49-F238E27FC236}">
                <a16:creationId xmlns:a16="http://schemas.microsoft.com/office/drawing/2014/main" xmlns="" id="{9418C1F0-4B12-4E5A-8880-1AC0839742D5}"/>
              </a:ext>
            </a:extLst>
          </p:cNvPr>
          <p:cNvSpPr>
            <a:spLocks noGrp="1"/>
          </p:cNvSpPr>
          <p:nvPr>
            <p:ph type="body" sz="quarter" idx="3"/>
          </p:nvPr>
        </p:nvSpPr>
        <p:spPr/>
        <p:txBody>
          <a:bodyPr/>
          <a:lstStyle/>
          <a:p>
            <a:r>
              <a:rPr lang="en-GB" u="sng" dirty="0">
                <a:latin typeface="+mj-lt"/>
              </a:rPr>
              <a:t>COVID</a:t>
            </a:r>
            <a:endParaRPr lang="en-GB" dirty="0"/>
          </a:p>
        </p:txBody>
      </p:sp>
      <p:sp>
        <p:nvSpPr>
          <p:cNvPr id="7" name="Content Placeholder 6">
            <a:extLst>
              <a:ext uri="{FF2B5EF4-FFF2-40B4-BE49-F238E27FC236}">
                <a16:creationId xmlns:a16="http://schemas.microsoft.com/office/drawing/2014/main" xmlns="" id="{5FB15BC6-5C59-4A62-845B-758CBDF813AE}"/>
              </a:ext>
            </a:extLst>
          </p:cNvPr>
          <p:cNvSpPr>
            <a:spLocks noGrp="1"/>
          </p:cNvSpPr>
          <p:nvPr>
            <p:ph sz="quarter" idx="4"/>
          </p:nvPr>
        </p:nvSpPr>
        <p:spPr/>
        <p:txBody>
          <a:bodyPr>
            <a:normAutofit fontScale="47500" lnSpcReduction="20000"/>
          </a:bodyPr>
          <a:lstStyle/>
          <a:p>
            <a:pPr algn="l">
              <a:buFont typeface="+mj-lt"/>
              <a:buAutoNum type="arabicPeriod"/>
            </a:pPr>
            <a:endParaRPr lang="en-GB" b="0" i="0" dirty="0">
              <a:solidFill>
                <a:srgbClr val="000000"/>
              </a:solidFill>
              <a:effectLst/>
              <a:latin typeface="Montserrat"/>
            </a:endParaRPr>
          </a:p>
          <a:p>
            <a:pPr marL="0" indent="0" algn="l">
              <a:buNone/>
            </a:pPr>
            <a:r>
              <a:rPr lang="en-GB" sz="3400" b="1" dirty="0">
                <a:solidFill>
                  <a:srgbClr val="000000"/>
                </a:solidFill>
                <a:latin typeface="Calibri Light" panose="020F0302020204030204" pitchFamily="34" charset="0"/>
                <a:cs typeface="Calibri Light" panose="020F0302020204030204" pitchFamily="34" charset="0"/>
              </a:rPr>
              <a:t>Outcome 10.1  </a:t>
            </a:r>
            <a:endParaRPr lang="en-GB" sz="3400" b="1" dirty="0" smtClean="0">
              <a:solidFill>
                <a:srgbClr val="000000"/>
              </a:solidFill>
              <a:latin typeface="Calibri Light" panose="020F0302020204030204" pitchFamily="34" charset="0"/>
              <a:cs typeface="Calibri Light" panose="020F0302020204030204" pitchFamily="34" charset="0"/>
            </a:endParaRPr>
          </a:p>
          <a:p>
            <a:pPr marL="0" indent="0" algn="l">
              <a:buNone/>
            </a:pPr>
            <a:r>
              <a:rPr lang="en-GB" sz="3800" dirty="0" smtClean="0">
                <a:solidFill>
                  <a:srgbClr val="000000"/>
                </a:solidFill>
                <a:latin typeface="Calibri Light" panose="020F0302020204030204" pitchFamily="34" charset="0"/>
                <a:cs typeface="Calibri Light" panose="020F0302020204030204" pitchFamily="34" charset="0"/>
              </a:rPr>
              <a:t>Trainee </a:t>
            </a:r>
            <a:r>
              <a:rPr lang="en-GB" sz="3800" dirty="0">
                <a:solidFill>
                  <a:srgbClr val="000000"/>
                </a:solidFill>
                <a:latin typeface="Calibri Light" panose="020F0302020204030204" pitchFamily="34" charset="0"/>
                <a:cs typeface="Calibri Light" panose="020F0302020204030204" pitchFamily="34" charset="0"/>
              </a:rPr>
              <a:t>can move </a:t>
            </a:r>
            <a:r>
              <a:rPr lang="en-GB" sz="3800" dirty="0" smtClean="0">
                <a:solidFill>
                  <a:srgbClr val="000000"/>
                </a:solidFill>
                <a:latin typeface="Calibri Light" panose="020F0302020204030204" pitchFamily="34" charset="0"/>
                <a:cs typeface="Calibri Light" panose="020F0302020204030204" pitchFamily="34" charset="0"/>
              </a:rPr>
              <a:t>to </a:t>
            </a:r>
            <a:r>
              <a:rPr lang="en-GB" sz="3800" dirty="0">
                <a:solidFill>
                  <a:srgbClr val="000000"/>
                </a:solidFill>
                <a:latin typeface="Calibri Light" panose="020F0302020204030204" pitchFamily="34" charset="0"/>
                <a:cs typeface="Calibri Light" panose="020F0302020204030204" pitchFamily="34" charset="0"/>
              </a:rPr>
              <a:t>ST4 without full MRCPCH </a:t>
            </a:r>
            <a:r>
              <a:rPr lang="en-GB" sz="3400" dirty="0">
                <a:solidFill>
                  <a:srgbClr val="000000"/>
                </a:solidFill>
                <a:latin typeface="Calibri Light" panose="020F0302020204030204" pitchFamily="34" charset="0"/>
                <a:cs typeface="Calibri Light" panose="020F0302020204030204" pitchFamily="34" charset="0"/>
              </a:rPr>
              <a:t>if: </a:t>
            </a:r>
          </a:p>
          <a:p>
            <a:pPr algn="l">
              <a:buFont typeface="+mj-lt"/>
              <a:buAutoNum type="arabicPeriod"/>
            </a:pPr>
            <a:r>
              <a:rPr lang="en-GB" sz="3400" b="0" i="0" dirty="0">
                <a:solidFill>
                  <a:srgbClr val="000000"/>
                </a:solidFill>
                <a:effectLst/>
                <a:latin typeface="Calibri Light" panose="020F0302020204030204" pitchFamily="34" charset="0"/>
                <a:cs typeface="Calibri Light" panose="020F0302020204030204" pitchFamily="34" charset="0"/>
              </a:rPr>
              <a:t>All MRCPCH theory exams are achieved.</a:t>
            </a:r>
          </a:p>
          <a:p>
            <a:pPr algn="l">
              <a:buFont typeface="+mj-lt"/>
              <a:buAutoNum type="arabicPeriod"/>
            </a:pPr>
            <a:r>
              <a:rPr lang="en-GB" sz="3400" b="0" i="0" dirty="0">
                <a:solidFill>
                  <a:srgbClr val="000000"/>
                </a:solidFill>
                <a:effectLst/>
                <a:latin typeface="Calibri Light" panose="020F0302020204030204" pitchFamily="34" charset="0"/>
                <a:cs typeface="Calibri Light" panose="020F0302020204030204" pitchFamily="34" charset="0"/>
              </a:rPr>
              <a:t>Two MSFs have been completed during level 1 (ST1-ST3)</a:t>
            </a:r>
          </a:p>
          <a:p>
            <a:pPr algn="l">
              <a:buFont typeface="+mj-lt"/>
              <a:buAutoNum type="arabicPeriod"/>
            </a:pPr>
            <a:r>
              <a:rPr lang="en-GB" sz="3400" b="0" i="0" dirty="0">
                <a:solidFill>
                  <a:srgbClr val="000000"/>
                </a:solidFill>
                <a:effectLst/>
                <a:latin typeface="Calibri Light" panose="020F0302020204030204" pitchFamily="34" charset="0"/>
                <a:cs typeface="Calibri Light" panose="020F0302020204030204" pitchFamily="34" charset="0"/>
              </a:rPr>
              <a:t>All curriculum capabilities for level 1 training have been demonstrated or, in the educational supervisor's report, have been observed in the workplace </a:t>
            </a:r>
          </a:p>
          <a:p>
            <a:pPr algn="l">
              <a:buFont typeface="+mj-lt"/>
              <a:buAutoNum type="arabicPeriod"/>
            </a:pPr>
            <a:r>
              <a:rPr lang="en-GB" sz="3400" b="0" i="0" dirty="0">
                <a:solidFill>
                  <a:srgbClr val="000000"/>
                </a:solidFill>
                <a:effectLst/>
                <a:latin typeface="Calibri Light" panose="020F0302020204030204" pitchFamily="34" charset="0"/>
                <a:cs typeface="Calibri Light" panose="020F0302020204030204" pitchFamily="34" charset="0"/>
              </a:rPr>
              <a:t>There is a satisfactory COVID educational supervisor report declaring trainee is safe to move onto the middle grade (ST4) level at next rotation</a:t>
            </a:r>
          </a:p>
          <a:p>
            <a:pPr algn="l">
              <a:buFont typeface="+mj-lt"/>
              <a:buAutoNum type="arabicPeriod"/>
            </a:pPr>
            <a:r>
              <a:rPr lang="en-GB" sz="3400" b="0" i="0" dirty="0">
                <a:solidFill>
                  <a:srgbClr val="000000"/>
                </a:solidFill>
                <a:effectLst/>
                <a:latin typeface="Calibri Light" panose="020F0302020204030204" pitchFamily="34" charset="0"/>
                <a:cs typeface="Calibri Light" panose="020F0302020204030204" pitchFamily="34" charset="0"/>
              </a:rPr>
              <a:t>The trainee has not completed any required life support training (or their life support certification has expired) but was unable to attend or book on a course due to cancellations</a:t>
            </a:r>
            <a:endParaRPr lang="en-GB" sz="3400" dirty="0">
              <a:latin typeface="Calibri Light" panose="020F0302020204030204" pitchFamily="34" charset="0"/>
              <a:cs typeface="Calibri Light" panose="020F030202020403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602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2E56E190-5AAA-40AB-804B-02BB495CAEA9}"/>
              </a:ext>
            </a:extLst>
          </p:cNvPr>
          <p:cNvSpPr>
            <a:spLocks noGrp="1"/>
          </p:cNvSpPr>
          <p:nvPr>
            <p:ph type="title"/>
          </p:nvPr>
        </p:nvSpPr>
        <p:spPr>
          <a:xfrm>
            <a:off x="641774" y="1188637"/>
            <a:ext cx="3422227" cy="4480726"/>
          </a:xfrm>
        </p:spPr>
        <p:txBody>
          <a:bodyPr>
            <a:normAutofit/>
          </a:bodyPr>
          <a:lstStyle/>
          <a:p>
            <a:pPr algn="r"/>
            <a:r>
              <a:rPr lang="en-GB" sz="5600" dirty="0"/>
              <a:t>Assessing </a:t>
            </a:r>
            <a:br>
              <a:rPr lang="en-GB" sz="5600" dirty="0"/>
            </a:br>
            <a:r>
              <a:rPr lang="en-GB" sz="5600" dirty="0" err="1"/>
              <a:t>E-portfolio</a:t>
            </a:r>
            <a:r>
              <a:rPr lang="en-GB" sz="5600" dirty="0"/>
              <a:t> Evidence </a:t>
            </a:r>
          </a:p>
        </p:txBody>
      </p:sp>
      <p:cxnSp>
        <p:nvCxnSpPr>
          <p:cNvPr id="48" name="Straight Connector 47">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xmlns="" id="{DC6E8FFA-C447-4C7B-98D6-7BBB5BCBC19A}"/>
              </a:ext>
            </a:extLst>
          </p:cNvPr>
          <p:cNvSpPr>
            <a:spLocks noGrp="1"/>
          </p:cNvSpPr>
          <p:nvPr>
            <p:ph idx="1"/>
          </p:nvPr>
        </p:nvSpPr>
        <p:spPr>
          <a:xfrm>
            <a:off x="4778062" y="766618"/>
            <a:ext cx="6516710" cy="5464539"/>
          </a:xfrm>
        </p:spPr>
        <p:txBody>
          <a:bodyPr anchor="ctr">
            <a:noAutofit/>
          </a:bodyPr>
          <a:lstStyle/>
          <a:p>
            <a:pPr>
              <a:buFontTx/>
              <a:buChar char="-"/>
            </a:pPr>
            <a:r>
              <a:rPr lang="en-GB" sz="2400" b="1" dirty="0">
                <a:latin typeface="+mj-lt"/>
              </a:rPr>
              <a:t>Form R (TOOT &amp; Declarations)</a:t>
            </a:r>
            <a:r>
              <a:rPr lang="en-GB" sz="2400" dirty="0">
                <a:latin typeface="+mj-lt"/>
              </a:rPr>
              <a:t>, CCT calculator, GMC Survey Receipt, CV</a:t>
            </a:r>
          </a:p>
          <a:p>
            <a:pPr>
              <a:buFontTx/>
              <a:buChar char="-"/>
            </a:pPr>
            <a:r>
              <a:rPr lang="en-GB" sz="2400" dirty="0">
                <a:latin typeface="+mj-lt"/>
              </a:rPr>
              <a:t>Outcome last ARCP: any specific recommendations?</a:t>
            </a:r>
          </a:p>
          <a:p>
            <a:pPr>
              <a:buFontTx/>
              <a:buChar char="-"/>
            </a:pPr>
            <a:r>
              <a:rPr lang="en-GB" sz="2400" b="1" dirty="0">
                <a:latin typeface="+mj-lt"/>
              </a:rPr>
              <a:t>Supervision Meetings , CSTR x 2 + ESTR</a:t>
            </a:r>
          </a:p>
          <a:p>
            <a:pPr>
              <a:buFontTx/>
              <a:buChar char="-"/>
            </a:pPr>
            <a:r>
              <a:rPr lang="en-GB" sz="2400" dirty="0" smtClean="0">
                <a:latin typeface="+mj-lt"/>
              </a:rPr>
              <a:t>PDP</a:t>
            </a:r>
            <a:endParaRPr lang="en-GB" sz="2400" dirty="0">
              <a:latin typeface="+mj-lt"/>
            </a:endParaRPr>
          </a:p>
          <a:p>
            <a:pPr>
              <a:buFontTx/>
              <a:buChar char="-"/>
            </a:pPr>
            <a:r>
              <a:rPr lang="en-GB" sz="2400" dirty="0">
                <a:latin typeface="+mj-lt"/>
              </a:rPr>
              <a:t>Work-based assessments (</a:t>
            </a:r>
            <a:r>
              <a:rPr lang="en-GB" sz="2400" b="1" dirty="0">
                <a:latin typeface="+mj-lt"/>
              </a:rPr>
              <a:t>mandatory SLEs</a:t>
            </a:r>
            <a:r>
              <a:rPr lang="en-GB" sz="2400" dirty="0">
                <a:latin typeface="+mj-lt"/>
              </a:rPr>
              <a:t>)</a:t>
            </a:r>
          </a:p>
          <a:p>
            <a:pPr>
              <a:buFontTx/>
              <a:buChar char="-"/>
            </a:pPr>
            <a:r>
              <a:rPr lang="en-GB" sz="2400" b="1" dirty="0">
                <a:latin typeface="+mj-lt"/>
              </a:rPr>
              <a:t>MSF </a:t>
            </a:r>
          </a:p>
          <a:p>
            <a:pPr>
              <a:buFontTx/>
              <a:buChar char="-"/>
            </a:pPr>
            <a:r>
              <a:rPr lang="en-GB" sz="2400" dirty="0">
                <a:latin typeface="+mj-lt"/>
              </a:rPr>
              <a:t>Developmental Log, Skills log, Reflection</a:t>
            </a:r>
          </a:p>
          <a:p>
            <a:pPr>
              <a:buFontTx/>
              <a:buChar char="-"/>
            </a:pPr>
            <a:r>
              <a:rPr lang="en-GB" sz="2400" dirty="0">
                <a:latin typeface="+mj-lt"/>
              </a:rPr>
              <a:t>Exams , mandatory Courses</a:t>
            </a:r>
          </a:p>
          <a:p>
            <a:pPr>
              <a:buFontTx/>
              <a:buChar char="-"/>
            </a:pPr>
            <a:r>
              <a:rPr lang="en-GB" sz="2400" b="1" dirty="0">
                <a:latin typeface="+mj-lt"/>
              </a:rPr>
              <a:t>CSAC Progress Report</a:t>
            </a:r>
          </a:p>
          <a:p>
            <a:pPr>
              <a:buFontTx/>
              <a:buChar char="-"/>
            </a:pPr>
            <a:r>
              <a:rPr lang="en-GB" sz="2400" dirty="0">
                <a:latin typeface="+mj-lt"/>
              </a:rPr>
              <a:t>START</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580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35E12-C48A-488D-B7F8-4FBA64853F55}"/>
              </a:ext>
            </a:extLst>
          </p:cNvPr>
          <p:cNvSpPr>
            <a:spLocks noGrp="1"/>
          </p:cNvSpPr>
          <p:nvPr>
            <p:ph type="title"/>
          </p:nvPr>
        </p:nvSpPr>
        <p:spPr/>
        <p:txBody>
          <a:bodyPr/>
          <a:lstStyle/>
          <a:p>
            <a:r>
              <a:rPr lang="en-GB" dirty="0"/>
              <a:t>ARCP Outcome Form:</a:t>
            </a:r>
          </a:p>
        </p:txBody>
      </p:sp>
      <p:sp>
        <p:nvSpPr>
          <p:cNvPr id="4" name="Text Placeholder 3">
            <a:extLst>
              <a:ext uri="{FF2B5EF4-FFF2-40B4-BE49-F238E27FC236}">
                <a16:creationId xmlns:a16="http://schemas.microsoft.com/office/drawing/2014/main" xmlns="" id="{C08090CF-8CDA-4388-A3A7-50914E4213C0}"/>
              </a:ext>
            </a:extLst>
          </p:cNvPr>
          <p:cNvSpPr>
            <a:spLocks noGrp="1"/>
          </p:cNvSpPr>
          <p:nvPr>
            <p:ph type="body" idx="1"/>
          </p:nvPr>
        </p:nvSpPr>
        <p:spPr>
          <a:xfrm>
            <a:off x="839788" y="1681163"/>
            <a:ext cx="5157787" cy="425933"/>
          </a:xfrm>
        </p:spPr>
        <p:txBody>
          <a:bodyPr/>
          <a:lstStyle/>
          <a:p>
            <a:r>
              <a:rPr lang="en-GB" dirty="0">
                <a:latin typeface="+mj-lt"/>
              </a:rPr>
              <a:t>Review:</a:t>
            </a:r>
          </a:p>
        </p:txBody>
      </p:sp>
      <p:sp>
        <p:nvSpPr>
          <p:cNvPr id="5" name="Content Placeholder 4">
            <a:extLst>
              <a:ext uri="{FF2B5EF4-FFF2-40B4-BE49-F238E27FC236}">
                <a16:creationId xmlns:a16="http://schemas.microsoft.com/office/drawing/2014/main" xmlns="" id="{FC319153-7776-4AE9-AE24-19CA7D3F387E}"/>
              </a:ext>
            </a:extLst>
          </p:cNvPr>
          <p:cNvSpPr>
            <a:spLocks noGrp="1"/>
          </p:cNvSpPr>
          <p:nvPr>
            <p:ph sz="half" idx="2"/>
          </p:nvPr>
        </p:nvSpPr>
        <p:spPr>
          <a:xfrm>
            <a:off x="579550" y="2099256"/>
            <a:ext cx="5418026" cy="4404575"/>
          </a:xfrm>
        </p:spPr>
        <p:txBody>
          <a:bodyPr>
            <a:noAutofit/>
          </a:bodyPr>
          <a:lstStyle/>
          <a:p>
            <a:r>
              <a:rPr lang="en-GB" sz="1600" dirty="0">
                <a:latin typeface="+mj-lt"/>
              </a:rPr>
              <a:t>Period assessed, number of WTE months training</a:t>
            </a:r>
          </a:p>
          <a:p>
            <a:r>
              <a:rPr lang="en-GB" sz="1600" dirty="0">
                <a:latin typeface="+mj-lt"/>
              </a:rPr>
              <a:t>ST year reviewed</a:t>
            </a:r>
          </a:p>
          <a:p>
            <a:r>
              <a:rPr lang="en-GB" sz="1600" dirty="0">
                <a:latin typeface="+mj-lt"/>
              </a:rPr>
              <a:t>End of training year review? </a:t>
            </a:r>
          </a:p>
          <a:p>
            <a:r>
              <a:rPr lang="en-GB" sz="1600" dirty="0">
                <a:latin typeface="+mj-lt"/>
              </a:rPr>
              <a:t>Level completion?</a:t>
            </a:r>
          </a:p>
          <a:p>
            <a:r>
              <a:rPr lang="en-GB" sz="1600" b="1" dirty="0" smtClean="0">
                <a:latin typeface="+mj-lt"/>
              </a:rPr>
              <a:t>Progress </a:t>
            </a:r>
            <a:r>
              <a:rPr lang="en-GB" sz="1600" b="1" dirty="0">
                <a:latin typeface="+mj-lt"/>
              </a:rPr>
              <a:t>satisfactory for this ST training year?</a:t>
            </a:r>
          </a:p>
          <a:p>
            <a:r>
              <a:rPr lang="en-GB" sz="1600" b="1" dirty="0">
                <a:latin typeface="+mj-lt"/>
              </a:rPr>
              <a:t>Achieving at level above? </a:t>
            </a:r>
          </a:p>
          <a:p>
            <a:pPr marL="0" indent="0">
              <a:buNone/>
            </a:pPr>
            <a:endParaRPr lang="en-GB" sz="1600" b="1" dirty="0">
              <a:latin typeface="+mj-lt"/>
            </a:endParaRPr>
          </a:p>
          <a:p>
            <a:r>
              <a:rPr lang="en-GB" sz="1600" b="1" i="1" dirty="0">
                <a:solidFill>
                  <a:srgbClr val="A00054"/>
                </a:solidFill>
                <a:latin typeface="+mj-lt"/>
              </a:rPr>
              <a:t>OUTCOME</a:t>
            </a:r>
          </a:p>
          <a:p>
            <a:pPr lvl="1"/>
            <a:r>
              <a:rPr lang="en-GB" sz="1600" b="1" i="1" dirty="0">
                <a:solidFill>
                  <a:srgbClr val="A00054"/>
                </a:solidFill>
                <a:latin typeface="+mj-lt"/>
              </a:rPr>
              <a:t>Reasons for outcome</a:t>
            </a:r>
            <a:endParaRPr lang="en-GB" sz="1600" b="1" i="1" dirty="0">
              <a:latin typeface="+mj-lt"/>
            </a:endParaRPr>
          </a:p>
          <a:p>
            <a:pPr lvl="1"/>
            <a:r>
              <a:rPr lang="en-GB" sz="1600" b="1" i="1" dirty="0">
                <a:solidFill>
                  <a:srgbClr val="A00054"/>
                </a:solidFill>
                <a:latin typeface="+mj-lt"/>
              </a:rPr>
              <a:t>Feedback on </a:t>
            </a:r>
            <a:r>
              <a:rPr lang="en-GB" sz="1600" b="1" i="1" dirty="0" err="1">
                <a:solidFill>
                  <a:srgbClr val="A00054"/>
                </a:solidFill>
                <a:latin typeface="+mj-lt"/>
              </a:rPr>
              <a:t>e-portfolio</a:t>
            </a:r>
            <a:r>
              <a:rPr lang="en-GB" sz="1600" b="1" i="1" dirty="0">
                <a:solidFill>
                  <a:srgbClr val="A00054"/>
                </a:solidFill>
                <a:latin typeface="+mj-lt"/>
              </a:rPr>
              <a:t> and suggestions for development</a:t>
            </a:r>
          </a:p>
          <a:p>
            <a:pPr marL="0" indent="0">
              <a:buNone/>
            </a:pPr>
            <a:r>
              <a:rPr lang="en-GB" sz="1600" i="1" dirty="0" smtClean="0">
                <a:latin typeface="+mj-lt"/>
              </a:rPr>
              <a:t>For </a:t>
            </a:r>
            <a:r>
              <a:rPr lang="en-GB" sz="1600" b="1" i="1" dirty="0">
                <a:solidFill>
                  <a:srgbClr val="A00054"/>
                </a:solidFill>
                <a:latin typeface="+mj-lt"/>
              </a:rPr>
              <a:t>LTFT doctors</a:t>
            </a:r>
            <a:r>
              <a:rPr lang="en-GB" sz="1600" i="1" dirty="0">
                <a:latin typeface="+mj-lt"/>
              </a:rPr>
              <a:t>: document evidence required to complete training year/level if this ARCP was not an end of training year review</a:t>
            </a:r>
          </a:p>
        </p:txBody>
      </p:sp>
      <p:sp>
        <p:nvSpPr>
          <p:cNvPr id="6" name="Text Placeholder 5">
            <a:extLst>
              <a:ext uri="{FF2B5EF4-FFF2-40B4-BE49-F238E27FC236}">
                <a16:creationId xmlns:a16="http://schemas.microsoft.com/office/drawing/2014/main" xmlns="" id="{AA43738A-5230-43D3-B013-0EFC20569703}"/>
              </a:ext>
            </a:extLst>
          </p:cNvPr>
          <p:cNvSpPr>
            <a:spLocks noGrp="1"/>
          </p:cNvSpPr>
          <p:nvPr>
            <p:ph type="body" sz="quarter" idx="3"/>
          </p:nvPr>
        </p:nvSpPr>
        <p:spPr>
          <a:xfrm>
            <a:off x="6172200" y="1681163"/>
            <a:ext cx="5183188" cy="425933"/>
          </a:xfrm>
        </p:spPr>
        <p:txBody>
          <a:bodyPr/>
          <a:lstStyle/>
          <a:p>
            <a:r>
              <a:rPr lang="en-GB" dirty="0">
                <a:latin typeface="+mj-lt"/>
              </a:rPr>
              <a:t>Plan:</a:t>
            </a:r>
          </a:p>
        </p:txBody>
      </p:sp>
      <p:sp>
        <p:nvSpPr>
          <p:cNvPr id="7" name="Content Placeholder 6">
            <a:extLst>
              <a:ext uri="{FF2B5EF4-FFF2-40B4-BE49-F238E27FC236}">
                <a16:creationId xmlns:a16="http://schemas.microsoft.com/office/drawing/2014/main" xmlns="" id="{60F1FCC0-2854-4217-91E0-A9C27E8BF7DC}"/>
              </a:ext>
            </a:extLst>
          </p:cNvPr>
          <p:cNvSpPr>
            <a:spLocks noGrp="1"/>
          </p:cNvSpPr>
          <p:nvPr>
            <p:ph sz="quarter" idx="4"/>
          </p:nvPr>
        </p:nvSpPr>
        <p:spPr>
          <a:xfrm>
            <a:off x="6064556" y="2266121"/>
            <a:ext cx="5183188" cy="3923541"/>
          </a:xfrm>
        </p:spPr>
        <p:txBody>
          <a:bodyPr>
            <a:normAutofit fontScale="92500" lnSpcReduction="20000"/>
          </a:bodyPr>
          <a:lstStyle/>
          <a:p>
            <a:r>
              <a:rPr lang="en-GB" b="1" i="1" dirty="0">
                <a:solidFill>
                  <a:srgbClr val="A00054"/>
                </a:solidFill>
                <a:latin typeface="+mj-lt"/>
              </a:rPr>
              <a:t>CCT date </a:t>
            </a:r>
            <a:r>
              <a:rPr lang="en-GB" b="1" i="1" dirty="0">
                <a:latin typeface="+mj-lt"/>
              </a:rPr>
              <a:t>(</a:t>
            </a:r>
            <a:r>
              <a:rPr lang="en-GB" b="1" dirty="0">
                <a:latin typeface="+mj-lt"/>
              </a:rPr>
              <a:t>calculate)</a:t>
            </a:r>
          </a:p>
          <a:p>
            <a:pPr lvl="1"/>
            <a:r>
              <a:rPr lang="en-GB" b="1" dirty="0">
                <a:latin typeface="+mj-lt"/>
              </a:rPr>
              <a:t>Post-pone</a:t>
            </a:r>
          </a:p>
          <a:p>
            <a:pPr lvl="2"/>
            <a:r>
              <a:rPr lang="en-GB" dirty="0">
                <a:latin typeface="+mj-lt"/>
              </a:rPr>
              <a:t>&gt;14 days out of training/ year</a:t>
            </a:r>
          </a:p>
          <a:p>
            <a:pPr lvl="2"/>
            <a:r>
              <a:rPr lang="en-GB" dirty="0">
                <a:latin typeface="+mj-lt"/>
              </a:rPr>
              <a:t>OOP</a:t>
            </a:r>
          </a:p>
          <a:p>
            <a:pPr lvl="1"/>
            <a:r>
              <a:rPr lang="en-GB" b="1" dirty="0">
                <a:latin typeface="+mj-lt"/>
              </a:rPr>
              <a:t>Bring forward if exceptionally rapid progress</a:t>
            </a:r>
          </a:p>
          <a:p>
            <a:pPr marL="457200" lvl="1" indent="0">
              <a:buNone/>
            </a:pPr>
            <a:endParaRPr lang="en-GB" b="1" dirty="0">
              <a:latin typeface="+mj-lt"/>
            </a:endParaRPr>
          </a:p>
          <a:p>
            <a:r>
              <a:rPr lang="en-GB" b="1" i="1" dirty="0">
                <a:solidFill>
                  <a:srgbClr val="A00054"/>
                </a:solidFill>
                <a:latin typeface="+mj-lt"/>
              </a:rPr>
              <a:t>ST year next post</a:t>
            </a:r>
          </a:p>
          <a:p>
            <a:pPr marL="0" indent="0">
              <a:buNone/>
            </a:pPr>
            <a:endParaRPr lang="en-GB" b="1" dirty="0">
              <a:solidFill>
                <a:srgbClr val="A00054"/>
              </a:solidFill>
              <a:latin typeface="+mj-lt"/>
            </a:endParaRPr>
          </a:p>
          <a:p>
            <a:r>
              <a:rPr lang="en-GB" b="1" i="1" dirty="0">
                <a:solidFill>
                  <a:srgbClr val="A00054"/>
                </a:solidFill>
                <a:latin typeface="+mj-lt"/>
              </a:rPr>
              <a:t>Next ARCP date </a:t>
            </a:r>
          </a:p>
          <a:p>
            <a:pPr marL="0" indent="0">
              <a:buNone/>
            </a:pPr>
            <a:r>
              <a:rPr lang="en-GB" dirty="0">
                <a:latin typeface="+mj-lt"/>
              </a:rPr>
              <a:t> </a:t>
            </a:r>
          </a:p>
          <a:p>
            <a:endParaRPr lang="en-GB"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671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EC8AA-D7EC-4643-A61B-62F16B763250}"/>
              </a:ext>
            </a:extLst>
          </p:cNvPr>
          <p:cNvSpPr>
            <a:spLocks noGrp="1"/>
          </p:cNvSpPr>
          <p:nvPr>
            <p:ph type="title"/>
          </p:nvPr>
        </p:nvSpPr>
        <p:spPr/>
        <p:txBody>
          <a:bodyPr/>
          <a:lstStyle/>
          <a:p>
            <a:r>
              <a:rPr lang="en-GB" dirty="0"/>
              <a:t>ARCP Outcome Form </a:t>
            </a:r>
            <a:br>
              <a:rPr lang="en-GB" dirty="0"/>
            </a:br>
            <a:r>
              <a:rPr lang="en-GB" sz="2800" dirty="0"/>
              <a:t>Unsatisfactory Outcome:</a:t>
            </a:r>
          </a:p>
        </p:txBody>
      </p:sp>
      <p:sp>
        <p:nvSpPr>
          <p:cNvPr id="4" name="Content Placeholder 3">
            <a:extLst>
              <a:ext uri="{FF2B5EF4-FFF2-40B4-BE49-F238E27FC236}">
                <a16:creationId xmlns:a16="http://schemas.microsoft.com/office/drawing/2014/main" xmlns="" id="{CC440952-05DE-4977-8F0D-1D799D8FBF73}"/>
              </a:ext>
            </a:extLst>
          </p:cNvPr>
          <p:cNvSpPr>
            <a:spLocks noGrp="1"/>
          </p:cNvSpPr>
          <p:nvPr>
            <p:ph sz="half" idx="1"/>
          </p:nvPr>
        </p:nvSpPr>
        <p:spPr/>
        <p:txBody>
          <a:bodyPr>
            <a:normAutofit fontScale="62500" lnSpcReduction="20000"/>
          </a:bodyPr>
          <a:lstStyle/>
          <a:p>
            <a:pPr marL="0" indent="0">
              <a:buNone/>
            </a:pPr>
            <a:r>
              <a:rPr lang="en-GB" sz="2900" b="1" i="1" dirty="0">
                <a:latin typeface="+mj-lt"/>
              </a:rPr>
              <a:t>Reasons for Outcome:</a:t>
            </a:r>
          </a:p>
          <a:p>
            <a:pPr marL="0" indent="0">
              <a:buNone/>
            </a:pPr>
            <a:endParaRPr lang="en-GB" sz="2900" b="1" i="1" dirty="0">
              <a:latin typeface="+mj-lt"/>
            </a:endParaRPr>
          </a:p>
          <a:p>
            <a:r>
              <a:rPr lang="en-GB" sz="2900" i="1" dirty="0">
                <a:solidFill>
                  <a:srgbClr val="CC0066"/>
                </a:solidFill>
                <a:latin typeface="+mj-lt"/>
              </a:rPr>
              <a:t>Missing Evidence/ Lack of Engagement:</a:t>
            </a:r>
          </a:p>
          <a:p>
            <a:pPr marL="0" indent="0">
              <a:buNone/>
            </a:pPr>
            <a:r>
              <a:rPr lang="en-GB" sz="2900" i="1" dirty="0">
                <a:solidFill>
                  <a:srgbClr val="CC0066"/>
                </a:solidFill>
                <a:latin typeface="+mj-lt"/>
              </a:rPr>
              <a:t>and/or:</a:t>
            </a:r>
          </a:p>
          <a:p>
            <a:r>
              <a:rPr lang="en-GB" sz="2900" i="1" dirty="0">
                <a:solidFill>
                  <a:srgbClr val="CC0066"/>
                </a:solidFill>
                <a:latin typeface="+mj-lt"/>
              </a:rPr>
              <a:t>Competencies to be developed:</a:t>
            </a:r>
          </a:p>
          <a:p>
            <a:pPr marL="457200" lvl="1" indent="0">
              <a:buNone/>
            </a:pPr>
            <a:r>
              <a:rPr lang="en-GB" sz="2900" b="1" dirty="0">
                <a:latin typeface="+mj-lt"/>
              </a:rPr>
              <a:t>Clinical:</a:t>
            </a:r>
            <a:r>
              <a:rPr lang="en-GB" sz="2900" dirty="0">
                <a:latin typeface="+mj-lt"/>
              </a:rPr>
              <a:t>  Exam failure, Knowledge, assessment of patients, decision making, management of patients, technical procedures</a:t>
            </a:r>
          </a:p>
          <a:p>
            <a:pPr lvl="1"/>
            <a:endParaRPr lang="en-GB" sz="2900" dirty="0">
              <a:latin typeface="+mj-lt"/>
            </a:endParaRPr>
          </a:p>
          <a:p>
            <a:pPr marL="457200" lvl="1" indent="0">
              <a:buNone/>
            </a:pPr>
            <a:r>
              <a:rPr lang="en-GB" sz="2900" b="1" dirty="0">
                <a:latin typeface="+mj-lt"/>
              </a:rPr>
              <a:t>Professional skills: </a:t>
            </a:r>
            <a:r>
              <a:rPr lang="en-GB" sz="2900" dirty="0">
                <a:latin typeface="+mj-lt"/>
              </a:rPr>
              <a:t>time management, organisation, reliability</a:t>
            </a:r>
          </a:p>
          <a:p>
            <a:pPr marL="457200" lvl="1" indent="0">
              <a:buNone/>
            </a:pPr>
            <a:endParaRPr lang="en-GB" sz="2900" dirty="0">
              <a:latin typeface="+mj-lt"/>
            </a:endParaRPr>
          </a:p>
          <a:p>
            <a:pPr marL="457200" lvl="1" indent="0">
              <a:buNone/>
            </a:pPr>
            <a:r>
              <a:rPr lang="en-GB" sz="2900" b="1" dirty="0">
                <a:latin typeface="+mj-lt"/>
              </a:rPr>
              <a:t>Professional behaviour: </a:t>
            </a:r>
            <a:r>
              <a:rPr lang="en-GB" sz="2900" dirty="0">
                <a:latin typeface="+mj-lt"/>
              </a:rPr>
              <a:t>communication, team working, leadership</a:t>
            </a:r>
          </a:p>
          <a:p>
            <a:pPr marL="0" indent="0">
              <a:buNone/>
            </a:pPr>
            <a:endParaRPr lang="en-GB" sz="2900" dirty="0">
              <a:latin typeface="+mj-lt"/>
            </a:endParaRPr>
          </a:p>
          <a:p>
            <a:pPr marL="0" indent="0">
              <a:buNone/>
            </a:pPr>
            <a:r>
              <a:rPr lang="en-GB" sz="2900" i="1" dirty="0">
                <a:solidFill>
                  <a:srgbClr val="CC0066"/>
                </a:solidFill>
                <a:latin typeface="+mj-lt"/>
              </a:rPr>
              <a:t>Additional Training time – how much?</a:t>
            </a:r>
          </a:p>
          <a:p>
            <a:pPr lvl="1"/>
            <a:endParaRPr lang="en-GB" sz="2900" b="1" dirty="0">
              <a:latin typeface="+mj-lt"/>
            </a:endParaRPr>
          </a:p>
          <a:p>
            <a:endParaRPr lang="en-GB" dirty="0"/>
          </a:p>
        </p:txBody>
      </p:sp>
      <p:sp>
        <p:nvSpPr>
          <p:cNvPr id="5" name="Content Placeholder 4">
            <a:extLst>
              <a:ext uri="{FF2B5EF4-FFF2-40B4-BE49-F238E27FC236}">
                <a16:creationId xmlns:a16="http://schemas.microsoft.com/office/drawing/2014/main" xmlns="" id="{8734B9D5-CFD9-43B6-8D84-E03B4FFB3D7C}"/>
              </a:ext>
            </a:extLst>
          </p:cNvPr>
          <p:cNvSpPr>
            <a:spLocks noGrp="1"/>
          </p:cNvSpPr>
          <p:nvPr>
            <p:ph sz="half" idx="2"/>
          </p:nvPr>
        </p:nvSpPr>
        <p:spPr>
          <a:xfrm>
            <a:off x="6172200" y="1825625"/>
            <a:ext cx="5436704" cy="4351338"/>
          </a:xfrm>
        </p:spPr>
        <p:txBody>
          <a:bodyPr>
            <a:normAutofit fontScale="62500" lnSpcReduction="20000"/>
          </a:bodyPr>
          <a:lstStyle/>
          <a:p>
            <a:pPr marL="0" indent="0">
              <a:buNone/>
            </a:pPr>
            <a:r>
              <a:rPr lang="en-GB" b="1" i="1" dirty="0">
                <a:latin typeface="+mj-lt"/>
              </a:rPr>
              <a:t>Plan:</a:t>
            </a:r>
          </a:p>
          <a:p>
            <a:pPr marL="0" indent="0">
              <a:buNone/>
            </a:pPr>
            <a:endParaRPr lang="en-GB" b="1" i="1" dirty="0">
              <a:latin typeface="+mj-lt"/>
            </a:endParaRPr>
          </a:p>
          <a:p>
            <a:r>
              <a:rPr lang="en-GB" sz="2900" dirty="0">
                <a:latin typeface="+mj-lt"/>
              </a:rPr>
              <a:t>Strategy to develop competencies</a:t>
            </a:r>
          </a:p>
          <a:p>
            <a:r>
              <a:rPr lang="en-GB" sz="2900" dirty="0">
                <a:latin typeface="+mj-lt"/>
              </a:rPr>
              <a:t>Evidence required for next ARCP for outcome 1</a:t>
            </a:r>
          </a:p>
          <a:p>
            <a:r>
              <a:rPr lang="en-GB" sz="2900" dirty="0">
                <a:latin typeface="+mj-lt"/>
              </a:rPr>
              <a:t>Anticipated outcome if evidence not present </a:t>
            </a:r>
          </a:p>
          <a:p>
            <a:r>
              <a:rPr lang="en-GB" sz="2900" dirty="0">
                <a:latin typeface="+mj-lt"/>
              </a:rPr>
              <a:t>Referral to local TPD  + Sign post for support</a:t>
            </a:r>
          </a:p>
          <a:p>
            <a:endParaRPr lang="en-GB" sz="2900" dirty="0">
              <a:latin typeface="+mj-lt"/>
            </a:endParaRPr>
          </a:p>
          <a:p>
            <a:r>
              <a:rPr lang="en-GB" sz="2900" b="1" dirty="0">
                <a:latin typeface="+mj-lt"/>
              </a:rPr>
              <a:t>Date of next ARCP</a:t>
            </a:r>
            <a:r>
              <a:rPr lang="en-GB" sz="2900" b="1" dirty="0" smtClean="0">
                <a:latin typeface="+mj-lt"/>
              </a:rPr>
              <a:t>:</a:t>
            </a:r>
          </a:p>
          <a:p>
            <a:endParaRPr lang="en-GB" sz="2900" b="1" dirty="0" smtClean="0">
              <a:latin typeface="+mj-lt"/>
            </a:endParaRPr>
          </a:p>
          <a:p>
            <a:pPr lvl="1"/>
            <a:r>
              <a:rPr lang="en-GB" sz="2500" b="1" dirty="0" smtClean="0">
                <a:latin typeface="+mj-lt"/>
              </a:rPr>
              <a:t>Usually within 6 months</a:t>
            </a:r>
          </a:p>
          <a:p>
            <a:pPr lvl="1"/>
            <a:r>
              <a:rPr lang="en-GB" sz="2500" b="1" dirty="0" smtClean="0">
                <a:latin typeface="+mj-lt"/>
              </a:rPr>
              <a:t>To review outstanding competencies</a:t>
            </a:r>
          </a:p>
          <a:p>
            <a:pPr lvl="1"/>
            <a:r>
              <a:rPr lang="en-GB" sz="2500" b="1" dirty="0" smtClean="0">
                <a:latin typeface="+mj-lt"/>
              </a:rPr>
              <a:t>For outcome 3 before the end of the extension</a:t>
            </a:r>
          </a:p>
          <a:p>
            <a:pPr marL="457200" lvl="1" indent="0">
              <a:buNone/>
            </a:pPr>
            <a:endParaRPr lang="en-GB" sz="2500" b="1" dirty="0">
              <a:latin typeface="+mj-lt"/>
            </a:endParaRPr>
          </a:p>
          <a:p>
            <a:pPr marL="457200" lvl="1" indent="0">
              <a:buNone/>
            </a:pPr>
            <a:endParaRPr lang="en-GB" sz="2900" b="1" dirty="0">
              <a:latin typeface="+mj-lt"/>
            </a:endParaRPr>
          </a:p>
          <a:p>
            <a:pPr marL="0" indent="0">
              <a:buNone/>
            </a:pPr>
            <a:endParaRPr lang="en-GB"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625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BA953F2-388F-46CB-B744-9700DB7E99C6}"/>
              </a:ext>
            </a:extLst>
          </p:cNvPr>
          <p:cNvSpPr>
            <a:spLocks noGrp="1"/>
          </p:cNvSpPr>
          <p:nvPr>
            <p:ph type="title"/>
          </p:nvPr>
        </p:nvSpPr>
        <p:spPr>
          <a:xfrm>
            <a:off x="950389" y="741503"/>
            <a:ext cx="8074815" cy="765326"/>
          </a:xfrm>
        </p:spPr>
        <p:txBody>
          <a:bodyPr anchor="ctr">
            <a:normAutofit/>
          </a:bodyPr>
          <a:lstStyle/>
          <a:p>
            <a:r>
              <a:rPr lang="en-GB" dirty="0"/>
              <a:t>Overview:</a:t>
            </a:r>
          </a:p>
        </p:txBody>
      </p:sp>
      <p:sp>
        <p:nvSpPr>
          <p:cNvPr id="3" name="Content Placeholder 2">
            <a:extLst>
              <a:ext uri="{FF2B5EF4-FFF2-40B4-BE49-F238E27FC236}">
                <a16:creationId xmlns:a16="http://schemas.microsoft.com/office/drawing/2014/main" xmlns="" id="{D67B7FC9-D17C-4126-BF57-4D594970F400}"/>
              </a:ext>
            </a:extLst>
          </p:cNvPr>
          <p:cNvSpPr>
            <a:spLocks noGrp="1"/>
          </p:cNvSpPr>
          <p:nvPr>
            <p:ph idx="1"/>
          </p:nvPr>
        </p:nvSpPr>
        <p:spPr>
          <a:xfrm>
            <a:off x="927279" y="1429555"/>
            <a:ext cx="9852337" cy="4801602"/>
          </a:xfrm>
        </p:spPr>
        <p:txBody>
          <a:bodyPr anchor="t">
            <a:normAutofit/>
          </a:bodyPr>
          <a:lstStyle/>
          <a:p>
            <a:pPr marL="0" indent="0">
              <a:buNone/>
            </a:pPr>
            <a:endParaRPr lang="en-GB" sz="3100" dirty="0">
              <a:latin typeface="Calibri,sans-serif"/>
            </a:endParaRPr>
          </a:p>
          <a:p>
            <a:r>
              <a:rPr lang="en-GB" sz="3100" b="0" i="0" dirty="0">
                <a:effectLst/>
                <a:latin typeface="Calibri,sans-serif"/>
              </a:rPr>
              <a:t>Supervision and ARCP Post-COVID19</a:t>
            </a:r>
          </a:p>
          <a:p>
            <a:endParaRPr lang="en-GB" sz="3100" b="0" i="0" dirty="0">
              <a:effectLst/>
              <a:latin typeface="Calibri,sans-serif"/>
            </a:endParaRPr>
          </a:p>
          <a:p>
            <a:r>
              <a:rPr lang="en-GB" sz="3100" b="0" i="0" dirty="0">
                <a:effectLst/>
                <a:latin typeface="Calibri,sans-serif"/>
              </a:rPr>
              <a:t>Focus on Feedback</a:t>
            </a:r>
          </a:p>
          <a:p>
            <a:endParaRPr lang="en-GB" sz="3100" dirty="0">
              <a:latin typeface="Calibri,sans-serif"/>
            </a:endParaRPr>
          </a:p>
          <a:p>
            <a:r>
              <a:rPr lang="en-GB" sz="3100" b="0" i="0" dirty="0">
                <a:effectLst/>
                <a:latin typeface="Calibri,sans-serif"/>
              </a:rPr>
              <a:t>RCPCH Updates:</a:t>
            </a:r>
          </a:p>
          <a:p>
            <a:pPr marL="971550" lvl="1" indent="-514350">
              <a:buFont typeface="+mj-lt"/>
              <a:buAutoNum type="romanUcPeriod"/>
            </a:pPr>
            <a:r>
              <a:rPr lang="en-GB" sz="3100" b="0" i="0" dirty="0">
                <a:effectLst/>
                <a:latin typeface="Calibri,sans-serif"/>
              </a:rPr>
              <a:t>Exams</a:t>
            </a:r>
          </a:p>
          <a:p>
            <a:pPr marL="971550" lvl="1" indent="-514350">
              <a:buFont typeface="+mj-lt"/>
              <a:buAutoNum type="romanUcPeriod"/>
            </a:pPr>
            <a:r>
              <a:rPr lang="en-GB" sz="3100" b="0" i="0" dirty="0" smtClean="0">
                <a:effectLst/>
                <a:latin typeface="Calibri,sans-serif"/>
              </a:rPr>
              <a:t>Shape </a:t>
            </a:r>
            <a:r>
              <a:rPr lang="en-GB" sz="3100" b="0" i="0" dirty="0">
                <a:effectLst/>
                <a:latin typeface="Calibri,sans-serif"/>
              </a:rPr>
              <a:t>of Training – Progress +</a:t>
            </a:r>
            <a:endParaRPr lang="en-GB" sz="3100" b="0" i="0" dirty="0">
              <a:effectLst/>
              <a:latin typeface="Segoe UI" panose="020B0502040204020203" pitchFamily="34" charset="0"/>
            </a:endParaRPr>
          </a:p>
          <a:p>
            <a:pPr marL="514350" indent="-514350">
              <a:buFont typeface="+mj-lt"/>
              <a:buAutoNum type="romanUcPeriod"/>
            </a:pPr>
            <a:endParaRPr lang="en-GB" sz="3100" b="0" i="0" dirty="0">
              <a:effectLst/>
              <a:latin typeface="Calibri,sans-serif"/>
            </a:endParaRPr>
          </a:p>
          <a:p>
            <a:endParaRPr lang="en-GB" sz="31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404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54052402"/>
              </p:ext>
            </p:extLst>
          </p:nvPr>
        </p:nvGraphicFramePr>
        <p:xfrm>
          <a:off x="1654629" y="111361"/>
          <a:ext cx="8863742" cy="6585866"/>
        </p:xfrm>
        <a:graphic>
          <a:graphicData uri="http://schemas.openxmlformats.org/drawingml/2006/table">
            <a:tbl>
              <a:tblPr firstRow="1" firstCol="1" bandRow="1" bandCol="1">
                <a:tableStyleId>{5C22544A-7EE6-4342-B048-85BDC9FD1C3A}</a:tableStyleId>
              </a:tblPr>
              <a:tblGrid>
                <a:gridCol w="2238420">
                  <a:extLst>
                    <a:ext uri="{9D8B030D-6E8A-4147-A177-3AD203B41FA5}">
                      <a16:colId xmlns:a16="http://schemas.microsoft.com/office/drawing/2014/main" xmlns="" val="20000"/>
                    </a:ext>
                  </a:extLst>
                </a:gridCol>
                <a:gridCol w="4731170">
                  <a:extLst>
                    <a:ext uri="{9D8B030D-6E8A-4147-A177-3AD203B41FA5}">
                      <a16:colId xmlns:a16="http://schemas.microsoft.com/office/drawing/2014/main" xmlns="" val="20001"/>
                    </a:ext>
                  </a:extLst>
                </a:gridCol>
                <a:gridCol w="1894152">
                  <a:extLst>
                    <a:ext uri="{9D8B030D-6E8A-4147-A177-3AD203B41FA5}">
                      <a16:colId xmlns:a16="http://schemas.microsoft.com/office/drawing/2014/main" xmlns="" val="20002"/>
                    </a:ext>
                  </a:extLst>
                </a:gridCol>
              </a:tblGrid>
              <a:tr h="1757191">
                <a:tc>
                  <a:txBody>
                    <a:bodyPr/>
                    <a:lstStyle/>
                    <a:p>
                      <a:pPr>
                        <a:spcAft>
                          <a:spcPts val="0"/>
                        </a:spcAft>
                      </a:pPr>
                      <a:r>
                        <a:rPr lang="en-GB" sz="2400" dirty="0">
                          <a:effectLst/>
                        </a:rPr>
                        <a:t>Competencies to be developed</a:t>
                      </a:r>
                      <a:endParaRPr lang="en-GB" sz="2400" dirty="0">
                        <a:effectLst/>
                        <a:latin typeface="Calibri"/>
                      </a:endParaRPr>
                    </a:p>
                  </a:txBody>
                  <a:tcPr marL="68580" marR="68580" marT="0" marB="0"/>
                </a:tc>
                <a:tc>
                  <a:txBody>
                    <a:bodyPr/>
                    <a:lstStyle/>
                    <a:p>
                      <a:pPr>
                        <a:spcAft>
                          <a:spcPts val="0"/>
                        </a:spcAft>
                      </a:pPr>
                      <a:r>
                        <a:rPr lang="en-GB" sz="2400" dirty="0">
                          <a:effectLst/>
                        </a:rPr>
                        <a:t>Strategies to develop competencies</a:t>
                      </a:r>
                    </a:p>
                    <a:p>
                      <a:pPr>
                        <a:spcAft>
                          <a:spcPts val="0"/>
                        </a:spcAft>
                      </a:pPr>
                      <a:r>
                        <a:rPr lang="en-GB" sz="2400" dirty="0">
                          <a:effectLst/>
                        </a:rPr>
                        <a:t>Signpost to support</a:t>
                      </a:r>
                      <a:endParaRPr lang="en-GB" sz="2400" dirty="0">
                        <a:effectLst/>
                        <a:latin typeface="Calibri"/>
                      </a:endParaRPr>
                    </a:p>
                  </a:txBody>
                  <a:tcPr marL="68580" marR="68580" marT="0" marB="0"/>
                </a:tc>
                <a:tc>
                  <a:txBody>
                    <a:bodyPr/>
                    <a:lstStyle/>
                    <a:p>
                      <a:pPr>
                        <a:spcAft>
                          <a:spcPts val="0"/>
                        </a:spcAft>
                      </a:pPr>
                      <a:r>
                        <a:rPr lang="en-GB" sz="2400" dirty="0">
                          <a:effectLst/>
                        </a:rPr>
                        <a:t>Evidence for next ARCP</a:t>
                      </a:r>
                      <a:endParaRPr lang="en-GB" sz="2400" dirty="0">
                        <a:effectLst/>
                        <a:latin typeface="Calibri"/>
                      </a:endParaRPr>
                    </a:p>
                  </a:txBody>
                  <a:tcPr marL="68580" marR="68580" marT="0" marB="0"/>
                </a:tc>
                <a:extLst>
                  <a:ext uri="{0D108BD9-81ED-4DB2-BD59-A6C34878D82A}">
                    <a16:rowId xmlns:a16="http://schemas.microsoft.com/office/drawing/2014/main" xmlns="" val="10000"/>
                  </a:ext>
                </a:extLst>
              </a:tr>
              <a:tr h="2759243">
                <a:tc>
                  <a:txBody>
                    <a:bodyPr/>
                    <a:lstStyle/>
                    <a:p>
                      <a:pPr>
                        <a:spcAft>
                          <a:spcPts val="0"/>
                        </a:spcAft>
                      </a:pPr>
                      <a:r>
                        <a:rPr lang="en-GB" sz="2400" dirty="0">
                          <a:effectLst/>
                        </a:rPr>
                        <a:t>Single exam failure</a:t>
                      </a:r>
                    </a:p>
                    <a:p>
                      <a:pPr>
                        <a:spcAft>
                          <a:spcPts val="0"/>
                        </a:spcAft>
                      </a:pPr>
                      <a:r>
                        <a:rPr lang="en-GB" sz="2400" dirty="0">
                          <a:effectLst/>
                        </a:rPr>
                        <a:t> </a:t>
                      </a:r>
                    </a:p>
                    <a:p>
                      <a:pPr>
                        <a:spcAft>
                          <a:spcPts val="0"/>
                        </a:spcAft>
                      </a:pPr>
                      <a:r>
                        <a:rPr lang="en-GB" sz="2400" dirty="0">
                          <a:effectLst/>
                        </a:rPr>
                        <a:t> </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Department exam teaching</a:t>
                      </a:r>
                    </a:p>
                    <a:p>
                      <a:pPr>
                        <a:lnSpc>
                          <a:spcPct val="150000"/>
                        </a:lnSpc>
                        <a:spcAft>
                          <a:spcPts val="0"/>
                        </a:spcAft>
                      </a:pPr>
                      <a:r>
                        <a:rPr lang="en-GB" sz="2400" dirty="0">
                          <a:effectLst/>
                        </a:rPr>
                        <a:t>Exam revision courses</a:t>
                      </a:r>
                    </a:p>
                    <a:p>
                      <a:pPr>
                        <a:lnSpc>
                          <a:spcPct val="150000"/>
                        </a:lnSpc>
                        <a:spcAft>
                          <a:spcPts val="0"/>
                        </a:spcAft>
                      </a:pPr>
                      <a:r>
                        <a:rPr lang="en-GB" sz="2400" dirty="0">
                          <a:effectLst/>
                        </a:rPr>
                        <a:t>Exam specific coaching</a:t>
                      </a:r>
                    </a:p>
                    <a:p>
                      <a:pPr>
                        <a:lnSpc>
                          <a:spcPct val="150000"/>
                        </a:lnSpc>
                        <a:spcAft>
                          <a:spcPts val="0"/>
                        </a:spcAft>
                      </a:pPr>
                      <a:r>
                        <a:rPr lang="en-GB" sz="2400" dirty="0">
                          <a:effectLst/>
                        </a:rPr>
                        <a:t>Signpost to exam </a:t>
                      </a:r>
                      <a:r>
                        <a:rPr lang="en-GB" sz="2400" dirty="0" smtClean="0">
                          <a:effectLst/>
                        </a:rPr>
                        <a:t>TPD Chakra Vasudevan</a:t>
                      </a:r>
                      <a:endParaRPr lang="en-GB" sz="2400" dirty="0">
                        <a:effectLst/>
                        <a:latin typeface="Calibri"/>
                      </a:endParaRPr>
                    </a:p>
                  </a:txBody>
                  <a:tcPr marL="68580" marR="68580" marT="0" marB="0"/>
                </a:tc>
                <a:tc>
                  <a:txBody>
                    <a:bodyPr/>
                    <a:lstStyle/>
                    <a:p>
                      <a:pPr>
                        <a:spcAft>
                          <a:spcPts val="0"/>
                        </a:spcAft>
                      </a:pPr>
                      <a:r>
                        <a:rPr lang="en-GB" sz="2400" dirty="0">
                          <a:effectLst/>
                        </a:rPr>
                        <a:t>Successful completion of examination</a:t>
                      </a:r>
                      <a:endParaRPr lang="en-GB" sz="2400" dirty="0">
                        <a:effectLst/>
                        <a:latin typeface="Calibri"/>
                      </a:endParaRPr>
                    </a:p>
                  </a:txBody>
                  <a:tcPr marL="68580" marR="68580" marT="0" marB="0"/>
                </a:tc>
                <a:extLst>
                  <a:ext uri="{0D108BD9-81ED-4DB2-BD59-A6C34878D82A}">
                    <a16:rowId xmlns:a16="http://schemas.microsoft.com/office/drawing/2014/main" xmlns="" val="10001"/>
                  </a:ext>
                </a:extLst>
              </a:tr>
              <a:tr h="2069432">
                <a:tc>
                  <a:txBody>
                    <a:bodyPr/>
                    <a:lstStyle/>
                    <a:p>
                      <a:pPr>
                        <a:lnSpc>
                          <a:spcPct val="150000"/>
                        </a:lnSpc>
                        <a:spcAft>
                          <a:spcPts val="0"/>
                        </a:spcAft>
                      </a:pPr>
                      <a:r>
                        <a:rPr lang="en-GB" sz="2400">
                          <a:effectLst/>
                        </a:rPr>
                        <a:t>Repeated exam failure</a:t>
                      </a:r>
                      <a:endParaRPr lang="en-GB" sz="2400">
                        <a:effectLst/>
                        <a:latin typeface="Calibri"/>
                      </a:endParaRPr>
                    </a:p>
                  </a:txBody>
                  <a:tcPr marL="68580" marR="68580" marT="0" marB="0"/>
                </a:tc>
                <a:tc>
                  <a:txBody>
                    <a:bodyPr/>
                    <a:lstStyle/>
                    <a:p>
                      <a:pPr>
                        <a:lnSpc>
                          <a:spcPct val="150000"/>
                        </a:lnSpc>
                        <a:spcAft>
                          <a:spcPts val="0"/>
                        </a:spcAft>
                      </a:pPr>
                      <a:r>
                        <a:rPr lang="en-GB" sz="2400" dirty="0">
                          <a:effectLst/>
                        </a:rPr>
                        <a:t>Dyslexia screening and the above</a:t>
                      </a:r>
                    </a:p>
                    <a:p>
                      <a:pPr>
                        <a:lnSpc>
                          <a:spcPct val="150000"/>
                        </a:lnSpc>
                        <a:spcAft>
                          <a:spcPts val="0"/>
                        </a:spcAft>
                      </a:pPr>
                      <a:r>
                        <a:rPr lang="en-GB" sz="2400" dirty="0">
                          <a:effectLst/>
                        </a:rPr>
                        <a:t>Occupational health referral</a:t>
                      </a:r>
                    </a:p>
                    <a:p>
                      <a:pPr>
                        <a:lnSpc>
                          <a:spcPct val="150000"/>
                        </a:lnSpc>
                        <a:spcAft>
                          <a:spcPts val="0"/>
                        </a:spcAft>
                      </a:pPr>
                      <a:r>
                        <a:rPr lang="en-GB" sz="2400" dirty="0">
                          <a:effectLst/>
                        </a:rPr>
                        <a:t>Workplace wellbeing/ Take time</a:t>
                      </a:r>
                      <a:endParaRPr lang="en-GB" sz="2400" dirty="0">
                        <a:effectLst/>
                        <a:latin typeface="Calibri"/>
                      </a:endParaRPr>
                    </a:p>
                  </a:txBody>
                  <a:tcPr marL="68580" marR="68580" marT="0" marB="0"/>
                </a:tc>
                <a:tc>
                  <a:txBody>
                    <a:bodyPr/>
                    <a:lstStyle/>
                    <a:p>
                      <a:pPr>
                        <a:spcAft>
                          <a:spcPts val="0"/>
                        </a:spcAft>
                      </a:pPr>
                      <a:r>
                        <a:rPr lang="en-GB" sz="2400" dirty="0">
                          <a:effectLst/>
                        </a:rPr>
                        <a:t>Success in examination</a:t>
                      </a:r>
                      <a:endParaRPr lang="en-GB" sz="2400" dirty="0">
                        <a:effectLst/>
                        <a:latin typeface="Calibri"/>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35575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57251" y="288759"/>
          <a:ext cx="9110748" cy="6368157"/>
        </p:xfrm>
        <a:graphic>
          <a:graphicData uri="http://schemas.openxmlformats.org/drawingml/2006/table">
            <a:tbl>
              <a:tblPr firstRow="1" firstCol="1" bandRow="1" bandCol="1">
                <a:tableStyleId>{5C22544A-7EE6-4342-B048-85BDC9FD1C3A}</a:tableStyleId>
              </a:tblPr>
              <a:tblGrid>
                <a:gridCol w="3183774">
                  <a:extLst>
                    <a:ext uri="{9D8B030D-6E8A-4147-A177-3AD203B41FA5}">
                      <a16:colId xmlns:a16="http://schemas.microsoft.com/office/drawing/2014/main" xmlns="" val="20000"/>
                    </a:ext>
                  </a:extLst>
                </a:gridCol>
                <a:gridCol w="4630190">
                  <a:extLst>
                    <a:ext uri="{9D8B030D-6E8A-4147-A177-3AD203B41FA5}">
                      <a16:colId xmlns:a16="http://schemas.microsoft.com/office/drawing/2014/main" xmlns="" val="20001"/>
                    </a:ext>
                  </a:extLst>
                </a:gridCol>
                <a:gridCol w="1296784">
                  <a:extLst>
                    <a:ext uri="{9D8B030D-6E8A-4147-A177-3AD203B41FA5}">
                      <a16:colId xmlns:a16="http://schemas.microsoft.com/office/drawing/2014/main" xmlns="" val="20002"/>
                    </a:ext>
                  </a:extLst>
                </a:gridCol>
              </a:tblGrid>
              <a:tr h="2088681">
                <a:tc>
                  <a:txBody>
                    <a:bodyPr/>
                    <a:lstStyle/>
                    <a:p>
                      <a:pPr>
                        <a:spcAft>
                          <a:spcPts val="0"/>
                        </a:spcAft>
                      </a:pPr>
                      <a:r>
                        <a:rPr lang="en-GB" sz="2400" dirty="0">
                          <a:effectLst/>
                        </a:rPr>
                        <a:t>Competencies to be developed</a:t>
                      </a:r>
                    </a:p>
                  </a:txBody>
                  <a:tcPr marL="68580" marR="68580" marT="0" marB="0"/>
                </a:tc>
                <a:tc>
                  <a:txBody>
                    <a:bodyPr/>
                    <a:lstStyle/>
                    <a:p>
                      <a:pPr>
                        <a:spcAft>
                          <a:spcPts val="0"/>
                        </a:spcAft>
                      </a:pPr>
                      <a:r>
                        <a:rPr lang="en-GB" sz="2400" dirty="0">
                          <a:effectLst/>
                        </a:rPr>
                        <a:t>Strategies to develop</a:t>
                      </a:r>
                      <a:r>
                        <a:rPr lang="en-GB" sz="2400" baseline="0" dirty="0">
                          <a:effectLst/>
                        </a:rPr>
                        <a:t> </a:t>
                      </a:r>
                      <a:r>
                        <a:rPr lang="en-GB" sz="2400" dirty="0">
                          <a:effectLst/>
                        </a:rPr>
                        <a:t>competencies </a:t>
                      </a:r>
                    </a:p>
                    <a:p>
                      <a:pPr>
                        <a:spcAft>
                          <a:spcPts val="0"/>
                        </a:spcAft>
                      </a:pPr>
                      <a:r>
                        <a:rPr lang="en-GB" sz="2400" dirty="0">
                          <a:effectLst/>
                        </a:rPr>
                        <a:t>Signpost to support</a:t>
                      </a:r>
                      <a:endParaRPr lang="en-GB" sz="2400" dirty="0">
                        <a:effectLst/>
                        <a:latin typeface="Calibri"/>
                      </a:endParaRPr>
                    </a:p>
                  </a:txBody>
                  <a:tcPr marL="68580" marR="68580" marT="0" marB="0"/>
                </a:tc>
                <a:tc>
                  <a:txBody>
                    <a:bodyPr/>
                    <a:lstStyle/>
                    <a:p>
                      <a:pPr>
                        <a:spcAft>
                          <a:spcPts val="0"/>
                        </a:spcAft>
                      </a:pPr>
                      <a:r>
                        <a:rPr lang="en-GB" sz="2400" dirty="0">
                          <a:effectLst/>
                        </a:rPr>
                        <a:t>Evidence for next ARCP</a:t>
                      </a:r>
                      <a:endParaRPr lang="en-GB" sz="2400" dirty="0">
                        <a:effectLst/>
                        <a:latin typeface="Calibri"/>
                      </a:endParaRPr>
                    </a:p>
                  </a:txBody>
                  <a:tcPr marL="68580" marR="68580" marT="0" marB="0"/>
                </a:tc>
                <a:extLst>
                  <a:ext uri="{0D108BD9-81ED-4DB2-BD59-A6C34878D82A}">
                    <a16:rowId xmlns:a16="http://schemas.microsoft.com/office/drawing/2014/main" xmlns="" val="10000"/>
                  </a:ext>
                </a:extLst>
              </a:tr>
              <a:tr h="3133024">
                <a:tc>
                  <a:txBody>
                    <a:bodyPr/>
                    <a:lstStyle/>
                    <a:p>
                      <a:pPr>
                        <a:lnSpc>
                          <a:spcPct val="150000"/>
                        </a:lnSpc>
                        <a:spcAft>
                          <a:spcPts val="0"/>
                        </a:spcAft>
                      </a:pPr>
                      <a:r>
                        <a:rPr lang="en-GB" sz="2400" dirty="0">
                          <a:effectLst/>
                        </a:rPr>
                        <a:t>Clinical: </a:t>
                      </a:r>
                    </a:p>
                    <a:p>
                      <a:pPr>
                        <a:lnSpc>
                          <a:spcPct val="150000"/>
                        </a:lnSpc>
                        <a:spcAft>
                          <a:spcPts val="0"/>
                        </a:spcAft>
                      </a:pPr>
                      <a:r>
                        <a:rPr lang="en-GB" sz="2400" dirty="0">
                          <a:effectLst/>
                        </a:rPr>
                        <a:t>knowledge</a:t>
                      </a:r>
                    </a:p>
                    <a:p>
                      <a:pPr>
                        <a:lnSpc>
                          <a:spcPct val="150000"/>
                        </a:lnSpc>
                        <a:spcAft>
                          <a:spcPts val="0"/>
                        </a:spcAft>
                      </a:pPr>
                      <a:r>
                        <a:rPr lang="en-GB" sz="2400" dirty="0">
                          <a:effectLst/>
                        </a:rPr>
                        <a:t>assessment of patients clinical decision making ability to execute management plans </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Enhanced clinical supervision</a:t>
                      </a:r>
                    </a:p>
                    <a:p>
                      <a:pPr>
                        <a:lnSpc>
                          <a:spcPct val="150000"/>
                        </a:lnSpc>
                        <a:spcAft>
                          <a:spcPts val="0"/>
                        </a:spcAft>
                      </a:pPr>
                      <a:r>
                        <a:rPr lang="en-GB" sz="2400" dirty="0">
                          <a:effectLst/>
                        </a:rPr>
                        <a:t>Additional training</a:t>
                      </a:r>
                    </a:p>
                    <a:p>
                      <a:pPr>
                        <a:lnSpc>
                          <a:spcPct val="150000"/>
                        </a:lnSpc>
                        <a:spcAft>
                          <a:spcPts val="0"/>
                        </a:spcAft>
                      </a:pPr>
                      <a:r>
                        <a:rPr lang="en-GB" sz="2400" dirty="0">
                          <a:effectLst/>
                        </a:rPr>
                        <a:t>(simulation</a:t>
                      </a:r>
                      <a:r>
                        <a:rPr lang="en-GB" sz="2400" baseline="0" dirty="0">
                          <a:effectLst/>
                        </a:rPr>
                        <a:t>-based training</a:t>
                      </a:r>
                      <a:r>
                        <a:rPr lang="en-GB" sz="2400" dirty="0">
                          <a:effectLst/>
                        </a:rPr>
                        <a:t>)</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CBDs</a:t>
                      </a:r>
                    </a:p>
                    <a:p>
                      <a:pPr>
                        <a:lnSpc>
                          <a:spcPct val="150000"/>
                        </a:lnSpc>
                        <a:spcAft>
                          <a:spcPts val="0"/>
                        </a:spcAft>
                      </a:pPr>
                      <a:r>
                        <a:rPr lang="en-GB" sz="2400" dirty="0">
                          <a:effectLst/>
                        </a:rPr>
                        <a:t>ACAT</a:t>
                      </a:r>
                      <a:endParaRPr lang="en-GB" sz="2400" dirty="0">
                        <a:effectLst/>
                        <a:latin typeface="Calibri"/>
                      </a:endParaRPr>
                    </a:p>
                  </a:txBody>
                  <a:tcPr marL="68580" marR="68580" marT="0" marB="0"/>
                </a:tc>
                <a:extLst>
                  <a:ext uri="{0D108BD9-81ED-4DB2-BD59-A6C34878D82A}">
                    <a16:rowId xmlns:a16="http://schemas.microsoft.com/office/drawing/2014/main" xmlns="" val="10001"/>
                  </a:ext>
                </a:extLst>
              </a:tr>
              <a:tr h="1044341">
                <a:tc>
                  <a:txBody>
                    <a:bodyPr/>
                    <a:lstStyle/>
                    <a:p>
                      <a:pPr>
                        <a:spcAft>
                          <a:spcPts val="0"/>
                        </a:spcAft>
                      </a:pPr>
                      <a:r>
                        <a:rPr lang="en-GB" sz="2400">
                          <a:effectLst/>
                        </a:rPr>
                        <a:t>Clinical technical skills</a:t>
                      </a:r>
                      <a:endParaRPr lang="en-GB" sz="2400">
                        <a:effectLst/>
                        <a:latin typeface="Calibri"/>
                      </a:endParaRPr>
                    </a:p>
                  </a:txBody>
                  <a:tcPr marL="68580" marR="68580" marT="0" marB="0"/>
                </a:tc>
                <a:tc>
                  <a:txBody>
                    <a:bodyPr/>
                    <a:lstStyle/>
                    <a:p>
                      <a:pPr>
                        <a:lnSpc>
                          <a:spcPct val="150000"/>
                        </a:lnSpc>
                        <a:spcAft>
                          <a:spcPts val="0"/>
                        </a:spcAft>
                      </a:pPr>
                      <a:r>
                        <a:rPr lang="en-GB" sz="2400" dirty="0">
                          <a:effectLst/>
                        </a:rPr>
                        <a:t>Additional training</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DOPs</a:t>
                      </a:r>
                      <a:endParaRPr lang="en-GB" sz="2400" dirty="0">
                        <a:effectLst/>
                        <a:latin typeface="Calibri"/>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71576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4692734"/>
              </p:ext>
            </p:extLst>
          </p:nvPr>
        </p:nvGraphicFramePr>
        <p:xfrm>
          <a:off x="1565564" y="110142"/>
          <a:ext cx="9102436" cy="6627279"/>
        </p:xfrm>
        <a:graphic>
          <a:graphicData uri="http://schemas.openxmlformats.org/drawingml/2006/table">
            <a:tbl>
              <a:tblPr firstRow="1" firstCol="1" bandRow="1" bandCol="1">
                <a:tableStyleId>{5C22544A-7EE6-4342-B048-85BDC9FD1C3A}</a:tableStyleId>
              </a:tblPr>
              <a:tblGrid>
                <a:gridCol w="3289465">
                  <a:extLst>
                    <a:ext uri="{9D8B030D-6E8A-4147-A177-3AD203B41FA5}">
                      <a16:colId xmlns:a16="http://schemas.microsoft.com/office/drawing/2014/main" xmlns="" val="20000"/>
                    </a:ext>
                  </a:extLst>
                </a:gridCol>
                <a:gridCol w="4049485">
                  <a:extLst>
                    <a:ext uri="{9D8B030D-6E8A-4147-A177-3AD203B41FA5}">
                      <a16:colId xmlns:a16="http://schemas.microsoft.com/office/drawing/2014/main" xmlns="" val="20001"/>
                    </a:ext>
                  </a:extLst>
                </a:gridCol>
                <a:gridCol w="1763486">
                  <a:extLst>
                    <a:ext uri="{9D8B030D-6E8A-4147-A177-3AD203B41FA5}">
                      <a16:colId xmlns:a16="http://schemas.microsoft.com/office/drawing/2014/main" xmlns="" val="20002"/>
                    </a:ext>
                  </a:extLst>
                </a:gridCol>
              </a:tblGrid>
              <a:tr h="1396669">
                <a:tc>
                  <a:txBody>
                    <a:bodyPr/>
                    <a:lstStyle/>
                    <a:p>
                      <a:pPr>
                        <a:spcAft>
                          <a:spcPts val="0"/>
                        </a:spcAft>
                      </a:pPr>
                      <a:r>
                        <a:rPr lang="en-GB" sz="2400" dirty="0">
                          <a:effectLst/>
                        </a:rPr>
                        <a:t>Competencies to be developed</a:t>
                      </a:r>
                      <a:endParaRPr lang="en-GB" sz="2400" dirty="0">
                        <a:effectLst/>
                        <a:latin typeface="Calibri"/>
                      </a:endParaRPr>
                    </a:p>
                  </a:txBody>
                  <a:tcPr marL="68580" marR="68580" marT="0" marB="0"/>
                </a:tc>
                <a:tc>
                  <a:txBody>
                    <a:bodyPr/>
                    <a:lstStyle/>
                    <a:p>
                      <a:pPr>
                        <a:spcAft>
                          <a:spcPts val="0"/>
                        </a:spcAft>
                      </a:pPr>
                      <a:r>
                        <a:rPr lang="en-GB" sz="2400" dirty="0">
                          <a:effectLst/>
                        </a:rPr>
                        <a:t>Strategies to develop competencies </a:t>
                      </a:r>
                    </a:p>
                    <a:p>
                      <a:pPr>
                        <a:spcAft>
                          <a:spcPts val="0"/>
                        </a:spcAft>
                      </a:pPr>
                      <a:r>
                        <a:rPr lang="en-GB" sz="2400" dirty="0">
                          <a:effectLst/>
                        </a:rPr>
                        <a:t>Signpost to support</a:t>
                      </a:r>
                      <a:endParaRPr lang="en-GB" sz="2400" dirty="0">
                        <a:effectLst/>
                        <a:latin typeface="Calibri"/>
                      </a:endParaRPr>
                    </a:p>
                  </a:txBody>
                  <a:tcPr marL="68580" marR="68580" marT="0" marB="0"/>
                </a:tc>
                <a:tc>
                  <a:txBody>
                    <a:bodyPr/>
                    <a:lstStyle/>
                    <a:p>
                      <a:pPr>
                        <a:spcAft>
                          <a:spcPts val="0"/>
                        </a:spcAft>
                      </a:pPr>
                      <a:r>
                        <a:rPr lang="en-GB" sz="2400">
                          <a:effectLst/>
                        </a:rPr>
                        <a:t>Evidence for next ARCP</a:t>
                      </a:r>
                      <a:endParaRPr lang="en-GB" sz="2400">
                        <a:effectLst/>
                        <a:latin typeface="Calibri"/>
                      </a:endParaRPr>
                    </a:p>
                  </a:txBody>
                  <a:tcPr marL="68580" marR="68580" marT="0" marB="0"/>
                </a:tc>
                <a:extLst>
                  <a:ext uri="{0D108BD9-81ED-4DB2-BD59-A6C34878D82A}">
                    <a16:rowId xmlns:a16="http://schemas.microsoft.com/office/drawing/2014/main" xmlns="" val="10000"/>
                  </a:ext>
                </a:extLst>
              </a:tr>
              <a:tr h="1821630">
                <a:tc>
                  <a:txBody>
                    <a:bodyPr/>
                    <a:lstStyle/>
                    <a:p>
                      <a:pPr>
                        <a:spcAft>
                          <a:spcPts val="0"/>
                        </a:spcAft>
                      </a:pPr>
                      <a:r>
                        <a:rPr lang="en-GB" sz="2400" dirty="0">
                          <a:effectLst/>
                        </a:rPr>
                        <a:t>Professional skills: communication verbal/ written</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Communication skills course</a:t>
                      </a:r>
                    </a:p>
                    <a:p>
                      <a:pPr>
                        <a:lnSpc>
                          <a:spcPct val="150000"/>
                        </a:lnSpc>
                        <a:spcAft>
                          <a:spcPts val="0"/>
                        </a:spcAft>
                      </a:pPr>
                      <a:r>
                        <a:rPr lang="en-GB" sz="2400" dirty="0">
                          <a:effectLst/>
                        </a:rPr>
                        <a:t>Additional training</a:t>
                      </a:r>
                    </a:p>
                    <a:p>
                      <a:pPr>
                        <a:lnSpc>
                          <a:spcPct val="150000"/>
                        </a:lnSpc>
                        <a:spcAft>
                          <a:spcPts val="0"/>
                        </a:spcAft>
                      </a:pPr>
                      <a:r>
                        <a:rPr lang="en-GB" sz="2400" dirty="0">
                          <a:effectLst/>
                        </a:rPr>
                        <a:t>Consider dyslexia screening</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HAT/ DOC</a:t>
                      </a:r>
                      <a:endParaRPr lang="en-GB" sz="2400" dirty="0">
                        <a:effectLst/>
                        <a:latin typeface="Calibri"/>
                      </a:endParaRPr>
                    </a:p>
                  </a:txBody>
                  <a:tcPr marL="68580" marR="68580" marT="0" marB="0"/>
                </a:tc>
                <a:extLst>
                  <a:ext uri="{0D108BD9-81ED-4DB2-BD59-A6C34878D82A}">
                    <a16:rowId xmlns:a16="http://schemas.microsoft.com/office/drawing/2014/main" xmlns="" val="10001"/>
                  </a:ext>
                </a:extLst>
              </a:tr>
              <a:tr h="1214420">
                <a:tc>
                  <a:txBody>
                    <a:bodyPr/>
                    <a:lstStyle/>
                    <a:p>
                      <a:pPr>
                        <a:spcAft>
                          <a:spcPts val="0"/>
                        </a:spcAft>
                      </a:pPr>
                      <a:r>
                        <a:rPr lang="en-GB" sz="2400" dirty="0">
                          <a:effectLst/>
                        </a:rPr>
                        <a:t>Professional skills:</a:t>
                      </a:r>
                    </a:p>
                    <a:p>
                      <a:pPr>
                        <a:spcAft>
                          <a:spcPts val="0"/>
                        </a:spcAft>
                      </a:pPr>
                      <a:r>
                        <a:rPr lang="en-GB" sz="2400" dirty="0">
                          <a:effectLst/>
                        </a:rPr>
                        <a:t>time management organisation</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Time management course</a:t>
                      </a:r>
                    </a:p>
                    <a:p>
                      <a:pPr>
                        <a:lnSpc>
                          <a:spcPct val="150000"/>
                        </a:lnSpc>
                        <a:spcAft>
                          <a:spcPts val="0"/>
                        </a:spcAft>
                      </a:pPr>
                      <a:r>
                        <a:rPr lang="en-GB" sz="2400" dirty="0">
                          <a:effectLst/>
                        </a:rPr>
                        <a:t>Coaching</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ACAT, MSF,</a:t>
                      </a:r>
                    </a:p>
                    <a:p>
                      <a:pPr>
                        <a:lnSpc>
                          <a:spcPct val="150000"/>
                        </a:lnSpc>
                        <a:spcAft>
                          <a:spcPts val="0"/>
                        </a:spcAft>
                      </a:pPr>
                      <a:r>
                        <a:rPr lang="en-GB" sz="2400" dirty="0">
                          <a:effectLst/>
                        </a:rPr>
                        <a:t>CSTR, ESTR</a:t>
                      </a:r>
                      <a:endParaRPr lang="en-GB" sz="2400" dirty="0">
                        <a:effectLst/>
                        <a:latin typeface="Calibri"/>
                      </a:endParaRPr>
                    </a:p>
                  </a:txBody>
                  <a:tcPr marL="68580" marR="68580" marT="0" marB="0"/>
                </a:tc>
                <a:extLst>
                  <a:ext uri="{0D108BD9-81ED-4DB2-BD59-A6C34878D82A}">
                    <a16:rowId xmlns:a16="http://schemas.microsoft.com/office/drawing/2014/main" xmlns="" val="10002"/>
                  </a:ext>
                </a:extLst>
              </a:tr>
              <a:tr h="2163187">
                <a:tc>
                  <a:txBody>
                    <a:bodyPr/>
                    <a:lstStyle/>
                    <a:p>
                      <a:pPr>
                        <a:spcAft>
                          <a:spcPts val="0"/>
                        </a:spcAft>
                      </a:pPr>
                      <a:r>
                        <a:rPr lang="en-GB" sz="2400" dirty="0">
                          <a:effectLst/>
                        </a:rPr>
                        <a:t>Professional behaviours: punctuality, reliability communication</a:t>
                      </a:r>
                    </a:p>
                    <a:p>
                      <a:pPr>
                        <a:spcAft>
                          <a:spcPts val="0"/>
                        </a:spcAft>
                      </a:pPr>
                      <a:r>
                        <a:rPr lang="en-GB" sz="2400" dirty="0">
                          <a:effectLst/>
                        </a:rPr>
                        <a:t>team-working</a:t>
                      </a:r>
                    </a:p>
                    <a:p>
                      <a:pPr>
                        <a:spcAft>
                          <a:spcPts val="0"/>
                        </a:spcAft>
                      </a:pPr>
                      <a:r>
                        <a:rPr lang="en-GB" sz="2400" dirty="0">
                          <a:effectLst/>
                        </a:rPr>
                        <a:t>respect for colleagues, patients</a:t>
                      </a:r>
                      <a:r>
                        <a:rPr lang="en-GB" sz="2400" baseline="0" dirty="0">
                          <a:effectLst/>
                        </a:rPr>
                        <a:t> &amp;</a:t>
                      </a:r>
                      <a:r>
                        <a:rPr lang="en-GB" sz="2400" dirty="0">
                          <a:effectLst/>
                        </a:rPr>
                        <a:t> carers</a:t>
                      </a:r>
                      <a:endParaRPr lang="en-GB" sz="2400" dirty="0">
                        <a:effectLst/>
                        <a:latin typeface="Calibri"/>
                      </a:endParaRPr>
                    </a:p>
                  </a:txBody>
                  <a:tcPr marL="68580" marR="68580" marT="0" marB="0"/>
                </a:tc>
                <a:tc>
                  <a:txBody>
                    <a:bodyPr/>
                    <a:lstStyle/>
                    <a:p>
                      <a:pPr>
                        <a:lnSpc>
                          <a:spcPct val="150000"/>
                        </a:lnSpc>
                        <a:spcAft>
                          <a:spcPts val="0"/>
                        </a:spcAft>
                      </a:pPr>
                      <a:r>
                        <a:rPr lang="en-GB" sz="2400" dirty="0" smtClean="0">
                          <a:effectLst/>
                        </a:rPr>
                        <a:t>Coaching</a:t>
                      </a:r>
                    </a:p>
                    <a:p>
                      <a:pPr>
                        <a:lnSpc>
                          <a:spcPct val="150000"/>
                        </a:lnSpc>
                        <a:spcAft>
                          <a:spcPts val="0"/>
                        </a:spcAft>
                      </a:pPr>
                      <a:r>
                        <a:rPr lang="en-GB" sz="2400" dirty="0" smtClean="0">
                          <a:effectLst/>
                          <a:latin typeface="Calibri"/>
                        </a:rPr>
                        <a:t>Enhanced clinical/educational supervision</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Reflective note</a:t>
                      </a:r>
                    </a:p>
                    <a:p>
                      <a:pPr>
                        <a:lnSpc>
                          <a:spcPct val="150000"/>
                        </a:lnSpc>
                        <a:spcAft>
                          <a:spcPts val="0"/>
                        </a:spcAft>
                      </a:pPr>
                      <a:r>
                        <a:rPr lang="en-GB" sz="2400" dirty="0">
                          <a:effectLst/>
                        </a:rPr>
                        <a:t>MSF, </a:t>
                      </a:r>
                    </a:p>
                    <a:p>
                      <a:pPr>
                        <a:lnSpc>
                          <a:spcPct val="150000"/>
                        </a:lnSpc>
                        <a:spcAft>
                          <a:spcPts val="0"/>
                        </a:spcAft>
                      </a:pPr>
                      <a:r>
                        <a:rPr lang="en-GB" sz="2400" dirty="0">
                          <a:effectLst/>
                        </a:rPr>
                        <a:t>CSTR, ESTR</a:t>
                      </a:r>
                      <a:endParaRPr lang="en-GB" sz="2400" dirty="0">
                        <a:effectLst/>
                        <a:latin typeface="Calibri"/>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7066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98172" y="97973"/>
          <a:ext cx="8782135" cy="6651170"/>
        </p:xfrm>
        <a:graphic>
          <a:graphicData uri="http://schemas.openxmlformats.org/drawingml/2006/table">
            <a:tbl>
              <a:tblPr firstRow="1" firstCol="1" bandRow="1" bandCol="1">
                <a:tableStyleId>{5C22544A-7EE6-4342-B048-85BDC9FD1C3A}</a:tableStyleId>
              </a:tblPr>
              <a:tblGrid>
                <a:gridCol w="2546123">
                  <a:extLst>
                    <a:ext uri="{9D8B030D-6E8A-4147-A177-3AD203B41FA5}">
                      <a16:colId xmlns:a16="http://schemas.microsoft.com/office/drawing/2014/main" xmlns="" val="20000"/>
                    </a:ext>
                  </a:extLst>
                </a:gridCol>
                <a:gridCol w="4655785">
                  <a:extLst>
                    <a:ext uri="{9D8B030D-6E8A-4147-A177-3AD203B41FA5}">
                      <a16:colId xmlns:a16="http://schemas.microsoft.com/office/drawing/2014/main" xmlns="" val="20001"/>
                    </a:ext>
                  </a:extLst>
                </a:gridCol>
                <a:gridCol w="1580227">
                  <a:extLst>
                    <a:ext uri="{9D8B030D-6E8A-4147-A177-3AD203B41FA5}">
                      <a16:colId xmlns:a16="http://schemas.microsoft.com/office/drawing/2014/main" xmlns="" val="20002"/>
                    </a:ext>
                  </a:extLst>
                </a:gridCol>
              </a:tblGrid>
              <a:tr h="1900334">
                <a:tc>
                  <a:txBody>
                    <a:bodyPr/>
                    <a:lstStyle/>
                    <a:p>
                      <a:pPr>
                        <a:lnSpc>
                          <a:spcPct val="150000"/>
                        </a:lnSpc>
                        <a:spcAft>
                          <a:spcPts val="0"/>
                        </a:spcAft>
                      </a:pPr>
                      <a:r>
                        <a:rPr lang="en-GB" sz="2400" dirty="0">
                          <a:effectLst/>
                        </a:rPr>
                        <a:t>Issues identified</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Strategies to manage</a:t>
                      </a:r>
                      <a:r>
                        <a:rPr lang="en-GB" sz="2400" baseline="0" dirty="0">
                          <a:effectLst/>
                        </a:rPr>
                        <a:t> situation</a:t>
                      </a:r>
                    </a:p>
                    <a:p>
                      <a:pPr>
                        <a:lnSpc>
                          <a:spcPct val="150000"/>
                        </a:lnSpc>
                        <a:spcAft>
                          <a:spcPts val="0"/>
                        </a:spcAft>
                      </a:pPr>
                      <a:r>
                        <a:rPr lang="en-GB" sz="2400" dirty="0">
                          <a:effectLst/>
                        </a:rPr>
                        <a:t>Signpost to support</a:t>
                      </a:r>
                      <a:endParaRPr lang="en-GB" sz="2400" dirty="0">
                        <a:effectLst/>
                        <a:latin typeface="Calibri"/>
                      </a:endParaRPr>
                    </a:p>
                  </a:txBody>
                  <a:tcPr marL="68580" marR="68580" marT="0" marB="0"/>
                </a:tc>
                <a:tc>
                  <a:txBody>
                    <a:bodyPr/>
                    <a:lstStyle/>
                    <a:p>
                      <a:pPr>
                        <a:lnSpc>
                          <a:spcPct val="150000"/>
                        </a:lnSpc>
                        <a:spcAft>
                          <a:spcPts val="0"/>
                        </a:spcAft>
                      </a:pPr>
                      <a:r>
                        <a:rPr lang="en-GB" sz="2400">
                          <a:effectLst/>
                        </a:rPr>
                        <a:t>Evidence for next ARCP</a:t>
                      </a:r>
                      <a:endParaRPr lang="en-GB" sz="2400">
                        <a:effectLst/>
                        <a:latin typeface="Calibri"/>
                      </a:endParaRPr>
                    </a:p>
                  </a:txBody>
                  <a:tcPr marL="68580" marR="68580" marT="0" marB="0"/>
                </a:tc>
                <a:extLst>
                  <a:ext uri="{0D108BD9-81ED-4DB2-BD59-A6C34878D82A}">
                    <a16:rowId xmlns:a16="http://schemas.microsoft.com/office/drawing/2014/main" xmlns="" val="10000"/>
                  </a:ext>
                </a:extLst>
              </a:tr>
              <a:tr h="2850502">
                <a:tc>
                  <a:txBody>
                    <a:bodyPr/>
                    <a:lstStyle/>
                    <a:p>
                      <a:pPr>
                        <a:lnSpc>
                          <a:spcPct val="150000"/>
                        </a:lnSpc>
                        <a:spcAft>
                          <a:spcPts val="0"/>
                        </a:spcAft>
                      </a:pPr>
                      <a:r>
                        <a:rPr lang="en-GB" sz="2400" dirty="0">
                          <a:effectLst/>
                        </a:rPr>
                        <a:t>Health:</a:t>
                      </a:r>
                    </a:p>
                    <a:p>
                      <a:pPr>
                        <a:lnSpc>
                          <a:spcPct val="150000"/>
                        </a:lnSpc>
                        <a:spcAft>
                          <a:spcPts val="0"/>
                        </a:spcAft>
                      </a:pPr>
                      <a:r>
                        <a:rPr lang="en-GB" sz="2400" dirty="0">
                          <a:effectLst/>
                        </a:rPr>
                        <a:t> physical/ mental</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GP, Occupational health</a:t>
                      </a:r>
                    </a:p>
                    <a:p>
                      <a:pPr>
                        <a:lnSpc>
                          <a:spcPct val="150000"/>
                        </a:lnSpc>
                        <a:spcAft>
                          <a:spcPts val="0"/>
                        </a:spcAft>
                      </a:pPr>
                      <a:r>
                        <a:rPr lang="en-GB" sz="2400" dirty="0">
                          <a:effectLst/>
                        </a:rPr>
                        <a:t>Workplace wellbeing/ Time</a:t>
                      </a:r>
                      <a:r>
                        <a:rPr lang="en-GB" sz="2400" baseline="0" dirty="0">
                          <a:effectLst/>
                        </a:rPr>
                        <a:t> out</a:t>
                      </a:r>
                      <a:endParaRPr lang="en-GB" sz="2400" dirty="0">
                        <a:effectLst/>
                      </a:endParaRPr>
                    </a:p>
                    <a:p>
                      <a:pPr>
                        <a:lnSpc>
                          <a:spcPct val="150000"/>
                        </a:lnSpc>
                        <a:spcAft>
                          <a:spcPts val="0"/>
                        </a:spcAft>
                      </a:pPr>
                      <a:r>
                        <a:rPr lang="en-GB" sz="2400" dirty="0">
                          <a:effectLst/>
                        </a:rPr>
                        <a:t>Consider reducing working hours</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 </a:t>
                      </a:r>
                      <a:endParaRPr lang="en-GB" sz="2400" dirty="0">
                        <a:effectLst/>
                        <a:latin typeface="Calibri"/>
                      </a:endParaRPr>
                    </a:p>
                  </a:txBody>
                  <a:tcPr marL="68580" marR="68580" marT="0" marB="0"/>
                </a:tc>
                <a:extLst>
                  <a:ext uri="{0D108BD9-81ED-4DB2-BD59-A6C34878D82A}">
                    <a16:rowId xmlns:a16="http://schemas.microsoft.com/office/drawing/2014/main" xmlns="" val="10001"/>
                  </a:ext>
                </a:extLst>
              </a:tr>
              <a:tr h="1900334">
                <a:tc>
                  <a:txBody>
                    <a:bodyPr/>
                    <a:lstStyle/>
                    <a:p>
                      <a:pPr>
                        <a:lnSpc>
                          <a:spcPct val="150000"/>
                        </a:lnSpc>
                        <a:spcAft>
                          <a:spcPts val="0"/>
                        </a:spcAft>
                      </a:pPr>
                      <a:r>
                        <a:rPr lang="en-GB" sz="2400">
                          <a:effectLst/>
                        </a:rPr>
                        <a:t>Personal circumstances</a:t>
                      </a:r>
                      <a:endParaRPr lang="en-GB" sz="2400">
                        <a:effectLst/>
                        <a:latin typeface="Calibri"/>
                      </a:endParaRPr>
                    </a:p>
                  </a:txBody>
                  <a:tcPr marL="68580" marR="68580" marT="0" marB="0"/>
                </a:tc>
                <a:tc>
                  <a:txBody>
                    <a:bodyPr/>
                    <a:lstStyle/>
                    <a:p>
                      <a:pPr>
                        <a:lnSpc>
                          <a:spcPct val="150000"/>
                        </a:lnSpc>
                        <a:spcAft>
                          <a:spcPts val="0"/>
                        </a:spcAft>
                      </a:pPr>
                      <a:r>
                        <a:rPr lang="en-GB" sz="2400" dirty="0">
                          <a:effectLst/>
                        </a:rPr>
                        <a:t>Workplace wellbeing/</a:t>
                      </a:r>
                      <a:r>
                        <a:rPr lang="en-GB" sz="2400" baseline="0" dirty="0">
                          <a:effectLst/>
                        </a:rPr>
                        <a:t> Time out</a:t>
                      </a:r>
                      <a:endParaRPr lang="en-GB" sz="2400" dirty="0">
                        <a:effectLst/>
                      </a:endParaRPr>
                    </a:p>
                    <a:p>
                      <a:pPr>
                        <a:lnSpc>
                          <a:spcPct val="150000"/>
                        </a:lnSpc>
                        <a:spcAft>
                          <a:spcPts val="0"/>
                        </a:spcAft>
                      </a:pPr>
                      <a:r>
                        <a:rPr lang="en-GB" sz="2400" dirty="0">
                          <a:effectLst/>
                        </a:rPr>
                        <a:t>Consider reducing working hours</a:t>
                      </a:r>
                      <a:endParaRPr lang="en-GB" sz="2400" dirty="0">
                        <a:effectLst/>
                        <a:latin typeface="Calibri"/>
                      </a:endParaRPr>
                    </a:p>
                  </a:txBody>
                  <a:tcPr marL="68580" marR="68580" marT="0" marB="0"/>
                </a:tc>
                <a:tc>
                  <a:txBody>
                    <a:bodyPr/>
                    <a:lstStyle/>
                    <a:p>
                      <a:pPr>
                        <a:lnSpc>
                          <a:spcPct val="150000"/>
                        </a:lnSpc>
                        <a:spcAft>
                          <a:spcPts val="0"/>
                        </a:spcAft>
                      </a:pPr>
                      <a:r>
                        <a:rPr lang="en-GB" sz="2400" dirty="0">
                          <a:effectLst/>
                        </a:rPr>
                        <a:t> </a:t>
                      </a:r>
                      <a:endParaRPr lang="en-GB" sz="2400" dirty="0">
                        <a:effectLst/>
                        <a:latin typeface="Calibri"/>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7230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AF7B21-FD3F-42B1-A0BC-ABBA74F4DBAB}"/>
              </a:ext>
            </a:extLst>
          </p:cNvPr>
          <p:cNvSpPr>
            <a:spLocks noGrp="1"/>
          </p:cNvSpPr>
          <p:nvPr>
            <p:ph type="ctrTitle"/>
          </p:nvPr>
        </p:nvSpPr>
        <p:spPr>
          <a:xfrm>
            <a:off x="1075767" y="1188637"/>
            <a:ext cx="2988234" cy="4480726"/>
          </a:xfrm>
        </p:spPr>
        <p:txBody>
          <a:bodyPr vert="horz" lIns="91440" tIns="45720" rIns="91440" bIns="45720" rtlCol="0" anchor="ctr">
            <a:normAutofit/>
          </a:bodyPr>
          <a:lstStyle/>
          <a:p>
            <a:pPr algn="r"/>
            <a:r>
              <a:rPr lang="en-US" sz="6100" b="0" kern="1200" dirty="0">
                <a:solidFill>
                  <a:schemeClr val="tx1"/>
                </a:solidFill>
                <a:latin typeface="+mj-lt"/>
                <a:ea typeface="+mj-ea"/>
                <a:cs typeface="+mj-cs"/>
              </a:rPr>
              <a:t>Post ARCP Support:</a:t>
            </a: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xmlns="" id="{EBE46A87-36D1-45DD-BDB9-708C45458923}"/>
              </a:ext>
            </a:extLst>
          </p:cNvPr>
          <p:cNvSpPr>
            <a:spLocks noGrp="1"/>
          </p:cNvSpPr>
          <p:nvPr>
            <p:ph type="body" sz="quarter" idx="13"/>
          </p:nvPr>
        </p:nvSpPr>
        <p:spPr>
          <a:xfrm>
            <a:off x="4654296" y="1313645"/>
            <a:ext cx="6892531" cy="4559121"/>
          </a:xfrm>
        </p:spPr>
        <p:txBody>
          <a:bodyPr vert="horz" lIns="91440" tIns="45720" rIns="91440" bIns="45720" rtlCol="0" anchor="ctr">
            <a:normAutofit lnSpcReduction="10000"/>
          </a:bodyPr>
          <a:lstStyle/>
          <a:p>
            <a:pPr marL="0" indent="0">
              <a:buNone/>
            </a:pPr>
            <a:endParaRPr lang="en-US" sz="2800" dirty="0" smtClean="0"/>
          </a:p>
          <a:p>
            <a:r>
              <a:rPr lang="en-US" sz="2800" dirty="0" smtClean="0"/>
              <a:t>Communication  </a:t>
            </a:r>
            <a:r>
              <a:rPr lang="en-US" sz="2800" dirty="0"/>
              <a:t>- ES, CS, TPD (College tutor, DME +/- </a:t>
            </a:r>
            <a:r>
              <a:rPr lang="en-US" sz="2800" dirty="0" smtClean="0"/>
              <a:t>HR +/- Paediatric Support)</a:t>
            </a:r>
            <a:endParaRPr lang="en-US" sz="2800" dirty="0"/>
          </a:p>
          <a:p>
            <a:r>
              <a:rPr lang="en-US" sz="2800" dirty="0"/>
              <a:t>Formal meeting </a:t>
            </a:r>
          </a:p>
          <a:p>
            <a:pPr lvl="1"/>
            <a:r>
              <a:rPr lang="en-US" sz="2800" dirty="0" err="1" smtClean="0"/>
              <a:t>Trainee+TPD</a:t>
            </a:r>
            <a:r>
              <a:rPr lang="en-US" sz="2800" dirty="0" smtClean="0"/>
              <a:t>+/- ES to communicate outcome (unless outcome 1)</a:t>
            </a:r>
          </a:p>
          <a:p>
            <a:pPr lvl="1"/>
            <a:r>
              <a:rPr lang="en-US" sz="2800" dirty="0" smtClean="0"/>
              <a:t>Trainee + ES to make plan</a:t>
            </a:r>
            <a:r>
              <a:rPr lang="en-US" sz="2800" dirty="0"/>
              <a:t>	</a:t>
            </a:r>
          </a:p>
          <a:p>
            <a:pPr lvl="1"/>
            <a:r>
              <a:rPr lang="en-US" sz="2800" dirty="0"/>
              <a:t>Clear plan – SMART </a:t>
            </a:r>
            <a:r>
              <a:rPr lang="en-US" sz="2800" dirty="0" smtClean="0"/>
              <a:t>objectives</a:t>
            </a:r>
            <a:r>
              <a:rPr lang="en-US" sz="2800" dirty="0"/>
              <a:t>	</a:t>
            </a:r>
          </a:p>
          <a:p>
            <a:pPr lvl="1"/>
            <a:r>
              <a:rPr lang="en-US" sz="2800" dirty="0"/>
              <a:t>Document in </a:t>
            </a:r>
            <a:r>
              <a:rPr lang="en-US" sz="2800" dirty="0" err="1"/>
              <a:t>e-portfolio</a:t>
            </a:r>
            <a:r>
              <a:rPr lang="en-US" sz="2800" dirty="0"/>
              <a:t>	</a:t>
            </a:r>
          </a:p>
          <a:p>
            <a:r>
              <a:rPr lang="en-US" sz="2800" dirty="0"/>
              <a:t>Regular review with ES</a:t>
            </a:r>
          </a:p>
          <a:p>
            <a:endParaRPr lang="en-US" sz="19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50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B4E555-CA97-41D0-A4DB-E3FA6CAB8DC8}"/>
              </a:ext>
            </a:extLst>
          </p:cNvPr>
          <p:cNvSpPr>
            <a:spLocks noGrp="1"/>
          </p:cNvSpPr>
          <p:nvPr>
            <p:ph type="ctrTitle"/>
          </p:nvPr>
        </p:nvSpPr>
        <p:spPr>
          <a:xfrm>
            <a:off x="641774" y="1188637"/>
            <a:ext cx="3562575" cy="2752298"/>
          </a:xfrm>
        </p:spPr>
        <p:txBody>
          <a:bodyPr vert="horz" lIns="91440" tIns="45720" rIns="91440" bIns="45720" rtlCol="0" anchor="ctr">
            <a:normAutofit/>
          </a:bodyPr>
          <a:lstStyle/>
          <a:p>
            <a:pPr algn="r"/>
            <a:r>
              <a:rPr lang="en-US" sz="5600" b="0" kern="1200" dirty="0">
                <a:solidFill>
                  <a:schemeClr val="tx1"/>
                </a:solidFill>
                <a:latin typeface="+mj-lt"/>
                <a:ea typeface="+mj-ea"/>
                <a:cs typeface="+mj-cs"/>
              </a:rPr>
              <a:t>Support – What is available?</a:t>
            </a: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xmlns="" id="{F3FAB145-10AD-442E-8A94-83E0AF80A732}"/>
              </a:ext>
            </a:extLst>
          </p:cNvPr>
          <p:cNvSpPr>
            <a:spLocks noGrp="1"/>
          </p:cNvSpPr>
          <p:nvPr>
            <p:ph type="body" sz="quarter" idx="13"/>
          </p:nvPr>
        </p:nvSpPr>
        <p:spPr>
          <a:xfrm>
            <a:off x="4859003" y="1394690"/>
            <a:ext cx="6239798" cy="4387273"/>
          </a:xfrm>
        </p:spPr>
        <p:txBody>
          <a:bodyPr vert="horz" lIns="91440" tIns="45720" rIns="91440" bIns="45720" rtlCol="0" anchor="ctr">
            <a:normAutofit/>
          </a:bodyPr>
          <a:lstStyle/>
          <a:p>
            <a:pPr marL="0" indent="0">
              <a:buNone/>
            </a:pPr>
            <a:r>
              <a:rPr lang="en-US" dirty="0">
                <a:latin typeface="+mj-lt"/>
                <a:hlinkClick r:id="rId3"/>
              </a:rPr>
              <a:t>https://www.yorksandhumberdeanery.nhs.uk/</a:t>
            </a:r>
            <a:r>
              <a:rPr lang="en-US" dirty="0">
                <a:latin typeface="+mj-lt"/>
              </a:rPr>
              <a:t> </a:t>
            </a:r>
          </a:p>
          <a:p>
            <a:pPr marL="0"/>
            <a:r>
              <a:rPr lang="en-US" dirty="0">
                <a:latin typeface="+mj-lt"/>
              </a:rPr>
              <a:t>Exam Support</a:t>
            </a:r>
          </a:p>
          <a:p>
            <a:pPr marL="0"/>
            <a:r>
              <a:rPr lang="en-US" dirty="0">
                <a:latin typeface="+mj-lt"/>
              </a:rPr>
              <a:t>Paediatric Peer Mentoring Scheme </a:t>
            </a:r>
          </a:p>
          <a:p>
            <a:pPr marL="0" indent="0">
              <a:buNone/>
            </a:pPr>
            <a:r>
              <a:rPr lang="en-US" dirty="0"/>
              <a:t>     </a:t>
            </a:r>
            <a:r>
              <a:rPr lang="en-US" dirty="0">
                <a:latin typeface="+mj-lt"/>
                <a:hlinkClick r:id="rId4"/>
              </a:rPr>
              <a:t>Paedspeers@gmail.com</a:t>
            </a:r>
            <a:endParaRPr lang="en-US" dirty="0">
              <a:latin typeface="+mj-lt"/>
            </a:endParaRPr>
          </a:p>
          <a:p>
            <a:r>
              <a:rPr lang="en-US" dirty="0">
                <a:latin typeface="+mj-lt"/>
              </a:rPr>
              <a:t>Counselling – Workplace Wellbeing/ Take time</a:t>
            </a:r>
          </a:p>
          <a:p>
            <a:r>
              <a:rPr lang="en-US" dirty="0">
                <a:latin typeface="+mj-lt"/>
              </a:rPr>
              <a:t>Coaching</a:t>
            </a:r>
          </a:p>
          <a:p>
            <a:pPr marL="0"/>
            <a:r>
              <a:rPr lang="en-US" dirty="0" err="1">
                <a:latin typeface="+mj-lt"/>
              </a:rPr>
              <a:t>SuppoRTT</a:t>
            </a:r>
            <a:r>
              <a:rPr lang="en-US" dirty="0">
                <a:latin typeface="+mj-lt"/>
              </a:rPr>
              <a:t> ( out of training &gt; 3/12)</a:t>
            </a:r>
          </a:p>
          <a:p>
            <a:pPr marL="0" indent="0">
              <a:buNone/>
            </a:pPr>
            <a:r>
              <a:rPr lang="en-US" dirty="0">
                <a:latin typeface="+mj-lt"/>
                <a:hlinkClick r:id="rId5"/>
              </a:rPr>
              <a:t>https://www.yorksandhumberdeanery.nhs.uk/learner_support/supported_return_to_training</a:t>
            </a:r>
            <a:endParaRPr lang="en-US" dirty="0">
              <a:latin typeface="+mj-lt"/>
            </a:endParaRPr>
          </a:p>
          <a:p>
            <a:pPr marL="0"/>
            <a:endParaRPr lang="en-US" sz="1600" dirty="0">
              <a:latin typeface="+mj-lt"/>
            </a:endParaRPr>
          </a:p>
          <a:p>
            <a:endParaRPr lang="en-US" dirty="0"/>
          </a:p>
        </p:txBody>
      </p:sp>
      <p:pic>
        <p:nvPicPr>
          <p:cNvPr id="2050" name="Picture 2">
            <a:extLst>
              <a:ext uri="{FF2B5EF4-FFF2-40B4-BE49-F238E27FC236}">
                <a16:creationId xmlns:a16="http://schemas.microsoft.com/office/drawing/2014/main" xmlns="" id="{DD6DE3C2-6FA9-4141-BFCF-26B5DFBB09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0101" y="3955416"/>
            <a:ext cx="2498103" cy="1961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454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75767" y="1188637"/>
            <a:ext cx="2988234" cy="4480726"/>
          </a:xfrm>
        </p:spPr>
        <p:txBody>
          <a:bodyPr>
            <a:normAutofit/>
          </a:bodyPr>
          <a:lstStyle/>
          <a:p>
            <a:pPr algn="r"/>
            <a:r>
              <a:rPr lang="en-GB" sz="5100" dirty="0"/>
              <a:t>Feedback</a:t>
            </a: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255259" y="1648870"/>
            <a:ext cx="5884965" cy="3560260"/>
          </a:xfrm>
        </p:spPr>
        <p:txBody>
          <a:bodyPr anchor="ctr">
            <a:normAutofit/>
          </a:bodyPr>
          <a:lstStyle/>
          <a:p>
            <a:r>
              <a:rPr lang="en-GB" sz="3200" dirty="0">
                <a:hlinkClick r:id="rId3"/>
              </a:rPr>
              <a:t>https://youtu.be/c_MdkLzfTDU</a:t>
            </a:r>
            <a:endParaRPr lang="en-GB" sz="3200" dirty="0"/>
          </a:p>
          <a:p>
            <a:endParaRPr lang="en-GB" sz="3200" dirty="0"/>
          </a:p>
          <a:p>
            <a:r>
              <a:rPr lang="en-GB" sz="3200" dirty="0">
                <a:hlinkClick r:id="rId4"/>
              </a:rPr>
              <a:t>https://youtu.be/F506D1PXXSg</a:t>
            </a:r>
            <a:endParaRPr lang="en-GB" sz="3200" dirty="0"/>
          </a:p>
          <a:p>
            <a:endParaRPr lang="en-GB" sz="2400"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675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3356" y="1188637"/>
            <a:ext cx="9984615" cy="1597228"/>
          </a:xfrm>
        </p:spPr>
        <p:txBody>
          <a:bodyPr>
            <a:normAutofit/>
          </a:bodyPr>
          <a:lstStyle/>
          <a:p>
            <a:r>
              <a:rPr lang="en-GB" sz="6000"/>
              <a:t>What is feedback?</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0" r="10626" b="-4"/>
          <a:stretch/>
        </p:blipFill>
        <p:spPr bwMode="auto">
          <a:xfrm>
            <a:off x="1123357" y="3018327"/>
            <a:ext cx="3533985" cy="27281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255260" y="2998278"/>
            <a:ext cx="5215264" cy="2728198"/>
          </a:xfrm>
        </p:spPr>
        <p:txBody>
          <a:bodyPr anchor="t">
            <a:normAutofit/>
          </a:bodyPr>
          <a:lstStyle/>
          <a:p>
            <a:pPr marL="0" indent="0">
              <a:buNone/>
            </a:pPr>
            <a:r>
              <a:rPr lang="en-GB" dirty="0"/>
              <a:t>The giving of specific information regarding observed behaviour  …</a:t>
            </a:r>
          </a:p>
          <a:p>
            <a:pPr marL="0" indent="0">
              <a:buNone/>
            </a:pPr>
            <a:endParaRPr lang="en-GB" dirty="0"/>
          </a:p>
          <a:p>
            <a:pPr marL="0" indent="0">
              <a:buNone/>
            </a:pPr>
            <a:r>
              <a:rPr lang="en-GB" dirty="0"/>
              <a:t>…with the intention of improving performance</a:t>
            </a:r>
          </a:p>
          <a:p>
            <a:endParaRPr lang="en-GB" sz="20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658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GB" sz="5600"/>
              <a:t>Levels of feedback </a:t>
            </a: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10560" y="1429995"/>
            <a:ext cx="6291567" cy="4082229"/>
          </a:xfrm>
        </p:spPr>
        <p:txBody>
          <a:bodyPr anchor="ctr">
            <a:normAutofit/>
          </a:bodyPr>
          <a:lstStyle/>
          <a:p>
            <a:r>
              <a:rPr lang="en-GB" dirty="0"/>
              <a:t>Low-level – frequent, brief and </a:t>
            </a:r>
            <a:r>
              <a:rPr lang="en-GB" dirty="0" smtClean="0"/>
              <a:t>informal</a:t>
            </a:r>
          </a:p>
          <a:p>
            <a:endParaRPr lang="en-GB" dirty="0"/>
          </a:p>
          <a:p>
            <a:r>
              <a:rPr lang="en-GB" dirty="0"/>
              <a:t>Mid-level – as part of the WBA </a:t>
            </a:r>
            <a:r>
              <a:rPr lang="en-GB" dirty="0" smtClean="0"/>
              <a:t>process</a:t>
            </a:r>
          </a:p>
          <a:p>
            <a:endParaRPr lang="en-GB" dirty="0"/>
          </a:p>
          <a:p>
            <a:r>
              <a:rPr lang="en-GB" dirty="0"/>
              <a:t>High-level – at supervision meetings</a:t>
            </a:r>
          </a:p>
          <a:p>
            <a:endParaRPr lang="en-GB"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17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GB" sz="4600" dirty="0"/>
              <a:t/>
            </a:r>
            <a:br>
              <a:rPr lang="en-GB" sz="4600" dirty="0"/>
            </a:br>
            <a:r>
              <a:rPr lang="en-GB" sz="4600" dirty="0"/>
              <a:t>Limitations and Challenges </a:t>
            </a:r>
            <a:br>
              <a:rPr lang="en-GB" sz="4600" dirty="0"/>
            </a:br>
            <a:endParaRPr lang="en-GB" sz="4600" dirty="0"/>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42381" y="1852863"/>
            <a:ext cx="4702848" cy="3560260"/>
          </a:xfrm>
        </p:spPr>
        <p:txBody>
          <a:bodyPr anchor="ctr">
            <a:noAutofit/>
          </a:bodyPr>
          <a:lstStyle/>
          <a:p>
            <a:r>
              <a:rPr lang="en-GB" sz="2400" dirty="0"/>
              <a:t>Lacking</a:t>
            </a:r>
          </a:p>
          <a:p>
            <a:r>
              <a:rPr lang="en-GB" sz="2400" dirty="0"/>
              <a:t>Ineffective</a:t>
            </a:r>
          </a:p>
          <a:p>
            <a:r>
              <a:rPr lang="en-GB" sz="2400" dirty="0"/>
              <a:t>Excessively positive and avoids negative aspects</a:t>
            </a:r>
          </a:p>
          <a:p>
            <a:r>
              <a:rPr lang="en-GB" sz="2400" dirty="0"/>
              <a:t>Off the cuff – negative    </a:t>
            </a:r>
          </a:p>
          <a:p>
            <a:r>
              <a:rPr lang="en-GB" sz="2400" dirty="0"/>
              <a:t>Trainees and trainers are unaware of the benefits </a:t>
            </a:r>
          </a:p>
          <a:p>
            <a:r>
              <a:rPr lang="en-GB" sz="2400" dirty="0"/>
              <a:t>Apprehensive in seeking/giving feedback </a:t>
            </a:r>
          </a:p>
          <a:p>
            <a:r>
              <a:rPr lang="en-GB" sz="2400" dirty="0"/>
              <a:t>Trainers often fail to encourage trainees to seek feedback</a:t>
            </a:r>
          </a:p>
          <a:p>
            <a:r>
              <a:rPr lang="en-GB" sz="2400" dirty="0"/>
              <a:t>Face to face training needed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56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4272C-9CDF-47FA-84E9-F4EDAD3BB319}"/>
              </a:ext>
            </a:extLst>
          </p:cNvPr>
          <p:cNvSpPr>
            <a:spLocks noGrp="1"/>
          </p:cNvSpPr>
          <p:nvPr>
            <p:ph type="title"/>
          </p:nvPr>
        </p:nvSpPr>
        <p:spPr/>
        <p:txBody>
          <a:bodyPr/>
          <a:lstStyle/>
          <a:p>
            <a:r>
              <a:rPr lang="en-GB"/>
              <a:t>Supervision:</a:t>
            </a:r>
            <a:endParaRPr lang="en-GB" dirty="0"/>
          </a:p>
        </p:txBody>
      </p:sp>
      <p:sp>
        <p:nvSpPr>
          <p:cNvPr id="3" name="Content Placeholder 2">
            <a:extLst>
              <a:ext uri="{FF2B5EF4-FFF2-40B4-BE49-F238E27FC236}">
                <a16:creationId xmlns:a16="http://schemas.microsoft.com/office/drawing/2014/main" xmlns="" id="{C5D42ED7-BD55-4CD1-9D0D-0F623963982C}"/>
              </a:ext>
            </a:extLst>
          </p:cNvPr>
          <p:cNvSpPr>
            <a:spLocks noGrp="1"/>
          </p:cNvSpPr>
          <p:nvPr>
            <p:ph idx="1"/>
          </p:nvPr>
        </p:nvSpPr>
        <p:spPr/>
        <p:txBody>
          <a:bodyPr/>
          <a:lstStyle/>
          <a:p>
            <a:pPr marL="0" indent="0">
              <a:buNone/>
            </a:pPr>
            <a:endParaRPr lang="en-GB"/>
          </a:p>
          <a:p>
            <a:pPr marL="0" indent="0">
              <a:buNone/>
            </a:pPr>
            <a:endParaRPr lang="en-GB"/>
          </a:p>
          <a:p>
            <a:pPr marL="0" indent="0">
              <a:buNone/>
            </a:pPr>
            <a:endParaRPr lang="en-GB" dirty="0"/>
          </a:p>
        </p:txBody>
      </p:sp>
      <p:graphicFrame>
        <p:nvGraphicFramePr>
          <p:cNvPr id="6" name="Table 7">
            <a:extLst>
              <a:ext uri="{FF2B5EF4-FFF2-40B4-BE49-F238E27FC236}">
                <a16:creationId xmlns:a16="http://schemas.microsoft.com/office/drawing/2014/main" xmlns="" id="{3B953F8B-FE5A-49EC-8859-2047052EAC35}"/>
              </a:ext>
            </a:extLst>
          </p:cNvPr>
          <p:cNvGraphicFramePr>
            <a:graphicFrameLocks noGrp="1"/>
          </p:cNvGraphicFramePr>
          <p:nvPr>
            <p:extLst>
              <p:ext uri="{D42A27DB-BD31-4B8C-83A1-F6EECF244321}">
                <p14:modId xmlns:p14="http://schemas.microsoft.com/office/powerpoint/2010/main" val="2781187480"/>
              </p:ext>
            </p:extLst>
          </p:nvPr>
        </p:nvGraphicFramePr>
        <p:xfrm>
          <a:off x="914400" y="1995777"/>
          <a:ext cx="10010692" cy="4109734"/>
        </p:xfrm>
        <a:graphic>
          <a:graphicData uri="http://schemas.openxmlformats.org/drawingml/2006/table">
            <a:tbl>
              <a:tblPr firstRow="1" bandRow="1">
                <a:tableStyleId>{5C22544A-7EE6-4342-B048-85BDC9FD1C3A}</a:tableStyleId>
              </a:tblPr>
              <a:tblGrid>
                <a:gridCol w="5036430">
                  <a:extLst>
                    <a:ext uri="{9D8B030D-6E8A-4147-A177-3AD203B41FA5}">
                      <a16:colId xmlns:a16="http://schemas.microsoft.com/office/drawing/2014/main" xmlns="" val="1280381490"/>
                    </a:ext>
                  </a:extLst>
                </a:gridCol>
                <a:gridCol w="4974262">
                  <a:extLst>
                    <a:ext uri="{9D8B030D-6E8A-4147-A177-3AD203B41FA5}">
                      <a16:colId xmlns:a16="http://schemas.microsoft.com/office/drawing/2014/main" xmlns="" val="2696517216"/>
                    </a:ext>
                  </a:extLst>
                </a:gridCol>
              </a:tblGrid>
              <a:tr h="397270">
                <a:tc>
                  <a:txBody>
                    <a:bodyPr/>
                    <a:lstStyle/>
                    <a:p>
                      <a:r>
                        <a:rPr lang="en-GB" dirty="0"/>
                        <a:t>Clinical Supervisor</a:t>
                      </a:r>
                    </a:p>
                  </a:txBody>
                  <a:tcPr/>
                </a:tc>
                <a:tc>
                  <a:txBody>
                    <a:bodyPr/>
                    <a:lstStyle/>
                    <a:p>
                      <a:r>
                        <a:rPr lang="en-GB"/>
                        <a:t>Educational Supervisor </a:t>
                      </a:r>
                      <a:endParaRPr lang="en-GB" dirty="0"/>
                    </a:p>
                  </a:txBody>
                  <a:tcPr/>
                </a:tc>
                <a:extLst>
                  <a:ext uri="{0D108BD9-81ED-4DB2-BD59-A6C34878D82A}">
                    <a16:rowId xmlns:a16="http://schemas.microsoft.com/office/drawing/2014/main" xmlns="" val="1706515927"/>
                  </a:ext>
                </a:extLst>
              </a:tr>
              <a:tr h="2830960">
                <a:tc>
                  <a:txBody>
                    <a:bodyPr/>
                    <a:lstStyle/>
                    <a:p>
                      <a:pPr marL="342900" indent="-342900">
                        <a:buFont typeface="+mj-lt"/>
                        <a:buAutoNum type="arabicPeriod"/>
                      </a:pPr>
                      <a:r>
                        <a:rPr lang="en-GB"/>
                        <a:t>Allocated by Department</a:t>
                      </a:r>
                    </a:p>
                    <a:p>
                      <a:pPr marL="342900" indent="-342900">
                        <a:buFont typeface="+mj-lt"/>
                        <a:buAutoNum type="arabicPeriod"/>
                      </a:pPr>
                      <a:endParaRPr lang="en-GB"/>
                    </a:p>
                    <a:p>
                      <a:pPr marL="342900" indent="-342900">
                        <a:lnSpc>
                          <a:spcPct val="70000"/>
                        </a:lnSpc>
                        <a:buAutoNum type="arabicPeriod" startAt="2"/>
                      </a:pPr>
                      <a:r>
                        <a:rPr lang="en-GB" altLang="en-US" sz="1800" i="1">
                          <a:ea typeface="ＭＳ Ｐゴシック" pitchFamily="34" charset="-128"/>
                        </a:rPr>
                        <a:t>Work with them, duration of post</a:t>
                      </a:r>
                    </a:p>
                    <a:p>
                      <a:pPr marL="0" indent="0">
                        <a:lnSpc>
                          <a:spcPct val="70000"/>
                        </a:lnSpc>
                        <a:buNone/>
                      </a:pPr>
                      <a:r>
                        <a:rPr lang="en-GB" altLang="en-US" sz="1800" i="1">
                          <a:ea typeface="ＭＳ Ｐゴシック" pitchFamily="34" charset="-128"/>
                        </a:rPr>
                        <a:t>      Facilitate short-term goals</a:t>
                      </a:r>
                    </a:p>
                    <a:p>
                      <a:pPr marL="342900" indent="-342900">
                        <a:lnSpc>
                          <a:spcPct val="70000"/>
                        </a:lnSpc>
                        <a:buAutoNum type="arabicPeriod" startAt="2"/>
                      </a:pPr>
                      <a:endParaRPr lang="en-GB" altLang="en-US" sz="1800" i="1">
                        <a:ea typeface="ＭＳ Ｐゴシック" pitchFamily="34" charset="-128"/>
                      </a:endParaRPr>
                    </a:p>
                    <a:p>
                      <a:pPr marL="342900" indent="-342900">
                        <a:lnSpc>
                          <a:spcPct val="70000"/>
                        </a:lnSpc>
                        <a:buAutoNum type="arabicPeriod" startAt="2"/>
                      </a:pPr>
                      <a:endParaRPr lang="en-GB" altLang="en-US" sz="1800" i="1">
                        <a:ea typeface="ＭＳ Ｐゴシック" pitchFamily="34" charset="-128"/>
                      </a:endParaRPr>
                    </a:p>
                    <a:p>
                      <a:pPr marL="342900" indent="-342900">
                        <a:lnSpc>
                          <a:spcPct val="70000"/>
                        </a:lnSpc>
                        <a:buAutoNum type="arabicPeriod" startAt="3"/>
                      </a:pPr>
                      <a:r>
                        <a:rPr lang="en-GB" altLang="en-US" sz="1800">
                          <a:ea typeface="ＭＳ Ｐゴシック" pitchFamily="34" charset="-128"/>
                        </a:rPr>
                        <a:t>Meetings – minimum of 3 x /6 month</a:t>
                      </a:r>
                    </a:p>
                    <a:p>
                      <a:pPr marL="342900" indent="-342900">
                        <a:lnSpc>
                          <a:spcPct val="70000"/>
                        </a:lnSpc>
                        <a:buAutoNum type="arabicPeriod" startAt="3"/>
                      </a:pPr>
                      <a:endParaRPr lang="en-GB" altLang="en-US" sz="1800">
                        <a:ea typeface="ＭＳ Ｐゴシック" pitchFamily="34" charset="-128"/>
                      </a:endParaRPr>
                    </a:p>
                    <a:p>
                      <a:pPr marL="0" indent="0">
                        <a:lnSpc>
                          <a:spcPct val="70000"/>
                        </a:lnSpc>
                        <a:buNone/>
                      </a:pPr>
                      <a:r>
                        <a:rPr lang="en-GB" altLang="en-US" sz="1800">
                          <a:ea typeface="ＭＳ Ｐゴシック" pitchFamily="34" charset="-128"/>
                        </a:rPr>
                        <a:t>  -  Initial Meeting – set objectives</a:t>
                      </a:r>
                    </a:p>
                    <a:p>
                      <a:pPr>
                        <a:lnSpc>
                          <a:spcPct val="70000"/>
                        </a:lnSpc>
                      </a:pPr>
                      <a:r>
                        <a:rPr lang="en-GB" altLang="en-US" sz="1800">
                          <a:ea typeface="ＭＳ Ｐゴシック" pitchFamily="34" charset="-128"/>
                        </a:rPr>
                        <a:t>  -  Mid point </a:t>
                      </a:r>
                    </a:p>
                    <a:p>
                      <a:pPr>
                        <a:lnSpc>
                          <a:spcPct val="70000"/>
                        </a:lnSpc>
                      </a:pPr>
                      <a:r>
                        <a:rPr lang="en-GB" altLang="en-US" sz="1800">
                          <a:ea typeface="ＭＳ Ｐゴシック" pitchFamily="34" charset="-128"/>
                        </a:rPr>
                        <a:t>  -  End of placement</a:t>
                      </a:r>
                    </a:p>
                    <a:p>
                      <a:pPr>
                        <a:lnSpc>
                          <a:spcPct val="70000"/>
                        </a:lnSpc>
                      </a:pPr>
                      <a:endParaRPr lang="en-GB" altLang="en-US" sz="1800">
                        <a:ea typeface="ＭＳ Ｐゴシック" pitchFamily="34" charset="-128"/>
                      </a:endParaRPr>
                    </a:p>
                    <a:p>
                      <a:pPr marL="342900" indent="-342900">
                        <a:lnSpc>
                          <a:spcPct val="70000"/>
                        </a:lnSpc>
                        <a:buAutoNum type="arabicPeriod" startAt="4"/>
                      </a:pPr>
                      <a:r>
                        <a:rPr lang="en-GB" altLang="en-US" sz="1800">
                          <a:ea typeface="ＭＳ Ｐゴシック" pitchFamily="34" charset="-128"/>
                        </a:rPr>
                        <a:t>Need to complete CSTR</a:t>
                      </a:r>
                    </a:p>
                    <a:p>
                      <a:pPr marL="0" indent="0">
                        <a:lnSpc>
                          <a:spcPct val="70000"/>
                        </a:lnSpc>
                        <a:buNone/>
                      </a:pPr>
                      <a:r>
                        <a:rPr lang="en-GB" altLang="en-US" sz="1800">
                          <a:ea typeface="ＭＳ Ｐゴシック" pitchFamily="34" charset="-128"/>
                        </a:rPr>
                        <a:t>      for each 6 month post </a:t>
                      </a:r>
                    </a:p>
                    <a:p>
                      <a:pPr marL="0" indent="0">
                        <a:lnSpc>
                          <a:spcPct val="70000"/>
                        </a:lnSpc>
                        <a:buNone/>
                      </a:pPr>
                      <a:endParaRPr lang="en-GB" sz="1800">
                        <a:ea typeface="ＭＳ Ｐゴシック" pitchFamily="34" charset="-128"/>
                      </a:endParaRPr>
                    </a:p>
                    <a:p>
                      <a:pPr marL="0" indent="0">
                        <a:lnSpc>
                          <a:spcPct val="70000"/>
                        </a:lnSpc>
                        <a:buNone/>
                      </a:pPr>
                      <a:r>
                        <a:rPr lang="en-GB" sz="1800">
                          <a:ea typeface="ＭＳ Ｐゴシック" pitchFamily="34" charset="-128"/>
                        </a:rPr>
                        <a:t>  - Clinical Ability &amp; Progress</a:t>
                      </a:r>
                    </a:p>
                    <a:p>
                      <a:pPr marL="0" indent="0">
                        <a:lnSpc>
                          <a:spcPct val="70000"/>
                        </a:lnSpc>
                        <a:buNone/>
                      </a:pPr>
                      <a:r>
                        <a:rPr lang="en-GB" sz="1800">
                          <a:ea typeface="ＭＳ Ｐゴシック" pitchFamily="34" charset="-128"/>
                        </a:rPr>
                        <a:t>  - Other Professional Activities &amp; Progress </a:t>
                      </a:r>
                    </a:p>
                    <a:p>
                      <a:pPr marL="0" indent="0">
                        <a:lnSpc>
                          <a:spcPct val="70000"/>
                        </a:lnSpc>
                        <a:buNone/>
                      </a:pPr>
                      <a:r>
                        <a:rPr lang="en-GB" sz="1800">
                          <a:ea typeface="ＭＳ Ｐゴシック" pitchFamily="34" charset="-128"/>
                        </a:rPr>
                        <a:t>    eg Governance, Teaching, Research</a:t>
                      </a:r>
                      <a:endParaRPr lang="en-GB" dirty="0"/>
                    </a:p>
                  </a:txBody>
                  <a:tcPr/>
                </a:tc>
                <a:tc>
                  <a:txBody>
                    <a:bodyPr/>
                    <a:lstStyle/>
                    <a:p>
                      <a:pPr marL="342900" indent="-342900">
                        <a:buFont typeface="+mj-lt"/>
                        <a:buAutoNum type="arabicPeriod"/>
                      </a:pPr>
                      <a:r>
                        <a:rPr lang="en-GB"/>
                        <a:t>Allocated by Tutor</a:t>
                      </a:r>
                    </a:p>
                    <a:p>
                      <a:pPr marL="342900" indent="-342900">
                        <a:buFont typeface="+mj-lt"/>
                        <a:buAutoNum type="arabicPeriod"/>
                      </a:pPr>
                      <a:endParaRPr lang="en-GB"/>
                    </a:p>
                    <a:p>
                      <a:pPr marL="342900" indent="-342900">
                        <a:lnSpc>
                          <a:spcPct val="70000"/>
                        </a:lnSpc>
                        <a:buAutoNum type="arabicPeriod" startAt="2"/>
                      </a:pPr>
                      <a:r>
                        <a:rPr lang="en-GB" altLang="en-US" sz="1800" i="1">
                          <a:ea typeface="ＭＳ Ｐゴシック" pitchFamily="34" charset="-128"/>
                        </a:rPr>
                        <a:t>May have worked with them,</a:t>
                      </a:r>
                    </a:p>
                    <a:p>
                      <a:pPr marL="0" indent="0">
                        <a:lnSpc>
                          <a:spcPct val="70000"/>
                        </a:lnSpc>
                        <a:buNone/>
                      </a:pPr>
                      <a:r>
                        <a:rPr lang="en-GB" altLang="en-US" sz="1800" i="1">
                          <a:ea typeface="ＭＳ Ｐゴシック" pitchFamily="34" charset="-128"/>
                        </a:rPr>
                        <a:t>      continuity through training</a:t>
                      </a:r>
                    </a:p>
                    <a:p>
                      <a:pPr marL="0" indent="0">
                        <a:lnSpc>
                          <a:spcPct val="70000"/>
                        </a:lnSpc>
                        <a:buNone/>
                      </a:pPr>
                      <a:r>
                        <a:rPr lang="en-GB" altLang="en-US" sz="1800" i="1">
                          <a:ea typeface="ＭＳ Ｐゴシック" pitchFamily="34" charset="-128"/>
                        </a:rPr>
                        <a:t>      Career Development &amp; long-term goals</a:t>
                      </a:r>
                    </a:p>
                    <a:p>
                      <a:pPr marL="342900" indent="-342900">
                        <a:lnSpc>
                          <a:spcPct val="70000"/>
                        </a:lnSpc>
                        <a:buAutoNum type="arabicPeriod" startAt="2"/>
                      </a:pPr>
                      <a:endParaRPr lang="en-GB" altLang="en-US" sz="1800" i="1">
                        <a:ea typeface="ＭＳ Ｐゴシック" pitchFamily="34" charset="-128"/>
                      </a:endParaRPr>
                    </a:p>
                    <a:p>
                      <a:pPr marL="342900" indent="-342900">
                        <a:lnSpc>
                          <a:spcPct val="70000"/>
                        </a:lnSpc>
                        <a:buAutoNum type="arabicPeriod" startAt="3"/>
                      </a:pPr>
                      <a:r>
                        <a:rPr lang="en-GB" altLang="en-US" sz="1800" i="0">
                          <a:ea typeface="ＭＳ Ｐゴシック" pitchFamily="34" charset="-128"/>
                        </a:rPr>
                        <a:t>Meetings - minimum of 3 x / year</a:t>
                      </a:r>
                    </a:p>
                    <a:p>
                      <a:pPr marL="342900" indent="-342900">
                        <a:lnSpc>
                          <a:spcPct val="70000"/>
                        </a:lnSpc>
                        <a:buAutoNum type="arabicPeriod" startAt="3"/>
                      </a:pPr>
                      <a:endParaRPr lang="en-GB" altLang="en-US" sz="1800" i="0">
                        <a:ea typeface="ＭＳ Ｐゴシック" pitchFamily="34" charset="-128"/>
                      </a:endParaRPr>
                    </a:p>
                    <a:p>
                      <a:pPr>
                        <a:lnSpc>
                          <a:spcPct val="70000"/>
                        </a:lnSpc>
                      </a:pPr>
                      <a:r>
                        <a:rPr lang="en-GB" altLang="en-US" sz="1800">
                          <a:ea typeface="ＭＳ Ｐゴシック" pitchFamily="34" charset="-128"/>
                        </a:rPr>
                        <a:t>  -  Induction meeting + PDP</a:t>
                      </a:r>
                    </a:p>
                    <a:p>
                      <a:pPr>
                        <a:lnSpc>
                          <a:spcPct val="70000"/>
                        </a:lnSpc>
                      </a:pPr>
                      <a:r>
                        <a:rPr lang="en-GB" altLang="en-US" sz="1800">
                          <a:ea typeface="ＭＳ Ｐゴシック" pitchFamily="34" charset="-128"/>
                        </a:rPr>
                        <a:t>  -  Mid-point review</a:t>
                      </a:r>
                    </a:p>
                    <a:p>
                      <a:pPr>
                        <a:lnSpc>
                          <a:spcPct val="70000"/>
                        </a:lnSpc>
                      </a:pPr>
                      <a:r>
                        <a:rPr lang="en-GB" altLang="en-US" sz="1800">
                          <a:ea typeface="ＭＳ Ｐゴシック" pitchFamily="34" charset="-128"/>
                        </a:rPr>
                        <a:t>  -  End of year review </a:t>
                      </a:r>
                    </a:p>
                    <a:p>
                      <a:pPr>
                        <a:lnSpc>
                          <a:spcPct val="70000"/>
                        </a:lnSpc>
                      </a:pPr>
                      <a:endParaRPr lang="en-GB" altLang="en-US" sz="1800">
                        <a:ea typeface="ＭＳ Ｐゴシック" pitchFamily="34" charset="-128"/>
                      </a:endParaRPr>
                    </a:p>
                    <a:p>
                      <a:pPr>
                        <a:lnSpc>
                          <a:spcPct val="70000"/>
                        </a:lnSpc>
                      </a:pPr>
                      <a:r>
                        <a:rPr lang="en-GB" altLang="en-US" sz="1800">
                          <a:ea typeface="ＭＳ Ｐゴシック" pitchFamily="34" charset="-128"/>
                        </a:rPr>
                        <a:t>4.  ESTR – in conjunction with CS</a:t>
                      </a:r>
                    </a:p>
                    <a:p>
                      <a:pPr marL="342900" indent="-342900">
                        <a:buFont typeface="+mj-lt"/>
                        <a:buAutoNum type="arabicPeriod"/>
                      </a:pPr>
                      <a:endParaRPr lang="en-GB" dirty="0"/>
                    </a:p>
                  </a:txBody>
                  <a:tcPr/>
                </a:tc>
                <a:extLst>
                  <a:ext uri="{0D108BD9-81ED-4DB2-BD59-A6C34878D82A}">
                    <a16:rowId xmlns:a16="http://schemas.microsoft.com/office/drawing/2014/main" xmlns="" val="1447957128"/>
                  </a:ext>
                </a:extLst>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611" y="717984"/>
            <a:ext cx="31337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447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GB" sz="5000"/>
              <a:t>Principles of effective feedback </a:t>
            </a:r>
          </a:p>
        </p:txBody>
      </p:sp>
      <p:sp>
        <p:nvSpPr>
          <p:cNvPr id="3" name="Content Placeholder 2"/>
          <p:cNvSpPr>
            <a:spLocks noGrp="1"/>
          </p:cNvSpPr>
          <p:nvPr>
            <p:ph idx="1"/>
          </p:nvPr>
        </p:nvSpPr>
        <p:spPr>
          <a:xfrm>
            <a:off x="1285240" y="2640169"/>
            <a:ext cx="8074815" cy="3129695"/>
          </a:xfrm>
        </p:spPr>
        <p:txBody>
          <a:bodyPr anchor="t">
            <a:normAutofit/>
          </a:bodyPr>
          <a:lstStyle/>
          <a:p>
            <a:pPr marL="0" indent="0">
              <a:buNone/>
            </a:pPr>
            <a:r>
              <a:rPr lang="en-GB" sz="2400" dirty="0"/>
              <a:t> </a:t>
            </a:r>
          </a:p>
          <a:p>
            <a:r>
              <a:rPr lang="en-GB" sz="2400" dirty="0"/>
              <a:t>Establish a </a:t>
            </a:r>
            <a:r>
              <a:rPr lang="en-GB" sz="2400" b="1" dirty="0"/>
              <a:t>positive working </a:t>
            </a:r>
            <a:r>
              <a:rPr lang="en-GB" sz="2400" dirty="0"/>
              <a:t>relationship</a:t>
            </a:r>
          </a:p>
          <a:p>
            <a:r>
              <a:rPr lang="en-GB" sz="2400" dirty="0"/>
              <a:t>Demonstrate </a:t>
            </a:r>
            <a:r>
              <a:rPr lang="en-GB" sz="2400" b="1" dirty="0"/>
              <a:t>mutual respect </a:t>
            </a:r>
          </a:p>
          <a:p>
            <a:r>
              <a:rPr lang="en-GB" sz="2400" b="1" dirty="0"/>
              <a:t>Close and supportive </a:t>
            </a:r>
            <a:r>
              <a:rPr lang="en-GB" sz="2400" dirty="0"/>
              <a:t>clinical supervision </a:t>
            </a:r>
          </a:p>
          <a:p>
            <a:r>
              <a:rPr lang="en-GB" sz="2400" b="1" dirty="0"/>
              <a:t>Accessible and engaged </a:t>
            </a:r>
            <a:r>
              <a:rPr lang="en-GB" sz="2400" dirty="0"/>
              <a:t>in the learning process</a:t>
            </a:r>
          </a:p>
          <a:p>
            <a:r>
              <a:rPr lang="en-GB" sz="2400" dirty="0"/>
              <a:t>Give </a:t>
            </a:r>
            <a:r>
              <a:rPr lang="en-GB" sz="2400" b="1" dirty="0"/>
              <a:t>clinical independence </a:t>
            </a:r>
            <a:r>
              <a:rPr lang="en-GB" sz="2400" dirty="0"/>
              <a:t>within trainee’s limits  </a:t>
            </a:r>
          </a:p>
          <a:p>
            <a:endParaRPr lang="en-GB" sz="2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737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41430" cy="4480726"/>
          </a:xfrm>
        </p:spPr>
        <p:txBody>
          <a:bodyPr>
            <a:normAutofit/>
          </a:bodyPr>
          <a:lstStyle/>
          <a:p>
            <a:pPr algn="r"/>
            <a:r>
              <a:rPr lang="en-GB" sz="6100"/>
              <a:t>Process of effective feedback </a:t>
            </a:r>
          </a:p>
        </p:txBody>
      </p:sp>
      <p:cxnSp>
        <p:nvCxnSpPr>
          <p:cNvPr id="16" name="Straight Connector 15">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a:bodyPr>
          <a:lstStyle/>
          <a:p>
            <a:r>
              <a:rPr lang="en-GB" sz="2200"/>
              <a:t>Guided by </a:t>
            </a:r>
            <a:r>
              <a:rPr lang="en-GB" sz="2200" b="1"/>
              <a:t>self-reflection</a:t>
            </a:r>
          </a:p>
          <a:p>
            <a:r>
              <a:rPr lang="en-GB" sz="2200"/>
              <a:t>Directed towards agreed </a:t>
            </a:r>
            <a:r>
              <a:rPr lang="en-GB" sz="2200" b="1"/>
              <a:t>learning goals</a:t>
            </a:r>
          </a:p>
          <a:p>
            <a:r>
              <a:rPr lang="en-GB" sz="2200" b="1"/>
              <a:t>Specific, relevant </a:t>
            </a:r>
            <a:r>
              <a:rPr lang="en-GB" sz="2200"/>
              <a:t>and </a:t>
            </a:r>
            <a:r>
              <a:rPr lang="en-GB" sz="2200" b="1"/>
              <a:t>descriptive</a:t>
            </a:r>
          </a:p>
          <a:p>
            <a:r>
              <a:rPr lang="en-GB" sz="2200" b="1"/>
              <a:t>Non-judgemental </a:t>
            </a:r>
            <a:r>
              <a:rPr lang="en-GB" sz="2200"/>
              <a:t>and focussed on trainee </a:t>
            </a:r>
            <a:r>
              <a:rPr lang="en-GB" sz="2200" b="1"/>
              <a:t>behaviour</a:t>
            </a:r>
          </a:p>
          <a:p>
            <a:r>
              <a:rPr lang="en-GB" sz="2200"/>
              <a:t>Include a </a:t>
            </a:r>
            <a:r>
              <a:rPr lang="en-GB" sz="2200" b="1"/>
              <a:t>confirmation of the trainee’s understanding </a:t>
            </a:r>
            <a:r>
              <a:rPr lang="en-GB" sz="2200"/>
              <a:t>of the content of the feedback</a:t>
            </a:r>
          </a:p>
          <a:p>
            <a:r>
              <a:rPr lang="en-GB" sz="2200"/>
              <a:t>Include an </a:t>
            </a:r>
            <a:r>
              <a:rPr lang="en-GB" sz="2200" b="1"/>
              <a:t>action plan </a:t>
            </a:r>
            <a:r>
              <a:rPr lang="en-GB" sz="2200"/>
              <a:t>for future learning goals</a:t>
            </a:r>
          </a:p>
          <a:p>
            <a:endParaRPr lang="en-GB" sz="220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618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GB" sz="5000" dirty="0" smtClean="0"/>
              <a:t>How can we improve Feedback ?</a:t>
            </a:r>
            <a:endParaRPr lang="en-GB" sz="5000" dirty="0"/>
          </a:p>
        </p:txBody>
      </p:sp>
      <p:sp>
        <p:nvSpPr>
          <p:cNvPr id="3" name="Content Placeholder 2"/>
          <p:cNvSpPr>
            <a:spLocks noGrp="1"/>
          </p:cNvSpPr>
          <p:nvPr>
            <p:ph idx="1"/>
          </p:nvPr>
        </p:nvSpPr>
        <p:spPr>
          <a:xfrm>
            <a:off x="1285240" y="2798618"/>
            <a:ext cx="8108142" cy="3082082"/>
          </a:xfrm>
        </p:spPr>
        <p:txBody>
          <a:bodyPr anchor="t">
            <a:normAutofit fontScale="70000" lnSpcReduction="20000"/>
          </a:bodyPr>
          <a:lstStyle/>
          <a:p>
            <a:pPr marL="0" indent="0">
              <a:buNone/>
            </a:pPr>
            <a:r>
              <a:rPr lang="en-GB" sz="2400" dirty="0" smtClean="0"/>
              <a:t>Examples – </a:t>
            </a:r>
          </a:p>
          <a:p>
            <a:pPr marL="0" indent="0">
              <a:buNone/>
            </a:pPr>
            <a:endParaRPr lang="en-GB" sz="2400" dirty="0" smtClean="0"/>
          </a:p>
          <a:p>
            <a:pPr marL="0" indent="0">
              <a:buNone/>
            </a:pPr>
            <a:r>
              <a:rPr lang="en-GB" sz="2400" dirty="0" smtClean="0"/>
              <a:t>Give feedback after a busy shift – verbal/email/</a:t>
            </a:r>
            <a:r>
              <a:rPr lang="en-GB" sz="2400" dirty="0" err="1" smtClean="0"/>
              <a:t>whatsapp</a:t>
            </a:r>
            <a:endParaRPr lang="en-GB" sz="2400" dirty="0"/>
          </a:p>
          <a:p>
            <a:pPr marL="0" indent="0">
              <a:buNone/>
            </a:pPr>
            <a:endParaRPr lang="en-GB" sz="2400" dirty="0" smtClean="0"/>
          </a:p>
          <a:p>
            <a:pPr marL="0" indent="0">
              <a:buNone/>
            </a:pPr>
            <a:r>
              <a:rPr lang="en-GB" sz="2400" dirty="0" smtClean="0"/>
              <a:t>Consultant meeting collects trainee feedback and communicates this to trainees</a:t>
            </a:r>
          </a:p>
          <a:p>
            <a:pPr marL="0" indent="0">
              <a:buNone/>
            </a:pPr>
            <a:endParaRPr lang="en-GB" sz="2400" dirty="0" smtClean="0"/>
          </a:p>
          <a:p>
            <a:pPr marL="0" indent="0">
              <a:buNone/>
            </a:pPr>
            <a:r>
              <a:rPr lang="en-GB" sz="2400" dirty="0" smtClean="0"/>
              <a:t>Consultant WBA clinic</a:t>
            </a:r>
          </a:p>
          <a:p>
            <a:pPr marL="0" indent="0">
              <a:buNone/>
            </a:pPr>
            <a:endParaRPr lang="en-GB" sz="2400" dirty="0" smtClean="0"/>
          </a:p>
          <a:p>
            <a:pPr marL="0" indent="0">
              <a:buNone/>
            </a:pPr>
            <a:r>
              <a:rPr lang="en-GB" sz="2400" dirty="0" smtClean="0"/>
              <a:t>WBA for departmental teaching done by trainees</a:t>
            </a:r>
          </a:p>
          <a:p>
            <a:pPr marL="0" indent="0">
              <a:buNone/>
            </a:pPr>
            <a:r>
              <a:rPr lang="en-GB" sz="2400" dirty="0" smtClean="0"/>
              <a:t> </a:t>
            </a:r>
            <a:endParaRPr lang="en-GB" sz="2400" dirty="0"/>
          </a:p>
          <a:p>
            <a:pPr marL="0" indent="0">
              <a:buNone/>
            </a:pPr>
            <a:endParaRPr lang="en-GB" sz="2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568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9">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Triangle 1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06900" y="1188637"/>
            <a:ext cx="3141430" cy="4480726"/>
          </a:xfrm>
        </p:spPr>
        <p:txBody>
          <a:bodyPr>
            <a:normAutofit/>
          </a:bodyPr>
          <a:lstStyle/>
          <a:p>
            <a:pPr algn="r"/>
            <a:r>
              <a:rPr lang="en-GB" sz="6100" dirty="0"/>
              <a:t>RCPCH Updates</a:t>
            </a:r>
          </a:p>
        </p:txBody>
      </p:sp>
      <p:cxnSp>
        <p:nvCxnSpPr>
          <p:cNvPr id="16" name="Straight Connector 15">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29836" y="1380839"/>
            <a:ext cx="5563416" cy="4180542"/>
          </a:xfrm>
        </p:spPr>
        <p:txBody>
          <a:bodyPr anchor="ctr">
            <a:normAutofit/>
          </a:bodyPr>
          <a:lstStyle/>
          <a:p>
            <a:pPr marL="971550" lvl="1" indent="-514350">
              <a:buFont typeface="+mj-lt"/>
              <a:buAutoNum type="romanUcPeriod"/>
            </a:pPr>
            <a:r>
              <a:rPr lang="en-GB" sz="3600" b="0" i="0" dirty="0">
                <a:effectLst/>
                <a:latin typeface="Calibri Light" panose="020F0302020204030204" pitchFamily="34" charset="0"/>
                <a:cs typeface="Calibri Light" panose="020F0302020204030204" pitchFamily="34" charset="0"/>
              </a:rPr>
              <a:t>Exams</a:t>
            </a:r>
          </a:p>
          <a:p>
            <a:pPr marL="971550" lvl="1" indent="-514350">
              <a:buFont typeface="+mj-lt"/>
              <a:buAutoNum type="romanUcPeriod"/>
            </a:pPr>
            <a:r>
              <a:rPr lang="en-GB" sz="3600" b="0" i="0" dirty="0" smtClean="0">
                <a:effectLst/>
                <a:latin typeface="Calibri Light" panose="020F0302020204030204" pitchFamily="34" charset="0"/>
                <a:cs typeface="Calibri Light" panose="020F0302020204030204" pitchFamily="34" charset="0"/>
              </a:rPr>
              <a:t>Shape </a:t>
            </a:r>
            <a:r>
              <a:rPr lang="en-GB" sz="3600" b="0" i="0" dirty="0">
                <a:effectLst/>
                <a:latin typeface="Calibri Light" panose="020F0302020204030204" pitchFamily="34" charset="0"/>
                <a:cs typeface="Calibri Light" panose="020F0302020204030204" pitchFamily="34" charset="0"/>
              </a:rPr>
              <a:t>of Training – Progress +</a:t>
            </a:r>
            <a:endParaRPr lang="en-GB" sz="3600" b="1" i="1" dirty="0">
              <a:latin typeface="Calibri Light" panose="020F0302020204030204" pitchFamily="34" charset="0"/>
              <a:cs typeface="Calibri Light" panose="020F030202020403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141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9">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Triangle 1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596" y="1186853"/>
            <a:ext cx="2946914" cy="4480726"/>
          </a:xfrm>
        </p:spPr>
        <p:txBody>
          <a:bodyPr>
            <a:normAutofit/>
          </a:bodyPr>
          <a:lstStyle/>
          <a:p>
            <a:pPr algn="r"/>
            <a:r>
              <a:rPr lang="en-GB" sz="6100" dirty="0"/>
              <a:t>RCPCH Updates</a:t>
            </a:r>
          </a:p>
        </p:txBody>
      </p:sp>
      <p:cxnSp>
        <p:nvCxnSpPr>
          <p:cNvPr id="16" name="Straight Connector 15">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91696" y="888642"/>
            <a:ext cx="6735650" cy="5241701"/>
          </a:xfrm>
        </p:spPr>
        <p:txBody>
          <a:bodyPr anchor="ctr">
            <a:normAutofit fontScale="92500" lnSpcReduction="20000"/>
          </a:bodyPr>
          <a:lstStyle/>
          <a:p>
            <a:pPr marL="457200" lvl="1" indent="0">
              <a:buNone/>
            </a:pPr>
            <a:endParaRPr lang="en-GB" sz="1900" b="1" i="1" dirty="0" smtClean="0">
              <a:latin typeface="Calibri Light" panose="020F0302020204030204" pitchFamily="34" charset="0"/>
              <a:cs typeface="Calibri Light" panose="020F0302020204030204" pitchFamily="34" charset="0"/>
            </a:endParaRPr>
          </a:p>
          <a:p>
            <a:pPr marL="457200" lvl="1" indent="0">
              <a:buNone/>
            </a:pPr>
            <a:endParaRPr lang="en-GB" sz="1900" b="1" i="1" dirty="0">
              <a:latin typeface="Calibri Light" panose="020F0302020204030204" pitchFamily="34" charset="0"/>
              <a:cs typeface="Calibri Light" panose="020F0302020204030204" pitchFamily="34" charset="0"/>
            </a:endParaRPr>
          </a:p>
          <a:p>
            <a:pPr marL="457200" lvl="1" indent="0">
              <a:buNone/>
            </a:pPr>
            <a:r>
              <a:rPr lang="en-GB" sz="2200" b="1" i="1" dirty="0" smtClean="0">
                <a:latin typeface="Calibri Light" panose="020F0302020204030204" pitchFamily="34" charset="0"/>
                <a:cs typeface="Calibri Light" panose="020F0302020204030204" pitchFamily="34" charset="0"/>
              </a:rPr>
              <a:t>MRCPCH</a:t>
            </a:r>
            <a:endParaRPr lang="en-GB" sz="2200" b="1" i="1" dirty="0">
              <a:latin typeface="Calibri Light" panose="020F0302020204030204" pitchFamily="34" charset="0"/>
              <a:cs typeface="Calibri Light" panose="020F0302020204030204" pitchFamily="34" charset="0"/>
            </a:endParaRPr>
          </a:p>
          <a:p>
            <a:pPr lvl="1"/>
            <a:r>
              <a:rPr lang="en-GB" sz="2200" b="1" i="1" dirty="0">
                <a:latin typeface="Calibri Light" panose="020F0302020204030204" pitchFamily="34" charset="0"/>
                <a:cs typeface="Calibri Light" panose="020F0302020204030204" pitchFamily="34" charset="0"/>
              </a:rPr>
              <a:t>Written </a:t>
            </a:r>
          </a:p>
          <a:p>
            <a:pPr marL="457200" lvl="1" indent="0">
              <a:buNone/>
            </a:pPr>
            <a:r>
              <a:rPr lang="en-GB" sz="2200" dirty="0">
                <a:latin typeface="Calibri Light" panose="020F0302020204030204" pitchFamily="34" charset="0"/>
                <a:cs typeface="Calibri Light" panose="020F0302020204030204" pitchFamily="34" charset="0"/>
              </a:rPr>
              <a:t>- Option 1: test centre social distancing</a:t>
            </a:r>
          </a:p>
          <a:p>
            <a:pPr marL="457200" lvl="1" indent="0">
              <a:buNone/>
            </a:pPr>
            <a:r>
              <a:rPr lang="en-GB" sz="2200" dirty="0">
                <a:latin typeface="Calibri Light" panose="020F0302020204030204" pitchFamily="34" charset="0"/>
                <a:cs typeface="Calibri Light" panose="020F0302020204030204" pitchFamily="34" charset="0"/>
              </a:rPr>
              <a:t>-  Option 2: at home/private space with online invigilation </a:t>
            </a:r>
          </a:p>
          <a:p>
            <a:pPr lvl="1">
              <a:buFontTx/>
              <a:buChar char="-"/>
            </a:pPr>
            <a:r>
              <a:rPr lang="en-GB" sz="2200" dirty="0">
                <a:latin typeface="Calibri Light" panose="020F0302020204030204" pitchFamily="34" charset="0"/>
                <a:cs typeface="Calibri Light" panose="020F0302020204030204" pitchFamily="34" charset="0"/>
              </a:rPr>
              <a:t>AKP: September, January 21</a:t>
            </a:r>
          </a:p>
          <a:p>
            <a:pPr lvl="1">
              <a:buFontTx/>
              <a:buChar char="-"/>
            </a:pPr>
            <a:r>
              <a:rPr lang="en-GB" sz="2200" dirty="0">
                <a:latin typeface="Calibri Light" panose="020F0302020204030204" pitchFamily="34" charset="0"/>
                <a:cs typeface="Calibri Light" panose="020F0302020204030204" pitchFamily="34" charset="0"/>
              </a:rPr>
              <a:t>FOP/TAS: October, February 21 </a:t>
            </a:r>
          </a:p>
          <a:p>
            <a:pPr lvl="1">
              <a:buFontTx/>
              <a:buChar char="-"/>
            </a:pPr>
            <a:endParaRPr lang="en-GB" sz="2200" dirty="0">
              <a:latin typeface="Calibri Light" panose="020F0302020204030204" pitchFamily="34" charset="0"/>
              <a:cs typeface="Calibri Light" panose="020F0302020204030204" pitchFamily="34" charset="0"/>
            </a:endParaRPr>
          </a:p>
          <a:p>
            <a:pPr lvl="1"/>
            <a:r>
              <a:rPr lang="en-GB" sz="2200" b="1" i="1" dirty="0">
                <a:latin typeface="Calibri Light" panose="020F0302020204030204" pitchFamily="34" charset="0"/>
                <a:cs typeface="Calibri Light" panose="020F0302020204030204" pitchFamily="34" charset="0"/>
              </a:rPr>
              <a:t>Clinical</a:t>
            </a:r>
          </a:p>
          <a:p>
            <a:pPr marL="457200" lvl="1" indent="0">
              <a:buNone/>
            </a:pPr>
            <a:r>
              <a:rPr lang="en-GB" sz="2200" dirty="0">
                <a:latin typeface="Calibri Light" panose="020F0302020204030204" pitchFamily="34" charset="0"/>
                <a:cs typeface="Calibri Light" panose="020F0302020204030204" pitchFamily="34" charset="0"/>
              </a:rPr>
              <a:t>MRCPCH COVID Adapted Clinical </a:t>
            </a:r>
            <a:r>
              <a:rPr lang="en-GB" sz="2200" dirty="0" smtClean="0">
                <a:latin typeface="Calibri Light" panose="020F0302020204030204" pitchFamily="34" charset="0"/>
                <a:cs typeface="Calibri Light" panose="020F0302020204030204" pitchFamily="34" charset="0"/>
              </a:rPr>
              <a:t>Exam  November 20</a:t>
            </a:r>
            <a:endParaRPr lang="en-GB" sz="2200" dirty="0">
              <a:latin typeface="Calibri Light" panose="020F0302020204030204" pitchFamily="34" charset="0"/>
              <a:cs typeface="Calibri Light" panose="020F0302020204030204" pitchFamily="34" charset="0"/>
            </a:endParaRPr>
          </a:p>
          <a:p>
            <a:pPr lvl="1">
              <a:buFontTx/>
              <a:buChar char="-"/>
            </a:pPr>
            <a:r>
              <a:rPr lang="en-GB" sz="2200" dirty="0">
                <a:latin typeface="Calibri Light" panose="020F0302020204030204" pitchFamily="34" charset="0"/>
                <a:cs typeface="Calibri Light" panose="020F0302020204030204" pitchFamily="34" charset="0"/>
              </a:rPr>
              <a:t>Remote , Practique platform</a:t>
            </a:r>
          </a:p>
          <a:p>
            <a:pPr lvl="1">
              <a:buFontTx/>
              <a:buChar char="-"/>
            </a:pPr>
            <a:r>
              <a:rPr lang="en-GB" sz="2200" dirty="0">
                <a:latin typeface="Calibri Light" panose="020F0302020204030204" pitchFamily="34" charset="0"/>
                <a:cs typeface="Calibri Light" panose="020F0302020204030204" pitchFamily="34" charset="0"/>
                <a:hlinkClick r:id="rId3"/>
              </a:rPr>
              <a:t>https://www.rcpch.ac.uk/resources/mrcpch-covid-adapted-clinical-exam-information-hub#recent-updates-on-mrcpch-clinical-exam</a:t>
            </a:r>
            <a:endParaRPr lang="en-GB" sz="2200" dirty="0">
              <a:latin typeface="Calibri Light" panose="020F0302020204030204" pitchFamily="34" charset="0"/>
              <a:cs typeface="Calibri Light" panose="020F0302020204030204" pitchFamily="34" charset="0"/>
            </a:endParaRPr>
          </a:p>
          <a:p>
            <a:pPr lvl="1">
              <a:buFontTx/>
              <a:buChar char="-"/>
            </a:pPr>
            <a:endParaRPr lang="en-GB" sz="2200" dirty="0">
              <a:latin typeface="Calibri Light" panose="020F0302020204030204" pitchFamily="34" charset="0"/>
              <a:cs typeface="Calibri Light" panose="020F0302020204030204" pitchFamily="34" charset="0"/>
            </a:endParaRPr>
          </a:p>
          <a:p>
            <a:pPr lvl="1"/>
            <a:r>
              <a:rPr lang="en-GB" sz="2200" b="1" i="1" dirty="0">
                <a:latin typeface="Calibri Light" panose="020F0302020204030204" pitchFamily="34" charset="0"/>
                <a:cs typeface="Calibri Light" panose="020F0302020204030204" pitchFamily="34" charset="0"/>
              </a:rPr>
              <a:t>START</a:t>
            </a:r>
          </a:p>
          <a:p>
            <a:pPr marL="457200" lvl="1" indent="0">
              <a:buNone/>
            </a:pPr>
            <a:r>
              <a:rPr lang="en-GB" sz="2200" dirty="0">
                <a:latin typeface="Calibri Light" panose="020F0302020204030204" pitchFamily="34" charset="0"/>
                <a:cs typeface="Calibri Light" panose="020F0302020204030204" pitchFamily="34" charset="0"/>
              </a:rPr>
              <a:t>October 20, April 21</a:t>
            </a:r>
          </a:p>
          <a:p>
            <a:pPr marL="457200" lvl="1" indent="0">
              <a:buNone/>
            </a:pPr>
            <a:r>
              <a:rPr lang="en-GB" sz="2200" dirty="0">
                <a:latin typeface="Calibri Light" panose="020F0302020204030204" pitchFamily="34" charset="0"/>
                <a:cs typeface="Calibri Light" panose="020F0302020204030204" pitchFamily="34" charset="0"/>
              </a:rPr>
              <a:t>Remote, Practique Platform  </a:t>
            </a:r>
          </a:p>
          <a:p>
            <a:pPr lvl="1">
              <a:buFontTx/>
              <a:buChar char="-"/>
            </a:pPr>
            <a:endParaRPr lang="en-GB" sz="1200" dirty="0">
              <a:latin typeface="Calibri Light" panose="020F0302020204030204" pitchFamily="34" charset="0"/>
              <a:cs typeface="Calibri Light" panose="020F0302020204030204" pitchFamily="34" charset="0"/>
            </a:endParaRPr>
          </a:p>
          <a:p>
            <a:pPr lvl="1">
              <a:buFontTx/>
              <a:buChar char="-"/>
            </a:pPr>
            <a:endParaRPr lang="en-GB" sz="1200" dirty="0">
              <a:latin typeface="Calibri Light" panose="020F0302020204030204" pitchFamily="34" charset="0"/>
              <a:cs typeface="Calibri Light" panose="020F0302020204030204" pitchFamily="34" charset="0"/>
            </a:endParaRPr>
          </a:p>
          <a:p>
            <a:pPr lvl="1">
              <a:buFontTx/>
              <a:buChar char="-"/>
            </a:pPr>
            <a:endParaRPr lang="en-GB" sz="1600" dirty="0">
              <a:latin typeface="Calibri Light" panose="020F0302020204030204" pitchFamily="34" charset="0"/>
              <a:cs typeface="Calibri Light" panose="020F0302020204030204" pitchFamily="34" charset="0"/>
            </a:endParaRPr>
          </a:p>
          <a:p>
            <a:pPr lvl="1">
              <a:buFontTx/>
              <a:buChar char="-"/>
            </a:pPr>
            <a:endParaRPr lang="en-GB" sz="1600" dirty="0">
              <a:latin typeface="Calibri Light" panose="020F0302020204030204" pitchFamily="34" charset="0"/>
              <a:cs typeface="Calibri Light" panose="020F0302020204030204" pitchFamily="34" charset="0"/>
            </a:endParaRPr>
          </a:p>
          <a:p>
            <a:pPr lvl="1">
              <a:buFontTx/>
              <a:buChar char="-"/>
            </a:pPr>
            <a:endParaRPr lang="en-GB" sz="1600" dirty="0">
              <a:latin typeface="Calibri Light" panose="020F0302020204030204" pitchFamily="34" charset="0"/>
              <a:cs typeface="Calibri Light" panose="020F030202020403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364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4AF42AB-22ED-4929-86A3-3D2D22299CBE}"/>
              </a:ext>
            </a:extLst>
          </p:cNvPr>
          <p:cNvSpPr>
            <a:spLocks noGrp="1"/>
          </p:cNvSpPr>
          <p:nvPr>
            <p:ph type="title"/>
          </p:nvPr>
        </p:nvSpPr>
        <p:spPr>
          <a:xfrm>
            <a:off x="837127" y="1188637"/>
            <a:ext cx="3226874" cy="4480726"/>
          </a:xfrm>
        </p:spPr>
        <p:txBody>
          <a:bodyPr>
            <a:normAutofit/>
          </a:bodyPr>
          <a:lstStyle/>
          <a:p>
            <a:pPr algn="r"/>
            <a:r>
              <a:rPr lang="en-GB" sz="6100" dirty="0"/>
              <a:t>RCPCH Updates:</a:t>
            </a: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B13A297-22A8-4498-8709-0DCD523E3B97}"/>
              </a:ext>
            </a:extLst>
          </p:cNvPr>
          <p:cNvSpPr>
            <a:spLocks noGrp="1"/>
          </p:cNvSpPr>
          <p:nvPr>
            <p:ph idx="1"/>
          </p:nvPr>
        </p:nvSpPr>
        <p:spPr>
          <a:xfrm>
            <a:off x="4752303" y="1133341"/>
            <a:ext cx="6555347" cy="5097816"/>
          </a:xfrm>
        </p:spPr>
        <p:txBody>
          <a:bodyPr anchor="ctr">
            <a:normAutofit/>
          </a:bodyPr>
          <a:lstStyle/>
          <a:p>
            <a:pPr marL="0" indent="0">
              <a:buNone/>
            </a:pPr>
            <a:r>
              <a:rPr lang="en-GB" sz="2400" b="1" i="1" dirty="0">
                <a:latin typeface="+mj-lt"/>
              </a:rPr>
              <a:t>Shape of Training</a:t>
            </a:r>
          </a:p>
          <a:p>
            <a:r>
              <a:rPr lang="en-GB" sz="2400" dirty="0">
                <a:latin typeface="+mj-lt"/>
              </a:rPr>
              <a:t>Two level training programme </a:t>
            </a:r>
            <a:endParaRPr lang="en-GB" sz="2400" dirty="0" smtClean="0">
              <a:latin typeface="+mj-lt"/>
            </a:endParaRPr>
          </a:p>
          <a:p>
            <a:r>
              <a:rPr lang="en-GB" sz="2400" dirty="0" smtClean="0">
                <a:latin typeface="+mj-lt"/>
              </a:rPr>
              <a:t>7 </a:t>
            </a:r>
            <a:r>
              <a:rPr lang="en-GB" sz="2400" dirty="0">
                <a:latin typeface="+mj-lt"/>
              </a:rPr>
              <a:t>year indicative training </a:t>
            </a:r>
            <a:r>
              <a:rPr lang="en-GB" sz="2400" dirty="0" smtClean="0">
                <a:latin typeface="+mj-lt"/>
              </a:rPr>
              <a:t>time</a:t>
            </a:r>
            <a:endParaRPr lang="en-GB" sz="2400" dirty="0">
              <a:latin typeface="+mj-lt"/>
            </a:endParaRPr>
          </a:p>
          <a:p>
            <a:pPr lvl="1"/>
            <a:r>
              <a:rPr lang="en-GB" dirty="0">
                <a:latin typeface="+mj-lt"/>
              </a:rPr>
              <a:t>Core</a:t>
            </a:r>
          </a:p>
          <a:p>
            <a:pPr lvl="1"/>
            <a:r>
              <a:rPr lang="en-GB" dirty="0">
                <a:latin typeface="+mj-lt"/>
              </a:rPr>
              <a:t>Speciality – General Paediatrics and Sub-speciality</a:t>
            </a:r>
          </a:p>
          <a:p>
            <a:r>
              <a:rPr lang="en-GB" sz="2400" dirty="0">
                <a:latin typeface="+mj-lt"/>
              </a:rPr>
              <a:t>Increased flexibility + OOPs</a:t>
            </a:r>
          </a:p>
          <a:p>
            <a:r>
              <a:rPr lang="en-GB" sz="2400" dirty="0">
                <a:latin typeface="+mj-lt"/>
              </a:rPr>
              <a:t>Avoid sudden change tier 1 -2 rota</a:t>
            </a:r>
          </a:p>
          <a:p>
            <a:endParaRPr lang="en-GB" sz="2400" dirty="0">
              <a:latin typeface="+mj-lt"/>
            </a:endParaRPr>
          </a:p>
          <a:p>
            <a:r>
              <a:rPr lang="en-GB" sz="2400" dirty="0">
                <a:latin typeface="+mj-lt"/>
              </a:rPr>
              <a:t>Submission to GMC Spring 2021</a:t>
            </a:r>
          </a:p>
          <a:p>
            <a:r>
              <a:rPr lang="en-GB" sz="2400" dirty="0">
                <a:latin typeface="+mj-lt"/>
              </a:rPr>
              <a:t>Move to Progress + September </a:t>
            </a:r>
            <a:r>
              <a:rPr lang="en-GB" sz="2400" dirty="0" smtClean="0">
                <a:latin typeface="+mj-lt"/>
              </a:rPr>
              <a:t>2023   </a:t>
            </a:r>
            <a:endParaRPr lang="en-GB" sz="2400" dirty="0">
              <a:latin typeface="+mj-lt"/>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03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CB3ED52A-1F9B-474E-85E6-A794170E0EF7}"/>
              </a:ext>
            </a:extLst>
          </p:cNvPr>
          <p:cNvPicPr>
            <a:picLocks noChangeAspect="1"/>
          </p:cNvPicPr>
          <p:nvPr/>
        </p:nvPicPr>
        <p:blipFill>
          <a:blip r:embed="rId3"/>
          <a:stretch>
            <a:fillRect/>
          </a:stretch>
        </p:blipFill>
        <p:spPr>
          <a:xfrm>
            <a:off x="1262130" y="425003"/>
            <a:ext cx="8822029" cy="6086683"/>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98132"/>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376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B13EED1-034E-4C5F-9647-96EDAA328EC2}"/>
              </a:ext>
            </a:extLst>
          </p:cNvPr>
          <p:cNvSpPr>
            <a:spLocks noGrp="1"/>
          </p:cNvSpPr>
          <p:nvPr>
            <p:ph type="title"/>
          </p:nvPr>
        </p:nvSpPr>
        <p:spPr>
          <a:xfrm>
            <a:off x="1006900" y="1188637"/>
            <a:ext cx="3141430" cy="4480726"/>
          </a:xfrm>
        </p:spPr>
        <p:txBody>
          <a:bodyPr>
            <a:normAutofit/>
          </a:bodyPr>
          <a:lstStyle/>
          <a:p>
            <a:pPr algn="r"/>
            <a:r>
              <a:rPr lang="en-GB" sz="5600"/>
              <a:t>Summary:</a:t>
            </a:r>
          </a:p>
        </p:txBody>
      </p:sp>
      <p:cxnSp>
        <p:nvCxnSpPr>
          <p:cNvPr id="16" name="Straight Connector 15">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FE6922B-D7C7-42ED-A8F8-B7A7EB9B0400}"/>
              </a:ext>
            </a:extLst>
          </p:cNvPr>
          <p:cNvSpPr>
            <a:spLocks noGrp="1"/>
          </p:cNvSpPr>
          <p:nvPr>
            <p:ph idx="1"/>
          </p:nvPr>
        </p:nvSpPr>
        <p:spPr>
          <a:xfrm>
            <a:off x="5138928" y="978010"/>
            <a:ext cx="4795584" cy="4541261"/>
          </a:xfrm>
        </p:spPr>
        <p:txBody>
          <a:bodyPr anchor="ctr">
            <a:normAutofit/>
          </a:bodyPr>
          <a:lstStyle/>
          <a:p>
            <a:r>
              <a:rPr lang="en-GB" sz="2400" dirty="0"/>
              <a:t>Trainees &amp; SOP need you</a:t>
            </a:r>
          </a:p>
          <a:p>
            <a:pPr marL="0" indent="0">
              <a:buNone/>
            </a:pPr>
            <a:r>
              <a:rPr lang="en-GB" sz="2400" dirty="0"/>
              <a:t>  </a:t>
            </a:r>
          </a:p>
          <a:p>
            <a:r>
              <a:rPr lang="en-GB" sz="2400" dirty="0"/>
              <a:t>Feedback </a:t>
            </a:r>
          </a:p>
          <a:p>
            <a:endParaRPr lang="en-GB" sz="2400" dirty="0"/>
          </a:p>
          <a:p>
            <a:r>
              <a:rPr lang="en-GB" sz="2400" dirty="0"/>
              <a:t>Reset, Restore and Recover</a:t>
            </a:r>
          </a:p>
          <a:p>
            <a:endParaRPr lang="en-GB" sz="2400" dirty="0"/>
          </a:p>
          <a:p>
            <a:r>
              <a:rPr lang="en-GB" sz="2400" dirty="0"/>
              <a:t>Get ready for SOT </a:t>
            </a:r>
          </a:p>
          <a:p>
            <a:endParaRPr lang="en-GB" sz="2400" dirty="0"/>
          </a:p>
          <a:p>
            <a:pPr marL="0" indent="0">
              <a:buNone/>
            </a:pPr>
            <a:r>
              <a:rPr lang="en-GB" sz="2400" dirty="0"/>
              <a:t>Thank you  </a:t>
            </a:r>
          </a:p>
        </p:txBody>
      </p:sp>
      <p:sp>
        <p:nvSpPr>
          <p:cNvPr id="15" name="Rectangle 14" descr="Chat">
            <a:extLst>
              <a:ext uri="{FF2B5EF4-FFF2-40B4-BE49-F238E27FC236}">
                <a16:creationId xmlns:a16="http://schemas.microsoft.com/office/drawing/2014/main" xmlns="" id="{CEE7AA59-4DC8-4DAF-A752-27E0F076D32F}"/>
              </a:ext>
            </a:extLst>
          </p:cNvPr>
          <p:cNvSpPr/>
          <p:nvPr/>
        </p:nvSpPr>
        <p:spPr>
          <a:xfrm>
            <a:off x="7536720" y="2087386"/>
            <a:ext cx="538654" cy="538654"/>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solidFill>
              <a:srgbClr val="FFC000"/>
            </a:solidFill>
          </a:ln>
        </p:spPr>
        <p:style>
          <a:lnRef idx="2">
            <a:scrgbClr r="0" g="0" b="0"/>
          </a:lnRef>
          <a:fillRef idx="1">
            <a:scrgbClr r="0" g="0" b="0"/>
          </a:fillRef>
          <a:effectRef idx="0">
            <a:schemeClr val="accent5">
              <a:hueOff val="-1689636"/>
              <a:satOff val="-4355"/>
              <a:lumOff val="-2941"/>
              <a:alphaOff val="0"/>
            </a:schemeClr>
          </a:effectRef>
          <a:fontRef idx="minor">
            <a:schemeClr val="lt1"/>
          </a:fontRef>
        </p:style>
      </p:sp>
      <p:sp>
        <p:nvSpPr>
          <p:cNvPr id="17" name="Rectangle 16" descr="Classroom">
            <a:extLst>
              <a:ext uri="{FF2B5EF4-FFF2-40B4-BE49-F238E27FC236}">
                <a16:creationId xmlns:a16="http://schemas.microsoft.com/office/drawing/2014/main" xmlns="" id="{626DB2D4-09E6-498B-8D71-A0BC774DABFA}"/>
              </a:ext>
            </a:extLst>
          </p:cNvPr>
          <p:cNvSpPr/>
          <p:nvPr/>
        </p:nvSpPr>
        <p:spPr>
          <a:xfrm>
            <a:off x="9085279" y="1171590"/>
            <a:ext cx="538654" cy="538654"/>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solidFill>
              <a:srgbClr val="92D050"/>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9" name="Rectangle 18" descr="Briefcase">
            <a:extLst>
              <a:ext uri="{FF2B5EF4-FFF2-40B4-BE49-F238E27FC236}">
                <a16:creationId xmlns:a16="http://schemas.microsoft.com/office/drawing/2014/main" xmlns="" id="{558389F5-A14A-46FE-8DA8-18967AFBEF12}"/>
              </a:ext>
            </a:extLst>
          </p:cNvPr>
          <p:cNvSpPr/>
          <p:nvPr/>
        </p:nvSpPr>
        <p:spPr>
          <a:xfrm>
            <a:off x="8253280" y="3956871"/>
            <a:ext cx="538654" cy="538654"/>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solidFill>
              <a:srgbClr val="FFC000"/>
            </a:solid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sp>
      <p:sp>
        <p:nvSpPr>
          <p:cNvPr id="20" name="Rectangle 19" descr="Smiling Face with No Fill">
            <a:extLst>
              <a:ext uri="{FF2B5EF4-FFF2-40B4-BE49-F238E27FC236}">
                <a16:creationId xmlns:a16="http://schemas.microsoft.com/office/drawing/2014/main" xmlns="" id="{5757276B-873D-42BE-B433-7C086F41140F}"/>
              </a:ext>
            </a:extLst>
          </p:cNvPr>
          <p:cNvSpPr/>
          <p:nvPr/>
        </p:nvSpPr>
        <p:spPr>
          <a:xfrm>
            <a:off x="7047468" y="4820031"/>
            <a:ext cx="538654" cy="538654"/>
          </a:xfrm>
          <a:prstGeom prst="rect">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solidFill>
              <a:srgbClr val="FF0000"/>
            </a:solid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sp>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059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1ACF4-B3E2-4EED-A97E-2EE9DFB38725}"/>
              </a:ext>
            </a:extLst>
          </p:cNvPr>
          <p:cNvSpPr>
            <a:spLocks noGrp="1"/>
          </p:cNvSpPr>
          <p:nvPr>
            <p:ph type="title"/>
          </p:nvPr>
        </p:nvSpPr>
        <p:spPr>
          <a:xfrm>
            <a:off x="461176" y="201020"/>
            <a:ext cx="10515600" cy="906564"/>
          </a:xfrm>
        </p:spPr>
        <p:txBody>
          <a:bodyPr/>
          <a:lstStyle/>
          <a:p>
            <a:r>
              <a:rPr lang="en-GB" dirty="0"/>
              <a:t>Trainers’ Reports:</a:t>
            </a:r>
          </a:p>
        </p:txBody>
      </p:sp>
      <p:graphicFrame>
        <p:nvGraphicFramePr>
          <p:cNvPr id="5" name="Table 5">
            <a:extLst>
              <a:ext uri="{FF2B5EF4-FFF2-40B4-BE49-F238E27FC236}">
                <a16:creationId xmlns:a16="http://schemas.microsoft.com/office/drawing/2014/main" xmlns="" id="{7266207A-602B-4F7C-9743-18430BDE68CD}"/>
              </a:ext>
            </a:extLst>
          </p:cNvPr>
          <p:cNvGraphicFramePr>
            <a:graphicFrameLocks noGrp="1"/>
          </p:cNvGraphicFramePr>
          <p:nvPr>
            <p:ph idx="1"/>
            <p:extLst>
              <p:ext uri="{D42A27DB-BD31-4B8C-83A1-F6EECF244321}">
                <p14:modId xmlns:p14="http://schemas.microsoft.com/office/powerpoint/2010/main" val="1081771442"/>
              </p:ext>
            </p:extLst>
          </p:nvPr>
        </p:nvGraphicFramePr>
        <p:xfrm>
          <a:off x="486934" y="1152837"/>
          <a:ext cx="11211339" cy="5567680"/>
        </p:xfrm>
        <a:graphic>
          <a:graphicData uri="http://schemas.openxmlformats.org/drawingml/2006/table">
            <a:tbl>
              <a:tblPr firstRow="1" bandRow="1">
                <a:tableStyleId>{5C22544A-7EE6-4342-B048-85BDC9FD1C3A}</a:tableStyleId>
              </a:tblPr>
              <a:tblGrid>
                <a:gridCol w="1693164">
                  <a:extLst>
                    <a:ext uri="{9D8B030D-6E8A-4147-A177-3AD203B41FA5}">
                      <a16:colId xmlns:a16="http://schemas.microsoft.com/office/drawing/2014/main" xmlns="" val="1571443496"/>
                    </a:ext>
                  </a:extLst>
                </a:gridCol>
                <a:gridCol w="4173107">
                  <a:extLst>
                    <a:ext uri="{9D8B030D-6E8A-4147-A177-3AD203B41FA5}">
                      <a16:colId xmlns:a16="http://schemas.microsoft.com/office/drawing/2014/main" xmlns="" val="2519906158"/>
                    </a:ext>
                  </a:extLst>
                </a:gridCol>
                <a:gridCol w="5345068">
                  <a:extLst>
                    <a:ext uri="{9D8B030D-6E8A-4147-A177-3AD203B41FA5}">
                      <a16:colId xmlns:a16="http://schemas.microsoft.com/office/drawing/2014/main" xmlns="" val="2452728855"/>
                    </a:ext>
                  </a:extLst>
                </a:gridCol>
              </a:tblGrid>
              <a:tr h="370840">
                <a:tc>
                  <a:txBody>
                    <a:bodyPr/>
                    <a:lstStyle/>
                    <a:p>
                      <a:r>
                        <a:rPr lang="en-GB" dirty="0"/>
                        <a:t>Type of Report:</a:t>
                      </a:r>
                    </a:p>
                  </a:txBody>
                  <a:tcPr/>
                </a:tc>
                <a:tc>
                  <a:txBody>
                    <a:bodyPr/>
                    <a:lstStyle/>
                    <a:p>
                      <a:r>
                        <a:rPr lang="en-GB" dirty="0"/>
                        <a:t>CSTR</a:t>
                      </a:r>
                    </a:p>
                  </a:txBody>
                  <a:tcPr/>
                </a:tc>
                <a:tc>
                  <a:txBody>
                    <a:bodyPr/>
                    <a:lstStyle/>
                    <a:p>
                      <a:r>
                        <a:rPr lang="en-GB" dirty="0"/>
                        <a:t>ESTR</a:t>
                      </a:r>
                    </a:p>
                  </a:txBody>
                  <a:tcPr/>
                </a:tc>
                <a:extLst>
                  <a:ext uri="{0D108BD9-81ED-4DB2-BD59-A6C34878D82A}">
                    <a16:rowId xmlns:a16="http://schemas.microsoft.com/office/drawing/2014/main" xmlns="" val="573959326"/>
                  </a:ext>
                </a:extLst>
              </a:tr>
              <a:tr h="370840">
                <a:tc>
                  <a:txBody>
                    <a:bodyPr/>
                    <a:lstStyle/>
                    <a:p>
                      <a:r>
                        <a:rPr lang="en-GB" sz="1600" dirty="0"/>
                        <a:t>Trainee- led: </a:t>
                      </a:r>
                    </a:p>
                  </a:txBody>
                  <a:tcPr/>
                </a:tc>
                <a:tc>
                  <a:txBody>
                    <a:bodyPr/>
                    <a:lstStyle/>
                    <a:p>
                      <a:r>
                        <a:rPr lang="en-GB" sz="1600" dirty="0"/>
                        <a:t>Yes</a:t>
                      </a:r>
                    </a:p>
                  </a:txBody>
                  <a:tcPr/>
                </a:tc>
                <a:tc>
                  <a:txBody>
                    <a:bodyPr/>
                    <a:lstStyle/>
                    <a:p>
                      <a:r>
                        <a:rPr lang="en-GB" sz="1600" dirty="0"/>
                        <a:t>Yes</a:t>
                      </a:r>
                    </a:p>
                  </a:txBody>
                  <a:tcPr/>
                </a:tc>
                <a:extLst>
                  <a:ext uri="{0D108BD9-81ED-4DB2-BD59-A6C34878D82A}">
                    <a16:rowId xmlns:a16="http://schemas.microsoft.com/office/drawing/2014/main" xmlns="" val="2321421364"/>
                  </a:ext>
                </a:extLst>
              </a:tr>
              <a:tr h="370840">
                <a:tc>
                  <a:txBody>
                    <a:bodyPr/>
                    <a:lstStyle/>
                    <a:p>
                      <a:r>
                        <a:rPr lang="en-GB" sz="1600" dirty="0"/>
                        <a:t>Frequency:</a:t>
                      </a:r>
                    </a:p>
                  </a:txBody>
                  <a:tcPr/>
                </a:tc>
                <a:tc>
                  <a:txBody>
                    <a:bodyPr/>
                    <a:lstStyle/>
                    <a:p>
                      <a:r>
                        <a:rPr lang="en-GB" sz="1600" dirty="0"/>
                        <a:t>Every 6 calendar months</a:t>
                      </a:r>
                    </a:p>
                  </a:txBody>
                  <a:tcPr/>
                </a:tc>
                <a:tc>
                  <a:txBody>
                    <a:bodyPr/>
                    <a:lstStyle/>
                    <a:p>
                      <a:r>
                        <a:rPr lang="en-GB" sz="1600" dirty="0"/>
                        <a:t>Every 12 calendar months</a:t>
                      </a:r>
                    </a:p>
                  </a:txBody>
                  <a:tcPr/>
                </a:tc>
                <a:extLst>
                  <a:ext uri="{0D108BD9-81ED-4DB2-BD59-A6C34878D82A}">
                    <a16:rowId xmlns:a16="http://schemas.microsoft.com/office/drawing/2014/main" xmlns="" val="3165188480"/>
                  </a:ext>
                </a:extLst>
              </a:tr>
              <a:tr h="370840">
                <a:tc>
                  <a:txBody>
                    <a:bodyPr/>
                    <a:lstStyle/>
                    <a:p>
                      <a:r>
                        <a:rPr lang="en-GB" sz="1600" dirty="0"/>
                        <a:t>Content:</a:t>
                      </a:r>
                    </a:p>
                  </a:txBody>
                  <a:tcPr/>
                </a:tc>
                <a:tc>
                  <a:txBody>
                    <a:bodyPr/>
                    <a:lstStyle/>
                    <a:p>
                      <a:r>
                        <a:rPr lang="en-GB" sz="1600" dirty="0"/>
                        <a:t>Objective report based upon:</a:t>
                      </a:r>
                    </a:p>
                    <a:p>
                      <a:pPr marL="342900" indent="-342900">
                        <a:buAutoNum type="arabicPeriod"/>
                      </a:pPr>
                      <a:r>
                        <a:rPr lang="en-GB" sz="1600" dirty="0"/>
                        <a:t>work-based assessments</a:t>
                      </a:r>
                    </a:p>
                    <a:p>
                      <a:pPr marL="342900" indent="-342900">
                        <a:buAutoNum type="arabicPeriod"/>
                      </a:pPr>
                      <a:r>
                        <a:rPr lang="en-GB" sz="1600" dirty="0"/>
                        <a:t>Feed-back from colleagues/MDT</a:t>
                      </a:r>
                    </a:p>
                    <a:p>
                      <a:pPr marL="342900" indent="-342900">
                        <a:buAutoNum type="arabicPeriod"/>
                      </a:pPr>
                      <a:r>
                        <a:rPr lang="en-GB" sz="1600" dirty="0"/>
                        <a:t>Clinical Skills &amp; Performance</a:t>
                      </a:r>
                    </a:p>
                    <a:p>
                      <a:pPr marL="342900" indent="-342900">
                        <a:buAutoNum type="arabicPeriod"/>
                      </a:pPr>
                      <a:r>
                        <a:rPr lang="en-GB" sz="1600" dirty="0"/>
                        <a:t>Professional Attitudes</a:t>
                      </a:r>
                    </a:p>
                    <a:p>
                      <a:pPr marL="342900" indent="-342900">
                        <a:buAutoNum type="arabicPeriod"/>
                      </a:pPr>
                      <a:r>
                        <a:rPr lang="en-GB" sz="1600" dirty="0"/>
                        <a:t>Other Departmental Contributions</a:t>
                      </a:r>
                    </a:p>
                    <a:p>
                      <a:pPr marL="342900" indent="-342900">
                        <a:buAutoNum type="arabicPeriod"/>
                      </a:pPr>
                      <a:endParaRPr lang="en-GB" sz="1600" dirty="0"/>
                    </a:p>
                  </a:txBody>
                  <a:tcPr/>
                </a:tc>
                <a:tc>
                  <a:txBody>
                    <a:bodyPr/>
                    <a:lstStyle/>
                    <a:p>
                      <a:r>
                        <a:rPr lang="en-GB" sz="1600" dirty="0"/>
                        <a:t>In conjunction with CSTR:</a:t>
                      </a:r>
                    </a:p>
                    <a:p>
                      <a:pPr marL="342900" indent="-342900">
                        <a:buAutoNum type="arabicPeriod"/>
                      </a:pPr>
                      <a:r>
                        <a:rPr lang="en-GB" sz="1600" dirty="0"/>
                        <a:t>PDP progress / Goals set at last ARCP</a:t>
                      </a:r>
                    </a:p>
                    <a:p>
                      <a:pPr marL="342900" indent="-342900">
                        <a:buAutoNum type="arabicPeriod"/>
                      </a:pPr>
                      <a:r>
                        <a:rPr lang="en-GB" sz="1600" dirty="0"/>
                        <a:t>‘Mandatory’ Courses </a:t>
                      </a:r>
                    </a:p>
                    <a:p>
                      <a:pPr marL="342900" indent="-342900">
                        <a:buAutoNum type="arabicPeriod"/>
                      </a:pPr>
                      <a:r>
                        <a:rPr lang="en-GB" sz="1600" dirty="0"/>
                        <a:t>MSF</a:t>
                      </a:r>
                    </a:p>
                    <a:p>
                      <a:pPr marL="342900" indent="-342900">
                        <a:buAutoNum type="arabicPeriod"/>
                      </a:pPr>
                      <a:r>
                        <a:rPr lang="en-GB" sz="1600" dirty="0"/>
                        <a:t>Work-based Assessment</a:t>
                      </a:r>
                    </a:p>
                    <a:p>
                      <a:pPr marL="342900" indent="-342900">
                        <a:buAutoNum type="arabicPeriod"/>
                      </a:pPr>
                      <a:r>
                        <a:rPr lang="en-GB" sz="1600" dirty="0"/>
                        <a:t>Trainee reflection</a:t>
                      </a:r>
                    </a:p>
                    <a:p>
                      <a:pPr marL="342900" indent="-342900">
                        <a:buAutoNum type="arabicPeriod"/>
                      </a:pPr>
                      <a:r>
                        <a:rPr lang="en-GB" sz="1600" dirty="0"/>
                        <a:t>Structured review of progress Curriculum Domains</a:t>
                      </a:r>
                    </a:p>
                    <a:p>
                      <a:pPr marL="342900" indent="-342900">
                        <a:buAutoNum type="arabicPeriod"/>
                      </a:pPr>
                      <a:r>
                        <a:rPr lang="en-GB" sz="1600" dirty="0"/>
                        <a:t>‘ARCP toolkit’  - use as checklist</a:t>
                      </a:r>
                    </a:p>
                  </a:txBody>
                  <a:tcPr/>
                </a:tc>
                <a:extLst>
                  <a:ext uri="{0D108BD9-81ED-4DB2-BD59-A6C34878D82A}">
                    <a16:rowId xmlns:a16="http://schemas.microsoft.com/office/drawing/2014/main" xmlns="" val="3629163584"/>
                  </a:ext>
                </a:extLst>
              </a:tr>
              <a:tr h="370840">
                <a:tc>
                  <a:txBody>
                    <a:bodyPr/>
                    <a:lstStyle/>
                    <a:p>
                      <a:r>
                        <a:rPr lang="en-GB" sz="1600" dirty="0"/>
                        <a:t>Conclusion:</a:t>
                      </a:r>
                    </a:p>
                  </a:txBody>
                  <a:tcPr/>
                </a:tc>
                <a:tc>
                  <a:txBody>
                    <a:bodyPr/>
                    <a:lstStyle/>
                    <a:p>
                      <a:r>
                        <a:rPr lang="en-GB" sz="1600" dirty="0"/>
                        <a:t>-    Has trainee met competencies?</a:t>
                      </a:r>
                    </a:p>
                    <a:p>
                      <a:pPr marL="285750" indent="-285750">
                        <a:buFontTx/>
                        <a:buChar char="-"/>
                      </a:pPr>
                      <a:r>
                        <a:rPr lang="en-GB" sz="1600" dirty="0"/>
                        <a:t>Are they able to progress to next level of training / CCT?</a:t>
                      </a:r>
                    </a:p>
                    <a:p>
                      <a:pPr marL="285750" indent="-285750">
                        <a:buFontTx/>
                        <a:buChar char="-"/>
                      </a:pPr>
                      <a:r>
                        <a:rPr lang="en-GB" sz="1600" dirty="0"/>
                        <a:t>Are there any specific training needs that need to be addressed?</a:t>
                      </a:r>
                    </a:p>
                    <a:p>
                      <a:pPr marL="285750" indent="-285750">
                        <a:buFontTx/>
                        <a:buChar char="-"/>
                      </a:pPr>
                      <a:r>
                        <a:rPr lang="en-GB" sz="1600" dirty="0"/>
                        <a:t>Are there any mitigating circumstances that need to be considered?</a:t>
                      </a:r>
                    </a:p>
                  </a:txBody>
                  <a:tcPr/>
                </a:tc>
                <a:tc>
                  <a:txBody>
                    <a:bodyPr/>
                    <a:lstStyle/>
                    <a:p>
                      <a:pPr marL="285750" indent="-285750">
                        <a:buFontTx/>
                        <a:buChar char="-"/>
                      </a:pPr>
                      <a:r>
                        <a:rPr lang="en-GB" sz="1600" dirty="0"/>
                        <a:t>As per CSTR</a:t>
                      </a:r>
                    </a:p>
                    <a:p>
                      <a:pPr marL="285750" indent="-285750">
                        <a:buFontTx/>
                        <a:buChar char="-"/>
                      </a:pPr>
                      <a:r>
                        <a:rPr lang="en-GB" sz="1600" dirty="0"/>
                        <a:t>Highlight excellence </a:t>
                      </a:r>
                    </a:p>
                    <a:p>
                      <a:pPr marL="285750" indent="-285750">
                        <a:buFontTx/>
                        <a:buChar char="-"/>
                      </a:pPr>
                      <a:r>
                        <a:rPr lang="en-GB" sz="1600" dirty="0"/>
                        <a:t>Any specific development/career needs that should be highlighted to ARCP panel?</a:t>
                      </a:r>
                    </a:p>
                    <a:p>
                      <a:pPr marL="285750" indent="-285750">
                        <a:buFontTx/>
                        <a:buChar char="-"/>
                      </a:pPr>
                      <a:r>
                        <a:rPr lang="en-GB" sz="1600" dirty="0"/>
                        <a:t>Are they ready to undertake START?</a:t>
                      </a:r>
                    </a:p>
                    <a:p>
                      <a:pPr marL="285750" indent="-285750">
                        <a:buFontTx/>
                        <a:buChar char="-"/>
                      </a:pPr>
                      <a:r>
                        <a:rPr lang="en-GB" sz="1600" dirty="0"/>
                        <a:t>Has trainee addressed developmental needs highlighted by START?</a:t>
                      </a:r>
                    </a:p>
                    <a:p>
                      <a:pPr marL="285750" indent="-285750">
                        <a:buFontTx/>
                        <a:buChar char="-"/>
                      </a:pPr>
                      <a:endParaRPr lang="en-GB" sz="1600" dirty="0"/>
                    </a:p>
                  </a:txBody>
                  <a:tcPr/>
                </a:tc>
                <a:extLst>
                  <a:ext uri="{0D108BD9-81ED-4DB2-BD59-A6C34878D82A}">
                    <a16:rowId xmlns:a16="http://schemas.microsoft.com/office/drawing/2014/main" xmlns="" val="4076030155"/>
                  </a:ext>
                </a:extLst>
              </a:tr>
              <a:tr h="370840">
                <a:tc>
                  <a:txBody>
                    <a:bodyPr/>
                    <a:lstStyle/>
                    <a:p>
                      <a:endParaRPr lang="en-GB"/>
                    </a:p>
                  </a:txBody>
                  <a:tcPr/>
                </a:tc>
                <a:tc>
                  <a:txBody>
                    <a:bodyPr/>
                    <a:lstStyle/>
                    <a:p>
                      <a:r>
                        <a:rPr lang="en-GB" sz="1600" dirty="0"/>
                        <a:t>‘Mini Reference’</a:t>
                      </a:r>
                    </a:p>
                  </a:txBody>
                  <a:tcPr/>
                </a:tc>
                <a:tc>
                  <a:txBody>
                    <a:bodyPr/>
                    <a:lstStyle/>
                    <a:p>
                      <a:endParaRPr lang="en-GB" dirty="0"/>
                    </a:p>
                  </a:txBody>
                  <a:tcPr/>
                </a:tc>
                <a:extLst>
                  <a:ext uri="{0D108BD9-81ED-4DB2-BD59-A6C34878D82A}">
                    <a16:rowId xmlns:a16="http://schemas.microsoft.com/office/drawing/2014/main" xmlns="" val="3833853605"/>
                  </a:ext>
                </a:extLst>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52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DAD5F-0F96-43F0-9835-9BED6C7D74EE}"/>
              </a:ext>
            </a:extLst>
          </p:cNvPr>
          <p:cNvSpPr>
            <a:spLocks noGrp="1"/>
          </p:cNvSpPr>
          <p:nvPr>
            <p:ph type="title"/>
          </p:nvPr>
        </p:nvSpPr>
        <p:spPr/>
        <p:txBody>
          <a:bodyPr>
            <a:normAutofit fontScale="90000"/>
          </a:bodyPr>
          <a:lstStyle/>
          <a:p>
            <a:r>
              <a:rPr lang="en-GB" sz="4000" dirty="0" smtClean="0"/>
              <a:t>Attaching </a:t>
            </a:r>
            <a:r>
              <a:rPr lang="en-GB" sz="4000" dirty="0"/>
              <a:t>evidence to Curriculum </a:t>
            </a:r>
            <a:r>
              <a:rPr lang="en-GB" sz="4000" dirty="0" smtClean="0"/>
              <a:t>Domains (</a:t>
            </a:r>
            <a:r>
              <a:rPr lang="en-GB" sz="4000" dirty="0" err="1" smtClean="0"/>
              <a:t>ESreport</a:t>
            </a:r>
            <a:r>
              <a:rPr lang="en-GB" sz="4000" dirty="0" smtClean="0"/>
              <a:t>):</a:t>
            </a:r>
            <a:r>
              <a:rPr lang="en-GB" dirty="0"/>
              <a:t/>
            </a:r>
            <a:br>
              <a:rPr lang="en-GB" dirty="0"/>
            </a:br>
            <a:r>
              <a:rPr lang="en-GB" dirty="0"/>
              <a:t>- </a:t>
            </a:r>
            <a:r>
              <a:rPr lang="en-GB" sz="2800" i="1" dirty="0"/>
              <a:t>trainee should include specific examples</a:t>
            </a:r>
          </a:p>
        </p:txBody>
      </p:sp>
      <p:sp>
        <p:nvSpPr>
          <p:cNvPr id="3" name="Content Placeholder 2">
            <a:extLst>
              <a:ext uri="{FF2B5EF4-FFF2-40B4-BE49-F238E27FC236}">
                <a16:creationId xmlns:a16="http://schemas.microsoft.com/office/drawing/2014/main" xmlns="" id="{D4C31CCF-5F97-48F2-BDF7-F633A8D60D6D}"/>
              </a:ext>
            </a:extLst>
          </p:cNvPr>
          <p:cNvSpPr>
            <a:spLocks noGrp="1"/>
          </p:cNvSpPr>
          <p:nvPr>
            <p:ph sz="half" idx="1"/>
          </p:nvPr>
        </p:nvSpPr>
        <p:spPr/>
        <p:txBody>
          <a:bodyPr>
            <a:normAutofit fontScale="70000" lnSpcReduction="20000"/>
          </a:bodyPr>
          <a:lstStyle/>
          <a:p>
            <a:r>
              <a:rPr lang="en-US" sz="2000" b="1" dirty="0"/>
              <a:t>01 Professional Values and </a:t>
            </a:r>
            <a:r>
              <a:rPr lang="en-US" sz="2000" b="1" dirty="0" err="1"/>
              <a:t>Behaviours</a:t>
            </a:r>
            <a:r>
              <a:rPr lang="en-US" sz="2000" b="1" dirty="0"/>
              <a:t> </a:t>
            </a:r>
          </a:p>
          <a:p>
            <a:pPr lvl="2"/>
            <a:r>
              <a:rPr lang="en-US" dirty="0"/>
              <a:t>Comment on level of responsibility, credibility and quality of reflections, can refer to developmental log and MSF</a:t>
            </a:r>
          </a:p>
          <a:p>
            <a:r>
              <a:rPr lang="en-US" sz="2000" b="1" dirty="0"/>
              <a:t>02 Communication</a:t>
            </a:r>
          </a:p>
          <a:p>
            <a:pPr lvl="2"/>
            <a:r>
              <a:rPr lang="en-US" dirty="0"/>
              <a:t>General feedback received from assessments, MSF, START</a:t>
            </a:r>
          </a:p>
          <a:p>
            <a:r>
              <a:rPr lang="en-US" sz="2000" b="1" dirty="0"/>
              <a:t>03 Procedures</a:t>
            </a:r>
          </a:p>
          <a:p>
            <a:pPr lvl="2"/>
            <a:r>
              <a:rPr lang="en-US" dirty="0"/>
              <a:t>Refer to skills log and assessments – particularly important for neonatal posts</a:t>
            </a:r>
          </a:p>
          <a:p>
            <a:r>
              <a:rPr lang="en-US" sz="2000" b="1" dirty="0"/>
              <a:t>04 Patient Management</a:t>
            </a:r>
          </a:p>
          <a:p>
            <a:pPr lvl="2"/>
            <a:r>
              <a:rPr lang="en-US" dirty="0"/>
              <a:t>Refer to assessments, MSF, START, developmental log including clinical questions and reflections relating to specific cases</a:t>
            </a:r>
          </a:p>
          <a:p>
            <a:r>
              <a:rPr lang="en-US" sz="2000" b="1" dirty="0"/>
              <a:t>05 Health Promotion</a:t>
            </a:r>
          </a:p>
          <a:p>
            <a:pPr lvl="2"/>
            <a:r>
              <a:rPr lang="en-US" dirty="0"/>
              <a:t>All trainees should have something in this given current situation re COVID. Other examples are breastfeeding, vaccinations, lifestyle advice </a:t>
            </a:r>
            <a:r>
              <a:rPr lang="en-US" dirty="0" err="1"/>
              <a:t>etc</a:t>
            </a:r>
            <a:endParaRPr lang="en-US" dirty="0"/>
          </a:p>
          <a:p>
            <a:r>
              <a:rPr lang="en-US" sz="2000" b="1" dirty="0"/>
              <a:t>06 Leadership and Teamworking</a:t>
            </a:r>
          </a:p>
          <a:p>
            <a:pPr lvl="2"/>
            <a:r>
              <a:rPr lang="en-US" dirty="0"/>
              <a:t>Especially important for level 3 trainees. Refer to LEADER CBD, MSF, START </a:t>
            </a:r>
          </a:p>
          <a:p>
            <a:endParaRPr lang="en-GB" dirty="0"/>
          </a:p>
        </p:txBody>
      </p:sp>
      <p:sp>
        <p:nvSpPr>
          <p:cNvPr id="4" name="Content Placeholder 3">
            <a:extLst>
              <a:ext uri="{FF2B5EF4-FFF2-40B4-BE49-F238E27FC236}">
                <a16:creationId xmlns:a16="http://schemas.microsoft.com/office/drawing/2014/main" xmlns="" id="{F4E5E411-CB31-4CD2-BDE7-74E5386390E0}"/>
              </a:ext>
            </a:extLst>
          </p:cNvPr>
          <p:cNvSpPr>
            <a:spLocks noGrp="1"/>
          </p:cNvSpPr>
          <p:nvPr>
            <p:ph sz="half" idx="2"/>
          </p:nvPr>
        </p:nvSpPr>
        <p:spPr/>
        <p:txBody>
          <a:bodyPr>
            <a:normAutofit fontScale="70000" lnSpcReduction="20000"/>
          </a:bodyPr>
          <a:lstStyle/>
          <a:p>
            <a:r>
              <a:rPr lang="en-US" sz="2000" b="1" dirty="0"/>
              <a:t>07 Patient Safety</a:t>
            </a:r>
          </a:p>
          <a:p>
            <a:pPr lvl="2"/>
            <a:r>
              <a:rPr lang="en-US" dirty="0"/>
              <a:t>Refer to developmental log, HAT. Any involvement in an SI should have been reflected on and exception report completed and declared on form R</a:t>
            </a:r>
          </a:p>
          <a:p>
            <a:r>
              <a:rPr lang="en-US" sz="2000" b="1" dirty="0"/>
              <a:t>08 Quality Improvement</a:t>
            </a:r>
          </a:p>
          <a:p>
            <a:pPr lvl="2"/>
            <a:r>
              <a:rPr lang="en-US" dirty="0"/>
              <a:t>Evidence of QI activity, audit, again could use COVID and different ways of working (could link to above domain)</a:t>
            </a:r>
          </a:p>
          <a:p>
            <a:r>
              <a:rPr lang="en-US" sz="2000" b="1" dirty="0"/>
              <a:t>09 Safeguarding</a:t>
            </a:r>
          </a:p>
          <a:p>
            <a:pPr lvl="2"/>
            <a:r>
              <a:rPr lang="en-US" dirty="0"/>
              <a:t>If no Safeguarding CBD available in the current situation, identify other safeguarding evidence </a:t>
            </a:r>
            <a:r>
              <a:rPr lang="en-US" dirty="0" err="1"/>
              <a:t>eg</a:t>
            </a:r>
            <a:r>
              <a:rPr lang="en-US" dirty="0"/>
              <a:t> reflections in developmental log, attendance at peer review, completion of diploma Safeguarding module</a:t>
            </a:r>
          </a:p>
          <a:p>
            <a:r>
              <a:rPr lang="en-US" sz="2000" b="1" dirty="0"/>
              <a:t>10 Education and Training</a:t>
            </a:r>
          </a:p>
          <a:p>
            <a:pPr lvl="2"/>
            <a:r>
              <a:rPr lang="en-US" dirty="0"/>
              <a:t>Refer to developmental log. Should also include any feedback received for any teaching given</a:t>
            </a:r>
          </a:p>
          <a:p>
            <a:r>
              <a:rPr lang="en-US" sz="2000" b="1" dirty="0"/>
              <a:t>11 Research</a:t>
            </a:r>
          </a:p>
          <a:p>
            <a:pPr lvl="2"/>
            <a:r>
              <a:rPr lang="en-US" dirty="0"/>
              <a:t>Include any work on guidelines, GCP, diploma</a:t>
            </a:r>
          </a:p>
          <a:p>
            <a:pPr marL="0" indent="0">
              <a:buNone/>
            </a:pPr>
            <a:endParaRPr lang="en-US" sz="2000" dirty="0"/>
          </a:p>
          <a:p>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06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C37E9D4B-7BFA-4D10-B666-547BAC4994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37ED829F-EFC5-4041-BA86-16D2F9469055}"/>
              </a:ext>
            </a:extLst>
          </p:cNvPr>
          <p:cNvPicPr/>
          <p:nvPr/>
        </p:nvPicPr>
        <p:blipFill rotWithShape="1">
          <a:blip r:embed="rId3"/>
          <a:srcRect l="35594" t="19288" r="35541" b="10779"/>
          <a:stretch/>
        </p:blipFill>
        <p:spPr bwMode="auto">
          <a:xfrm>
            <a:off x="902358" y="623275"/>
            <a:ext cx="4329518" cy="5469798"/>
          </a:xfrm>
          <a:prstGeom prst="rect">
            <a:avLst/>
          </a:prstGeom>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xmlns="" id="{44B5837D-E58D-4979-9D4A-6BF92AD2B8D6}"/>
              </a:ext>
            </a:extLst>
          </p:cNvPr>
          <p:cNvPicPr/>
          <p:nvPr/>
        </p:nvPicPr>
        <p:blipFill rotWithShape="1">
          <a:blip r:embed="rId4"/>
          <a:srcRect l="35065" t="21863" r="35021" b="4866"/>
          <a:stretch/>
        </p:blipFill>
        <p:spPr bwMode="auto">
          <a:xfrm>
            <a:off x="5459322" y="764422"/>
            <a:ext cx="4470289" cy="5466735"/>
          </a:xfrm>
          <a:prstGeom prst="rect">
            <a:avLst/>
          </a:prstGeom>
          <a:extLst>
            <a:ext uri="{53640926-AAD7-44D8-BBD7-CCE9431645EC}">
              <a14:shadowObscured xmlns:a14="http://schemas.microsoft.com/office/drawing/2010/main"/>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490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C37E9D4B-7BFA-4D10-B666-547BAC4994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75FFC45A-ED68-479F-ADB8-BC311F50C964}"/>
              </a:ext>
            </a:extLst>
          </p:cNvPr>
          <p:cNvPicPr/>
          <p:nvPr/>
        </p:nvPicPr>
        <p:blipFill rotWithShape="1">
          <a:blip r:embed="rId3"/>
          <a:srcRect l="21272" t="17136" r="22723" b="12250"/>
          <a:stretch/>
        </p:blipFill>
        <p:spPr bwMode="auto">
          <a:xfrm>
            <a:off x="1325131" y="918545"/>
            <a:ext cx="8582439" cy="5171170"/>
          </a:xfrm>
          <a:prstGeom prst="rect">
            <a:avLst/>
          </a:prstGeom>
          <a:extLst>
            <a:ext uri="{53640926-AAD7-44D8-BBD7-CCE9431645EC}">
              <a14:shadowObscured xmlns:a14="http://schemas.microsoft.com/office/drawing/2010/main"/>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625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0E1C54-5A6B-46E4-83C1-1FCDD39DCD7D}"/>
              </a:ext>
            </a:extLst>
          </p:cNvPr>
          <p:cNvSpPr>
            <a:spLocks noGrp="1"/>
          </p:cNvSpPr>
          <p:nvPr>
            <p:ph type="title"/>
          </p:nvPr>
        </p:nvSpPr>
        <p:spPr>
          <a:xfrm>
            <a:off x="1285240" y="1050595"/>
            <a:ext cx="8074815" cy="938461"/>
          </a:xfrm>
        </p:spPr>
        <p:txBody>
          <a:bodyPr anchor="ctr">
            <a:normAutofit/>
          </a:bodyPr>
          <a:lstStyle/>
          <a:p>
            <a:r>
              <a:rPr lang="en-GB" dirty="0"/>
              <a:t>Supervision post-COVID19:</a:t>
            </a:r>
          </a:p>
        </p:txBody>
      </p:sp>
      <p:sp>
        <p:nvSpPr>
          <p:cNvPr id="3" name="Content Placeholder 2">
            <a:extLst>
              <a:ext uri="{FF2B5EF4-FFF2-40B4-BE49-F238E27FC236}">
                <a16:creationId xmlns:a16="http://schemas.microsoft.com/office/drawing/2014/main" xmlns="" id="{9F72A7D8-BBE8-4312-89AC-01370BACFD0D}"/>
              </a:ext>
            </a:extLst>
          </p:cNvPr>
          <p:cNvSpPr>
            <a:spLocks noGrp="1"/>
          </p:cNvSpPr>
          <p:nvPr>
            <p:ph idx="1"/>
          </p:nvPr>
        </p:nvSpPr>
        <p:spPr>
          <a:xfrm>
            <a:off x="1285239" y="2121031"/>
            <a:ext cx="9055965" cy="3883920"/>
          </a:xfrm>
        </p:spPr>
        <p:txBody>
          <a:bodyPr anchor="t">
            <a:normAutofit lnSpcReduction="10000"/>
          </a:bodyPr>
          <a:lstStyle/>
          <a:p>
            <a:r>
              <a:rPr lang="en-GB" sz="1800" dirty="0"/>
              <a:t>Virtual / Face 2 face supervision meetings</a:t>
            </a:r>
          </a:p>
          <a:p>
            <a:endParaRPr lang="en-GB" sz="1800" dirty="0"/>
          </a:p>
          <a:p>
            <a:r>
              <a:rPr lang="en-GB" sz="1800" dirty="0"/>
              <a:t>SMART PDP – adaptable to potential changes in working environment</a:t>
            </a:r>
          </a:p>
          <a:p>
            <a:endParaRPr lang="en-GB" sz="1800" dirty="0"/>
          </a:p>
          <a:p>
            <a:r>
              <a:rPr lang="en-GB" sz="1800" dirty="0"/>
              <a:t>Support &amp; Feedback – Reset, Restore and Recover</a:t>
            </a:r>
          </a:p>
          <a:p>
            <a:endParaRPr lang="en-GB" sz="1800" dirty="0"/>
          </a:p>
          <a:p>
            <a:r>
              <a:rPr lang="en-GB" sz="1800" dirty="0"/>
              <a:t>Flexible opportunities for learning:</a:t>
            </a:r>
          </a:p>
          <a:p>
            <a:pPr lvl="8"/>
            <a:r>
              <a:rPr lang="en-GB" dirty="0"/>
              <a:t>Work based assessments</a:t>
            </a:r>
          </a:p>
          <a:p>
            <a:pPr lvl="8"/>
            <a:r>
              <a:rPr lang="en-GB" dirty="0"/>
              <a:t>Clinical training – remote consultations</a:t>
            </a:r>
          </a:p>
          <a:p>
            <a:pPr lvl="8"/>
            <a:r>
              <a:rPr lang="en-GB" dirty="0"/>
              <a:t>‘Teams’  teaching sessions/ meetings</a:t>
            </a:r>
          </a:p>
          <a:p>
            <a:pPr lvl="8"/>
            <a:r>
              <a:rPr lang="en-GB" dirty="0"/>
              <a:t>Remote delivery STEPP, Diploma Child Health, SPRAT</a:t>
            </a:r>
          </a:p>
          <a:p>
            <a:pPr lvl="8"/>
            <a:r>
              <a:rPr lang="en-GB" dirty="0"/>
              <a:t>Blackboard Platform</a:t>
            </a:r>
          </a:p>
          <a:p>
            <a:pPr lvl="8"/>
            <a:endParaRPr lang="en-GB" dirty="0"/>
          </a:p>
          <a:p>
            <a:pPr lvl="1"/>
            <a:endParaRPr lang="en-GB" sz="1300" dirty="0"/>
          </a:p>
          <a:p>
            <a:pPr lvl="1"/>
            <a:endParaRPr lang="en-GB" sz="13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67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14">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8DBD20C-67E6-4167-9631-6F321AC5292D}"/>
              </a:ext>
            </a:extLst>
          </p:cNvPr>
          <p:cNvSpPr>
            <a:spLocks noGrp="1"/>
          </p:cNvSpPr>
          <p:nvPr>
            <p:ph type="title"/>
          </p:nvPr>
        </p:nvSpPr>
        <p:spPr>
          <a:xfrm>
            <a:off x="1285240" y="1050595"/>
            <a:ext cx="8074815" cy="1618489"/>
          </a:xfrm>
        </p:spPr>
        <p:txBody>
          <a:bodyPr anchor="ctr">
            <a:normAutofit/>
          </a:bodyPr>
          <a:lstStyle/>
          <a:p>
            <a:r>
              <a:rPr lang="en-GB" sz="7200"/>
              <a:t>Resources:</a:t>
            </a:r>
          </a:p>
        </p:txBody>
      </p:sp>
      <p:sp>
        <p:nvSpPr>
          <p:cNvPr id="6" name="Content Placeholder 5">
            <a:extLst>
              <a:ext uri="{FF2B5EF4-FFF2-40B4-BE49-F238E27FC236}">
                <a16:creationId xmlns:a16="http://schemas.microsoft.com/office/drawing/2014/main" xmlns="" id="{294F2E4F-CF18-4CC5-B632-BE34FA7FB4EB}"/>
              </a:ext>
            </a:extLst>
          </p:cNvPr>
          <p:cNvSpPr>
            <a:spLocks noGrp="1"/>
          </p:cNvSpPr>
          <p:nvPr>
            <p:ph idx="1"/>
          </p:nvPr>
        </p:nvSpPr>
        <p:spPr>
          <a:xfrm>
            <a:off x="1285240" y="2305318"/>
            <a:ext cx="8683008" cy="3709115"/>
          </a:xfrm>
        </p:spPr>
        <p:txBody>
          <a:bodyPr anchor="t">
            <a:normAutofit/>
          </a:bodyPr>
          <a:lstStyle/>
          <a:p>
            <a:endParaRPr lang="en-GB" sz="1300" b="0" i="0" dirty="0">
              <a:effectLst/>
              <a:latin typeface="Arial" panose="020B0604020202020204" pitchFamily="34" charset="0"/>
            </a:endParaRPr>
          </a:p>
          <a:p>
            <a:r>
              <a:rPr lang="en-GB" sz="2000" u="sng" dirty="0">
                <a:hlinkClick r:id="rId3"/>
              </a:rPr>
              <a:t>HEEYH Paediatrics Website Homepage</a:t>
            </a:r>
            <a:endParaRPr lang="en-GB" sz="2000" u="sng" dirty="0">
              <a:hlinkClick r:id="rId3">
                <a:extLst>
                  <a:ext uri="{A12FA001-AC4F-418D-AE19-62706E023703}">
                    <ahyp:hlinkClr xmlns:ahyp="http://schemas.microsoft.com/office/drawing/2018/hyperlinkcolor" xmlns="" val="tx"/>
                  </a:ext>
                </a:extLst>
              </a:hlinkClick>
            </a:endParaRPr>
          </a:p>
          <a:p>
            <a:r>
              <a:rPr lang="en-GB" sz="2000" dirty="0">
                <a:hlinkClick r:id="rId4"/>
              </a:rPr>
              <a:t>HEEYH Paediatrics Appraisal and Assessment Webpage</a:t>
            </a:r>
            <a:endParaRPr lang="en-GB" sz="2000" dirty="0"/>
          </a:p>
          <a:p>
            <a:r>
              <a:rPr lang="en-GB" sz="2000" dirty="0">
                <a:hlinkClick r:id="rId5"/>
              </a:rPr>
              <a:t>HEEYH Paediatrics ESR Guide 2020</a:t>
            </a:r>
            <a:endParaRPr lang="en-GB" sz="2000" dirty="0"/>
          </a:p>
          <a:p>
            <a:r>
              <a:rPr lang="en-GB" sz="2000" dirty="0">
                <a:hlinkClick r:id="rId6"/>
              </a:rPr>
              <a:t>RCPCH COVID-19 Guidance on Managing ARCP’s</a:t>
            </a:r>
            <a:endParaRPr lang="en-GB" sz="2000" dirty="0"/>
          </a:p>
          <a:p>
            <a:r>
              <a:rPr lang="en-GB" sz="2000" dirty="0">
                <a:hlinkClick r:id="rId7"/>
              </a:rPr>
              <a:t>National Decision Aid</a:t>
            </a:r>
            <a:endParaRPr lang="en-GB" sz="2000" dirty="0"/>
          </a:p>
          <a:p>
            <a:r>
              <a:rPr lang="en-GB" sz="2000" dirty="0">
                <a:hlinkClick r:id="rId8"/>
              </a:rPr>
              <a:t>National Guidance on Coding ARCP’s</a:t>
            </a:r>
            <a:endParaRPr lang="en-GB" sz="2000" dirty="0"/>
          </a:p>
          <a:p>
            <a:r>
              <a:rPr lang="en-GB" sz="2000" dirty="0">
                <a:hlinkClick r:id="rId9"/>
              </a:rPr>
              <a:t>Guidance on completion of TOOT on Form R</a:t>
            </a:r>
            <a:endParaRPr lang="en-GB" sz="2000" dirty="0"/>
          </a:p>
          <a:p>
            <a:r>
              <a:rPr lang="en-GB" sz="2000" dirty="0">
                <a:hlinkClick r:id="rId10"/>
              </a:rPr>
              <a:t>Derogation to Gold Guide 8</a:t>
            </a:r>
            <a:endParaRPr lang="en-GB" sz="2000" dirty="0"/>
          </a:p>
          <a:p>
            <a:endParaRPr lang="en-GB" sz="1300" dirty="0"/>
          </a:p>
        </p:txBody>
      </p:sp>
      <p:sp>
        <p:nvSpPr>
          <p:cNvPr id="8" name="TextBox 7">
            <a:extLst>
              <a:ext uri="{FF2B5EF4-FFF2-40B4-BE49-F238E27FC236}">
                <a16:creationId xmlns:a16="http://schemas.microsoft.com/office/drawing/2014/main" xmlns="" id="{45F28233-5F1A-4037-B8AC-20D4FA96F80F}"/>
              </a:ext>
            </a:extLst>
          </p:cNvPr>
          <p:cNvSpPr txBox="1"/>
          <p:nvPr/>
        </p:nvSpPr>
        <p:spPr>
          <a:xfrm>
            <a:off x="3047338" y="3103847"/>
            <a:ext cx="6094674" cy="369332"/>
          </a:xfrm>
          <a:prstGeom prst="rect">
            <a:avLst/>
          </a:prstGeom>
          <a:noFill/>
        </p:spPr>
        <p:txBody>
          <a:bodyPr wrap="square">
            <a:spAutoFit/>
          </a:bodyPr>
          <a:lstStyle/>
          <a:p>
            <a:endParaRPr lang="en-GB" dirty="0"/>
          </a:p>
        </p:txBody>
      </p:sp>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4048" y="58453"/>
            <a:ext cx="2097880" cy="4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341004"/>
            <a:ext cx="12192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5201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ducational and Clinical Supervisors’ Update &amp;quot;&quot;/&gt;&lt;property id=&quot;20307&quot; value=&quot;256&quot;/&gt;&lt;/object&gt;&lt;object type=&quot;3&quot; unique_id=&quot;10005&quot;&gt;&lt;property id=&quot;20148&quot; value=&quot;5&quot;/&gt;&lt;property id=&quot;20300&quot; value=&quot;Slide 2 - &amp;quot;Overview:&amp;quot;&quot;/&gt;&lt;property id=&quot;20307&quot; value=&quot;257&quot;/&gt;&lt;/object&gt;&lt;object type=&quot;3&quot; unique_id=&quot;10007&quot;&gt;&lt;property id=&quot;20148&quot; value=&quot;5&quot;/&gt;&lt;property id=&quot;20300&quot; value=&quot;Slide 9 - &amp;quot;Supervision:&amp;quot;&quot;/&gt;&lt;property id=&quot;20307&quot; value=&quot;259&quot;/&gt;&lt;/object&gt;&lt;object type=&quot;3&quot; unique_id=&quot;10176&quot;&gt;&lt;property id=&quot;20148&quot; value=&quot;5&quot;/&gt;&lt;property id=&quot;20300&quot; value=&quot;Slide 16 - &amp;quot;Resources:&amp;quot;&quot;/&gt;&lt;property id=&quot;20307&quot; value=&quot;260&quot;/&gt;&lt;/object&gt;&lt;object type=&quot;3&quot; unique_id=&quot;10177&quot;&gt;&lt;property id=&quot;20148&quot; value=&quot;5&quot;/&gt;&lt;property id=&quot;20300&quot; value=&quot;Slide 17 - &amp;quot;ARCP: Annual Review of Competence Progression &amp;quot;&quot;/&gt;&lt;property id=&quot;20307&quot; value=&quot;261&quot;/&gt;&lt;/object&gt;&lt;object type=&quot;3&quot; unique_id=&quot;11469&quot;&gt;&lt;property id=&quot;20148&quot; value=&quot;5&quot;/&gt;&lt;property id=&quot;20300&quot; value=&quot;Slide 3&quot;/&gt;&lt;property id=&quot;20307&quot; value=&quot;322&quot;/&gt;&lt;/object&gt;&lt;object type=&quot;3&quot; unique_id=&quot;11470&quot;&gt;&lt;property id=&quot;20148&quot; value=&quot;5&quot;/&gt;&lt;property id=&quot;20300&quot; value=&quot;Slide 4 - &amp;quot;Progress Curriculum:&amp;quot;&quot;/&gt;&lt;property id=&quot;20307&quot; value=&quot;263&quot;/&gt;&lt;/object&gt;&lt;object type=&quot;3&quot; unique_id=&quot;11471&quot;&gt;&lt;property id=&quot;20148&quot; value=&quot;5&quot;/&gt;&lt;property id=&quot;20300&quot; value=&quot;Slide 5 - &amp;quot;Curriculum Domains:&amp;quot;&quot;/&gt;&lt;property id=&quot;20307&quot; value=&quot;300&quot;/&gt;&lt;/object&gt;&lt;object type=&quot;3&quot; unique_id=&quot;11472&quot;&gt;&lt;property id=&quot;20148&quot; value=&quot;5&quot;/&gt;&lt;property id=&quot;20300&quot; value=&quot;Slide 6 - &amp;quot;Syllabi Contents:&amp;quot;&quot;/&gt;&lt;property id=&quot;20307&quot; value=&quot;323&quot;/&gt;&lt;/object&gt;&lt;object type=&quot;3&quot; unique_id=&quot;11473&quot;&gt;&lt;property id=&quot;20148&quot; value=&quot;5&quot;/&gt;&lt;property id=&quot;20300&quot; value=&quot;Slide 7 - &amp;quot;Progress Learning Outcomes:&amp;quot;&quot;/&gt;&lt;property id=&quot;20307&quot; value=&quot;301&quot;/&gt;&lt;/object&gt;&lt;object type=&quot;3&quot; unique_id=&quot;11474&quot;&gt;&lt;property id=&quot;20148&quot; value=&quot;5&quot;/&gt;&lt;property id=&quot;20300&quot; value=&quot;Slide 8 - &amp;quot;Progress Learning Outcomes:&amp;quot;&quot;/&gt;&lt;property id=&quot;20307&quot; value=&quot;302&quot;/&gt;&lt;/object&gt;&lt;object type=&quot;3&quot; unique_id=&quot;11475&quot;&gt;&lt;property id=&quot;20148&quot; value=&quot;5&quot;/&gt;&lt;property id=&quot;20300&quot; value=&quot;Slide 12 - &amp;quot;Trainers’ Reports:&amp;quot;&quot;/&gt;&lt;property id=&quot;20307&quot; value=&quot;324&quot;/&gt;&lt;/object&gt;&lt;object type=&quot;3&quot; unique_id=&quot;11476&quot;&gt;&lt;property id=&quot;20148&quot; value=&quot;5&quot;/&gt;&lt;property id=&quot;20300&quot; value=&quot;Slide 15 - &amp;quot;Supervision post-COVID19:&amp;quot;&quot;/&gt;&lt;property id=&quot;20307&quot; value=&quot;258&quot;/&gt;&lt;/object&gt;&lt;object type=&quot;3&quot; unique_id=&quot;11569&quot;&gt;&lt;property id=&quot;20148&quot; value=&quot;5&quot;/&gt;&lt;property id=&quot;20300&quot; value=&quot;Slide 13&quot;/&gt;&lt;property id=&quot;20307&quot; value=&quot;325&quot;/&gt;&lt;/object&gt;&lt;object type=&quot;3&quot; unique_id=&quot;11698&quot;&gt;&lt;property id=&quot;20148&quot; value=&quot;5&quot;/&gt;&lt;property id=&quot;20300&quot; value=&quot;Slide 14&quot;/&gt;&lt;property id=&quot;20307&quot; value=&quot;327&quot;/&gt;&lt;/object&gt;&lt;object type=&quot;3&quot; unique_id=&quot;11911&quot;&gt;&lt;property id=&quot;20148&quot; value=&quot;5&quot;/&gt;&lt;property id=&quot;20300&quot; value=&quot;Slide 10 - &amp;quot;Tagging evidence to Curriculum Domains: - trainee should include specific examples&amp;quot;&quot;/&gt;&lt;property id=&quot;20307&quot; value=&quot;331&quot;/&gt;&lt;/object&gt;&lt;object type=&quot;3&quot; unique_id=&quot;11912&quot;&gt;&lt;property id=&quot;20148&quot; value=&quot;5&quot;/&gt;&lt;property id=&quot;20300&quot; value=&quot;Slide 11 - &amp;quot;Reflection:&amp;quot;&quot;/&gt;&lt;property id=&quot;20307&quot; value=&quot;330&quot;/&gt;&lt;/object&gt;&lt;object type=&quot;3&quot; unique_id=&quot;13578&quot;&gt;&lt;property id=&quot;20148&quot; value=&quot;5&quot;/&gt;&lt;property id=&quot;20300&quot; value=&quot;Slide 18 - &amp;quot;Outcomes:&amp;quot;&quot;/&gt;&lt;property id=&quot;20307&quot; value=&quot;371&quot;/&gt;&lt;/object&gt;&lt;object type=&quot;3&quot; unique_id=&quot;13579&quot;&gt;&lt;property id=&quot;20148&quot; value=&quot;5&quot;/&gt;&lt;property id=&quot;20300&quot; value=&quot;Slide 19 - &amp;quot;Outcomes:&amp;quot;&quot;/&gt;&lt;property id=&quot;20307&quot; value=&quot;372&quot;/&gt;&lt;/object&gt;&lt;object type=&quot;3&quot; unique_id=&quot;13580&quot;&gt;&lt;property id=&quot;20148&quot; value=&quot;5&quot;/&gt;&lt;property id=&quot;20300&quot; value=&quot;Slide 20 - &amp;quot;Outcomes:&amp;quot;&quot;/&gt;&lt;property id=&quot;20307&quot; value=&quot;373&quot;/&gt;&lt;/object&gt;&lt;object type=&quot;3&quot; unique_id=&quot;13581&quot;&gt;&lt;property id=&quot;20148&quot; value=&quot;5&quot;/&gt;&lt;property id=&quot;20300&quot; value=&quot;Slide 21 - &amp;quot;COVID Outcomes:&amp;quot;&quot;/&gt;&lt;property id=&quot;20307&quot; value=&quot;374&quot;/&gt;&lt;/object&gt;&lt;object type=&quot;3&quot; unique_id=&quot;13582&quot;&gt;&lt;property id=&quot;20148&quot; value=&quot;5&quot;/&gt;&lt;property id=&quot;20300&quot; value=&quot;Slide 22 - &amp;quot;Outcomes 10.1 &amp;amp; 10.2:&amp;quot;&quot;/&gt;&lt;property id=&quot;20307&quot; value=&quot;375&quot;/&gt;&lt;/object&gt;&lt;object type=&quot;3&quot; unique_id=&quot;13583&quot;&gt;&lt;property id=&quot;20148&quot; value=&quot;5&quot;/&gt;&lt;property id=&quot;20300&quot; value=&quot;Slide 23 - &amp;quot;ARCP:&amp;quot;&quot;/&gt;&lt;property id=&quot;20307&quot; value=&quot;376&quot;/&gt;&lt;/object&gt;&lt;object type=&quot;3&quot; unique_id=&quot;13584&quot;&gt;&lt;property id=&quot;20148&quot; value=&quot;5&quot;/&gt;&lt;property id=&quot;20300&quot; value=&quot;Slide 24 - &amp;quot;ARCP Standards:&amp;quot;&quot;/&gt;&lt;property id=&quot;20307&quot; value=&quot;377&quot;/&gt;&lt;/object&gt;&lt;object type=&quot;3&quot; unique_id=&quot;13585&quot;&gt;&lt;property id=&quot;20148&quot; value=&quot;5&quot;/&gt;&lt;property id=&quot;20300&quot; value=&quot;Slide 25 - &amp;quot;Assessing  E-portfolio Evidence &amp;quot;&quot;/&gt;&lt;property id=&quot;20307&quot; value=&quot;378&quot;/&gt;&lt;/object&gt;&lt;object type=&quot;3&quot; unique_id=&quot;13586&quot;&gt;&lt;property id=&quot;20148&quot; value=&quot;5&quot;/&gt;&lt;property id=&quot;20300&quot; value=&quot;Slide 26 - &amp;quot;ARCP Outcome Form:&amp;quot;&quot;/&gt;&lt;property id=&quot;20307&quot; value=&quot;369&quot;/&gt;&lt;/object&gt;&lt;object type=&quot;3&quot; unique_id=&quot;13587&quot;&gt;&lt;property id=&quot;20148&quot; value=&quot;5&quot;/&gt;&lt;property id=&quot;20300&quot; value=&quot;Slide 27 - &amp;quot;ARCP Outcome Form  Unsatisfactory Outcome:&amp;quot;&quot;/&gt;&lt;property id=&quot;20307&quot; value=&quot;370&quot;/&gt;&lt;/object&gt;&lt;object type=&quot;3&quot; unique_id=&quot;13588&quot;&gt;&lt;property id=&quot;20148&quot; value=&quot;5&quot;/&gt;&lt;property id=&quot;20300&quot; value=&quot;Slide 28&quot;/&gt;&lt;property id=&quot;20307&quot; value=&quot;303&quot;/&gt;&lt;/object&gt;&lt;object type=&quot;3&quot; unique_id=&quot;13589&quot;&gt;&lt;property id=&quot;20148&quot; value=&quot;5&quot;/&gt;&lt;property id=&quot;20300&quot; value=&quot;Slide 29&quot;/&gt;&lt;property id=&quot;20307&quot; value=&quot;304&quot;/&gt;&lt;/object&gt;&lt;object type=&quot;3&quot; unique_id=&quot;13590&quot;&gt;&lt;property id=&quot;20148&quot; value=&quot;5&quot;/&gt;&lt;property id=&quot;20300&quot; value=&quot;Slide 30&quot;/&gt;&lt;property id=&quot;20307&quot; value=&quot;305&quot;/&gt;&lt;/object&gt;&lt;object type=&quot;3&quot; unique_id=&quot;13591&quot;&gt;&lt;property id=&quot;20148&quot; value=&quot;5&quot;/&gt;&lt;property id=&quot;20300&quot; value=&quot;Slide 31&quot;/&gt;&lt;property id=&quot;20307&quot; value=&quot;306&quot;/&gt;&lt;/object&gt;&lt;object type=&quot;3&quot; unique_id=&quot;13597&quot;&gt;&lt;property id=&quot;20148&quot; value=&quot;5&quot;/&gt;&lt;property id=&quot;20300&quot; value=&quot;Slide 34 - &amp;quot;Feedback&amp;quot;&quot;/&gt;&lt;property id=&quot;20307&quot; value=&quot;346&quot;/&gt;&lt;/object&gt;&lt;object type=&quot;3&quot; unique_id=&quot;13598&quot;&gt;&lt;property id=&quot;20148&quot; value=&quot;5&quot;/&gt;&lt;property id=&quot;20300&quot; value=&quot;Slide 35 - &amp;quot;What is feedback?&amp;quot;&quot;/&gt;&lt;property id=&quot;20307&quot; value=&quot;347&quot;/&gt;&lt;/object&gt;&lt;object type=&quot;3&quot; unique_id=&quot;13599&quot;&gt;&lt;property id=&quot;20148&quot; value=&quot;5&quot;/&gt;&lt;property id=&quot;20300&quot; value=&quot;Slide 36 - &amp;quot;Levels of feedback &amp;quot;&quot;/&gt;&lt;property id=&quot;20307&quot; value=&quot;348&quot;/&gt;&lt;/object&gt;&lt;object type=&quot;3&quot; unique_id=&quot;13600&quot;&gt;&lt;property id=&quot;20148&quot; value=&quot;5&quot;/&gt;&lt;property id=&quot;20300&quot; value=&quot;Slide 37 - &amp;quot;Advantages of feedback &amp;quot;&quot;/&gt;&lt;property id=&quot;20307&quot; value=&quot;349&quot;/&gt;&lt;/object&gt;&lt;object type=&quot;3&quot; unique_id=&quot;13601&quot;&gt;&lt;property id=&quot;20148&quot; value=&quot;5&quot;/&gt;&lt;property id=&quot;20300&quot; value=&quot;Slide 38 - &amp;quot; Limitations and Challenges  &amp;quot;&quot;/&gt;&lt;property id=&quot;20307&quot; value=&quot;350&quot;/&gt;&lt;/object&gt;&lt;object type=&quot;3&quot; unique_id=&quot;13602&quot;&gt;&lt;property id=&quot;20148&quot; value=&quot;5&quot;/&gt;&lt;property id=&quot;20300&quot; value=&quot;Slide 39 - &amp;quot;Principles of effective feedback &amp;quot;&quot;/&gt;&lt;property id=&quot;20307&quot; value=&quot;351&quot;/&gt;&lt;/object&gt;&lt;object type=&quot;3&quot; unique_id=&quot;13603&quot;&gt;&lt;property id=&quot;20148&quot; value=&quot;5&quot;/&gt;&lt;property id=&quot;20300&quot; value=&quot;Slide 40 - &amp;quot;Process of effective feedback &amp;quot;&quot;/&gt;&lt;property id=&quot;20307&quot; value=&quot;352&quot;/&gt;&lt;/object&gt;&lt;object type=&quot;3&quot; unique_id=&quot;14568&quot;&gt;&lt;property id=&quot;20148&quot; value=&quot;5&quot;/&gt;&lt;property id=&quot;20300&quot; value=&quot;Slide 32 - &amp;quot;Post ARCP Support:&amp;quot;&quot;/&gt;&lt;property id=&quot;20307&quot; value=&quot;379&quot;/&gt;&lt;/object&gt;&lt;object type=&quot;3&quot; unique_id=&quot;14569&quot;&gt;&lt;property id=&quot;20148&quot; value=&quot;5&quot;/&gt;&lt;property id=&quot;20300&quot; value=&quot;Slide 33 - &amp;quot;Support – What is available?&amp;quot;&quot;/&gt;&lt;property id=&quot;20307&quot; value=&quot;380&quot;/&gt;&lt;/object&gt;&lt;object type=&quot;3&quot; unique_id=&quot;14570&quot;&gt;&lt;property id=&quot;20148&quot; value=&quot;5&quot;/&gt;&lt;property id=&quot;20300&quot; value=&quot;Slide 41 - &amp;quot;RCPCH Updates&amp;quot;&quot;/&gt;&lt;property id=&quot;20307&quot; value=&quot;383&quot;/&gt;&lt;/object&gt;&lt;object type=&quot;3&quot; unique_id=&quot;14571&quot;&gt;&lt;property id=&quot;20148&quot; value=&quot;5&quot;/&gt;&lt;property id=&quot;20300&quot; value=&quot;Slide 42 - &amp;quot;RCPCH Updates&amp;quot;&quot;/&gt;&lt;property id=&quot;20307&quot; value=&quot;387&quot;/&gt;&lt;/object&gt;&lt;object type=&quot;3&quot; unique_id=&quot;14572&quot;&gt;&lt;property id=&quot;20148&quot; value=&quot;5&quot;/&gt;&lt;property id=&quot;20300&quot; value=&quot;Slide 43 - &amp;quot;RCPCH Updates&amp;quot;&quot;/&gt;&lt;property id=&quot;20307&quot; value=&quot;386&quot;/&gt;&lt;/object&gt;&lt;object type=&quot;3&quot; unique_id=&quot;14573&quot;&gt;&lt;property id=&quot;20148&quot; value=&quot;5&quot;/&gt;&lt;property id=&quot;20300&quot; value=&quot;Slide 44 - &amp;quot;RCPCH Updates&amp;quot;&quot;/&gt;&lt;property id=&quot;20307&quot; value=&quot;385&quot;/&gt;&lt;/object&gt;&lt;object type=&quot;3&quot; unique_id=&quot;14574&quot;&gt;&lt;property id=&quot;20148&quot; value=&quot;5&quot;/&gt;&lt;property id=&quot;20300&quot; value=&quot;Slide 45 - &amp;quot;RCPCH Updates:&amp;quot;&quot;/&gt;&lt;property id=&quot;20307&quot; value=&quot;384&quot;/&gt;&lt;/object&gt;&lt;object type=&quot;3&quot; unique_id=&quot;14575&quot;&gt;&lt;property id=&quot;20148&quot; value=&quot;5&quot;/&gt;&lt;property id=&quot;20300&quot; value=&quot;Slide 46 - &amp;quot;RCPCH Updates:&amp;quot;&quot;/&gt;&lt;property id=&quot;20307&quot; value=&quot;388&quot;/&gt;&lt;/object&gt;&lt;object type=&quot;3&quot; unique_id=&quot;14576&quot;&gt;&lt;property id=&quot;20148&quot; value=&quot;5&quot;/&gt;&lt;property id=&quot;20300&quot; value=&quot;Slide 47 - &amp;quot;Summary:&amp;quot;&quot;/&gt;&lt;property id=&quot;20307&quot; value=&quot;38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3488</Words>
  <Application>Microsoft Office PowerPoint</Application>
  <PresentationFormat>Custom</PresentationFormat>
  <Paragraphs>589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Educational and Clinical Supervisors’ Update </vt:lpstr>
      <vt:lpstr>Overview:</vt:lpstr>
      <vt:lpstr>Supervision:</vt:lpstr>
      <vt:lpstr>Trainers’ Reports:</vt:lpstr>
      <vt:lpstr>Attaching evidence to Curriculum Domains (ESreport): - trainee should include specific examples</vt:lpstr>
      <vt:lpstr>PowerPoint Presentation</vt:lpstr>
      <vt:lpstr>PowerPoint Presentation</vt:lpstr>
      <vt:lpstr>Supervision post-COVID19:</vt:lpstr>
      <vt:lpstr>Resources:</vt:lpstr>
      <vt:lpstr>ARCP: Annual Review of Competence Progression </vt:lpstr>
      <vt:lpstr>Outcomes:</vt:lpstr>
      <vt:lpstr>Outcomes:</vt:lpstr>
      <vt:lpstr>COVID Outcomes:</vt:lpstr>
      <vt:lpstr>Outcomes 10.1 &amp; 10.2:</vt:lpstr>
      <vt:lpstr>ARCP:</vt:lpstr>
      <vt:lpstr>ARCP Standards:</vt:lpstr>
      <vt:lpstr>Assessing  E-portfolio Evidence </vt:lpstr>
      <vt:lpstr>ARCP Outcome Form:</vt:lpstr>
      <vt:lpstr>ARCP Outcome Form  Unsatisfactory Outcome:</vt:lpstr>
      <vt:lpstr>PowerPoint Presentation</vt:lpstr>
      <vt:lpstr>PowerPoint Presentation</vt:lpstr>
      <vt:lpstr>PowerPoint Presentation</vt:lpstr>
      <vt:lpstr>PowerPoint Presentation</vt:lpstr>
      <vt:lpstr>Post ARCP Support:</vt:lpstr>
      <vt:lpstr>Support – What is available?</vt:lpstr>
      <vt:lpstr>Feedback</vt:lpstr>
      <vt:lpstr>What is feedback?</vt:lpstr>
      <vt:lpstr>Levels of feedback </vt:lpstr>
      <vt:lpstr> Limitations and Challenges  </vt:lpstr>
      <vt:lpstr>Principles of effective feedback </vt:lpstr>
      <vt:lpstr>Process of effective feedback </vt:lpstr>
      <vt:lpstr>How can we improve Feedback ?</vt:lpstr>
      <vt:lpstr>RCPCH Updates</vt:lpstr>
      <vt:lpstr>RCPCH Updates</vt:lpstr>
      <vt:lpstr>RCPCH Updates:</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and Clinical Supervisors’ Update</dc:title>
  <dc:creator>Assaf Doulah</dc:creator>
  <cp:lastModifiedBy>Vas, Christopher (Neonatology)</cp:lastModifiedBy>
  <cp:revision>40</cp:revision>
  <dcterms:created xsi:type="dcterms:W3CDTF">2020-09-21T14:05:34Z</dcterms:created>
  <dcterms:modified xsi:type="dcterms:W3CDTF">2020-11-30T08:54:26Z</dcterms:modified>
</cp:coreProperties>
</file>