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CEEEE"/>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a:tcStyle>
        <a:tcBdr/>
        <a:fill>
          <a:solidFill>
            <a:srgbClr val="ECEEEF"/>
          </a:solidFill>
        </a:fill>
      </a:tcStyle>
    </a:band2H>
    <a:firstCol>
      <a:tcTxStyle b="on" i="off">
        <a:font>
          <a:latin typeface="Graphik Semibold"/>
          <a:ea typeface="Graphik Semibold"/>
          <a:cs typeface="Graphik Semi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F"/>
          </a:solidFill>
        </a:fill>
      </a:tcStyle>
    </a:band2H>
    <a:firstCol>
      <a:tcTxStyle b="on" i="off">
        <a:font>
          <a:latin typeface="Graphik Semibold"/>
          <a:ea typeface="Graphik Semibold"/>
          <a:cs typeface="Graphik Semi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6" d="100"/>
          <a:sy n="36" d="100"/>
        </p:scale>
        <p:origin x="-404" y="3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19768756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19200" y="11986162"/>
            <a:ext cx="21945599" cy="605791"/>
          </a:xfrm>
          <a:prstGeom prst="rect">
            <a:avLst/>
          </a:prstGeom>
        </p:spPr>
        <p:txBody>
          <a:bodyPr/>
          <a:lstStyle>
            <a:lvl1pPr marL="0" indent="0" algn="ctr" defTabSz="825500">
              <a:lnSpc>
                <a:spcPct val="100000"/>
              </a:lnSpc>
              <a:spcBef>
                <a:spcPts val="0"/>
              </a:spcBef>
              <a:buSzTx/>
              <a:buNone/>
              <a:defRPr sz="3000" spc="-29">
                <a:latin typeface="Graphik Medium"/>
                <a:ea typeface="Graphik Medium"/>
                <a:cs typeface="Graphik Medium"/>
                <a:sym typeface="Graphik Medium"/>
              </a:defRPr>
            </a:lvl1pPr>
          </a:lstStyle>
          <a:p>
            <a:r>
              <a:t>Author and Date</a:t>
            </a:r>
          </a:p>
        </p:txBody>
      </p:sp>
      <p:sp>
        <p:nvSpPr>
          <p:cNvPr id="1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lvl1pPr>
          </a:lstStyle>
          <a:p>
            <a:r>
              <a:t>Presentation Title</a:t>
            </a:r>
          </a:p>
        </p:txBody>
      </p:sp>
      <p:sp>
        <p:nvSpPr>
          <p:cNvPr id="13" name="Body Level One…"/>
          <p:cNvSpPr txBox="1">
            <a:spLocks noGrp="1"/>
          </p:cNvSpPr>
          <p:nvPr>
            <p:ph type="body" sz="quarter" idx="1" hasCustomPrompt="1"/>
          </p:nvPr>
        </p:nvSpPr>
        <p:spPr>
          <a:xfrm>
            <a:off x="1219200" y="7567579"/>
            <a:ext cx="21945600" cy="2250593"/>
          </a:xfrm>
          <a:prstGeom prst="rect">
            <a:avLst/>
          </a:prstGeom>
        </p:spPr>
        <p:txBody>
          <a:bodyPr/>
          <a:lstStyle>
            <a:lvl1pPr marL="0" indent="0" algn="ctr" defTabSz="825500">
              <a:lnSpc>
                <a:spcPct val="100000"/>
              </a:lnSpc>
              <a:spcBef>
                <a:spcPts val="0"/>
              </a:spcBef>
              <a:buSzTx/>
              <a:buNone/>
              <a:defRPr sz="6000" spc="-59">
                <a:latin typeface="Graphik Semibold"/>
                <a:ea typeface="Graphik Semibold"/>
                <a:cs typeface="Graphik Semibold"/>
                <a:sym typeface="Graphik Semibold"/>
              </a:defRPr>
            </a:lvl1pPr>
            <a:lvl2pPr marL="0" indent="457200" algn="ctr" defTabSz="825500">
              <a:lnSpc>
                <a:spcPct val="100000"/>
              </a:lnSpc>
              <a:spcBef>
                <a:spcPts val="0"/>
              </a:spcBef>
              <a:buSzTx/>
              <a:buNone/>
              <a:defRPr sz="6000" spc="-59">
                <a:latin typeface="Graphik Semibold"/>
                <a:ea typeface="Graphik Semibold"/>
                <a:cs typeface="Graphik Semibold"/>
                <a:sym typeface="Graphik Semibold"/>
              </a:defRPr>
            </a:lvl2pPr>
            <a:lvl3pPr marL="0" indent="914400" algn="ctr" defTabSz="825500">
              <a:lnSpc>
                <a:spcPct val="100000"/>
              </a:lnSpc>
              <a:spcBef>
                <a:spcPts val="0"/>
              </a:spcBef>
              <a:buSzTx/>
              <a:buNone/>
              <a:defRPr sz="6000" spc="-59">
                <a:latin typeface="Graphik Semibold"/>
                <a:ea typeface="Graphik Semibold"/>
                <a:cs typeface="Graphik Semibold"/>
                <a:sym typeface="Graphik Semibold"/>
              </a:defRPr>
            </a:lvl3pPr>
            <a:lvl4pPr marL="0" indent="1371600" algn="ctr" defTabSz="825500">
              <a:lnSpc>
                <a:spcPct val="100000"/>
              </a:lnSpc>
              <a:spcBef>
                <a:spcPts val="0"/>
              </a:spcBef>
              <a:buSzTx/>
              <a:buNone/>
              <a:defRPr sz="6000" spc="-59">
                <a:latin typeface="Graphik Semibold"/>
                <a:ea typeface="Graphik Semibold"/>
                <a:cs typeface="Graphik Semibold"/>
                <a:sym typeface="Graphik Semibold"/>
              </a:defRPr>
            </a:lvl4pPr>
            <a:lvl5pPr marL="0" indent="1828800" algn="ctr" defTabSz="825500">
              <a:lnSpc>
                <a:spcPct val="100000"/>
              </a:lnSpc>
              <a:spcBef>
                <a:spcPts val="0"/>
              </a:spcBef>
              <a:buSzTx/>
              <a:buNone/>
              <a:defRPr sz="6000" spc="-59">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457200" algn="ctr" defTabSz="2438400">
              <a:lnSpc>
                <a:spcPct val="80000"/>
              </a:lnSpc>
              <a:spcBef>
                <a:spcPts val="0"/>
              </a:spcBef>
              <a:buSzTx/>
              <a:buNone/>
              <a:defRPr sz="12800">
                <a:latin typeface="Canela Regular"/>
                <a:ea typeface="Canela Regular"/>
                <a:cs typeface="Canela Regular"/>
                <a:sym typeface="Canela Regular"/>
              </a:defRPr>
            </a:lvl2pPr>
            <a:lvl3pPr marL="0" indent="914400" algn="ctr" defTabSz="2438400">
              <a:lnSpc>
                <a:spcPct val="80000"/>
              </a:lnSpc>
              <a:spcBef>
                <a:spcPts val="0"/>
              </a:spcBef>
              <a:buSzTx/>
              <a:buNone/>
              <a:defRPr sz="12800">
                <a:latin typeface="Canela Regular"/>
                <a:ea typeface="Canela Regular"/>
                <a:cs typeface="Canela Regular"/>
                <a:sym typeface="Canela Regular"/>
              </a:defRPr>
            </a:lvl3pPr>
            <a:lvl4pPr marL="0" indent="1371600" algn="ctr" defTabSz="2438400">
              <a:lnSpc>
                <a:spcPct val="80000"/>
              </a:lnSpc>
              <a:spcBef>
                <a:spcPts val="0"/>
              </a:spcBef>
              <a:buSzTx/>
              <a:buNone/>
              <a:defRPr sz="12800">
                <a:latin typeface="Canela Regular"/>
                <a:ea typeface="Canela Regular"/>
                <a:cs typeface="Canela Regular"/>
                <a:sym typeface="Canela Regular"/>
              </a:defRPr>
            </a:lvl4pPr>
            <a:lvl5pPr marL="0" indent="1828800" algn="ctr" defTabSz="2438400">
              <a:lnSpc>
                <a:spcPct val="80000"/>
              </a:lnSpc>
              <a:spcBef>
                <a:spcPts val="0"/>
              </a:spcBef>
              <a:buSzTx/>
              <a:buNone/>
              <a:defRPr sz="12800">
                <a:latin typeface="Canela Regular"/>
                <a:ea typeface="Canela Regular"/>
                <a:cs typeface="Canela Regular"/>
                <a:sym typeface="Canela Regular"/>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Fact information"/>
          <p:cNvSpPr txBox="1">
            <a:spLocks noGrp="1"/>
          </p:cNvSpPr>
          <p:nvPr>
            <p:ph type="body" sz="quarter" idx="21" hasCustomPrompt="1"/>
          </p:nvPr>
        </p:nvSpPr>
        <p:spPr>
          <a:xfrm>
            <a:off x="1219200" y="8462239"/>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Fact information</a:t>
            </a:r>
          </a:p>
        </p:txBody>
      </p:sp>
      <p:sp>
        <p:nvSpPr>
          <p:cNvPr id="107" name="Body Level One…"/>
          <p:cNvSpPr txBox="1">
            <a:spLocks noGrp="1"/>
          </p:cNvSpPr>
          <p:nvPr>
            <p:ph type="body" sz="half" idx="1" hasCustomPrompt="1"/>
          </p:nvPr>
        </p:nvSpPr>
        <p:spPr>
          <a:xfrm>
            <a:off x="1219200" y="4214484"/>
            <a:ext cx="21945600" cy="4269708"/>
          </a:xfrm>
          <a:prstGeom prst="rect">
            <a:avLst/>
          </a:prstGeom>
        </p:spPr>
        <p:txBody>
          <a:bodyPr anchor="b"/>
          <a:lstStyle>
            <a:lvl1pPr marL="0" indent="0" algn="ctr" defTabSz="2438400">
              <a:lnSpc>
                <a:spcPct val="80000"/>
              </a:lnSpc>
              <a:spcBef>
                <a:spcPts val="0"/>
              </a:spcBef>
              <a:buSzTx/>
              <a:buNone/>
              <a:defRPr sz="22400">
                <a:latin typeface="+mn-lt"/>
                <a:ea typeface="+mn-ea"/>
                <a:cs typeface="+mn-cs"/>
                <a:sym typeface="Canela Bold"/>
              </a:defRPr>
            </a:lvl1pPr>
            <a:lvl2pPr marL="0" indent="457200" algn="ctr" defTabSz="2438400">
              <a:lnSpc>
                <a:spcPct val="80000"/>
              </a:lnSpc>
              <a:spcBef>
                <a:spcPts val="0"/>
              </a:spcBef>
              <a:buSzTx/>
              <a:buNone/>
              <a:defRPr sz="22400">
                <a:latin typeface="+mn-lt"/>
                <a:ea typeface="+mn-ea"/>
                <a:cs typeface="+mn-cs"/>
                <a:sym typeface="Canela Bold"/>
              </a:defRPr>
            </a:lvl2pPr>
            <a:lvl3pPr marL="0" indent="914400" algn="ctr" defTabSz="2438400">
              <a:lnSpc>
                <a:spcPct val="80000"/>
              </a:lnSpc>
              <a:spcBef>
                <a:spcPts val="0"/>
              </a:spcBef>
              <a:buSzTx/>
              <a:buNone/>
              <a:defRPr sz="22400">
                <a:latin typeface="+mn-lt"/>
                <a:ea typeface="+mn-ea"/>
                <a:cs typeface="+mn-cs"/>
                <a:sym typeface="Canela Bold"/>
              </a:defRPr>
            </a:lvl3pPr>
            <a:lvl4pPr marL="0" indent="1371600" algn="ctr" defTabSz="2438400">
              <a:lnSpc>
                <a:spcPct val="80000"/>
              </a:lnSpc>
              <a:spcBef>
                <a:spcPts val="0"/>
              </a:spcBef>
              <a:buSzTx/>
              <a:buNone/>
              <a:defRPr sz="22400">
                <a:latin typeface="+mn-lt"/>
                <a:ea typeface="+mn-ea"/>
                <a:cs typeface="+mn-cs"/>
                <a:sym typeface="Canela Bold"/>
              </a:defRPr>
            </a:lvl4pPr>
            <a:lvl5pPr marL="0" indent="1828800" algn="ctr" defTabSz="2438400">
              <a:lnSpc>
                <a:spcPct val="80000"/>
              </a:lnSpc>
              <a:spcBef>
                <a:spcPts val="0"/>
              </a:spcBef>
              <a:buSzTx/>
              <a:buNone/>
              <a:defRPr sz="22400">
                <a:latin typeface="+mn-lt"/>
                <a:ea typeface="+mn-ea"/>
                <a:cs typeface="+mn-cs"/>
                <a:sym typeface="Canela Bold"/>
              </a:defRPr>
            </a:lvl5pPr>
          </a:lstStyle>
          <a:p>
            <a:r>
              <a:t>100%</a:t>
            </a:r>
          </a:p>
          <a:p>
            <a:pPr lvl="1"/>
            <a:endParaRPr/>
          </a:p>
          <a:p>
            <a:pPr lvl="2"/>
            <a:endParaRPr/>
          </a:p>
          <a:p>
            <a:pPr lvl="3"/>
            <a:endParaRPr/>
          </a:p>
          <a:p>
            <a:pPr lvl="4"/>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19200" y="11100053"/>
            <a:ext cx="21945602" cy="832613"/>
          </a:xfrm>
          <a:prstGeom prst="rect">
            <a:avLst/>
          </a:prstGeom>
        </p:spPr>
        <p:txBody>
          <a:bodyPr anchor="ct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Attribution</a:t>
            </a:r>
          </a:p>
        </p:txBody>
      </p:sp>
      <p:sp>
        <p:nvSpPr>
          <p:cNvPr id="116" name="Body Level One…"/>
          <p:cNvSpPr txBox="1">
            <a:spLocks noGrp="1"/>
          </p:cNvSpPr>
          <p:nvPr>
            <p:ph type="body" sz="half" idx="1" hasCustomPrompt="1"/>
          </p:nvPr>
        </p:nvSpPr>
        <p:spPr>
          <a:xfrm>
            <a:off x="1219200" y="4178300"/>
            <a:ext cx="21945600" cy="4416425"/>
          </a:xfrm>
          <a:prstGeom prst="rect">
            <a:avLst/>
          </a:prstGeom>
        </p:spPr>
        <p:txBody>
          <a:bodyPr anchor="ctr"/>
          <a:lstStyle>
            <a:lvl1pPr marL="0" indent="0" algn="ctr" defTabSz="2438400">
              <a:lnSpc>
                <a:spcPct val="80000"/>
              </a:lnSpc>
              <a:spcBef>
                <a:spcPts val="0"/>
              </a:spcBef>
              <a:buSzTx/>
              <a:buNone/>
              <a:defRPr sz="8400">
                <a:latin typeface="+mn-lt"/>
                <a:ea typeface="+mn-ea"/>
                <a:cs typeface="+mn-cs"/>
                <a:sym typeface="Canela Bold"/>
              </a:defRPr>
            </a:lvl1pPr>
            <a:lvl2pPr marL="0" indent="457200" algn="ctr" defTabSz="2438400">
              <a:lnSpc>
                <a:spcPct val="80000"/>
              </a:lnSpc>
              <a:spcBef>
                <a:spcPts val="0"/>
              </a:spcBef>
              <a:buSzTx/>
              <a:buNone/>
              <a:defRPr sz="8400">
                <a:latin typeface="+mn-lt"/>
                <a:ea typeface="+mn-ea"/>
                <a:cs typeface="+mn-cs"/>
                <a:sym typeface="Canela Bold"/>
              </a:defRPr>
            </a:lvl2pPr>
            <a:lvl3pPr marL="0" indent="914400" algn="ctr" defTabSz="2438400">
              <a:lnSpc>
                <a:spcPct val="80000"/>
              </a:lnSpc>
              <a:spcBef>
                <a:spcPts val="0"/>
              </a:spcBef>
              <a:buSzTx/>
              <a:buNone/>
              <a:defRPr sz="8400">
                <a:latin typeface="+mn-lt"/>
                <a:ea typeface="+mn-ea"/>
                <a:cs typeface="+mn-cs"/>
                <a:sym typeface="Canela Bold"/>
              </a:defRPr>
            </a:lvl3pPr>
            <a:lvl4pPr marL="0" indent="1371600" algn="ctr" defTabSz="2438400">
              <a:lnSpc>
                <a:spcPct val="80000"/>
              </a:lnSpc>
              <a:spcBef>
                <a:spcPts val="0"/>
              </a:spcBef>
              <a:buSzTx/>
              <a:buNone/>
              <a:defRPr sz="8400">
                <a:latin typeface="+mn-lt"/>
                <a:ea typeface="+mn-ea"/>
                <a:cs typeface="+mn-cs"/>
                <a:sym typeface="Canela Bold"/>
              </a:defRPr>
            </a:lvl4pPr>
            <a:lvl5pPr marL="0" indent="1828800" algn="ctr" defTabSz="2438400">
              <a:lnSpc>
                <a:spcPct val="80000"/>
              </a:lnSpc>
              <a:spcBef>
                <a:spcPts val="0"/>
              </a:spcBef>
              <a:buSzTx/>
              <a:buNone/>
              <a:defRPr sz="8400">
                <a:latin typeface="+mn-lt"/>
                <a:ea typeface="+mn-ea"/>
                <a:cs typeface="+mn-cs"/>
                <a:sym typeface="Canela Bold"/>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941297804_1296x1457.jpg"/>
          <p:cNvSpPr>
            <a:spLocks noGrp="1"/>
          </p:cNvSpPr>
          <p:nvPr>
            <p:ph type="pic" sz="quarter" idx="21"/>
          </p:nvPr>
        </p:nvSpPr>
        <p:spPr>
          <a:xfrm>
            <a:off x="15744825" y="5581752"/>
            <a:ext cx="7365408" cy="8280401"/>
          </a:xfrm>
          <a:prstGeom prst="rect">
            <a:avLst/>
          </a:prstGeom>
        </p:spPr>
        <p:txBody>
          <a:bodyPr lIns="91439" tIns="45719" rIns="91439" bIns="45719">
            <a:noAutofit/>
          </a:bodyPr>
          <a:lstStyle/>
          <a:p>
            <a:endParaRPr/>
          </a:p>
        </p:txBody>
      </p:sp>
      <p:sp>
        <p:nvSpPr>
          <p:cNvPr id="125" name="915009552_2264x1509.jpg"/>
          <p:cNvSpPr>
            <a:spLocks noGrp="1"/>
          </p:cNvSpPr>
          <p:nvPr>
            <p:ph type="pic" sz="quarter" idx="22"/>
          </p:nvPr>
        </p:nvSpPr>
        <p:spPr>
          <a:xfrm>
            <a:off x="15363825" y="1270000"/>
            <a:ext cx="8115300" cy="5409006"/>
          </a:xfrm>
          <a:prstGeom prst="rect">
            <a:avLst/>
          </a:prstGeom>
        </p:spPr>
        <p:txBody>
          <a:bodyPr lIns="91439" tIns="45719" rIns="91439" bIns="45719">
            <a:noAutofit/>
          </a:bodyPr>
          <a:lstStyle/>
          <a:p>
            <a:endParaRPr/>
          </a:p>
        </p:txBody>
      </p:sp>
      <p:sp>
        <p:nvSpPr>
          <p:cNvPr id="126" name="740519873_3318x2212.jpg"/>
          <p:cNvSpPr>
            <a:spLocks noGrp="1"/>
          </p:cNvSpPr>
          <p:nvPr>
            <p:ph type="pic" idx="23"/>
          </p:nvPr>
        </p:nvSpPr>
        <p:spPr>
          <a:xfrm>
            <a:off x="-63500" y="1270000"/>
            <a:ext cx="16764000" cy="111760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740519873_3318x2212.jpg"/>
          <p:cNvSpPr>
            <a:spLocks noGrp="1"/>
          </p:cNvSpPr>
          <p:nvPr>
            <p:ph type="pic" idx="21"/>
          </p:nvPr>
        </p:nvSpPr>
        <p:spPr>
          <a:xfrm>
            <a:off x="1270000" y="-423334"/>
            <a:ext cx="21844000" cy="14562668"/>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740519873_3318x2212.jp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solidFill>
                  <a:srgbClr val="FFFFFF"/>
                </a:solidFill>
              </a:defRPr>
            </a:lvl1pPr>
          </a:lstStyle>
          <a:p>
            <a:r>
              <a:t>Presentation Title</a:t>
            </a:r>
          </a:p>
        </p:txBody>
      </p:sp>
      <p:sp>
        <p:nvSpPr>
          <p:cNvPr id="23" name="Body Level One…"/>
          <p:cNvSpPr txBox="1">
            <a:spLocks noGrp="1"/>
          </p:cNvSpPr>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1pPr>
            <a:lvl2pPr marL="0" indent="4572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2pPr>
            <a:lvl3pPr marL="0" indent="9144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3pPr>
            <a:lvl4pPr marL="0" indent="13716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4pPr>
            <a:lvl5pPr marL="0" indent="18288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22" hasCustomPrompt="1"/>
          </p:nvPr>
        </p:nvSpPr>
        <p:spPr>
          <a:xfrm>
            <a:off x="1219200" y="11988800"/>
            <a:ext cx="21945602" cy="605791"/>
          </a:xfrm>
          <a:prstGeom prst="rect">
            <a:avLst/>
          </a:prstGeom>
        </p:spPr>
        <p:txBody>
          <a:bodyPr/>
          <a:lstStyle>
            <a:lvl1pPr marL="0" indent="0" algn="ctr" defTabSz="825500">
              <a:lnSpc>
                <a:spcPct val="100000"/>
              </a:lnSpc>
              <a:spcBef>
                <a:spcPts val="0"/>
              </a:spcBef>
              <a:buSzTx/>
              <a:buNone/>
              <a:defRPr sz="3000" spc="-29">
                <a:solidFill>
                  <a:srgbClr val="FFFFFF"/>
                </a:solidFill>
                <a:latin typeface="Graphik Medium"/>
                <a:ea typeface="Graphik Medium"/>
                <a:cs typeface="Graphik Medium"/>
                <a:sym typeface="Graphik Medium"/>
              </a:defRPr>
            </a:lvl1pPr>
          </a:lstStyle>
          <a:p>
            <a:r>
              <a:t>Author and Date</a:t>
            </a: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Slide Title"/>
          <p:cNvSpPr txBox="1">
            <a:spLocks noGrp="1"/>
          </p:cNvSpPr>
          <p:nvPr>
            <p:ph type="title" hasCustomPrompt="1"/>
          </p:nvPr>
        </p:nvSpPr>
        <p:spPr>
          <a:xfrm>
            <a:off x="1215495" y="4585102"/>
            <a:ext cx="9757338" cy="2540001"/>
          </a:xfrm>
          <a:prstGeom prst="rect">
            <a:avLst/>
          </a:prstGeom>
        </p:spPr>
        <p:txBody>
          <a:bodyPr anchor="b"/>
          <a:lstStyle/>
          <a:p>
            <a:r>
              <a:t>Slide Title</a:t>
            </a:r>
          </a:p>
        </p:txBody>
      </p:sp>
      <p:sp>
        <p:nvSpPr>
          <p:cNvPr id="33" name="Image"/>
          <p:cNvSpPr>
            <a:spLocks noGrp="1"/>
          </p:cNvSpPr>
          <p:nvPr>
            <p:ph type="pic" idx="21"/>
          </p:nvPr>
        </p:nvSpPr>
        <p:spPr>
          <a:xfrm>
            <a:off x="9283700" y="1270000"/>
            <a:ext cx="16751300" cy="11176000"/>
          </a:xfrm>
          <a:prstGeom prst="rect">
            <a:avLst/>
          </a:prstGeom>
        </p:spPr>
        <p:txBody>
          <a:bodyPr lIns="91439" tIns="45719" rIns="91439" bIns="45719">
            <a:noAutofit/>
          </a:bodyPr>
          <a:lstStyle/>
          <a:p>
            <a:endParaRPr/>
          </a:p>
        </p:txBody>
      </p:sp>
      <p:sp>
        <p:nvSpPr>
          <p:cNvPr id="34" name="Body Level One…"/>
          <p:cNvSpPr txBox="1">
            <a:spLocks noGrp="1"/>
          </p:cNvSpPr>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marL="0" indent="457200" algn="ctr" defTabSz="825500">
              <a:lnSpc>
                <a:spcPct val="100000"/>
              </a:lnSpc>
              <a:spcBef>
                <a:spcPts val="0"/>
              </a:spcBef>
              <a:buSzTx/>
              <a:buNone/>
              <a:defRPr spc="-44">
                <a:latin typeface="Graphik Semibold"/>
                <a:ea typeface="Graphik Semibold"/>
                <a:cs typeface="Graphik Semibold"/>
                <a:sym typeface="Graphik Semibold"/>
              </a:defRPr>
            </a:lvl2pPr>
            <a:lvl3pPr marL="0" indent="914400" algn="ctr" defTabSz="825500">
              <a:lnSpc>
                <a:spcPct val="100000"/>
              </a:lnSpc>
              <a:spcBef>
                <a:spcPts val="0"/>
              </a:spcBef>
              <a:buSzTx/>
              <a:buNone/>
              <a:defRPr spc="-44">
                <a:latin typeface="Graphik Semibold"/>
                <a:ea typeface="Graphik Semibold"/>
                <a:cs typeface="Graphik Semibold"/>
                <a:sym typeface="Graphik Semibold"/>
              </a:defRPr>
            </a:lvl3pPr>
            <a:lvl4pPr marL="0" indent="1371600" algn="ctr" defTabSz="825500">
              <a:lnSpc>
                <a:spcPct val="100000"/>
              </a:lnSpc>
              <a:spcBef>
                <a:spcPts val="0"/>
              </a:spcBef>
              <a:buSzTx/>
              <a:buNone/>
              <a:defRPr spc="-44">
                <a:latin typeface="Graphik Semibold"/>
                <a:ea typeface="Graphik Semibold"/>
                <a:cs typeface="Graphik Semibold"/>
                <a:sym typeface="Graphik Semibold"/>
              </a:defRPr>
            </a:lvl4pPr>
            <a:lvl5pPr marL="0" indent="1828800" algn="ctr" defTabSz="825500">
              <a:lnSpc>
                <a:spcPct val="100000"/>
              </a:lnSpc>
              <a:spcBef>
                <a:spcPts val="0"/>
              </a:spcBef>
              <a:buSzTx/>
              <a:buNone/>
              <a:defRPr spc="-44">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4"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1219200" y="4013200"/>
            <a:ext cx="21945600" cy="8487148"/>
          </a:xfrm>
          <a:prstGeom prst="rect">
            <a:avLst/>
          </a:prstGeom>
        </p:spPr>
        <p:txBody>
          <a:bodyPr numCol="2" spcCol="2558384"/>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Title"/>
          <p:cNvSpPr txBox="1">
            <a:spLocks noGrp="1"/>
          </p:cNvSpPr>
          <p:nvPr>
            <p:ph type="title" hasCustomPrompt="1"/>
          </p:nvPr>
        </p:nvSpPr>
        <p:spPr>
          <a:xfrm>
            <a:off x="1219200" y="774700"/>
            <a:ext cx="9753600" cy="1600200"/>
          </a:xfrm>
          <a:prstGeom prst="rect">
            <a:avLst/>
          </a:prstGeom>
        </p:spPr>
        <p:txBody>
          <a:bodyPr/>
          <a:lstStyle/>
          <a:p>
            <a:r>
              <a:t>Slide Title</a:t>
            </a:r>
          </a:p>
        </p:txBody>
      </p:sp>
      <p:sp>
        <p:nvSpPr>
          <p:cNvPr id="61" name="Image"/>
          <p:cNvSpPr>
            <a:spLocks noGrp="1"/>
          </p:cNvSpPr>
          <p:nvPr>
            <p:ph type="pic" idx="21"/>
          </p:nvPr>
        </p:nvSpPr>
        <p:spPr>
          <a:xfrm>
            <a:off x="12192644" y="718588"/>
            <a:ext cx="10972801" cy="12329624"/>
          </a:xfrm>
          <a:prstGeom prst="rect">
            <a:avLst/>
          </a:prstGeom>
        </p:spPr>
        <p:txBody>
          <a:bodyPr lIns="91439" tIns="45719" rIns="91439" bIns="45719">
            <a:noAutofit/>
          </a:bodyPr>
          <a:lstStyle/>
          <a:p>
            <a:endParaRPr/>
          </a:p>
        </p:txBody>
      </p:sp>
      <p:sp>
        <p:nvSpPr>
          <p:cNvPr id="62" name="Slide Subtitle"/>
          <p:cNvSpPr txBox="1">
            <a:spLocks noGrp="1"/>
          </p:cNvSpPr>
          <p:nvPr>
            <p:ph type="body" sz="quarter" idx="22"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63" name="Body Level One…"/>
          <p:cNvSpPr txBox="1">
            <a:spLocks noGrp="1"/>
          </p:cNvSpPr>
          <p:nvPr>
            <p:ph type="body" sz="half" idx="1" hasCustomPrompt="1"/>
          </p:nvPr>
        </p:nvSpPr>
        <p:spPr>
          <a:xfrm>
            <a:off x="1219200" y="4023221"/>
            <a:ext cx="9757569" cy="8384679"/>
          </a:xfrm>
          <a:prstGeom prst="rect">
            <a:avLst/>
          </a:prstGeom>
        </p:spPr>
        <p:txBody>
          <a:bodyPr/>
          <a:lstStyle/>
          <a:p>
            <a:r>
              <a:t>Slide bullet text</a:t>
            </a:r>
          </a:p>
          <a:p>
            <a:pPr lvl="1"/>
            <a:endParaRPr/>
          </a:p>
          <a:p>
            <a:pPr lvl="2"/>
            <a:endParaRPr/>
          </a:p>
          <a:p>
            <a:pPr lvl="3"/>
            <a:endParaRPr/>
          </a:p>
          <a:p>
            <a:pPr lvl="4"/>
            <a:endParaRPr/>
          </a:p>
        </p:txBody>
      </p:sp>
      <p:sp>
        <p:nvSpPr>
          <p:cNvPr id="64" name="Slide Number"/>
          <p:cNvSpPr txBox="1">
            <a:spLocks noGrp="1"/>
          </p:cNvSpPr>
          <p:nvPr>
            <p:ph type="sldNum" sz="quarter" idx="2"/>
          </p:nvPr>
        </p:nvSpPr>
        <p:spPr>
          <a:xfrm>
            <a:off x="1200403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19200" y="3242270"/>
            <a:ext cx="21945600" cy="6604001"/>
          </a:xfrm>
          <a:prstGeom prst="rect">
            <a:avLst/>
          </a:prstGeom>
        </p:spPr>
        <p:txBody>
          <a:bodyPr anchor="ctr"/>
          <a:lstStyle>
            <a:lvl1pPr>
              <a:defRPr sz="12800" spc="0"/>
            </a:lvl1pPr>
          </a:lstStyle>
          <a:p>
            <a:r>
              <a:t>Section Title</a:t>
            </a:r>
          </a:p>
        </p:txBody>
      </p:sp>
      <p:sp>
        <p:nvSpPr>
          <p:cNvPr id="7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8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prstGeom prst="rect">
            <a:avLst/>
          </a:prstGeom>
        </p:spPr>
        <p:txBody>
          <a:bodyPr/>
          <a:lstStyle/>
          <a:p>
            <a:r>
              <a:t>Agenda Title</a:t>
            </a:r>
          </a:p>
        </p:txBody>
      </p:sp>
      <p:sp>
        <p:nvSpPr>
          <p:cNvPr id="89" name="Body Level One…"/>
          <p:cNvSpPr txBox="1">
            <a:spLocks noGrp="1"/>
          </p:cNvSpPr>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z="6800" spc="-136">
                <a:latin typeface="Canela Deck Regular"/>
                <a:ea typeface="Canela Deck Regular"/>
                <a:cs typeface="Canela Deck Regular"/>
                <a:sym typeface="Canela Deck Regular"/>
              </a:defRPr>
            </a:lvl1pPr>
            <a:lvl2pPr marL="0" indent="457200" defTabSz="825500">
              <a:lnSpc>
                <a:spcPct val="100000"/>
              </a:lnSpc>
              <a:buSzTx/>
              <a:buNone/>
              <a:defRPr sz="6800" spc="-136">
                <a:latin typeface="Canela Deck Regular"/>
                <a:ea typeface="Canela Deck Regular"/>
                <a:cs typeface="Canela Deck Regular"/>
                <a:sym typeface="Canela Deck Regular"/>
              </a:defRPr>
            </a:lvl2pPr>
            <a:lvl3pPr marL="0" indent="914400" defTabSz="825500">
              <a:lnSpc>
                <a:spcPct val="100000"/>
              </a:lnSpc>
              <a:buSzTx/>
              <a:buNone/>
              <a:defRPr sz="6800" spc="-136">
                <a:latin typeface="Canela Deck Regular"/>
                <a:ea typeface="Canela Deck Regular"/>
                <a:cs typeface="Canela Deck Regular"/>
                <a:sym typeface="Canela Deck Regular"/>
              </a:defRPr>
            </a:lvl3pPr>
            <a:lvl4pPr marL="0" indent="1371600" defTabSz="825500">
              <a:lnSpc>
                <a:spcPct val="100000"/>
              </a:lnSpc>
              <a:buSzTx/>
              <a:buNone/>
              <a:defRPr sz="6800" spc="-136">
                <a:latin typeface="Canela Deck Regular"/>
                <a:ea typeface="Canela Deck Regular"/>
                <a:cs typeface="Canela Deck Regular"/>
                <a:sym typeface="Canela Deck Regular"/>
              </a:defRPr>
            </a:lvl4pPr>
            <a:lvl5pPr marL="0" indent="1828800" defTabSz="825500">
              <a:lnSpc>
                <a:spcPct val="100000"/>
              </a:lnSpc>
              <a:buSzTx/>
              <a:buNone/>
              <a:defRPr sz="6800" spc="-136">
                <a:latin typeface="Canela Deck Regular"/>
                <a:ea typeface="Canela Deck Regular"/>
                <a:cs typeface="Canela Deck Regular"/>
                <a:sym typeface="Canela Deck Regular"/>
              </a:defRPr>
            </a:lvl5pPr>
          </a:lstStyle>
          <a:p>
            <a:r>
              <a:t>Agenda Topics</a:t>
            </a:r>
          </a:p>
          <a:p>
            <a:pPr lvl="1"/>
            <a:endParaRPr/>
          </a:p>
          <a:p>
            <a:pPr lvl="2"/>
            <a:endParaRPr/>
          </a:p>
          <a:p>
            <a:pPr lvl="3"/>
            <a:endParaRPr/>
          </a:p>
          <a:p>
            <a:pPr lvl="4"/>
            <a:endParaRPr/>
          </a:p>
        </p:txBody>
      </p:sp>
      <p:sp>
        <p:nvSpPr>
          <p:cNvPr id="90" name="Agenda Subtitle"/>
          <p:cNvSpPr txBox="1">
            <a:spLocks noGrp="1"/>
          </p:cNvSpPr>
          <p:nvPr>
            <p:ph type="body" sz="quarter" idx="21" hasCustomPrompt="1"/>
          </p:nvPr>
        </p:nvSpPr>
        <p:spPr>
          <a:xfrm>
            <a:off x="1219200" y="2387115"/>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Agenda Subtitle</a:t>
            </a:r>
          </a:p>
        </p:txBody>
      </p:sp>
      <p:sp>
        <p:nvSpPr>
          <p:cNvPr id="9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1997689" y="12700000"/>
            <a:ext cx="388621" cy="42926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latin typeface="Graphik"/>
                <a:ea typeface="Graphik"/>
                <a:cs typeface="Graphik"/>
                <a:sym typeface="Graphi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1pPr>
      <a:lvl2pPr marL="0" marR="0" indent="457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2pPr>
      <a:lvl3pPr marL="0" marR="0" indent="914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3pPr>
      <a:lvl4pPr marL="0" marR="0" indent="1371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4pPr>
      <a:lvl5pPr marL="0" marR="0" indent="18288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5pPr>
      <a:lvl6pPr marL="0" marR="0" indent="22860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6pPr>
      <a:lvl7pPr marL="0" marR="0" indent="2743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7pPr>
      <a:lvl8pPr marL="0" marR="0" indent="3200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8pPr>
      <a:lvl9pPr marL="0" marR="0" indent="3657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9pPr>
    </p:titleStyle>
    <p:bodyStyle>
      <a:lvl1pPr marL="5461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1pPr>
      <a:lvl2pPr marL="10922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2pPr>
      <a:lvl3pPr marL="16383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3pPr>
      <a:lvl4pPr marL="21844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4pPr>
      <a:lvl5pPr marL="27305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5pPr>
      <a:lvl6pPr marL="32766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6pPr>
      <a:lvl7pPr marL="38227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7pPr>
      <a:lvl8pPr marL="43688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8pPr>
      <a:lvl9pPr marL="49149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1pPr>
      <a:lvl2pPr marL="0" marR="0" indent="457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2pPr>
      <a:lvl3pPr marL="0" marR="0" indent="914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3pPr>
      <a:lvl4pPr marL="0" marR="0" indent="1371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4pPr>
      <a:lvl5pPr marL="0" marR="0" indent="18288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5pPr>
      <a:lvl6pPr marL="0" marR="0" indent="22860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6pPr>
      <a:lvl7pPr marL="0" marR="0" indent="2743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7pPr>
      <a:lvl8pPr marL="0" marR="0" indent="3200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8pPr>
      <a:lvl9pPr marL="0" marR="0" indent="3657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hueOff val="-245591"/>
            <a:satOff val="13830"/>
            <a:lumOff val="17557"/>
          </a:schemeClr>
        </a:solidFill>
        <a:effectLst/>
      </p:bgPr>
    </p:bg>
    <p:spTree>
      <p:nvGrpSpPr>
        <p:cNvPr id="1" name=""/>
        <p:cNvGrpSpPr/>
        <p:nvPr/>
      </p:nvGrpSpPr>
      <p:grpSpPr>
        <a:xfrm>
          <a:off x="0" y="0"/>
          <a:ext cx="0" cy="0"/>
          <a:chOff x="0" y="0"/>
          <a:chExt cx="0" cy="0"/>
        </a:xfrm>
      </p:grpSpPr>
      <p:sp>
        <p:nvSpPr>
          <p:cNvPr id="151" name="Dr Chris Webb - December 2020"/>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Calibri"/>
                <a:ea typeface="Calibri"/>
                <a:cs typeface="Calibri"/>
                <a:sym typeface="Calibri"/>
              </a:defRPr>
            </a:lvl1pPr>
          </a:lstStyle>
          <a:p>
            <a:r>
              <a:t>Dr Chris Webb - December 2020</a:t>
            </a:r>
          </a:p>
        </p:txBody>
      </p:sp>
      <p:sp>
        <p:nvSpPr>
          <p:cNvPr id="152" name="Educational Supervisors Report"/>
          <p:cNvSpPr txBox="1">
            <a:spLocks noGrp="1"/>
          </p:cNvSpPr>
          <p:nvPr>
            <p:ph type="ctrTitle"/>
          </p:nvPr>
        </p:nvSpPr>
        <p:spPr>
          <a:prstGeom prst="rect">
            <a:avLst/>
          </a:prstGeom>
        </p:spPr>
        <p:txBody>
          <a:bodyPr/>
          <a:lstStyle>
            <a:lvl1pPr>
              <a:defRPr sz="11900" b="1" spc="-118">
                <a:latin typeface="Calibri"/>
                <a:ea typeface="Calibri"/>
                <a:cs typeface="Calibri"/>
                <a:sym typeface="Calibri"/>
              </a:defRPr>
            </a:lvl1pPr>
          </a:lstStyle>
          <a:p>
            <a:r>
              <a:t>Educational Supervisors Report</a:t>
            </a:r>
          </a:p>
        </p:txBody>
      </p:sp>
      <p:sp>
        <p:nvSpPr>
          <p:cNvPr id="153" name="ESR"/>
          <p:cNvSpPr txBox="1">
            <a:spLocks noGrp="1"/>
          </p:cNvSpPr>
          <p:nvPr>
            <p:ph type="subTitle" sz="quarter" idx="1"/>
          </p:nvPr>
        </p:nvSpPr>
        <p:spPr>
          <a:prstGeom prst="rect">
            <a:avLst/>
          </a:prstGeom>
        </p:spPr>
        <p:txBody>
          <a:bodyPr/>
          <a:lstStyle>
            <a:lvl1pPr>
              <a:defRPr>
                <a:latin typeface="Graphik"/>
                <a:ea typeface="Graphik"/>
                <a:cs typeface="Graphik"/>
                <a:sym typeface="Graphik"/>
              </a:defRPr>
            </a:lvl1pPr>
          </a:lstStyle>
          <a:p>
            <a:r>
              <a:t>ESR</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apability"/>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Capability </a:t>
            </a:r>
          </a:p>
        </p:txBody>
      </p:sp>
      <p:sp>
        <p:nvSpPr>
          <p:cNvPr id="179" name="For the pre ARCP ESR evidence from any time in that year, even if it does not appear in this review, can be cited. E.g log entry 20.3.19 DVT entry shows me using “a stepwise approach, basing further enquiries, examinations and tests on what is already kn"/>
          <p:cNvSpPr txBox="1">
            <a:spLocks noGrp="1"/>
          </p:cNvSpPr>
          <p:nvPr>
            <p:ph type="body" idx="1"/>
          </p:nvPr>
        </p:nvSpPr>
        <p:spPr>
          <a:prstGeom prst="rect">
            <a:avLst/>
          </a:prstGeom>
        </p:spPr>
        <p:txBody>
          <a:bodyPr/>
          <a:lstStyle/>
          <a:p>
            <a:pPr marL="454255" indent="-454255" defTabSz="1487386">
              <a:spcBef>
                <a:spcPts val="1400"/>
              </a:spcBef>
              <a:defRPr sz="3660">
                <a:latin typeface="Calibri"/>
                <a:ea typeface="Calibri"/>
                <a:cs typeface="Calibri"/>
                <a:sym typeface="Calibri"/>
              </a:defRPr>
            </a:pPr>
            <a:r>
              <a:t>For the pre ARCP ESR evidence from any time in that year, even if it does not appear in this review, can be cited. E.g log entry 20.3.19 DVT entry shows me using “a stepwise approach, basing further enquiries, examinations and tests on what is already known and what is later discovered” as having calculated a Wells score I did an in-house D dimer and then referred the patient for an US scan of the leg. This is in the excellent descriptors and would be evidence of NFD-AE for a pre final ESR trainee or Competent or excellent for a ST3 completing their final ESR</a:t>
            </a:r>
          </a:p>
          <a:p>
            <a:pPr marL="454255" indent="-454255" defTabSz="1487386">
              <a:spcBef>
                <a:spcPts val="1400"/>
              </a:spcBef>
              <a:defRPr sz="3660">
                <a:latin typeface="Calibri"/>
                <a:ea typeface="Calibri"/>
                <a:cs typeface="Calibri"/>
                <a:sym typeface="Calibri"/>
              </a:defRPr>
            </a:pPr>
            <a:r>
              <a:t>The ES or CS may have stated, in the log comments or assessments feedback, why they were linking the log to set capabilities or grading the assessment as they did and if they have done this, quoting the capability descriptors, their comments can be copy and pasted into the self-assessment. Trainees being clear in their log which of the capabilities they feel they are addressing makes this more likely and as a result commenting on evidence is much easier and quicker in the ESR</a:t>
            </a:r>
          </a:p>
          <a:p>
            <a:pPr marL="454255" indent="-454255" defTabSz="1487386">
              <a:spcBef>
                <a:spcPts val="1400"/>
              </a:spcBef>
              <a:defRPr sz="3660">
                <a:latin typeface="Calibri"/>
                <a:ea typeface="Calibri"/>
                <a:cs typeface="Calibri"/>
                <a:sym typeface="Calibri"/>
              </a:defRPr>
            </a:pPr>
            <a:r>
              <a:t>In order to have a good range of evidence to use it is important that all of the capabilities have at least one log linked to it in the review period. More logs allow for more of the capability descriptors to be evidenced and a higher grade awarded</a:t>
            </a:r>
          </a:p>
          <a:p>
            <a:pPr marL="454255" indent="-454255" defTabSz="1487386">
              <a:spcBef>
                <a:spcPts val="1400"/>
              </a:spcBef>
              <a:defRPr sz="3660">
                <a:latin typeface="Calibri"/>
                <a:ea typeface="Calibri"/>
                <a:cs typeface="Calibri"/>
                <a:sym typeface="Calibri"/>
              </a:defRPr>
            </a:pPr>
            <a:r>
              <a:t>It is important to demonstrate the capabilities across the range of Clinical experience groups but not all have to be demonstrated in each one. How many is possible will depend of the post under review</a:t>
            </a:r>
          </a:p>
        </p:txBody>
      </p:sp>
      <p:sp>
        <p:nvSpPr>
          <p:cNvPr id="180" name="...Continue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92479">
              <a:defRPr sz="5760" spc="-57">
                <a:latin typeface="Calibri"/>
                <a:ea typeface="Calibri"/>
                <a:cs typeface="Calibri"/>
                <a:sym typeface="Calibri"/>
              </a:defRPr>
            </a:lvl1pPr>
          </a:lstStyle>
          <a:p>
            <a:r>
              <a:t>...Continued</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Examples"/>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Examples </a:t>
            </a:r>
          </a:p>
        </p:txBody>
      </p:sp>
      <p:sp>
        <p:nvSpPr>
          <p:cNvPr id="183" name="Slide bullet text"/>
          <p:cNvSpPr txBox="1">
            <a:spLocks noGrp="1"/>
          </p:cNvSpPr>
          <p:nvPr>
            <p:ph type="body" idx="1"/>
          </p:nvPr>
        </p:nvSpPr>
        <p:spPr>
          <a:prstGeom prst="rect">
            <a:avLst/>
          </a:prstGeom>
        </p:spPr>
        <p:txBody>
          <a:bodyPr/>
          <a:lstStyle/>
          <a:p>
            <a:pPr marL="218440" indent="-218440" defTabSz="975335">
              <a:spcBef>
                <a:spcPts val="900"/>
              </a:spcBef>
              <a:defRPr sz="1760"/>
            </a:pPr>
            <a:endParaRPr/>
          </a:p>
        </p:txBody>
      </p:sp>
      <p:pic>
        <p:nvPicPr>
          <p:cNvPr id="184" name="Image" descr="Image"/>
          <p:cNvPicPr>
            <a:picLocks noChangeAspect="1"/>
          </p:cNvPicPr>
          <p:nvPr/>
        </p:nvPicPr>
        <p:blipFill>
          <a:blip r:embed="rId2">
            <a:extLst/>
          </a:blip>
          <a:stretch>
            <a:fillRect/>
          </a:stretch>
        </p:blipFill>
        <p:spPr>
          <a:xfrm>
            <a:off x="1219200" y="4013200"/>
            <a:ext cx="20254398" cy="8381873"/>
          </a:xfrm>
          <a:prstGeom prst="rect">
            <a:avLst/>
          </a:prstGeom>
          <a:ln w="12700">
            <a:miter lim="400000"/>
          </a:ln>
        </p:spPr>
      </p:pic>
      <p:sp>
        <p:nvSpPr>
          <p:cNvPr id="185" name="ST3 final ES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92479">
              <a:defRPr sz="5760" b="1" spc="-57">
                <a:latin typeface="Calibri"/>
                <a:ea typeface="Calibri"/>
                <a:cs typeface="Calibri"/>
                <a:sym typeface="Calibri"/>
              </a:defRPr>
            </a:lvl1pPr>
          </a:lstStyle>
          <a:p>
            <a:r>
              <a:t>ST3 final ESR</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lide bullet text"/>
          <p:cNvSpPr txBox="1">
            <a:spLocks noGrp="1"/>
          </p:cNvSpPr>
          <p:nvPr>
            <p:ph type="body" idx="1"/>
          </p:nvPr>
        </p:nvSpPr>
        <p:spPr>
          <a:prstGeom prst="rect">
            <a:avLst/>
          </a:prstGeom>
        </p:spPr>
        <p:txBody>
          <a:bodyPr/>
          <a:lstStyle/>
          <a:p>
            <a:pPr marL="218440" indent="-218440" defTabSz="975335">
              <a:spcBef>
                <a:spcPts val="900"/>
              </a:spcBef>
              <a:defRPr sz="1760"/>
            </a:pPr>
            <a:endParaRPr/>
          </a:p>
        </p:txBody>
      </p:sp>
      <p:pic>
        <p:nvPicPr>
          <p:cNvPr id="188" name="Image" descr="Image"/>
          <p:cNvPicPr>
            <a:picLocks noChangeAspect="1"/>
          </p:cNvPicPr>
          <p:nvPr/>
        </p:nvPicPr>
        <p:blipFill>
          <a:blip r:embed="rId2">
            <a:extLst/>
          </a:blip>
          <a:stretch>
            <a:fillRect/>
          </a:stretch>
        </p:blipFill>
        <p:spPr>
          <a:xfrm>
            <a:off x="1219200" y="4013200"/>
            <a:ext cx="17469979" cy="8381873"/>
          </a:xfrm>
          <a:prstGeom prst="rect">
            <a:avLst/>
          </a:prstGeom>
          <a:ln w="12700">
            <a:miter lim="400000"/>
          </a:ln>
        </p:spPr>
      </p:pic>
      <p:sp>
        <p:nvSpPr>
          <p:cNvPr id="189" name="ST3 final ES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92479">
              <a:defRPr sz="5760" b="1" spc="-57">
                <a:latin typeface="Calibri"/>
                <a:ea typeface="Calibri"/>
                <a:cs typeface="Calibri"/>
                <a:sym typeface="Calibri"/>
              </a:defRPr>
            </a:lvl1pPr>
          </a:lstStyle>
          <a:p>
            <a:r>
              <a:t>ST3 final ESR</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bullet text"/>
          <p:cNvSpPr txBox="1">
            <a:spLocks noGrp="1"/>
          </p:cNvSpPr>
          <p:nvPr>
            <p:ph type="body" idx="1"/>
          </p:nvPr>
        </p:nvSpPr>
        <p:spPr>
          <a:prstGeom prst="rect">
            <a:avLst/>
          </a:prstGeom>
        </p:spPr>
        <p:txBody>
          <a:bodyPr/>
          <a:lstStyle/>
          <a:p>
            <a:pPr marL="218440" indent="-218440" defTabSz="975335">
              <a:spcBef>
                <a:spcPts val="900"/>
              </a:spcBef>
              <a:defRPr sz="1760"/>
            </a:pPr>
            <a:endParaRPr/>
          </a:p>
        </p:txBody>
      </p:sp>
      <p:pic>
        <p:nvPicPr>
          <p:cNvPr id="192" name="Image" descr="Image"/>
          <p:cNvPicPr>
            <a:picLocks noChangeAspect="1"/>
          </p:cNvPicPr>
          <p:nvPr/>
        </p:nvPicPr>
        <p:blipFill>
          <a:blip r:embed="rId2">
            <a:extLst/>
          </a:blip>
          <a:stretch>
            <a:fillRect/>
          </a:stretch>
        </p:blipFill>
        <p:spPr>
          <a:xfrm>
            <a:off x="1219200" y="4013200"/>
            <a:ext cx="18849188" cy="8381873"/>
          </a:xfrm>
          <a:prstGeom prst="rect">
            <a:avLst/>
          </a:prstGeom>
          <a:ln w="12700">
            <a:miter lim="400000"/>
          </a:ln>
        </p:spPr>
      </p:pic>
      <p:sp>
        <p:nvSpPr>
          <p:cNvPr id="193" name="ST3 final ES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92479">
              <a:defRPr sz="5760" b="1" spc="-57">
                <a:latin typeface="Calibri"/>
                <a:ea typeface="Calibri"/>
                <a:cs typeface="Calibri"/>
                <a:sym typeface="Calibri"/>
              </a:defRPr>
            </a:lvl1pPr>
          </a:lstStyle>
          <a:p>
            <a:r>
              <a:t>ST3 final ESR</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lide bullet text"/>
          <p:cNvSpPr txBox="1">
            <a:spLocks noGrp="1"/>
          </p:cNvSpPr>
          <p:nvPr>
            <p:ph type="body" idx="1"/>
          </p:nvPr>
        </p:nvSpPr>
        <p:spPr>
          <a:prstGeom prst="rect">
            <a:avLst/>
          </a:prstGeom>
        </p:spPr>
        <p:txBody>
          <a:bodyPr/>
          <a:lstStyle/>
          <a:p>
            <a:pPr marL="218440" indent="-218440" defTabSz="975335">
              <a:spcBef>
                <a:spcPts val="900"/>
              </a:spcBef>
              <a:defRPr sz="1760"/>
            </a:pPr>
            <a:endParaRPr/>
          </a:p>
        </p:txBody>
      </p:sp>
      <p:pic>
        <p:nvPicPr>
          <p:cNvPr id="196" name="Image" descr="Image"/>
          <p:cNvPicPr>
            <a:picLocks noChangeAspect="1"/>
          </p:cNvPicPr>
          <p:nvPr/>
        </p:nvPicPr>
        <p:blipFill>
          <a:blip r:embed="rId2">
            <a:extLst/>
          </a:blip>
          <a:stretch>
            <a:fillRect/>
          </a:stretch>
        </p:blipFill>
        <p:spPr>
          <a:xfrm>
            <a:off x="1219200" y="4013200"/>
            <a:ext cx="13264244" cy="8381873"/>
          </a:xfrm>
          <a:prstGeom prst="rect">
            <a:avLst/>
          </a:prstGeom>
          <a:ln w="12700">
            <a:miter lim="400000"/>
          </a:ln>
        </p:spPr>
      </p:pic>
      <p:sp>
        <p:nvSpPr>
          <p:cNvPr id="197" name="ST1 mid-year ES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92479">
              <a:defRPr sz="5760" b="1" spc="-57">
                <a:latin typeface="Calibri"/>
                <a:ea typeface="Calibri"/>
                <a:cs typeface="Calibri"/>
                <a:sym typeface="Calibri"/>
              </a:defRPr>
            </a:lvl1pPr>
          </a:lstStyle>
          <a:p>
            <a:r>
              <a:t>ST1 mid-year ESR</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lide bullet text"/>
          <p:cNvSpPr txBox="1">
            <a:spLocks noGrp="1"/>
          </p:cNvSpPr>
          <p:nvPr>
            <p:ph type="body" idx="1"/>
          </p:nvPr>
        </p:nvSpPr>
        <p:spPr>
          <a:prstGeom prst="rect">
            <a:avLst/>
          </a:prstGeom>
        </p:spPr>
        <p:txBody>
          <a:bodyPr/>
          <a:lstStyle/>
          <a:p>
            <a:pPr marL="218440" indent="-218440" defTabSz="975335">
              <a:spcBef>
                <a:spcPts val="900"/>
              </a:spcBef>
              <a:defRPr sz="1760"/>
            </a:pPr>
            <a:endParaRPr/>
          </a:p>
        </p:txBody>
      </p:sp>
      <p:pic>
        <p:nvPicPr>
          <p:cNvPr id="200" name="Image" descr="Image"/>
          <p:cNvPicPr>
            <a:picLocks noChangeAspect="1"/>
          </p:cNvPicPr>
          <p:nvPr/>
        </p:nvPicPr>
        <p:blipFill>
          <a:blip r:embed="rId2">
            <a:extLst/>
          </a:blip>
          <a:stretch>
            <a:fillRect/>
          </a:stretch>
        </p:blipFill>
        <p:spPr>
          <a:xfrm>
            <a:off x="1219200" y="4013200"/>
            <a:ext cx="15269304" cy="8381873"/>
          </a:xfrm>
          <a:prstGeom prst="rect">
            <a:avLst/>
          </a:prstGeom>
          <a:ln w="12700">
            <a:miter lim="400000"/>
          </a:ln>
        </p:spPr>
      </p:pic>
      <p:sp>
        <p:nvSpPr>
          <p:cNvPr id="201" name="ST1 mid-year ES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92479">
              <a:defRPr sz="5760" b="1" spc="-57">
                <a:latin typeface="Calibri"/>
                <a:ea typeface="Calibri"/>
                <a:cs typeface="Calibri"/>
                <a:sym typeface="Calibri"/>
              </a:defRPr>
            </a:lvl1pPr>
          </a:lstStyle>
          <a:p>
            <a:r>
              <a:t>ST1 mid-year ESR</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Action plans"/>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Action plans</a:t>
            </a:r>
          </a:p>
        </p:txBody>
      </p:sp>
      <p:sp>
        <p:nvSpPr>
          <p:cNvPr id="204" name="After completing the capability grading the trainee will be asked to pick up to 3 capabilities that they feel they need to focus most on developing in the next review period…"/>
          <p:cNvSpPr txBox="1">
            <a:spLocks noGrp="1"/>
          </p:cNvSpPr>
          <p:nvPr>
            <p:ph type="body" idx="1"/>
          </p:nvPr>
        </p:nvSpPr>
        <p:spPr>
          <a:prstGeom prst="rect">
            <a:avLst/>
          </a:prstGeom>
        </p:spPr>
        <p:txBody>
          <a:bodyPr/>
          <a:lstStyle/>
          <a:p>
            <a:pPr marL="729788" indent="-729788" defTabSz="2389572">
              <a:spcBef>
                <a:spcPts val="2300"/>
              </a:spcBef>
              <a:defRPr sz="5880">
                <a:latin typeface="Calibri"/>
                <a:ea typeface="Calibri"/>
                <a:cs typeface="Calibri"/>
                <a:sym typeface="Calibri"/>
              </a:defRPr>
            </a:pPr>
            <a:r>
              <a:t>After completing the capability grading the trainee will be asked to pick up to 3 capabilities that they feel they need to focus most on developing in the next review period</a:t>
            </a:r>
          </a:p>
          <a:p>
            <a:pPr marL="729788" indent="-729788" defTabSz="2389572">
              <a:spcBef>
                <a:spcPts val="2300"/>
              </a:spcBef>
              <a:defRPr sz="5880">
                <a:latin typeface="Calibri"/>
                <a:ea typeface="Calibri"/>
                <a:cs typeface="Calibri"/>
                <a:sym typeface="Calibri"/>
              </a:defRPr>
            </a:pPr>
            <a:r>
              <a:t>For each of these they need to write what they aim to achieve, ideally relating to the capability descriptors</a:t>
            </a:r>
          </a:p>
          <a:p>
            <a:pPr marL="729788" indent="-729788" defTabSz="2389572">
              <a:spcBef>
                <a:spcPts val="2300"/>
              </a:spcBef>
              <a:defRPr sz="5880">
                <a:latin typeface="Calibri"/>
                <a:ea typeface="Calibri"/>
                <a:cs typeface="Calibri"/>
                <a:sym typeface="Calibri"/>
              </a:defRPr>
            </a:pPr>
            <a:r>
              <a:t>The ES may add a further two of these if the trainee has not selected a capability that they feel is important for the trainee to address</a:t>
            </a:r>
          </a:p>
          <a:p>
            <a:pPr marL="729788" indent="-729788" defTabSz="2389572">
              <a:spcBef>
                <a:spcPts val="2300"/>
              </a:spcBef>
              <a:defRPr sz="5880">
                <a:latin typeface="Calibri"/>
                <a:ea typeface="Calibri"/>
                <a:cs typeface="Calibri"/>
                <a:sym typeface="Calibri"/>
              </a:defRPr>
            </a:pPr>
            <a:r>
              <a:t>This is required even for final review ST3/4s as they need to plan further development in their post CCT pre-appraisal period</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Examples"/>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Examples</a:t>
            </a:r>
          </a:p>
        </p:txBody>
      </p:sp>
      <p:sp>
        <p:nvSpPr>
          <p:cNvPr id="207" name="Slide bullet text"/>
          <p:cNvSpPr txBox="1">
            <a:spLocks noGrp="1"/>
          </p:cNvSpPr>
          <p:nvPr>
            <p:ph type="body" idx="1"/>
          </p:nvPr>
        </p:nvSpPr>
        <p:spPr>
          <a:prstGeom prst="rect">
            <a:avLst/>
          </a:prstGeom>
        </p:spPr>
        <p:txBody>
          <a:bodyPr/>
          <a:lstStyle/>
          <a:p>
            <a:pPr marL="218440" indent="-218440" defTabSz="975335">
              <a:spcBef>
                <a:spcPts val="900"/>
              </a:spcBef>
              <a:defRPr sz="1760"/>
            </a:pPr>
            <a:endParaRPr/>
          </a:p>
        </p:txBody>
      </p:sp>
      <p:pic>
        <p:nvPicPr>
          <p:cNvPr id="208" name="Image" descr="Image"/>
          <p:cNvPicPr>
            <a:picLocks noChangeAspect="1"/>
          </p:cNvPicPr>
          <p:nvPr/>
        </p:nvPicPr>
        <p:blipFill>
          <a:blip r:embed="rId2">
            <a:extLst/>
          </a:blip>
          <a:stretch>
            <a:fillRect/>
          </a:stretch>
        </p:blipFill>
        <p:spPr>
          <a:xfrm>
            <a:off x="1219200" y="4013200"/>
            <a:ext cx="19031307" cy="8381873"/>
          </a:xfrm>
          <a:prstGeom prst="rect">
            <a:avLst/>
          </a:prstGeom>
          <a:ln w="12700">
            <a:miter lim="400000"/>
          </a:ln>
        </p:spPr>
      </p:pic>
      <p:sp>
        <p:nvSpPr>
          <p:cNvPr id="209" name="ST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92479">
              <a:defRPr sz="5760" b="1" spc="-57">
                <a:latin typeface="Calibri"/>
                <a:ea typeface="Calibri"/>
                <a:cs typeface="Calibri"/>
                <a:sym typeface="Calibri"/>
              </a:defRPr>
            </a:lvl1pPr>
          </a:lstStyle>
          <a:p>
            <a:r>
              <a:t>ST3</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lide bullet text"/>
          <p:cNvSpPr txBox="1">
            <a:spLocks noGrp="1"/>
          </p:cNvSpPr>
          <p:nvPr>
            <p:ph type="body" idx="1"/>
          </p:nvPr>
        </p:nvSpPr>
        <p:spPr>
          <a:prstGeom prst="rect">
            <a:avLst/>
          </a:prstGeom>
        </p:spPr>
        <p:txBody>
          <a:bodyPr/>
          <a:lstStyle/>
          <a:p>
            <a:endParaRPr/>
          </a:p>
        </p:txBody>
      </p:sp>
      <p:pic>
        <p:nvPicPr>
          <p:cNvPr id="212" name="Image" descr="Image"/>
          <p:cNvPicPr>
            <a:picLocks noChangeAspect="1"/>
          </p:cNvPicPr>
          <p:nvPr/>
        </p:nvPicPr>
        <p:blipFill>
          <a:blip r:embed="rId2">
            <a:extLst/>
          </a:blip>
          <a:stretch>
            <a:fillRect/>
          </a:stretch>
        </p:blipFill>
        <p:spPr>
          <a:xfrm>
            <a:off x="1219200" y="4013200"/>
            <a:ext cx="21215651" cy="5845589"/>
          </a:xfrm>
          <a:prstGeom prst="rect">
            <a:avLst/>
          </a:prstGeom>
          <a:ln w="12700">
            <a:miter lim="400000"/>
          </a:ln>
        </p:spPr>
      </p:pic>
      <p:sp>
        <p:nvSpPr>
          <p:cNvPr id="213" name="ST2"/>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92479">
              <a:defRPr sz="5760" b="1" spc="-57">
                <a:latin typeface="Calibri"/>
                <a:ea typeface="Calibri"/>
                <a:cs typeface="Calibri"/>
                <a:sym typeface="Calibri"/>
              </a:defRPr>
            </a:lvl1pPr>
          </a:lstStyle>
          <a:p>
            <a:r>
              <a:t>ST2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lide bullet text"/>
          <p:cNvSpPr txBox="1">
            <a:spLocks noGrp="1"/>
          </p:cNvSpPr>
          <p:nvPr>
            <p:ph type="body" idx="1"/>
          </p:nvPr>
        </p:nvSpPr>
        <p:spPr>
          <a:prstGeom prst="rect">
            <a:avLst/>
          </a:prstGeom>
        </p:spPr>
        <p:txBody>
          <a:bodyPr/>
          <a:lstStyle/>
          <a:p>
            <a:endParaRPr/>
          </a:p>
        </p:txBody>
      </p:sp>
      <p:pic>
        <p:nvPicPr>
          <p:cNvPr id="216" name="Image" descr="Image"/>
          <p:cNvPicPr>
            <a:picLocks noChangeAspect="1"/>
          </p:cNvPicPr>
          <p:nvPr/>
        </p:nvPicPr>
        <p:blipFill>
          <a:blip r:embed="rId2">
            <a:extLst/>
          </a:blip>
          <a:stretch>
            <a:fillRect/>
          </a:stretch>
        </p:blipFill>
        <p:spPr>
          <a:xfrm>
            <a:off x="1219200" y="4013200"/>
            <a:ext cx="21429094" cy="6451526"/>
          </a:xfrm>
          <a:prstGeom prst="rect">
            <a:avLst/>
          </a:prstGeom>
          <a:ln w="12700">
            <a:miter lim="400000"/>
          </a:ln>
        </p:spPr>
      </p:pic>
      <p:sp>
        <p:nvSpPr>
          <p:cNvPr id="217" name="ST1"/>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92479">
              <a:defRPr sz="5760" b="1" spc="-57">
                <a:latin typeface="Calibri"/>
                <a:ea typeface="Calibri"/>
                <a:cs typeface="Calibri"/>
                <a:sym typeface="Calibri"/>
              </a:defRPr>
            </a:lvl1pPr>
          </a:lstStyle>
          <a:p>
            <a:r>
              <a:t>ST1</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he GMC have mandated that all trainees are required to have an annual Educational Supervisor Review (ESR). This is irrespective of whether they are full time or in a less than full time rotation. WPBA builds up a qualitative picture of their performance"/>
          <p:cNvSpPr txBox="1">
            <a:spLocks noGrp="1"/>
          </p:cNvSpPr>
          <p:nvPr>
            <p:ph type="body" idx="1"/>
          </p:nvPr>
        </p:nvSpPr>
        <p:spPr>
          <a:prstGeom prst="rect">
            <a:avLst/>
          </a:prstGeom>
        </p:spPr>
        <p:txBody>
          <a:bodyPr/>
          <a:lstStyle>
            <a:lvl1pPr defTabSz="1170431">
              <a:defRPr sz="6144">
                <a:latin typeface="Calibri"/>
                <a:ea typeface="Calibri"/>
                <a:cs typeface="Calibri"/>
                <a:sym typeface="Calibri"/>
              </a:defRPr>
            </a:lvl1pPr>
          </a:lstStyle>
          <a:p>
            <a:r>
              <a:t>The GMC have mandated that all trainees are required to have an annual Educational Supervisor Review (ESR). This is irrespective of whether they are full time or in a less than full time rotation. WPBA builds up a qualitative picture of their performance in training. They are responsible for monitoring the evidence they collect in their Portfolio to ensure they are completing their assessments in a timely fashion, covering the Capabilities and Clinical Experience Groups, and keeping up to date with their mandatory training requirements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Educational Supervisor"/>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Educational Supervisor</a:t>
            </a:r>
          </a:p>
        </p:txBody>
      </p:sp>
      <p:sp>
        <p:nvSpPr>
          <p:cNvPr id="220" name="The Educational supervisor should read the trainee self-rating and review the evidence they have linked and decide if they feel that this does support the grade given…"/>
          <p:cNvSpPr txBox="1">
            <a:spLocks noGrp="1"/>
          </p:cNvSpPr>
          <p:nvPr>
            <p:ph type="body" idx="1"/>
          </p:nvPr>
        </p:nvSpPr>
        <p:spPr>
          <a:prstGeom prst="rect">
            <a:avLst/>
          </a:prstGeom>
        </p:spPr>
        <p:txBody>
          <a:bodyPr/>
          <a:lstStyle/>
          <a:p>
            <a:pPr marL="491490" indent="-491490" defTabSz="1609303">
              <a:spcBef>
                <a:spcPts val="1500"/>
              </a:spcBef>
              <a:defRPr sz="3960">
                <a:latin typeface="Calibri"/>
                <a:ea typeface="Calibri"/>
                <a:cs typeface="Calibri"/>
                <a:sym typeface="Calibri"/>
              </a:defRPr>
            </a:pPr>
            <a:r>
              <a:t>The Educational supervisor should read the trainee self-rating and review the evidence they have linked and decide if they feel that this does support the grade given</a:t>
            </a:r>
          </a:p>
          <a:p>
            <a:pPr marL="491490" indent="-491490" defTabSz="1609303">
              <a:spcBef>
                <a:spcPts val="1500"/>
              </a:spcBef>
              <a:defRPr sz="3960">
                <a:latin typeface="Calibri"/>
                <a:ea typeface="Calibri"/>
                <a:cs typeface="Calibri"/>
                <a:sym typeface="Calibri"/>
              </a:defRPr>
            </a:pPr>
            <a:r>
              <a:t>They also need to decide if this is a true representation of the trainees current level as demonstrated within the portfolio</a:t>
            </a:r>
          </a:p>
          <a:p>
            <a:pPr marL="491490" indent="-491490" defTabSz="1609303">
              <a:spcBef>
                <a:spcPts val="1500"/>
              </a:spcBef>
              <a:defRPr sz="3960">
                <a:latin typeface="Calibri"/>
                <a:ea typeface="Calibri"/>
                <a:cs typeface="Calibri"/>
                <a:sym typeface="Calibri"/>
              </a:defRPr>
            </a:pPr>
            <a:r>
              <a:t>To do this they need to be aware of or review all the linked evidence</a:t>
            </a:r>
          </a:p>
          <a:p>
            <a:pPr marL="491490" indent="-491490" defTabSz="1609303">
              <a:spcBef>
                <a:spcPts val="1500"/>
              </a:spcBef>
              <a:defRPr sz="3960">
                <a:latin typeface="Calibri"/>
                <a:ea typeface="Calibri"/>
                <a:cs typeface="Calibri"/>
                <a:sym typeface="Calibri"/>
              </a:defRPr>
            </a:pPr>
            <a:r>
              <a:t>If the trainee has clearly stated what the evidence shows and how, using the capability descriptors, they are able to justify the grade and the evidence linked supports this, the ES can simply agree, stating that they have confirmed this to be correct</a:t>
            </a:r>
          </a:p>
          <a:p>
            <a:pPr marL="491490" indent="-491490" defTabSz="1609303">
              <a:spcBef>
                <a:spcPts val="1500"/>
              </a:spcBef>
              <a:defRPr sz="3960">
                <a:latin typeface="Calibri"/>
                <a:ea typeface="Calibri"/>
                <a:cs typeface="Calibri"/>
                <a:sym typeface="Calibri"/>
              </a:defRPr>
            </a:pPr>
            <a:r>
              <a:t>If however there is evidence that they feel supports a lower grade they need to link this evidence and state why this supports a lower grade. Similarly, if they feel that the trainee level is higher than they have graded themselves they justify this different grade using linked evidence and stating how this supports this revised grade</a:t>
            </a:r>
          </a:p>
          <a:p>
            <a:pPr marL="491490" indent="-491490" defTabSz="1609303">
              <a:spcBef>
                <a:spcPts val="1500"/>
              </a:spcBef>
              <a:defRPr sz="3960">
                <a:latin typeface="Calibri"/>
                <a:ea typeface="Calibri"/>
                <a:cs typeface="Calibri"/>
                <a:sym typeface="Calibri"/>
              </a:defRPr>
            </a:pPr>
            <a:r>
              <a:t>They are able to link up to an additional 3 pieces of evidence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Examples"/>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Examples</a:t>
            </a:r>
          </a:p>
        </p:txBody>
      </p:sp>
      <p:sp>
        <p:nvSpPr>
          <p:cNvPr id="223" name="Slide bullet text"/>
          <p:cNvSpPr txBox="1">
            <a:spLocks noGrp="1"/>
          </p:cNvSpPr>
          <p:nvPr>
            <p:ph type="body" idx="1"/>
          </p:nvPr>
        </p:nvSpPr>
        <p:spPr>
          <a:prstGeom prst="rect">
            <a:avLst/>
          </a:prstGeom>
        </p:spPr>
        <p:txBody>
          <a:bodyPr/>
          <a:lstStyle/>
          <a:p>
            <a:pPr marL="218440" indent="-218440" defTabSz="975335">
              <a:spcBef>
                <a:spcPts val="900"/>
              </a:spcBef>
              <a:defRPr sz="1760"/>
            </a:pPr>
            <a:endParaRPr/>
          </a:p>
        </p:txBody>
      </p:sp>
      <p:pic>
        <p:nvPicPr>
          <p:cNvPr id="224" name="Image" descr="Image"/>
          <p:cNvPicPr>
            <a:picLocks noChangeAspect="1"/>
          </p:cNvPicPr>
          <p:nvPr/>
        </p:nvPicPr>
        <p:blipFill>
          <a:blip r:embed="rId2">
            <a:extLst/>
          </a:blip>
          <a:stretch>
            <a:fillRect/>
          </a:stretch>
        </p:blipFill>
        <p:spPr>
          <a:xfrm>
            <a:off x="1219200" y="4013200"/>
            <a:ext cx="17354540" cy="8381873"/>
          </a:xfrm>
          <a:prstGeom prst="rect">
            <a:avLst/>
          </a:prstGeom>
          <a:ln w="12700">
            <a:miter lim="400000"/>
          </a:ln>
        </p:spPr>
      </p:pic>
      <p:sp>
        <p:nvSpPr>
          <p:cNvPr id="225" name="Example of agreeing with grade trainee has give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92479">
              <a:defRPr sz="5760" b="1" spc="-57">
                <a:latin typeface="Calibri"/>
                <a:ea typeface="Calibri"/>
                <a:cs typeface="Calibri"/>
                <a:sym typeface="Calibri"/>
              </a:defRPr>
            </a:lvl1pPr>
          </a:lstStyle>
          <a:p>
            <a:r>
              <a:t>Example of agreeing with grade trainee has given:</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lide bullet text"/>
          <p:cNvSpPr txBox="1">
            <a:spLocks noGrp="1"/>
          </p:cNvSpPr>
          <p:nvPr>
            <p:ph type="body" idx="1"/>
          </p:nvPr>
        </p:nvSpPr>
        <p:spPr>
          <a:prstGeom prst="rect">
            <a:avLst/>
          </a:prstGeom>
        </p:spPr>
        <p:txBody>
          <a:bodyPr/>
          <a:lstStyle/>
          <a:p>
            <a:pPr marL="218440" indent="-218440" defTabSz="975335">
              <a:spcBef>
                <a:spcPts val="900"/>
              </a:spcBef>
              <a:defRPr sz="1760"/>
            </a:pPr>
            <a:endParaRPr/>
          </a:p>
        </p:txBody>
      </p:sp>
      <p:pic>
        <p:nvPicPr>
          <p:cNvPr id="228" name="Image" descr="Image"/>
          <p:cNvPicPr>
            <a:picLocks noChangeAspect="1"/>
          </p:cNvPicPr>
          <p:nvPr/>
        </p:nvPicPr>
        <p:blipFill>
          <a:blip r:embed="rId2">
            <a:extLst/>
          </a:blip>
          <a:stretch>
            <a:fillRect/>
          </a:stretch>
        </p:blipFill>
        <p:spPr>
          <a:xfrm>
            <a:off x="1219200" y="4013200"/>
            <a:ext cx="16907641" cy="8381873"/>
          </a:xfrm>
          <a:prstGeom prst="rect">
            <a:avLst/>
          </a:prstGeom>
          <a:ln w="12700">
            <a:miter lim="400000"/>
          </a:ln>
        </p:spPr>
      </p:pic>
      <p:sp>
        <p:nvSpPr>
          <p:cNvPr id="229" name="Example of giving lower grade than trainee has give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92479">
              <a:defRPr sz="5760" b="1" spc="-57">
                <a:latin typeface="Calibri"/>
                <a:ea typeface="Calibri"/>
                <a:cs typeface="Calibri"/>
                <a:sym typeface="Calibri"/>
              </a:defRPr>
            </a:lvl1pPr>
          </a:lstStyle>
          <a:p>
            <a:r>
              <a:t>Example of giving lower grade than trainee has given:</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lide bullet text"/>
          <p:cNvSpPr txBox="1">
            <a:spLocks noGrp="1"/>
          </p:cNvSpPr>
          <p:nvPr>
            <p:ph type="body" idx="1"/>
          </p:nvPr>
        </p:nvSpPr>
        <p:spPr>
          <a:prstGeom prst="rect">
            <a:avLst/>
          </a:prstGeom>
        </p:spPr>
        <p:txBody>
          <a:bodyPr/>
          <a:lstStyle/>
          <a:p>
            <a:pPr marL="218440" indent="-218440" defTabSz="975335">
              <a:spcBef>
                <a:spcPts val="900"/>
              </a:spcBef>
              <a:defRPr sz="1760"/>
            </a:pPr>
            <a:endParaRPr/>
          </a:p>
        </p:txBody>
      </p:sp>
      <p:pic>
        <p:nvPicPr>
          <p:cNvPr id="232" name="Image" descr="Image"/>
          <p:cNvPicPr>
            <a:picLocks noChangeAspect="1"/>
          </p:cNvPicPr>
          <p:nvPr/>
        </p:nvPicPr>
        <p:blipFill>
          <a:blip r:embed="rId2">
            <a:extLst/>
          </a:blip>
          <a:stretch>
            <a:fillRect/>
          </a:stretch>
        </p:blipFill>
        <p:spPr>
          <a:xfrm>
            <a:off x="1219200" y="4013200"/>
            <a:ext cx="17054028" cy="8381873"/>
          </a:xfrm>
          <a:prstGeom prst="rect">
            <a:avLst/>
          </a:prstGeom>
          <a:ln w="12700">
            <a:miter lim="400000"/>
          </a:ln>
        </p:spPr>
      </p:pic>
      <p:sp>
        <p:nvSpPr>
          <p:cNvPr id="233" name="Example of giving higher grade than trainee has give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92479">
              <a:defRPr sz="5760" b="1" spc="-57">
                <a:latin typeface="Calibri"/>
                <a:ea typeface="Calibri"/>
                <a:cs typeface="Calibri"/>
                <a:sym typeface="Calibri"/>
              </a:defRPr>
            </a:lvl1pPr>
          </a:lstStyle>
          <a:p>
            <a:r>
              <a:t>Example of giving higher grade than trainee has given:</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PDP review"/>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PDP review</a:t>
            </a:r>
          </a:p>
        </p:txBody>
      </p:sp>
      <p:sp>
        <p:nvSpPr>
          <p:cNvPr id="236" name="Reviewing the PDP and helping the trainee write SMART entries is an important part of the ESR meeting and review…"/>
          <p:cNvSpPr txBox="1">
            <a:spLocks noGrp="1"/>
          </p:cNvSpPr>
          <p:nvPr>
            <p:ph type="body" idx="1"/>
          </p:nvPr>
        </p:nvSpPr>
        <p:spPr>
          <a:prstGeom prst="rect">
            <a:avLst/>
          </a:prstGeom>
        </p:spPr>
        <p:txBody>
          <a:bodyPr/>
          <a:lstStyle/>
          <a:p>
            <a:pPr marL="565958" indent="-565958" defTabSz="1853137">
              <a:spcBef>
                <a:spcPts val="1800"/>
              </a:spcBef>
              <a:defRPr sz="4560">
                <a:latin typeface="Calibri"/>
                <a:ea typeface="Calibri"/>
                <a:cs typeface="Calibri"/>
                <a:sym typeface="Calibri"/>
              </a:defRPr>
            </a:pPr>
            <a:r>
              <a:t>Reviewing the PDP and helping the trainee write SMART entries is an important part of the ESR meeting and review</a:t>
            </a:r>
          </a:p>
          <a:p>
            <a:pPr marL="565958" indent="-565958" defTabSz="1853137">
              <a:spcBef>
                <a:spcPts val="1800"/>
              </a:spcBef>
              <a:defRPr sz="4560">
                <a:latin typeface="Calibri"/>
                <a:ea typeface="Calibri"/>
                <a:cs typeface="Calibri"/>
                <a:sym typeface="Calibri"/>
              </a:defRPr>
            </a:pPr>
            <a:r>
              <a:t>Before each placement/post, as well as during it, trainees should think about what their learning needs are, relevant to that post and how to address these. For ST1s this can be done before or at their initial meeting with their ES and subsequently when completing their self-assessment review for their ESR. Trainees should propose at least one PDP entry that covers a learning need and make a SMART plan for achieving this.  At the ESR the trainer can edit this/these and also help the trainee create other relevant ones if needed</a:t>
            </a:r>
          </a:p>
          <a:p>
            <a:pPr marL="565958" indent="-565958" defTabSz="1853137">
              <a:spcBef>
                <a:spcPts val="1800"/>
              </a:spcBef>
              <a:defRPr sz="4560">
                <a:latin typeface="Calibri"/>
                <a:ea typeface="Calibri"/>
                <a:cs typeface="Calibri"/>
                <a:sym typeface="Calibri"/>
              </a:defRPr>
            </a:pPr>
            <a:r>
              <a:t>PDPs are focusing on specific topic, skills or learning needs that the next post will require and help them achieve. They may well be about specific parts of the GP curriculum and are separate to the actions plans which focus on demonstrating progression in the capabilities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urpose of the ESR"/>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Purpose of the ESR </a:t>
            </a:r>
          </a:p>
        </p:txBody>
      </p:sp>
      <p:sp>
        <p:nvSpPr>
          <p:cNvPr id="158" name="ESRs provide feedback on the trainee’s overall progress and identifies areas where they need more focused training…"/>
          <p:cNvSpPr txBox="1">
            <a:spLocks noGrp="1"/>
          </p:cNvSpPr>
          <p:nvPr>
            <p:ph type="body" idx="1"/>
          </p:nvPr>
        </p:nvSpPr>
        <p:spPr>
          <a:prstGeom prst="rect">
            <a:avLst/>
          </a:prstGeom>
        </p:spPr>
        <p:txBody>
          <a:bodyPr/>
          <a:lstStyle/>
          <a:p>
            <a:pPr marL="565958" indent="-565958" defTabSz="1853137">
              <a:spcBef>
                <a:spcPts val="1800"/>
              </a:spcBef>
              <a:defRPr sz="4560">
                <a:latin typeface="Calibri"/>
                <a:ea typeface="Calibri"/>
                <a:cs typeface="Calibri"/>
                <a:sym typeface="Calibri"/>
              </a:defRPr>
            </a:pPr>
            <a:r>
              <a:t>ESRs provide feedback on the trainee’s overall progress and identifies areas where they need more focused training</a:t>
            </a:r>
          </a:p>
          <a:p>
            <a:pPr marL="565958" indent="-565958" defTabSz="1853137">
              <a:spcBef>
                <a:spcPts val="1800"/>
              </a:spcBef>
              <a:defRPr sz="4560">
                <a:latin typeface="Calibri"/>
                <a:ea typeface="Calibri"/>
                <a:cs typeface="Calibri"/>
                <a:sym typeface="Calibri"/>
              </a:defRPr>
            </a:pPr>
            <a:r>
              <a:t>Reviews are informed by the evidence they collect through the WPBA tools, along with ‘naturally occurring evidence’ from elsewhere in the Trainee ePortfolio (for example, the Learning Log)</a:t>
            </a:r>
          </a:p>
          <a:p>
            <a:pPr marL="565958" indent="-565958" defTabSz="1853137">
              <a:spcBef>
                <a:spcPts val="1800"/>
              </a:spcBef>
              <a:defRPr sz="4560">
                <a:latin typeface="Calibri"/>
                <a:ea typeface="Calibri"/>
                <a:cs typeface="Calibri"/>
                <a:sym typeface="Calibri"/>
              </a:defRPr>
            </a:pPr>
            <a:r>
              <a:t>They then agree a learning plan, and the outcome of the review will be recorded in their Trainee ePortfolio. The educational supervisor decides whether their progress is satisfactory, unsatisfactory or needs to be referred to the ARCP panel</a:t>
            </a:r>
          </a:p>
          <a:p>
            <a:pPr marL="565958" indent="-565958" defTabSz="1853137">
              <a:spcBef>
                <a:spcPts val="1800"/>
              </a:spcBef>
              <a:defRPr sz="4560">
                <a:latin typeface="Calibri"/>
                <a:ea typeface="Calibri"/>
                <a:cs typeface="Calibri"/>
                <a:sym typeface="Calibri"/>
              </a:defRPr>
            </a:pPr>
            <a:r>
              <a:t>Towards the end of training there’s a final review, and the educational supervisor makes a recommendation to the deanery ARCP panel regarding their overall capability. The ARCP panel makes the final judgement on whether they’re competent for licensing, based on the evidence in the ESR and their Trainee ePortfolio as a whole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Frequency of ESR"/>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Frequency of ESR</a:t>
            </a:r>
          </a:p>
        </p:txBody>
      </p:sp>
      <p:sp>
        <p:nvSpPr>
          <p:cNvPr id="161" name="An ESR is conducted every six calendar months, whether training full-time or not. Reviews are carried out even if they do not coincide exactly with the end of posts. This ensures regular feedback and engagement with the evidence in the Trainee ePortfolio"/>
          <p:cNvSpPr txBox="1">
            <a:spLocks noGrp="1"/>
          </p:cNvSpPr>
          <p:nvPr>
            <p:ph type="body" idx="1"/>
          </p:nvPr>
        </p:nvSpPr>
        <p:spPr>
          <a:prstGeom prst="rect">
            <a:avLst/>
          </a:prstGeom>
        </p:spPr>
        <p:txBody>
          <a:bodyPr/>
          <a:lstStyle/>
          <a:p>
            <a:pPr marL="744681" indent="-744681">
              <a:defRPr sz="6000">
                <a:latin typeface="Calibri"/>
                <a:ea typeface="Calibri"/>
                <a:cs typeface="Calibri"/>
                <a:sym typeface="Calibri"/>
              </a:defRPr>
            </a:pPr>
            <a:r>
              <a:t>An ESR is conducted every six calendar months, whether training full-time or not. Reviews are carried out even if they do not coincide exactly with the end of posts. This ensures regular feedback and engagement with the evidence in the Trainee ePortfolio, and means that the ARCP panel has a recent ESR to inform their decision making</a:t>
            </a:r>
          </a:p>
          <a:p>
            <a:pPr marL="744681" indent="-744681">
              <a:defRPr sz="6000">
                <a:latin typeface="Calibri"/>
                <a:ea typeface="Calibri"/>
                <a:cs typeface="Calibri"/>
                <a:sym typeface="Calibri"/>
              </a:defRPr>
            </a:pPr>
            <a:r>
              <a:t>Review meetings usually take between one and two hours, followed by a write-up in the ePortfolio</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apability progression in ESR"/>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Capability progression in ESR </a:t>
            </a:r>
          </a:p>
        </p:txBody>
      </p:sp>
      <p:sp>
        <p:nvSpPr>
          <p:cNvPr id="164" name="For the six-monthly reviews, the trainee first conducts a self-assessment of their progress on the 13 capabilities. They are then assessed by the educational supervisor…"/>
          <p:cNvSpPr txBox="1">
            <a:spLocks noGrp="1"/>
          </p:cNvSpPr>
          <p:nvPr>
            <p:ph type="body" idx="1"/>
          </p:nvPr>
        </p:nvSpPr>
        <p:spPr>
          <a:prstGeom prst="rect">
            <a:avLst/>
          </a:prstGeom>
        </p:spPr>
        <p:txBody>
          <a:bodyPr/>
          <a:lstStyle/>
          <a:p>
            <a:pPr marL="618085" indent="-618085" defTabSz="2023821">
              <a:spcBef>
                <a:spcPts val="1900"/>
              </a:spcBef>
              <a:defRPr sz="4980">
                <a:latin typeface="Calibri"/>
                <a:ea typeface="Calibri"/>
                <a:cs typeface="Calibri"/>
                <a:sym typeface="Calibri"/>
              </a:defRPr>
            </a:pPr>
            <a:r>
              <a:t>For the six-monthly reviews, the trainee first conducts a self-assessment of their progress on the 13 capabilities. They are then assessed by the educational supervisor</a:t>
            </a:r>
          </a:p>
          <a:p>
            <a:pPr marL="618085" indent="-618085" defTabSz="2023821">
              <a:spcBef>
                <a:spcPts val="1900"/>
              </a:spcBef>
              <a:defRPr sz="4980">
                <a:latin typeface="Calibri"/>
                <a:ea typeface="Calibri"/>
                <a:cs typeface="Calibri"/>
                <a:sym typeface="Calibri"/>
              </a:defRPr>
            </a:pPr>
            <a:r>
              <a:t>Quality of evidence is more important than quantity. In the early stages of training, it’s unlikely that they’ll be able to provide evidence of readiness to practise. But the review will form the basis of a learning plan, highlighting where they’re doing well and where more support is needed</a:t>
            </a:r>
          </a:p>
          <a:p>
            <a:pPr marL="618085" indent="-618085" defTabSz="2023821">
              <a:spcBef>
                <a:spcPts val="1900"/>
              </a:spcBef>
              <a:defRPr sz="4980">
                <a:latin typeface="Calibri"/>
                <a:ea typeface="Calibri"/>
                <a:cs typeface="Calibri"/>
                <a:sym typeface="Calibri"/>
              </a:defRPr>
            </a:pPr>
            <a:r>
              <a:t>By the end of ST3, the educational supervisor will be looking to establish fitness to practise through several sets of evidence in each capability area, collected from a range of settings and through different tools. Each portfolio will look slightly different, but it should provide a rich picture built up over three years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linical experience groups coverage in ESR"/>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Clinical experience groups coverage in ESR</a:t>
            </a:r>
          </a:p>
        </p:txBody>
      </p:sp>
      <p:sp>
        <p:nvSpPr>
          <p:cNvPr id="167" name="While it’s not the main focus of ESR, the trainee has opportunities to consider breadth of clinical experience groups coverage as well as progress in the capabilities…"/>
          <p:cNvSpPr txBox="1">
            <a:spLocks noGrp="1"/>
          </p:cNvSpPr>
          <p:nvPr>
            <p:ph type="body" idx="1"/>
          </p:nvPr>
        </p:nvSpPr>
        <p:spPr>
          <a:prstGeom prst="rect">
            <a:avLst/>
          </a:prstGeom>
        </p:spPr>
        <p:txBody>
          <a:bodyPr/>
          <a:lstStyle/>
          <a:p>
            <a:pPr marL="744681" indent="-744681">
              <a:defRPr sz="6000">
                <a:latin typeface="Calibri"/>
                <a:ea typeface="Calibri"/>
                <a:cs typeface="Calibri"/>
                <a:sym typeface="Calibri"/>
              </a:defRPr>
            </a:pPr>
            <a:r>
              <a:t>While it’s not the main focus of ESR, the trainee has opportunities to consider breadth of clinical experience groups coverage as well as progress in the capabilities</a:t>
            </a:r>
          </a:p>
          <a:p>
            <a:pPr marL="744681" indent="-744681">
              <a:defRPr sz="6000">
                <a:latin typeface="Calibri"/>
                <a:ea typeface="Calibri"/>
                <a:cs typeface="Calibri"/>
                <a:sym typeface="Calibri"/>
              </a:defRPr>
            </a:pPr>
            <a:r>
              <a:t>When reviewing their Trainee ePortfolio, the trainee and their educational supervisor can monitor how far they’re covering the range of knowledge described in the curriculum, in preparation for the Applied Knowledge Test (AKT) and clinical practice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hueOff val="-245591"/>
            <a:satOff val="13830"/>
            <a:lumOff val="17557"/>
          </a:schemeClr>
        </a:solidFill>
        <a:effectLst/>
      </p:bgPr>
    </p:bg>
    <p:spTree>
      <p:nvGrpSpPr>
        <p:cNvPr id="1" name=""/>
        <p:cNvGrpSpPr/>
        <p:nvPr/>
      </p:nvGrpSpPr>
      <p:grpSpPr>
        <a:xfrm>
          <a:off x="0" y="0"/>
          <a:ext cx="0" cy="0"/>
          <a:chOff x="0" y="0"/>
          <a:chExt cx="0" cy="0"/>
        </a:xfrm>
      </p:grpSpPr>
      <p:sp>
        <p:nvSpPr>
          <p:cNvPr id="169" name="Completing trainee self-rating and educational supervisor capability grading for ESR"/>
          <p:cNvSpPr txBox="1">
            <a:spLocks noGrp="1"/>
          </p:cNvSpPr>
          <p:nvPr>
            <p:ph type="title"/>
          </p:nvPr>
        </p:nvSpPr>
        <p:spPr>
          <a:prstGeom prst="rect">
            <a:avLst/>
          </a:prstGeom>
        </p:spPr>
        <p:txBody>
          <a:bodyPr/>
          <a:lstStyle>
            <a:lvl1pPr>
              <a:defRPr sz="9100">
                <a:latin typeface="Calibri"/>
                <a:ea typeface="Calibri"/>
                <a:cs typeface="Calibri"/>
                <a:sym typeface="Calibri"/>
              </a:defRPr>
            </a:lvl1pPr>
          </a:lstStyle>
          <a:p>
            <a:r>
              <a:t>Completing trainee self-rating and educational supervisor capability grading for ESR</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apability"/>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Capability</a:t>
            </a:r>
          </a:p>
        </p:txBody>
      </p:sp>
      <p:sp>
        <p:nvSpPr>
          <p:cNvPr id="172" name="For each capability the list of linked evidence should be reviewed…"/>
          <p:cNvSpPr txBox="1">
            <a:spLocks noGrp="1"/>
          </p:cNvSpPr>
          <p:nvPr>
            <p:ph type="body" idx="1"/>
          </p:nvPr>
        </p:nvSpPr>
        <p:spPr>
          <a:prstGeom prst="rect">
            <a:avLst/>
          </a:prstGeom>
        </p:spPr>
        <p:txBody>
          <a:bodyPr/>
          <a:lstStyle/>
          <a:p>
            <a:pPr marL="573404" indent="-573404" defTabSz="1877520">
              <a:spcBef>
                <a:spcPts val="1800"/>
              </a:spcBef>
              <a:defRPr sz="4619">
                <a:latin typeface="Calibri"/>
                <a:ea typeface="Calibri"/>
                <a:cs typeface="Calibri"/>
                <a:sym typeface="Calibri"/>
              </a:defRPr>
            </a:pPr>
            <a:r>
              <a:t>For each capability the list of linked evidence should be reviewed</a:t>
            </a:r>
          </a:p>
          <a:p>
            <a:pPr marL="573404" indent="-573404" defTabSz="1877520">
              <a:spcBef>
                <a:spcPts val="1800"/>
              </a:spcBef>
              <a:defRPr sz="4619">
                <a:latin typeface="Calibri"/>
                <a:ea typeface="Calibri"/>
                <a:cs typeface="Calibri"/>
                <a:sym typeface="Calibri"/>
              </a:defRPr>
            </a:pPr>
            <a:r>
              <a:t>These can be opened and reviewed by clicking on them</a:t>
            </a:r>
          </a:p>
          <a:p>
            <a:pPr marL="573404" indent="-573404" defTabSz="1877520">
              <a:spcBef>
                <a:spcPts val="1800"/>
              </a:spcBef>
              <a:defRPr sz="4619">
                <a:latin typeface="Calibri"/>
                <a:ea typeface="Calibri"/>
                <a:cs typeface="Calibri"/>
                <a:sym typeface="Calibri"/>
              </a:defRPr>
            </a:pPr>
            <a:r>
              <a:t>For each capability area the trainee is required to pick 3 pieces of evidence, from the range available, which most accurately gives the summary of their current performance in that capability area</a:t>
            </a:r>
          </a:p>
          <a:p>
            <a:pPr marL="573404" indent="-573404" defTabSz="1877520">
              <a:spcBef>
                <a:spcPts val="1800"/>
              </a:spcBef>
              <a:defRPr sz="4619">
                <a:latin typeface="Calibri"/>
                <a:ea typeface="Calibri"/>
                <a:cs typeface="Calibri"/>
                <a:sym typeface="Calibri"/>
              </a:defRPr>
            </a:pPr>
            <a:r>
              <a:t>It is preferable that a range of types of evidence from logs and assessments (CbDs, CSR etc) is selected, though often logs alone may be used if these demonstrate a range of the descriptors</a:t>
            </a:r>
          </a:p>
          <a:p>
            <a:pPr marL="573404" indent="-573404" defTabSz="1877520">
              <a:spcBef>
                <a:spcPts val="1800"/>
              </a:spcBef>
              <a:defRPr sz="4619">
                <a:latin typeface="Calibri"/>
                <a:ea typeface="Calibri"/>
                <a:cs typeface="Calibri"/>
                <a:sym typeface="Calibri"/>
              </a:defRPr>
            </a:pPr>
            <a:r>
              <a:t>Using the capability descriptors, the trainee states what these pieces of evidence show them doing and how they support the grade they have given. They should only comment on evidence within the portfolio not their opinion of anything that is not recorded</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apability"/>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Capability</a:t>
            </a:r>
          </a:p>
        </p:txBody>
      </p:sp>
      <p:sp>
        <p:nvSpPr>
          <p:cNvPr id="175" name="As an ST1/2 it would be expected that they would be meeting the Needs Further Development NFD descriptors but may also have some showing competent…"/>
          <p:cNvSpPr txBox="1">
            <a:spLocks noGrp="1"/>
          </p:cNvSpPr>
          <p:nvPr>
            <p:ph type="body" idx="1"/>
          </p:nvPr>
        </p:nvSpPr>
        <p:spPr>
          <a:prstGeom prst="rect">
            <a:avLst/>
          </a:prstGeom>
        </p:spPr>
        <p:txBody>
          <a:bodyPr/>
          <a:lstStyle/>
          <a:p>
            <a:pPr marL="565958" indent="-565958" defTabSz="1853137">
              <a:spcBef>
                <a:spcPts val="1800"/>
              </a:spcBef>
              <a:defRPr sz="4560">
                <a:latin typeface="Calibri"/>
                <a:ea typeface="Calibri"/>
                <a:cs typeface="Calibri"/>
                <a:sym typeface="Calibri"/>
              </a:defRPr>
            </a:pPr>
            <a:r>
              <a:t>As an ST1/2 it would be expected that they would be meeting the Needs Further Development NFD descriptors but may also have some showing competent</a:t>
            </a:r>
          </a:p>
          <a:p>
            <a:pPr marL="980994" lvl="1" indent="-565958" defTabSz="1853137">
              <a:spcBef>
                <a:spcPts val="1800"/>
              </a:spcBef>
              <a:defRPr sz="4560">
                <a:latin typeface="Calibri"/>
                <a:ea typeface="Calibri"/>
                <a:cs typeface="Calibri"/>
                <a:sym typeface="Calibri"/>
              </a:defRPr>
            </a:pPr>
            <a:r>
              <a:t>NFD- BE (Below Expectations) - may be picked if the evidence used show poor performance or elements of the Indicators of Potential Underperformance IPUs or if the quantity or quantity of evidence is so poor that it is not possible to grade any higher</a:t>
            </a:r>
          </a:p>
          <a:p>
            <a:pPr marL="980994" lvl="1" indent="-565958" defTabSz="1853137">
              <a:spcBef>
                <a:spcPts val="1800"/>
              </a:spcBef>
              <a:defRPr sz="4560">
                <a:latin typeface="Calibri"/>
                <a:ea typeface="Calibri"/>
                <a:cs typeface="Calibri"/>
                <a:sym typeface="Calibri"/>
              </a:defRPr>
            </a:pPr>
            <a:r>
              <a:t>NFD- ME (Meets Expectation) - may be picked if the trainee is demonstrating many of the elements of NFD in the capability descriptors, with several pieces of evidence supporting this</a:t>
            </a:r>
          </a:p>
          <a:p>
            <a:pPr marL="980994" lvl="1" indent="-565958" defTabSz="1853137">
              <a:spcBef>
                <a:spcPts val="1800"/>
              </a:spcBef>
              <a:defRPr sz="4560">
                <a:latin typeface="Calibri"/>
                <a:ea typeface="Calibri"/>
                <a:cs typeface="Calibri"/>
                <a:sym typeface="Calibri"/>
              </a:defRPr>
            </a:pPr>
            <a:r>
              <a:t>NFD- AE (Above Expectation) - may be used if the evidence cited demonstrates some of the Competent capability descriptors and there is a good amount of good quality evidence linked.</a:t>
            </a:r>
          </a:p>
        </p:txBody>
      </p:sp>
      <p:sp>
        <p:nvSpPr>
          <p:cNvPr id="176" name="...Continue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92479">
              <a:defRPr sz="5760" spc="-57">
                <a:latin typeface="Calibri"/>
                <a:ea typeface="Calibri"/>
                <a:cs typeface="Calibri"/>
                <a:sym typeface="Calibri"/>
              </a:defRPr>
            </a:lvl1pPr>
          </a:lstStyle>
          <a:p>
            <a:r>
              <a:t>...Continued</a:t>
            </a:r>
          </a:p>
        </p:txBody>
      </p:sp>
    </p:spTree>
  </p:cSld>
  <p:clrMapOvr>
    <a:masterClrMapping/>
  </p:clrMapOvr>
  <p:transition spd="med"/>
</p:sld>
</file>

<file path=ppt/theme/theme1.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1561</Words>
  <Application>Microsoft Office PowerPoint</Application>
  <PresentationFormat>Custom</PresentationFormat>
  <Paragraphs>68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23_ClassicWhite</vt:lpstr>
      <vt:lpstr>Educational Supervisors Report</vt:lpstr>
      <vt:lpstr>PowerPoint Presentation</vt:lpstr>
      <vt:lpstr>Purpose of the ESR </vt:lpstr>
      <vt:lpstr>Frequency of ESR</vt:lpstr>
      <vt:lpstr>Capability progression in ESR </vt:lpstr>
      <vt:lpstr>Clinical experience groups coverage in ESR</vt:lpstr>
      <vt:lpstr>Completing trainee self-rating and educational supervisor capability grading for ESR</vt:lpstr>
      <vt:lpstr>Capability</vt:lpstr>
      <vt:lpstr>Capability</vt:lpstr>
      <vt:lpstr>Capability </vt:lpstr>
      <vt:lpstr>Examples </vt:lpstr>
      <vt:lpstr>PowerPoint Presentation</vt:lpstr>
      <vt:lpstr>PowerPoint Presentation</vt:lpstr>
      <vt:lpstr>PowerPoint Presentation</vt:lpstr>
      <vt:lpstr>PowerPoint Presentation</vt:lpstr>
      <vt:lpstr>Action plans</vt:lpstr>
      <vt:lpstr>Examples</vt:lpstr>
      <vt:lpstr>PowerPoint Presentation</vt:lpstr>
      <vt:lpstr>PowerPoint Presentation</vt:lpstr>
      <vt:lpstr>Educational Supervisor</vt:lpstr>
      <vt:lpstr>Examples</vt:lpstr>
      <vt:lpstr>PowerPoint Presentation</vt:lpstr>
      <vt:lpstr>PowerPoint Presentation</vt:lpstr>
      <vt:lpstr>PDP 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Supervisors Report</dc:title>
  <dc:creator>Chris Webb</dc:creator>
  <cp:lastModifiedBy>Chris Webb</cp:lastModifiedBy>
  <cp:revision>1</cp:revision>
  <dcterms:modified xsi:type="dcterms:W3CDTF">2021-02-14T12:39:43Z</dcterms:modified>
</cp:coreProperties>
</file>