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31"/>
  </p:normalViewPr>
  <p:slideViewPr>
    <p:cSldViewPr snapToGrid="0" snapToObjects="1">
      <p:cViewPr varScale="1">
        <p:scale>
          <a:sx n="97" d="100"/>
          <a:sy n="97" d="100"/>
        </p:scale>
        <p:origin x="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77F6-377D-AD48-BDF7-D42E477B3906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1F7B-DE61-F649-9CB5-4EA71182C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77F6-377D-AD48-BDF7-D42E477B3906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1F7B-DE61-F649-9CB5-4EA71182C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77F6-377D-AD48-BDF7-D42E477B3906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1F7B-DE61-F649-9CB5-4EA71182C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77F6-377D-AD48-BDF7-D42E477B3906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1F7B-DE61-F649-9CB5-4EA71182C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5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77F6-377D-AD48-BDF7-D42E477B3906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1F7B-DE61-F649-9CB5-4EA71182C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1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77F6-377D-AD48-BDF7-D42E477B3906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1F7B-DE61-F649-9CB5-4EA71182C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1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77F6-377D-AD48-BDF7-D42E477B3906}" type="datetimeFigureOut">
              <a:rPr lang="en-US" smtClean="0"/>
              <a:t>6/14/20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1F7B-DE61-F649-9CB5-4EA71182C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8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77F6-377D-AD48-BDF7-D42E477B3906}" type="datetimeFigureOut">
              <a:rPr lang="en-US" smtClean="0"/>
              <a:t>6/14/20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1F7B-DE61-F649-9CB5-4EA71182C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5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77F6-377D-AD48-BDF7-D42E477B3906}" type="datetimeFigureOut">
              <a:rPr lang="en-US" smtClean="0"/>
              <a:t>6/14/20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1F7B-DE61-F649-9CB5-4EA71182C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0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77F6-377D-AD48-BDF7-D42E477B3906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1F7B-DE61-F649-9CB5-4EA71182C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3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D77F6-377D-AD48-BDF7-D42E477B3906}" type="datetimeFigureOut">
              <a:rPr lang="en-US" smtClean="0"/>
              <a:t>6/14/20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41F7B-DE61-F649-9CB5-4EA71182C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5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D77F6-377D-AD48-BDF7-D42E477B3906}" type="datetimeFigureOut">
              <a:rPr lang="en-US" smtClean="0"/>
              <a:t>6/14/20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41F7B-DE61-F649-9CB5-4EA71182C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1147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smtClean="0"/>
              <a:t>A guide to using </a:t>
            </a:r>
            <a:r>
              <a:rPr lang="en-US" b="1" dirty="0" smtClean="0"/>
              <a:t>the </a:t>
            </a:r>
            <a:r>
              <a:rPr lang="en-US" b="1" smtClean="0"/>
              <a:t>RCOphth/JRCPTB 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CCT </a:t>
            </a:r>
            <a:r>
              <a:rPr lang="en-US" b="1" dirty="0" smtClean="0"/>
              <a:t>date calculator tool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00939" y="4532243"/>
            <a:ext cx="3392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Dr</a:t>
            </a:r>
            <a:r>
              <a:rPr lang="en-US" sz="2000" dirty="0"/>
              <a:t> </a:t>
            </a:r>
            <a:r>
              <a:rPr lang="en-US" sz="2000" dirty="0" smtClean="0"/>
              <a:t>Anindita Hom-Choudhury</a:t>
            </a:r>
          </a:p>
          <a:p>
            <a:pPr algn="ctr"/>
            <a:r>
              <a:rPr lang="en-US" sz="2000" smtClean="0"/>
              <a:t>ST6 Ophthalmology</a:t>
            </a:r>
          </a:p>
          <a:p>
            <a:pPr algn="ctr"/>
            <a:r>
              <a:rPr lang="en-US" sz="2000" smtClean="0"/>
              <a:t>Yorkshire &amp; Humber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24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7896" y="1272210"/>
            <a:ext cx="40684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CCT date calculator is a spreadsheet programmed with macros to help you calculate your CCT date.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When you open the Excel file, start by filling in your details and the date at the top.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Then fill in all of your activity from the date you started training, with each post/period in a new row.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WTE refers to whole-time-equivalent, so in this cell you enter your LTFT percentage (100 if full time) for that period.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Don’t worry about the last 2 columns, these will be automatically calculated.</a:t>
            </a:r>
          </a:p>
          <a:p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138" y="980662"/>
            <a:ext cx="5918645" cy="547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9067" b="20494"/>
          <a:stretch/>
        </p:blipFill>
        <p:spPr>
          <a:xfrm>
            <a:off x="927652" y="1775791"/>
            <a:ext cx="6645414" cy="2928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39270" y="1775791"/>
            <a:ext cx="34720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filling in the details of each period, click the drop-down arrow next to the Period Type cell, and you can select the type from the list. The arrow appears when you select the cell.</a:t>
            </a:r>
          </a:p>
          <a:p>
            <a:r>
              <a:rPr lang="en-US" dirty="0" smtClean="0"/>
              <a:t>In this example, the trainee is selecting Parental Leave after entering the leave dates.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38052" y="1995340"/>
            <a:ext cx="37371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prompt (circled) will appear automatically if you select ”Out of Programme- Training” as the period type. </a:t>
            </a:r>
          </a:p>
          <a:p>
            <a:endParaRPr lang="en-US" dirty="0" smtClean="0"/>
          </a:p>
          <a:p>
            <a:r>
              <a:rPr lang="en-US" dirty="0" smtClean="0"/>
              <a:t>Any time out of programme that is approved as training time (by LETB, College and GMC) can be entered manually in the months of credit box.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5366" b="1658"/>
          <a:stretch/>
        </p:blipFill>
        <p:spPr>
          <a:xfrm>
            <a:off x="686127" y="1526926"/>
            <a:ext cx="7251925" cy="352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42851" y="971463"/>
            <a:ext cx="32070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WORKED EXAMPLE</a:t>
            </a:r>
          </a:p>
          <a:p>
            <a:r>
              <a:rPr lang="en-US" dirty="0" smtClean="0"/>
              <a:t>In this case the trainee: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completed 1 full time placement of 6 months duration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then worked full time for 5 months before taking a year of parental leave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hen returned to work at 60% LTFT </a:t>
            </a:r>
            <a:r>
              <a:rPr lang="en-US" dirty="0" smtClean="0"/>
              <a:t>for 2 placements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hen went out of programme for a year of which 6 months was approved as training time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hen returned to programme at 80% LTFT for 2 placements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as completed 34.2  months of training so far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6036"/>
          <a:stretch/>
        </p:blipFill>
        <p:spPr>
          <a:xfrm>
            <a:off x="821634" y="262055"/>
            <a:ext cx="7102614" cy="620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64557" y="1113183"/>
            <a:ext cx="37238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full OST programme is 7 years long, i.e. 84 months, so this number needs to be </a:t>
            </a:r>
            <a:r>
              <a:rPr lang="en-US" b="1" dirty="0" smtClean="0"/>
              <a:t>manually entered </a:t>
            </a:r>
            <a:r>
              <a:rPr lang="en-US" dirty="0" smtClean="0"/>
              <a:t>in the </a:t>
            </a:r>
            <a:r>
              <a:rPr lang="en-US" i="1" dirty="0" smtClean="0"/>
              <a:t>Length of programme</a:t>
            </a:r>
            <a:r>
              <a:rPr lang="en-US" dirty="0" smtClean="0"/>
              <a:t> box at the bottom. </a:t>
            </a:r>
            <a:endParaRPr lang="en-US" dirty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If you entered OST at a different level e.g. ST3 the programme duration will be shorter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i="1" dirty="0" smtClean="0"/>
              <a:t>Months of credit attained </a:t>
            </a:r>
            <a:r>
              <a:rPr lang="en-US" dirty="0" smtClean="0"/>
              <a:t> box is </a:t>
            </a:r>
            <a:r>
              <a:rPr lang="en-US" b="1" dirty="0" smtClean="0"/>
              <a:t>automatically filled </a:t>
            </a:r>
            <a:r>
              <a:rPr lang="en-US" dirty="0" smtClean="0"/>
              <a:t>from the spreadsheet calculation once all rotations/activity to date have been entered.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i="1" dirty="0" smtClean="0"/>
              <a:t>Months to complete</a:t>
            </a:r>
            <a:r>
              <a:rPr lang="en-US" dirty="0" smtClean="0"/>
              <a:t> box  is also </a:t>
            </a:r>
            <a:r>
              <a:rPr lang="en-US" b="1" dirty="0" smtClean="0"/>
              <a:t>automatically updated </a:t>
            </a:r>
            <a:r>
              <a:rPr lang="en-US" dirty="0" smtClean="0"/>
              <a:t>and shows how many months of training remain.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22" y="301647"/>
            <a:ext cx="7028992" cy="655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87" y="647576"/>
            <a:ext cx="7088532" cy="58700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8707" y="808383"/>
            <a:ext cx="35397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Finally, enter the start date of your next post and the WTE %</a:t>
            </a:r>
          </a:p>
          <a:p>
            <a:r>
              <a:rPr lang="en-US" dirty="0" smtClean="0"/>
              <a:t>Your CCT date will be displayed at the bottom (circled in </a:t>
            </a:r>
            <a:r>
              <a:rPr lang="en-US" dirty="0" smtClean="0">
                <a:solidFill>
                  <a:schemeClr val="accent6"/>
                </a:solidFill>
              </a:rPr>
              <a:t>green</a:t>
            </a:r>
            <a:r>
              <a:rPr lang="en-US" dirty="0" smtClean="0"/>
              <a:t> in this example).</a:t>
            </a:r>
          </a:p>
          <a:p>
            <a:endParaRPr lang="en-US" dirty="0"/>
          </a:p>
          <a:p>
            <a:r>
              <a:rPr lang="en-US" dirty="0" smtClean="0"/>
              <a:t>Save your spreadsheet and send a copy to your LETB and TPD.</a:t>
            </a:r>
          </a:p>
          <a:p>
            <a:endParaRPr lang="en-US" dirty="0"/>
          </a:p>
          <a:p>
            <a:r>
              <a:rPr lang="en-US" i="1" dirty="0" smtClean="0"/>
              <a:t>N.B. If you return to your spreadsheet </a:t>
            </a:r>
            <a:r>
              <a:rPr lang="en-US" i="1" dirty="0" smtClean="0"/>
              <a:t>at a future date to </a:t>
            </a:r>
            <a:r>
              <a:rPr lang="en-US" i="1" dirty="0" smtClean="0"/>
              <a:t>add more </a:t>
            </a:r>
            <a:r>
              <a:rPr lang="en-US" i="1" dirty="0" smtClean="0"/>
              <a:t>information, </a:t>
            </a:r>
            <a:r>
              <a:rPr lang="en-US" i="1" dirty="0" smtClean="0"/>
              <a:t>remember to re-enter the start date and WTE of the next </a:t>
            </a:r>
            <a:r>
              <a:rPr lang="en-US" i="1" dirty="0" smtClean="0"/>
              <a:t>post in the bottom boxes, </a:t>
            </a:r>
            <a:r>
              <a:rPr lang="en-US" i="1" dirty="0" smtClean="0"/>
              <a:t>as </a:t>
            </a:r>
            <a:r>
              <a:rPr lang="en-US" i="1" u="sng" dirty="0" smtClean="0"/>
              <a:t>these do not automatically update </a:t>
            </a:r>
            <a:r>
              <a:rPr lang="en-US" i="1" dirty="0" smtClean="0"/>
              <a:t>when you add new rotation data, so your CCT date could be incorrectly calculated!</a:t>
            </a:r>
          </a:p>
        </p:txBody>
      </p:sp>
    </p:spTree>
    <p:extLst>
      <p:ext uri="{BB962C8B-B14F-4D97-AF65-F5344CB8AC3E}">
        <p14:creationId xmlns:p14="http://schemas.microsoft.com/office/powerpoint/2010/main" val="10476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486</Words>
  <Application>Microsoft Macintosh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A guide to using the RCOphth/JRCPTB  CCT date calculator tool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RCOphth/JRCPTB CCT date calculator tool </dc:title>
  <dc:creator>Arunabha Ghosh</dc:creator>
  <cp:lastModifiedBy>Arunabha Ghosh</cp:lastModifiedBy>
  <cp:revision>13</cp:revision>
  <dcterms:created xsi:type="dcterms:W3CDTF">2020-06-12T14:58:36Z</dcterms:created>
  <dcterms:modified xsi:type="dcterms:W3CDTF">2020-06-14T14:50:30Z</dcterms:modified>
</cp:coreProperties>
</file>