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304" r:id="rId6"/>
    <p:sldId id="307" r:id="rId7"/>
    <p:sldId id="309" r:id="rId8"/>
    <p:sldId id="294" r:id="rId9"/>
    <p:sldId id="308" r:id="rId10"/>
    <p:sldId id="314" r:id="rId11"/>
    <p:sldId id="305" r:id="rId12"/>
    <p:sldId id="311" r:id="rId13"/>
    <p:sldId id="312" r:id="rId14"/>
    <p:sldId id="315"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256"/>
            <p14:sldId id="304"/>
            <p14:sldId id="307"/>
            <p14:sldId id="309"/>
            <p14:sldId id="294"/>
            <p14:sldId id="308"/>
            <p14:sldId id="314"/>
            <p14:sldId id="305"/>
            <p14:sldId id="311"/>
            <p14:sldId id="312"/>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il Squires" initials="NS" lastIdx="6" clrIdx="0">
    <p:extLst>
      <p:ext uri="{19B8F6BF-5375-455C-9EA6-DF929625EA0E}">
        <p15:presenceInfo xmlns:p15="http://schemas.microsoft.com/office/powerpoint/2012/main" userId="S::Neil.Squires@hee.nhs.uk::1c30c5d1-3064-42d5-8959-91c654502f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7" autoAdjust="0"/>
    <p:restoredTop sz="89561" autoAdjust="0"/>
  </p:normalViewPr>
  <p:slideViewPr>
    <p:cSldViewPr snapToGrid="0" snapToObjects="1">
      <p:cViewPr varScale="1">
        <p:scale>
          <a:sx n="102" d="100"/>
          <a:sy n="102" d="100"/>
        </p:scale>
        <p:origin x="190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4E8F9-175A-4CFC-A4F9-0B14D313A3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136E1FB-8042-4F38-8A0E-7E7A8FDCF6AB}">
      <dgm:prSet phldrT="[Text]" custT="1"/>
      <dgm:spPr/>
      <dgm:t>
        <a:bodyPr/>
        <a:lstStyle/>
        <a:p>
          <a:r>
            <a:rPr lang="en-US" sz="2400" b="1" i="0" dirty="0"/>
            <a:t>Category 3</a:t>
          </a:r>
          <a:endParaRPr lang="en-GB" sz="2400" b="1" i="0" dirty="0"/>
        </a:p>
      </dgm:t>
    </dgm:pt>
    <dgm:pt modelId="{9A31CF9A-E23A-4F81-AF79-A730166BEFD2}" type="parTrans" cxnId="{1197CD7C-375D-49DF-BEF3-666D3D59DD55}">
      <dgm:prSet/>
      <dgm:spPr/>
      <dgm:t>
        <a:bodyPr/>
        <a:lstStyle/>
        <a:p>
          <a:endParaRPr lang="en-GB" sz="2400"/>
        </a:p>
      </dgm:t>
    </dgm:pt>
    <dgm:pt modelId="{52C5F55E-5B83-4009-91EA-DFDB4FD1DF27}" type="sibTrans" cxnId="{1197CD7C-375D-49DF-BEF3-666D3D59DD55}">
      <dgm:prSet/>
      <dgm:spPr/>
      <dgm:t>
        <a:bodyPr/>
        <a:lstStyle/>
        <a:p>
          <a:endParaRPr lang="en-GB" sz="2400"/>
        </a:p>
      </dgm:t>
    </dgm:pt>
    <dgm:pt modelId="{1A2407A1-0CDE-47C3-97A9-1C747CDF6441}">
      <dgm:prSet phldrT="[Text]" custT="1"/>
      <dgm:spPr/>
      <dgm:t>
        <a:bodyPr/>
        <a:lstStyle/>
        <a:p>
          <a:r>
            <a:rPr lang="en-GB" sz="2000" dirty="0"/>
            <a:t>Trainees who choose to train LTFT as a personal choice that meets their individual professional or lifestyle needs. Whilst that choice (and the reasons for it) are not subject to the judgement of anyone else it is dependent upon and might be limited by service considerations. </a:t>
          </a:r>
          <a:endParaRPr lang="en-GB" sz="2000" i="0" dirty="0"/>
        </a:p>
      </dgm:t>
    </dgm:pt>
    <dgm:pt modelId="{3F49CDD6-E5D3-44B5-8871-92C5613F75AC}" type="parTrans" cxnId="{4977D1A4-EB93-4F75-925D-2BD3211A299C}">
      <dgm:prSet/>
      <dgm:spPr/>
      <dgm:t>
        <a:bodyPr/>
        <a:lstStyle/>
        <a:p>
          <a:endParaRPr lang="en-GB" sz="2400"/>
        </a:p>
      </dgm:t>
    </dgm:pt>
    <dgm:pt modelId="{08C23DE8-7A12-4E88-9ACC-3ACA1486E714}" type="sibTrans" cxnId="{4977D1A4-EB93-4F75-925D-2BD3211A299C}">
      <dgm:prSet/>
      <dgm:spPr/>
      <dgm:t>
        <a:bodyPr/>
        <a:lstStyle/>
        <a:p>
          <a:endParaRPr lang="en-GB" sz="2400"/>
        </a:p>
      </dgm:t>
    </dgm:pt>
    <dgm:pt modelId="{89E0EC57-E587-4613-AFEA-283AEF74F10E}" type="pres">
      <dgm:prSet presAssocID="{9CF4E8F9-175A-4CFC-A4F9-0B14D313A3D5}" presName="linear" presStyleCnt="0">
        <dgm:presLayoutVars>
          <dgm:dir/>
          <dgm:animLvl val="lvl"/>
          <dgm:resizeHandles val="exact"/>
        </dgm:presLayoutVars>
      </dgm:prSet>
      <dgm:spPr/>
    </dgm:pt>
    <dgm:pt modelId="{E0EAD306-3584-4072-8026-44B5ED4F334F}" type="pres">
      <dgm:prSet presAssocID="{1136E1FB-8042-4F38-8A0E-7E7A8FDCF6AB}" presName="parentLin" presStyleCnt="0"/>
      <dgm:spPr/>
    </dgm:pt>
    <dgm:pt modelId="{60F2EA3F-9F80-446F-BD54-6D8770DC78D5}" type="pres">
      <dgm:prSet presAssocID="{1136E1FB-8042-4F38-8A0E-7E7A8FDCF6AB}" presName="parentLeftMargin" presStyleLbl="node1" presStyleIdx="0" presStyleCnt="1"/>
      <dgm:spPr/>
    </dgm:pt>
    <dgm:pt modelId="{479AEB1D-A290-42D2-8536-2C8A0BF0873C}" type="pres">
      <dgm:prSet presAssocID="{1136E1FB-8042-4F38-8A0E-7E7A8FDCF6AB}" presName="parentText" presStyleLbl="node1" presStyleIdx="0" presStyleCnt="1" custScaleY="252578">
        <dgm:presLayoutVars>
          <dgm:chMax val="0"/>
          <dgm:bulletEnabled val="1"/>
        </dgm:presLayoutVars>
      </dgm:prSet>
      <dgm:spPr/>
    </dgm:pt>
    <dgm:pt modelId="{3660485A-8C02-44A9-B385-5B91D541FDA3}" type="pres">
      <dgm:prSet presAssocID="{1136E1FB-8042-4F38-8A0E-7E7A8FDCF6AB}" presName="negativeSpace" presStyleCnt="0"/>
      <dgm:spPr/>
    </dgm:pt>
    <dgm:pt modelId="{83B0FA0F-EAD4-4273-BADA-525893990194}" type="pres">
      <dgm:prSet presAssocID="{1136E1FB-8042-4F38-8A0E-7E7A8FDCF6AB}" presName="childText" presStyleLbl="conFgAcc1" presStyleIdx="0" presStyleCnt="1" custScaleY="95548" custLinFactY="3967" custLinFactNeighborY="100000">
        <dgm:presLayoutVars>
          <dgm:bulletEnabled val="1"/>
        </dgm:presLayoutVars>
      </dgm:prSet>
      <dgm:spPr/>
    </dgm:pt>
  </dgm:ptLst>
  <dgm:cxnLst>
    <dgm:cxn modelId="{67DE3824-E506-47A7-9826-C39E4CC5185A}" type="presOf" srcId="{1A2407A1-0CDE-47C3-97A9-1C747CDF6441}" destId="{83B0FA0F-EAD4-4273-BADA-525893990194}" srcOrd="0" destOrd="0" presId="urn:microsoft.com/office/officeart/2005/8/layout/list1"/>
    <dgm:cxn modelId="{6987D139-4475-435A-870E-563429207B14}" type="presOf" srcId="{1136E1FB-8042-4F38-8A0E-7E7A8FDCF6AB}" destId="{60F2EA3F-9F80-446F-BD54-6D8770DC78D5}" srcOrd="0" destOrd="0" presId="urn:microsoft.com/office/officeart/2005/8/layout/list1"/>
    <dgm:cxn modelId="{4B739C3C-7F46-4E4C-A63B-E5BF731C2913}" type="presOf" srcId="{9CF4E8F9-175A-4CFC-A4F9-0B14D313A3D5}" destId="{89E0EC57-E587-4613-AFEA-283AEF74F10E}" srcOrd="0" destOrd="0" presId="urn:microsoft.com/office/officeart/2005/8/layout/list1"/>
    <dgm:cxn modelId="{1197CD7C-375D-49DF-BEF3-666D3D59DD55}" srcId="{9CF4E8F9-175A-4CFC-A4F9-0B14D313A3D5}" destId="{1136E1FB-8042-4F38-8A0E-7E7A8FDCF6AB}" srcOrd="0" destOrd="0" parTransId="{9A31CF9A-E23A-4F81-AF79-A730166BEFD2}" sibTransId="{52C5F55E-5B83-4009-91EA-DFDB4FD1DF27}"/>
    <dgm:cxn modelId="{4977D1A4-EB93-4F75-925D-2BD3211A299C}" srcId="{1136E1FB-8042-4F38-8A0E-7E7A8FDCF6AB}" destId="{1A2407A1-0CDE-47C3-97A9-1C747CDF6441}" srcOrd="0" destOrd="0" parTransId="{3F49CDD6-E5D3-44B5-8871-92C5613F75AC}" sibTransId="{08C23DE8-7A12-4E88-9ACC-3ACA1486E714}"/>
    <dgm:cxn modelId="{527791FE-D98A-4C12-A807-7825C6698470}" type="presOf" srcId="{1136E1FB-8042-4F38-8A0E-7E7A8FDCF6AB}" destId="{479AEB1D-A290-42D2-8536-2C8A0BF0873C}" srcOrd="1" destOrd="0" presId="urn:microsoft.com/office/officeart/2005/8/layout/list1"/>
    <dgm:cxn modelId="{79EA3DD4-0C72-412C-8422-5B32BAE4463A}" type="presParOf" srcId="{89E0EC57-E587-4613-AFEA-283AEF74F10E}" destId="{E0EAD306-3584-4072-8026-44B5ED4F334F}" srcOrd="0" destOrd="0" presId="urn:microsoft.com/office/officeart/2005/8/layout/list1"/>
    <dgm:cxn modelId="{285E74D1-D11D-4465-84CF-326E44DCDFFD}" type="presParOf" srcId="{E0EAD306-3584-4072-8026-44B5ED4F334F}" destId="{60F2EA3F-9F80-446F-BD54-6D8770DC78D5}" srcOrd="0" destOrd="0" presId="urn:microsoft.com/office/officeart/2005/8/layout/list1"/>
    <dgm:cxn modelId="{59EAAF8C-9479-47AB-9619-898CFBB37901}" type="presParOf" srcId="{E0EAD306-3584-4072-8026-44B5ED4F334F}" destId="{479AEB1D-A290-42D2-8536-2C8A0BF0873C}" srcOrd="1" destOrd="0" presId="urn:microsoft.com/office/officeart/2005/8/layout/list1"/>
    <dgm:cxn modelId="{9D706DE2-6529-4FF6-82BF-60D90C440FB0}" type="presParOf" srcId="{89E0EC57-E587-4613-AFEA-283AEF74F10E}" destId="{3660485A-8C02-44A9-B385-5B91D541FDA3}" srcOrd="1" destOrd="0" presId="urn:microsoft.com/office/officeart/2005/8/layout/list1"/>
    <dgm:cxn modelId="{829E0282-9B54-48B6-B0BA-9D4AF72A43BB}" type="presParOf" srcId="{89E0EC57-E587-4613-AFEA-283AEF74F10E}" destId="{83B0FA0F-EAD4-4273-BADA-52589399019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FBE85-6D01-49F4-B8EE-6938E6577619}" type="doc">
      <dgm:prSet loTypeId="urn:microsoft.com/office/officeart/2005/8/layout/gear1" loCatId="relationship" qsTypeId="urn:microsoft.com/office/officeart/2005/8/quickstyle/simple1" qsCatId="simple" csTypeId="urn:microsoft.com/office/officeart/2005/8/colors/accent1_2" csCatId="accent1" phldr="1"/>
      <dgm:spPr/>
    </dgm:pt>
    <dgm:pt modelId="{1F0C7B22-A563-4663-BB8C-774DD6928DCA}">
      <dgm:prSet phldrT="[Text]" custT="1"/>
      <dgm:spPr/>
      <dgm:t>
        <a:bodyPr/>
        <a:lstStyle/>
        <a:p>
          <a:r>
            <a:rPr lang="en-US" sz="1600" b="1" dirty="0"/>
            <a:t>Improve Wellbeing</a:t>
          </a:r>
          <a:endParaRPr lang="en-GB" sz="1600" b="1" dirty="0"/>
        </a:p>
      </dgm:t>
    </dgm:pt>
    <dgm:pt modelId="{4B198AC7-93F8-43D6-BDE1-FED3846947D8}" type="parTrans" cxnId="{6B5EAFED-DCFC-416C-8E90-821A922914D6}">
      <dgm:prSet/>
      <dgm:spPr/>
      <dgm:t>
        <a:bodyPr/>
        <a:lstStyle/>
        <a:p>
          <a:endParaRPr lang="en-GB" sz="1600"/>
        </a:p>
      </dgm:t>
    </dgm:pt>
    <dgm:pt modelId="{A906F370-231C-4B37-BD0B-133603BD81ED}" type="sibTrans" cxnId="{6B5EAFED-DCFC-416C-8E90-821A922914D6}">
      <dgm:prSet/>
      <dgm:spPr/>
      <dgm:t>
        <a:bodyPr/>
        <a:lstStyle/>
        <a:p>
          <a:endParaRPr lang="en-GB" sz="1600"/>
        </a:p>
      </dgm:t>
    </dgm:pt>
    <dgm:pt modelId="{EA79D00E-C67B-45B0-A98E-170C8553A0C3}">
      <dgm:prSet phldrT="[Text]" custT="1"/>
      <dgm:spPr/>
      <dgm:t>
        <a:bodyPr/>
        <a:lstStyle/>
        <a:p>
          <a:r>
            <a:rPr lang="en-US" sz="1600" b="1" dirty="0"/>
            <a:t>Reduce</a:t>
          </a:r>
          <a:r>
            <a:rPr lang="en-US" sz="1600" dirty="0"/>
            <a:t> </a:t>
          </a:r>
          <a:r>
            <a:rPr lang="en-US" sz="1600" b="1" dirty="0"/>
            <a:t>attrition</a:t>
          </a:r>
          <a:endParaRPr lang="en-GB" sz="1600" b="1" dirty="0"/>
        </a:p>
      </dgm:t>
    </dgm:pt>
    <dgm:pt modelId="{9B654269-3104-41B4-9D49-69A17FD41EAD}" type="parTrans" cxnId="{AA83B2FE-40A8-4DEE-9EE1-B1B09BD0BAAB}">
      <dgm:prSet/>
      <dgm:spPr/>
      <dgm:t>
        <a:bodyPr/>
        <a:lstStyle/>
        <a:p>
          <a:endParaRPr lang="en-GB" sz="1600"/>
        </a:p>
      </dgm:t>
    </dgm:pt>
    <dgm:pt modelId="{AC8778A8-BEEC-4E96-809E-D9AA68CF8CF7}" type="sibTrans" cxnId="{AA83B2FE-40A8-4DEE-9EE1-B1B09BD0BAAB}">
      <dgm:prSet/>
      <dgm:spPr/>
      <dgm:t>
        <a:bodyPr/>
        <a:lstStyle/>
        <a:p>
          <a:endParaRPr lang="en-GB" sz="1600"/>
        </a:p>
      </dgm:t>
    </dgm:pt>
    <dgm:pt modelId="{C96F10AC-533D-4010-ABFB-AF2991077DA6}">
      <dgm:prSet phldrT="[Text]" custT="1"/>
      <dgm:spPr/>
      <dgm:t>
        <a:bodyPr/>
        <a:lstStyle/>
        <a:p>
          <a:r>
            <a:rPr lang="en-US" sz="1600" b="1" dirty="0"/>
            <a:t>Improve</a:t>
          </a:r>
          <a:r>
            <a:rPr lang="en-US" sz="1400" b="1" dirty="0"/>
            <a:t> </a:t>
          </a:r>
          <a:r>
            <a:rPr lang="en-US" sz="1600" b="1" dirty="0"/>
            <a:t>morale</a:t>
          </a:r>
          <a:endParaRPr lang="en-GB" sz="1600" b="1" dirty="0"/>
        </a:p>
      </dgm:t>
    </dgm:pt>
    <dgm:pt modelId="{470CF5F4-12B9-47A5-B8BA-3F0E674D215E}" type="parTrans" cxnId="{DC9F243D-65C7-4BA2-B038-F7636BB2ACD3}">
      <dgm:prSet/>
      <dgm:spPr/>
      <dgm:t>
        <a:bodyPr/>
        <a:lstStyle/>
        <a:p>
          <a:endParaRPr lang="en-GB" sz="1600"/>
        </a:p>
      </dgm:t>
    </dgm:pt>
    <dgm:pt modelId="{BE41C7E7-D315-4303-867B-F6E937AB179D}" type="sibTrans" cxnId="{DC9F243D-65C7-4BA2-B038-F7636BB2ACD3}">
      <dgm:prSet/>
      <dgm:spPr/>
      <dgm:t>
        <a:bodyPr/>
        <a:lstStyle/>
        <a:p>
          <a:endParaRPr lang="en-GB" sz="1600"/>
        </a:p>
      </dgm:t>
    </dgm:pt>
    <dgm:pt modelId="{49A7F04C-040B-4433-9FF1-1DC45C900A3D}" type="pres">
      <dgm:prSet presAssocID="{C13FBE85-6D01-49F4-B8EE-6938E6577619}" presName="composite" presStyleCnt="0">
        <dgm:presLayoutVars>
          <dgm:chMax val="3"/>
          <dgm:animLvl val="lvl"/>
          <dgm:resizeHandles val="exact"/>
        </dgm:presLayoutVars>
      </dgm:prSet>
      <dgm:spPr/>
    </dgm:pt>
    <dgm:pt modelId="{7069B77F-2164-42BB-8ACE-673EDE2DB59B}" type="pres">
      <dgm:prSet presAssocID="{1F0C7B22-A563-4663-BB8C-774DD6928DCA}" presName="gear1" presStyleLbl="node1" presStyleIdx="0" presStyleCnt="3">
        <dgm:presLayoutVars>
          <dgm:chMax val="1"/>
          <dgm:bulletEnabled val="1"/>
        </dgm:presLayoutVars>
      </dgm:prSet>
      <dgm:spPr/>
    </dgm:pt>
    <dgm:pt modelId="{3A3B1CD2-7FC3-4BA8-A546-5FC91C5E87DC}" type="pres">
      <dgm:prSet presAssocID="{1F0C7B22-A563-4663-BB8C-774DD6928DCA}" presName="gear1srcNode" presStyleLbl="node1" presStyleIdx="0" presStyleCnt="3"/>
      <dgm:spPr/>
    </dgm:pt>
    <dgm:pt modelId="{96CE5E45-23E6-4DFA-A195-750554CE3B76}" type="pres">
      <dgm:prSet presAssocID="{1F0C7B22-A563-4663-BB8C-774DD6928DCA}" presName="gear1dstNode" presStyleLbl="node1" presStyleIdx="0" presStyleCnt="3"/>
      <dgm:spPr/>
    </dgm:pt>
    <dgm:pt modelId="{C926F404-8932-4B25-B755-349BAC7FAFD6}" type="pres">
      <dgm:prSet presAssocID="{EA79D00E-C67B-45B0-A98E-170C8553A0C3}" presName="gear2" presStyleLbl="node1" presStyleIdx="1" presStyleCnt="3">
        <dgm:presLayoutVars>
          <dgm:chMax val="1"/>
          <dgm:bulletEnabled val="1"/>
        </dgm:presLayoutVars>
      </dgm:prSet>
      <dgm:spPr/>
    </dgm:pt>
    <dgm:pt modelId="{DF3CB04B-108F-498A-BF5C-595C4ABF4784}" type="pres">
      <dgm:prSet presAssocID="{EA79D00E-C67B-45B0-A98E-170C8553A0C3}" presName="gear2srcNode" presStyleLbl="node1" presStyleIdx="1" presStyleCnt="3"/>
      <dgm:spPr/>
    </dgm:pt>
    <dgm:pt modelId="{ED92F192-F61C-47F2-BBCB-E1A73E06F331}" type="pres">
      <dgm:prSet presAssocID="{EA79D00E-C67B-45B0-A98E-170C8553A0C3}" presName="gear2dstNode" presStyleLbl="node1" presStyleIdx="1" presStyleCnt="3"/>
      <dgm:spPr/>
    </dgm:pt>
    <dgm:pt modelId="{0C116061-8F85-45EE-98E3-1ABD83518BFF}" type="pres">
      <dgm:prSet presAssocID="{C96F10AC-533D-4010-ABFB-AF2991077DA6}" presName="gear3" presStyleLbl="node1" presStyleIdx="2" presStyleCnt="3" custLinFactNeighborX="3906" custLinFactNeighborY="0"/>
      <dgm:spPr/>
    </dgm:pt>
    <dgm:pt modelId="{86D70480-F195-4456-B63A-45A7F250C1F8}" type="pres">
      <dgm:prSet presAssocID="{C96F10AC-533D-4010-ABFB-AF2991077DA6}" presName="gear3tx" presStyleLbl="node1" presStyleIdx="2" presStyleCnt="3">
        <dgm:presLayoutVars>
          <dgm:chMax val="1"/>
          <dgm:bulletEnabled val="1"/>
        </dgm:presLayoutVars>
      </dgm:prSet>
      <dgm:spPr/>
    </dgm:pt>
    <dgm:pt modelId="{2FD00ADA-8FCF-4376-9D2B-802AE87A1A78}" type="pres">
      <dgm:prSet presAssocID="{C96F10AC-533D-4010-ABFB-AF2991077DA6}" presName="gear3srcNode" presStyleLbl="node1" presStyleIdx="2" presStyleCnt="3"/>
      <dgm:spPr/>
    </dgm:pt>
    <dgm:pt modelId="{9E530C5B-3273-407E-AB71-A513EDCE4915}" type="pres">
      <dgm:prSet presAssocID="{C96F10AC-533D-4010-ABFB-AF2991077DA6}" presName="gear3dstNode" presStyleLbl="node1" presStyleIdx="2" presStyleCnt="3"/>
      <dgm:spPr/>
    </dgm:pt>
    <dgm:pt modelId="{3846D131-944C-42C3-B91E-92A17621A2F3}" type="pres">
      <dgm:prSet presAssocID="{A906F370-231C-4B37-BD0B-133603BD81ED}" presName="connector1" presStyleLbl="sibTrans2D1" presStyleIdx="0" presStyleCnt="3"/>
      <dgm:spPr/>
    </dgm:pt>
    <dgm:pt modelId="{4BFABCF2-3119-4E9F-A3FF-51DD9BF49A76}" type="pres">
      <dgm:prSet presAssocID="{AC8778A8-BEEC-4E96-809E-D9AA68CF8CF7}" presName="connector2" presStyleLbl="sibTrans2D1" presStyleIdx="1" presStyleCnt="3"/>
      <dgm:spPr/>
    </dgm:pt>
    <dgm:pt modelId="{3429117A-0E8C-412A-B438-C032FCE45E58}" type="pres">
      <dgm:prSet presAssocID="{BE41C7E7-D315-4303-867B-F6E937AB179D}" presName="connector3" presStyleLbl="sibTrans2D1" presStyleIdx="2" presStyleCnt="3"/>
      <dgm:spPr/>
    </dgm:pt>
  </dgm:ptLst>
  <dgm:cxnLst>
    <dgm:cxn modelId="{C0116724-3CC5-4A03-901F-6583D0AF81C3}" type="presOf" srcId="{EA79D00E-C67B-45B0-A98E-170C8553A0C3}" destId="{ED92F192-F61C-47F2-BBCB-E1A73E06F331}" srcOrd="2" destOrd="0" presId="urn:microsoft.com/office/officeart/2005/8/layout/gear1"/>
    <dgm:cxn modelId="{9E1B4525-C4EA-4EF8-8367-26212B29FF70}" type="presOf" srcId="{C96F10AC-533D-4010-ABFB-AF2991077DA6}" destId="{2FD00ADA-8FCF-4376-9D2B-802AE87A1A78}" srcOrd="2" destOrd="0" presId="urn:microsoft.com/office/officeart/2005/8/layout/gear1"/>
    <dgm:cxn modelId="{DC9F243D-65C7-4BA2-B038-F7636BB2ACD3}" srcId="{C13FBE85-6D01-49F4-B8EE-6938E6577619}" destId="{C96F10AC-533D-4010-ABFB-AF2991077DA6}" srcOrd="2" destOrd="0" parTransId="{470CF5F4-12B9-47A5-B8BA-3F0E674D215E}" sibTransId="{BE41C7E7-D315-4303-867B-F6E937AB179D}"/>
    <dgm:cxn modelId="{E8028055-3160-4BF6-A79E-04CDB2B256D3}" type="presOf" srcId="{1F0C7B22-A563-4663-BB8C-774DD6928DCA}" destId="{3A3B1CD2-7FC3-4BA8-A546-5FC91C5E87DC}" srcOrd="1" destOrd="0" presId="urn:microsoft.com/office/officeart/2005/8/layout/gear1"/>
    <dgm:cxn modelId="{7EE01585-45EF-4926-B228-43BB59D15DB7}" type="presOf" srcId="{AC8778A8-BEEC-4E96-809E-D9AA68CF8CF7}" destId="{4BFABCF2-3119-4E9F-A3FF-51DD9BF49A76}" srcOrd="0" destOrd="0" presId="urn:microsoft.com/office/officeart/2005/8/layout/gear1"/>
    <dgm:cxn modelId="{7BB03D8C-0E2E-4CB9-81CC-FF6E56D12382}" type="presOf" srcId="{C96F10AC-533D-4010-ABFB-AF2991077DA6}" destId="{9E530C5B-3273-407E-AB71-A513EDCE4915}" srcOrd="3" destOrd="0" presId="urn:microsoft.com/office/officeart/2005/8/layout/gear1"/>
    <dgm:cxn modelId="{40859C94-C46C-45F2-9230-07672A76C8C0}" type="presOf" srcId="{A906F370-231C-4B37-BD0B-133603BD81ED}" destId="{3846D131-944C-42C3-B91E-92A17621A2F3}" srcOrd="0" destOrd="0" presId="urn:microsoft.com/office/officeart/2005/8/layout/gear1"/>
    <dgm:cxn modelId="{9F0BDC95-CFAC-4E27-8F56-0E8510C008FE}" type="presOf" srcId="{1F0C7B22-A563-4663-BB8C-774DD6928DCA}" destId="{96CE5E45-23E6-4DFA-A195-750554CE3B76}" srcOrd="2" destOrd="0" presId="urn:microsoft.com/office/officeart/2005/8/layout/gear1"/>
    <dgm:cxn modelId="{3B0A21A1-0AA7-4EBD-A00A-76639019B069}" type="presOf" srcId="{C96F10AC-533D-4010-ABFB-AF2991077DA6}" destId="{86D70480-F195-4456-B63A-45A7F250C1F8}" srcOrd="1" destOrd="0" presId="urn:microsoft.com/office/officeart/2005/8/layout/gear1"/>
    <dgm:cxn modelId="{8D7DD6AE-2ED5-4203-8933-FDB4A2B11C13}" type="presOf" srcId="{EA79D00E-C67B-45B0-A98E-170C8553A0C3}" destId="{C926F404-8932-4B25-B755-349BAC7FAFD6}" srcOrd="0" destOrd="0" presId="urn:microsoft.com/office/officeart/2005/8/layout/gear1"/>
    <dgm:cxn modelId="{B96329B0-3A98-4122-B1F4-1494001A87C8}" type="presOf" srcId="{EA79D00E-C67B-45B0-A98E-170C8553A0C3}" destId="{DF3CB04B-108F-498A-BF5C-595C4ABF4784}" srcOrd="1" destOrd="0" presId="urn:microsoft.com/office/officeart/2005/8/layout/gear1"/>
    <dgm:cxn modelId="{359824B3-946A-4BEA-BBEA-2A98CF53E8E2}" type="presOf" srcId="{1F0C7B22-A563-4663-BB8C-774DD6928DCA}" destId="{7069B77F-2164-42BB-8ACE-673EDE2DB59B}" srcOrd="0" destOrd="0" presId="urn:microsoft.com/office/officeart/2005/8/layout/gear1"/>
    <dgm:cxn modelId="{A72A8DC2-9A95-46FB-AB7C-5F514488214A}" type="presOf" srcId="{C13FBE85-6D01-49F4-B8EE-6938E6577619}" destId="{49A7F04C-040B-4433-9FF1-1DC45C900A3D}" srcOrd="0" destOrd="0" presId="urn:microsoft.com/office/officeart/2005/8/layout/gear1"/>
    <dgm:cxn modelId="{1118DDC7-EE06-4986-BA59-A680A1C7D74D}" type="presOf" srcId="{BE41C7E7-D315-4303-867B-F6E937AB179D}" destId="{3429117A-0E8C-412A-B438-C032FCE45E58}" srcOrd="0" destOrd="0" presId="urn:microsoft.com/office/officeart/2005/8/layout/gear1"/>
    <dgm:cxn modelId="{013B06D1-781F-49A3-B4B1-3CF07080C50C}" type="presOf" srcId="{C96F10AC-533D-4010-ABFB-AF2991077DA6}" destId="{0C116061-8F85-45EE-98E3-1ABD83518BFF}" srcOrd="0" destOrd="0" presId="urn:microsoft.com/office/officeart/2005/8/layout/gear1"/>
    <dgm:cxn modelId="{6B5EAFED-DCFC-416C-8E90-821A922914D6}" srcId="{C13FBE85-6D01-49F4-B8EE-6938E6577619}" destId="{1F0C7B22-A563-4663-BB8C-774DD6928DCA}" srcOrd="0" destOrd="0" parTransId="{4B198AC7-93F8-43D6-BDE1-FED3846947D8}" sibTransId="{A906F370-231C-4B37-BD0B-133603BD81ED}"/>
    <dgm:cxn modelId="{AA83B2FE-40A8-4DEE-9EE1-B1B09BD0BAAB}" srcId="{C13FBE85-6D01-49F4-B8EE-6938E6577619}" destId="{EA79D00E-C67B-45B0-A98E-170C8553A0C3}" srcOrd="1" destOrd="0" parTransId="{9B654269-3104-41B4-9D49-69A17FD41EAD}" sibTransId="{AC8778A8-BEEC-4E96-809E-D9AA68CF8CF7}"/>
    <dgm:cxn modelId="{278DDA5A-AF16-4558-9F93-E3586C96CD7C}" type="presParOf" srcId="{49A7F04C-040B-4433-9FF1-1DC45C900A3D}" destId="{7069B77F-2164-42BB-8ACE-673EDE2DB59B}" srcOrd="0" destOrd="0" presId="urn:microsoft.com/office/officeart/2005/8/layout/gear1"/>
    <dgm:cxn modelId="{7321B791-0839-46A8-B7C8-C0761A84B515}" type="presParOf" srcId="{49A7F04C-040B-4433-9FF1-1DC45C900A3D}" destId="{3A3B1CD2-7FC3-4BA8-A546-5FC91C5E87DC}" srcOrd="1" destOrd="0" presId="urn:microsoft.com/office/officeart/2005/8/layout/gear1"/>
    <dgm:cxn modelId="{49FACE2A-B543-42F8-9413-B24B76418BD3}" type="presParOf" srcId="{49A7F04C-040B-4433-9FF1-1DC45C900A3D}" destId="{96CE5E45-23E6-4DFA-A195-750554CE3B76}" srcOrd="2" destOrd="0" presId="urn:microsoft.com/office/officeart/2005/8/layout/gear1"/>
    <dgm:cxn modelId="{29F9A6BB-4A31-4FDC-877F-C33F41C49731}" type="presParOf" srcId="{49A7F04C-040B-4433-9FF1-1DC45C900A3D}" destId="{C926F404-8932-4B25-B755-349BAC7FAFD6}" srcOrd="3" destOrd="0" presId="urn:microsoft.com/office/officeart/2005/8/layout/gear1"/>
    <dgm:cxn modelId="{23B7F639-A320-48CF-A852-59A1BE2FE3D7}" type="presParOf" srcId="{49A7F04C-040B-4433-9FF1-1DC45C900A3D}" destId="{DF3CB04B-108F-498A-BF5C-595C4ABF4784}" srcOrd="4" destOrd="0" presId="urn:microsoft.com/office/officeart/2005/8/layout/gear1"/>
    <dgm:cxn modelId="{2F5C1A0A-18B3-4296-A1F2-66CEFE33F1DF}" type="presParOf" srcId="{49A7F04C-040B-4433-9FF1-1DC45C900A3D}" destId="{ED92F192-F61C-47F2-BBCB-E1A73E06F331}" srcOrd="5" destOrd="0" presId="urn:microsoft.com/office/officeart/2005/8/layout/gear1"/>
    <dgm:cxn modelId="{636EA28A-17E7-4677-9E5A-71CF98322455}" type="presParOf" srcId="{49A7F04C-040B-4433-9FF1-1DC45C900A3D}" destId="{0C116061-8F85-45EE-98E3-1ABD83518BFF}" srcOrd="6" destOrd="0" presId="urn:microsoft.com/office/officeart/2005/8/layout/gear1"/>
    <dgm:cxn modelId="{B471BF8D-B2EF-4C68-BFB1-3DF49B054E16}" type="presParOf" srcId="{49A7F04C-040B-4433-9FF1-1DC45C900A3D}" destId="{86D70480-F195-4456-B63A-45A7F250C1F8}" srcOrd="7" destOrd="0" presId="urn:microsoft.com/office/officeart/2005/8/layout/gear1"/>
    <dgm:cxn modelId="{AEF48A26-3F3D-44AC-9E69-B84674B9DA13}" type="presParOf" srcId="{49A7F04C-040B-4433-9FF1-1DC45C900A3D}" destId="{2FD00ADA-8FCF-4376-9D2B-802AE87A1A78}" srcOrd="8" destOrd="0" presId="urn:microsoft.com/office/officeart/2005/8/layout/gear1"/>
    <dgm:cxn modelId="{2B261416-F476-4066-8041-3702D3BF60A8}" type="presParOf" srcId="{49A7F04C-040B-4433-9FF1-1DC45C900A3D}" destId="{9E530C5B-3273-407E-AB71-A513EDCE4915}" srcOrd="9" destOrd="0" presId="urn:microsoft.com/office/officeart/2005/8/layout/gear1"/>
    <dgm:cxn modelId="{306C9A61-7753-4353-87B9-3B43A9BAE5FF}" type="presParOf" srcId="{49A7F04C-040B-4433-9FF1-1DC45C900A3D}" destId="{3846D131-944C-42C3-B91E-92A17621A2F3}" srcOrd="10" destOrd="0" presId="urn:microsoft.com/office/officeart/2005/8/layout/gear1"/>
    <dgm:cxn modelId="{0D7BE423-0C56-4B6F-A3B3-65452FA3DA51}" type="presParOf" srcId="{49A7F04C-040B-4433-9FF1-1DC45C900A3D}" destId="{4BFABCF2-3119-4E9F-A3FF-51DD9BF49A76}" srcOrd="11" destOrd="0" presId="urn:microsoft.com/office/officeart/2005/8/layout/gear1"/>
    <dgm:cxn modelId="{E1774A00-B8C7-4EEA-B5D8-A7F1F4C8492D}" type="presParOf" srcId="{49A7F04C-040B-4433-9FF1-1DC45C900A3D}" destId="{3429117A-0E8C-412A-B438-C032FCE45E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0FA0F-EAD4-4273-BADA-525893990194}">
      <dsp:nvSpPr>
        <dsp:cNvPr id="0" name=""/>
        <dsp:cNvSpPr/>
      </dsp:nvSpPr>
      <dsp:spPr>
        <a:xfrm>
          <a:off x="0" y="454949"/>
          <a:ext cx="6253787" cy="20646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5363" tIns="145796" rIns="485363"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Trainees who choose to train LTFT as a personal choice that meets their individual professional or lifestyle needs. Whilst that choice (and the reasons for it) are not subject to the judgement of anyone else it is dependent upon and might be limited by service considerations. </a:t>
          </a:r>
          <a:endParaRPr lang="en-GB" sz="2000" i="0" kern="1200" dirty="0"/>
        </a:p>
      </dsp:txBody>
      <dsp:txXfrm>
        <a:off x="0" y="454949"/>
        <a:ext cx="6253787" cy="2064696"/>
      </dsp:txXfrm>
    </dsp:sp>
    <dsp:sp modelId="{479AEB1D-A290-42D2-8536-2C8A0BF0873C}">
      <dsp:nvSpPr>
        <dsp:cNvPr id="0" name=""/>
        <dsp:cNvSpPr/>
      </dsp:nvSpPr>
      <dsp:spPr>
        <a:xfrm>
          <a:off x="312383" y="18171"/>
          <a:ext cx="4373375" cy="5219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465" tIns="0" rIns="165465" bIns="0" numCol="1" spcCol="1270" anchor="ctr" anchorCtr="0">
          <a:noAutofit/>
        </a:bodyPr>
        <a:lstStyle/>
        <a:p>
          <a:pPr marL="0" lvl="0" indent="0" algn="l" defTabSz="1066800">
            <a:lnSpc>
              <a:spcPct val="90000"/>
            </a:lnSpc>
            <a:spcBef>
              <a:spcPct val="0"/>
            </a:spcBef>
            <a:spcAft>
              <a:spcPct val="35000"/>
            </a:spcAft>
            <a:buNone/>
          </a:pPr>
          <a:r>
            <a:rPr lang="en-US" sz="2400" b="1" i="0" kern="1200" dirty="0"/>
            <a:t>Category 3</a:t>
          </a:r>
          <a:endParaRPr lang="en-GB" sz="2400" b="1" i="0" kern="1200" dirty="0"/>
        </a:p>
      </dsp:txBody>
      <dsp:txXfrm>
        <a:off x="337861" y="43649"/>
        <a:ext cx="4322419" cy="470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B77F-2164-42BB-8ACE-673EDE2DB59B}">
      <dsp:nvSpPr>
        <dsp:cNvPr id="0" name=""/>
        <dsp:cNvSpPr/>
      </dsp:nvSpPr>
      <dsp:spPr>
        <a:xfrm>
          <a:off x="2791451" y="1940678"/>
          <a:ext cx="2371940" cy="237194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Improve Wellbeing</a:t>
          </a:r>
          <a:endParaRPr lang="en-GB" sz="1600" b="1" kern="1200" dirty="0"/>
        </a:p>
      </dsp:txBody>
      <dsp:txXfrm>
        <a:off x="3268316" y="2496294"/>
        <a:ext cx="1418210" cy="1219226"/>
      </dsp:txXfrm>
    </dsp:sp>
    <dsp:sp modelId="{C926F404-8932-4B25-B755-349BAC7FAFD6}">
      <dsp:nvSpPr>
        <dsp:cNvPr id="0" name=""/>
        <dsp:cNvSpPr/>
      </dsp:nvSpPr>
      <dsp:spPr>
        <a:xfrm>
          <a:off x="1411413" y="1380038"/>
          <a:ext cx="1725047" cy="172504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Reduce</a:t>
          </a:r>
          <a:r>
            <a:rPr lang="en-US" sz="1600" kern="1200" dirty="0"/>
            <a:t> </a:t>
          </a:r>
          <a:r>
            <a:rPr lang="en-US" sz="1600" b="1" kern="1200" dirty="0"/>
            <a:t>attrition</a:t>
          </a:r>
          <a:endParaRPr lang="en-GB" sz="1600" b="1" kern="1200" dirty="0"/>
        </a:p>
      </dsp:txBody>
      <dsp:txXfrm>
        <a:off x="1845699" y="1816949"/>
        <a:ext cx="856475" cy="851225"/>
      </dsp:txXfrm>
    </dsp:sp>
    <dsp:sp modelId="{0C116061-8F85-45EE-98E3-1ABD83518BFF}">
      <dsp:nvSpPr>
        <dsp:cNvPr id="0" name=""/>
        <dsp:cNvSpPr/>
      </dsp:nvSpPr>
      <dsp:spPr>
        <a:xfrm rot="20700000">
          <a:off x="2458472" y="189931"/>
          <a:ext cx="1690194" cy="169019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Improve</a:t>
          </a:r>
          <a:r>
            <a:rPr lang="en-US" sz="1400" b="1" kern="1200" dirty="0"/>
            <a:t> </a:t>
          </a:r>
          <a:r>
            <a:rPr lang="en-US" sz="1600" b="1" kern="1200" dirty="0"/>
            <a:t>morale</a:t>
          </a:r>
          <a:endParaRPr lang="en-GB" sz="1600" b="1" kern="1200" dirty="0"/>
        </a:p>
      </dsp:txBody>
      <dsp:txXfrm rot="-20700000">
        <a:off x="2829181" y="560640"/>
        <a:ext cx="948776" cy="948776"/>
      </dsp:txXfrm>
    </dsp:sp>
    <dsp:sp modelId="{3846D131-944C-42C3-B91E-92A17621A2F3}">
      <dsp:nvSpPr>
        <dsp:cNvPr id="0" name=""/>
        <dsp:cNvSpPr/>
      </dsp:nvSpPr>
      <dsp:spPr>
        <a:xfrm>
          <a:off x="2610363" y="1582018"/>
          <a:ext cx="3036083" cy="3036083"/>
        </a:xfrm>
        <a:prstGeom prst="circularArrow">
          <a:avLst>
            <a:gd name="adj1" fmla="val 4687"/>
            <a:gd name="adj2" fmla="val 299029"/>
            <a:gd name="adj3" fmla="val 2518972"/>
            <a:gd name="adj4" fmla="val 1585524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ABCF2-3119-4E9F-A3FF-51DD9BF49A76}">
      <dsp:nvSpPr>
        <dsp:cNvPr id="0" name=""/>
        <dsp:cNvSpPr/>
      </dsp:nvSpPr>
      <dsp:spPr>
        <a:xfrm>
          <a:off x="1105910" y="997842"/>
          <a:ext cx="2205904" cy="220590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9117A-0E8C-412A-B438-C032FCE45E58}">
      <dsp:nvSpPr>
        <dsp:cNvPr id="0" name=""/>
        <dsp:cNvSpPr/>
      </dsp:nvSpPr>
      <dsp:spPr>
        <a:xfrm>
          <a:off x="1986656" y="-180792"/>
          <a:ext cx="2378409" cy="237840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2/18/2021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2/18/2021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10</a:t>
            </a:fld>
            <a:endParaRPr lang="en-US"/>
          </a:p>
        </p:txBody>
      </p:sp>
    </p:spTree>
    <p:extLst>
      <p:ext uri="{BB962C8B-B14F-4D97-AF65-F5344CB8AC3E}">
        <p14:creationId xmlns:p14="http://schemas.microsoft.com/office/powerpoint/2010/main" val="102710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a:p>
        </p:txBody>
      </p:sp>
    </p:spTree>
    <p:extLst>
      <p:ext uri="{BB962C8B-B14F-4D97-AF65-F5344CB8AC3E}">
        <p14:creationId xmlns:p14="http://schemas.microsoft.com/office/powerpoint/2010/main" val="425094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a:p>
        </p:txBody>
      </p:sp>
    </p:spTree>
    <p:extLst>
      <p:ext uri="{BB962C8B-B14F-4D97-AF65-F5344CB8AC3E}">
        <p14:creationId xmlns:p14="http://schemas.microsoft.com/office/powerpoint/2010/main" val="49380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3</a:t>
            </a:fld>
            <a:endParaRPr lang="en-US"/>
          </a:p>
        </p:txBody>
      </p:sp>
    </p:spTree>
    <p:extLst>
      <p:ext uri="{BB962C8B-B14F-4D97-AF65-F5344CB8AC3E}">
        <p14:creationId xmlns:p14="http://schemas.microsoft.com/office/powerpoint/2010/main" val="217980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a:p>
        </p:txBody>
      </p:sp>
    </p:spTree>
    <p:extLst>
      <p:ext uri="{BB962C8B-B14F-4D97-AF65-F5344CB8AC3E}">
        <p14:creationId xmlns:p14="http://schemas.microsoft.com/office/powerpoint/2010/main" val="182492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a:p>
        </p:txBody>
      </p:sp>
    </p:spTree>
    <p:extLst>
      <p:ext uri="{BB962C8B-B14F-4D97-AF65-F5344CB8AC3E}">
        <p14:creationId xmlns:p14="http://schemas.microsoft.com/office/powerpoint/2010/main" val="158712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8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15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a:p>
        </p:txBody>
      </p:sp>
    </p:spTree>
    <p:extLst>
      <p:ext uri="{BB962C8B-B14F-4D97-AF65-F5344CB8AC3E}">
        <p14:creationId xmlns:p14="http://schemas.microsoft.com/office/powerpoint/2010/main" val="337192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a:p>
        </p:txBody>
      </p:sp>
    </p:spTree>
    <p:extLst>
      <p:ext uri="{BB962C8B-B14F-4D97-AF65-F5344CB8AC3E}">
        <p14:creationId xmlns:p14="http://schemas.microsoft.com/office/powerpoint/2010/main" val="124962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71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57673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61937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20933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5360988" y="2638425"/>
            <a:ext cx="3451225" cy="2457450"/>
          </a:xfrm>
          <a:prstGeom prst="rect">
            <a:avLst/>
          </a:prstGeom>
        </p:spPr>
        <p:txBody>
          <a:bodyPr/>
          <a:lstStyle>
            <a:lvl1pPr marL="0" indent="0" algn="ctr">
              <a:buNone/>
              <a:defRPr sz="2400" baseline="0"/>
            </a:lvl1pPr>
          </a:lstStyle>
          <a:p>
            <a:r>
              <a:rPr lang="en-GB" dirty="0"/>
              <a:t>Click here to insert your photograph</a:t>
            </a:r>
          </a:p>
        </p:txBody>
      </p:sp>
      <p:sp>
        <p:nvSpPr>
          <p:cNvPr id="6" name="Subtitle 2"/>
          <p:cNvSpPr>
            <a:spLocks noGrp="1"/>
          </p:cNvSpPr>
          <p:nvPr>
            <p:ph type="subTitle" idx="1" hasCustomPrompt="1"/>
          </p:nvPr>
        </p:nvSpPr>
        <p:spPr>
          <a:xfrm>
            <a:off x="457200" y="19097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10" name="Text Placeholder 7"/>
          <p:cNvSpPr>
            <a:spLocks noGrp="1"/>
          </p:cNvSpPr>
          <p:nvPr>
            <p:ph type="body" sz="quarter" idx="13" hasCustomPrompt="1"/>
          </p:nvPr>
        </p:nvSpPr>
        <p:spPr>
          <a:xfrm>
            <a:off x="457201" y="2619375"/>
            <a:ext cx="46863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
          <p:cNvSpPr>
            <a:spLocks noGrp="1"/>
          </p:cNvSpPr>
          <p:nvPr>
            <p:ph type="ctrTitle" hasCustomPrompt="1"/>
          </p:nvPr>
        </p:nvSpPr>
        <p:spPr>
          <a:xfrm>
            <a:off x="457200" y="11779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13033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74" r:id="rId1"/>
    <p:sldLayoutId id="2147483651" r:id="rId2"/>
    <p:sldLayoutId id="2147483673" r:id="rId3"/>
    <p:sldLayoutId id="2147483649" r:id="rId4"/>
    <p:sldLayoutId id="2147483650"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14" name="Picture 13" descr="bottom_bran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Rectangle 1">
            <a:extLst>
              <a:ext uri="{FF2B5EF4-FFF2-40B4-BE49-F238E27FC236}">
                <a16:creationId xmlns:a16="http://schemas.microsoft.com/office/drawing/2014/main" id="{C254E8E2-2531-4365-AD10-F7126E0DDE11}"/>
              </a:ext>
            </a:extLst>
          </p:cNvPr>
          <p:cNvSpPr/>
          <p:nvPr/>
        </p:nvSpPr>
        <p:spPr>
          <a:xfrm>
            <a:off x="111544" y="1044626"/>
            <a:ext cx="9032456" cy="1754839"/>
          </a:xfrm>
          <a:prstGeom prst="rect">
            <a:avLst/>
          </a:prstGeom>
        </p:spPr>
        <p:txBody>
          <a:bodyPr wrap="square">
            <a:spAutoFit/>
          </a:bodyPr>
          <a:lstStyle/>
          <a:p>
            <a:pPr>
              <a:lnSpc>
                <a:spcPct val="115000"/>
              </a:lnSpc>
            </a:pPr>
            <a:r>
              <a:rPr lang="en-GB" sz="3200" b="1" dirty="0">
                <a:solidFill>
                  <a:srgbClr val="A00054"/>
                </a:solidFill>
              </a:rPr>
              <a:t>Medical Education Reform Programme</a:t>
            </a:r>
          </a:p>
          <a:p>
            <a:pPr>
              <a:lnSpc>
                <a:spcPct val="115000"/>
              </a:lnSpc>
            </a:pPr>
            <a:r>
              <a:rPr lang="en-GB" sz="3200" b="1" dirty="0">
                <a:solidFill>
                  <a:srgbClr val="A00054"/>
                </a:solidFill>
                <a:latin typeface="Arial" panose="020B0604020202020204" pitchFamily="34" charset="0"/>
                <a:ea typeface="Calibri" panose="020F0502020204030204" pitchFamily="34" charset="0"/>
                <a:cs typeface="Times New Roman" panose="02020603050405020304" pitchFamily="18" charset="0"/>
              </a:rPr>
              <a:t>Less Than Full Time Training Category 3 Expansion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07818" y="1497885"/>
            <a:ext cx="8741110" cy="4045527"/>
          </a:xfrm>
        </p:spPr>
        <p:txBody>
          <a:bodyPr/>
          <a:lstStyle/>
          <a:p>
            <a:pPr marL="285750" lvl="0" indent="-285750">
              <a:buFont typeface="Arial" panose="020B0604020202020204" pitchFamily="34" charset="0"/>
              <a:buChar char="•"/>
            </a:pPr>
            <a:r>
              <a:rPr lang="en-GB" sz="1800" dirty="0"/>
              <a:t>A project guidance document has been disseminated outlining the further details.</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There will be robust data collection process established in line with the national revised evaluation strategy. As part of this it has been agreed that trainees undertaking the LTFT Cat 3 short term offer will be recorded on TIS.</a:t>
            </a:r>
          </a:p>
          <a:p>
            <a:pPr marL="285750" lvl="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Please add the following statement to the trainees LTFT placement in the Comments box:</a:t>
            </a:r>
          </a:p>
          <a:p>
            <a:pPr marL="685800" lvl="1">
              <a:buFont typeface="Arial" panose="020B0604020202020204" pitchFamily="34" charset="0"/>
              <a:buChar char="•"/>
            </a:pPr>
            <a:r>
              <a:rPr lang="en-GB" sz="1800" dirty="0"/>
              <a:t>LTFT Cat 3</a:t>
            </a:r>
          </a:p>
          <a:p>
            <a:pPr marL="285750" lvl="0" indent="-285750">
              <a:buFont typeface="Arial" panose="020B0604020202020204" pitchFamily="34" charset="0"/>
              <a:buChar char="•"/>
            </a:pPr>
            <a:endParaRPr lang="en-GB" sz="1800" dirty="0"/>
          </a:p>
          <a:p>
            <a:endParaRPr lang="en-GB" sz="1800" dirty="0"/>
          </a:p>
          <a:p>
            <a:endParaRPr lang="en-GB" sz="1800" dirty="0"/>
          </a:p>
          <a:p>
            <a:endParaRPr lang="en-GB" sz="1800" dirty="0"/>
          </a:p>
          <a:p>
            <a:endParaRPr lang="en-GB" sz="1800" dirty="0"/>
          </a:p>
          <a:p>
            <a:endParaRPr lang="en-GB" sz="1800"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4"/>
            <a:ext cx="7772400" cy="679449"/>
          </a:xfrm>
        </p:spPr>
        <p:txBody>
          <a:bodyPr/>
          <a:lstStyle/>
          <a:p>
            <a:r>
              <a:rPr lang="en-US" dirty="0"/>
              <a:t>Implementation</a:t>
            </a:r>
            <a:endParaRPr lang="en-GB" dirty="0"/>
          </a:p>
        </p:txBody>
      </p:sp>
    </p:spTree>
    <p:extLst>
      <p:ext uri="{BB962C8B-B14F-4D97-AF65-F5344CB8AC3E}">
        <p14:creationId xmlns:p14="http://schemas.microsoft.com/office/powerpoint/2010/main" val="197984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07818" y="1497885"/>
            <a:ext cx="8741110" cy="4045527"/>
          </a:xfrm>
        </p:spPr>
        <p:txBody>
          <a:bodyPr/>
          <a:lstStyle/>
          <a:p>
            <a:pPr marL="0" lvl="0" indent="0">
              <a:buNone/>
            </a:pPr>
            <a:r>
              <a:rPr lang="en-GB" sz="1800" dirty="0"/>
              <a:t>The below table outlines the implementation plan this tranche:</a:t>
            </a:r>
          </a:p>
          <a:p>
            <a:pPr marL="285750" lvl="0" indent="-285750">
              <a:buFont typeface="Arial" panose="020B0604020202020204" pitchFamily="34" charset="0"/>
              <a:buChar char="•"/>
            </a:pPr>
            <a:endParaRPr lang="en-GB" sz="1800" dirty="0"/>
          </a:p>
          <a:p>
            <a:endParaRPr lang="en-GB" sz="1800" dirty="0"/>
          </a:p>
          <a:p>
            <a:endParaRPr lang="en-GB" sz="1800"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4"/>
            <a:ext cx="7772400" cy="679449"/>
          </a:xfrm>
        </p:spPr>
        <p:txBody>
          <a:bodyPr/>
          <a:lstStyle/>
          <a:p>
            <a:r>
              <a:rPr lang="en-US" dirty="0"/>
              <a:t>Roll out </a:t>
            </a:r>
            <a:endParaRPr lang="en-GB" dirty="0"/>
          </a:p>
        </p:txBody>
      </p:sp>
      <p:graphicFrame>
        <p:nvGraphicFramePr>
          <p:cNvPr id="5" name="Table 4">
            <a:extLst>
              <a:ext uri="{FF2B5EF4-FFF2-40B4-BE49-F238E27FC236}">
                <a16:creationId xmlns:a16="http://schemas.microsoft.com/office/drawing/2014/main" id="{0F6C467C-EC6A-49CD-B4C1-1EDC53269A54}"/>
              </a:ext>
            </a:extLst>
          </p:cNvPr>
          <p:cNvGraphicFramePr>
            <a:graphicFrameLocks noGrp="1"/>
          </p:cNvGraphicFramePr>
          <p:nvPr>
            <p:extLst>
              <p:ext uri="{D42A27DB-BD31-4B8C-83A1-F6EECF244321}">
                <p14:modId xmlns:p14="http://schemas.microsoft.com/office/powerpoint/2010/main" val="1097004642"/>
              </p:ext>
            </p:extLst>
          </p:nvPr>
        </p:nvGraphicFramePr>
        <p:xfrm>
          <a:off x="612742" y="2036190"/>
          <a:ext cx="7367476" cy="2035382"/>
        </p:xfrm>
        <a:graphic>
          <a:graphicData uri="http://schemas.openxmlformats.org/drawingml/2006/table">
            <a:tbl>
              <a:tblPr firstRow="1" firstCol="1" bandRow="1"/>
              <a:tblGrid>
                <a:gridCol w="2611830">
                  <a:extLst>
                    <a:ext uri="{9D8B030D-6E8A-4147-A177-3AD203B41FA5}">
                      <a16:colId xmlns:a16="http://schemas.microsoft.com/office/drawing/2014/main" val="1274760172"/>
                    </a:ext>
                  </a:extLst>
                </a:gridCol>
                <a:gridCol w="2139621">
                  <a:extLst>
                    <a:ext uri="{9D8B030D-6E8A-4147-A177-3AD203B41FA5}">
                      <a16:colId xmlns:a16="http://schemas.microsoft.com/office/drawing/2014/main" val="273478856"/>
                    </a:ext>
                  </a:extLst>
                </a:gridCol>
                <a:gridCol w="2616025">
                  <a:extLst>
                    <a:ext uri="{9D8B030D-6E8A-4147-A177-3AD203B41FA5}">
                      <a16:colId xmlns:a16="http://schemas.microsoft.com/office/drawing/2014/main" val="1077455758"/>
                    </a:ext>
                  </a:extLst>
                </a:gridCol>
              </a:tblGrid>
              <a:tr h="598414">
                <a:tc>
                  <a:txBody>
                    <a:bodyPr/>
                    <a:lstStyle/>
                    <a:p>
                      <a:pPr algn="just">
                        <a:lnSpc>
                          <a:spcPct val="150000"/>
                        </a:lnSpc>
                      </a:pPr>
                      <a:r>
                        <a:rPr lang="en-GB" sz="1100" b="1">
                          <a:effectLst/>
                          <a:latin typeface="Arial" panose="020B0604020202020204" pitchFamily="34" charset="0"/>
                          <a:ea typeface="Cambria" panose="02040503050406030204" pitchFamily="18" charset="0"/>
                          <a:cs typeface="Times New Roman" panose="02020603050405020304" pitchFamily="18" charset="0"/>
                        </a:rPr>
                        <a:t>Specialty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b="1">
                          <a:effectLst/>
                          <a:latin typeface="Arial" panose="020B0604020202020204" pitchFamily="34" charset="0"/>
                          <a:ea typeface="Cambria" panose="02040503050406030204" pitchFamily="18" charset="0"/>
                          <a:cs typeface="Times New Roman" panose="02020603050405020304" pitchFamily="18" charset="0"/>
                        </a:rPr>
                        <a:t>Lead in period go live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b="1">
                          <a:effectLst/>
                          <a:latin typeface="Arial" panose="020B0604020202020204" pitchFamily="34" charset="0"/>
                          <a:ea typeface="Cambria" panose="02040503050406030204" pitchFamily="18" charset="0"/>
                          <a:cs typeface="Times New Roman" panose="02020603050405020304" pitchFamily="18" charset="0"/>
                        </a:rPr>
                        <a:t>Full model implementation go live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973499"/>
                  </a:ext>
                </a:extLst>
              </a:tr>
              <a:tr h="598414">
                <a:tc>
                  <a:txBody>
                    <a:bodyPr/>
                    <a:lstStyle/>
                    <a:p>
                      <a:pPr>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Higher Physicianly Specialties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2021</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2022 Rotation</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953821"/>
                  </a:ext>
                </a:extLst>
              </a:tr>
              <a:tr h="279518">
                <a:tc>
                  <a:txBody>
                    <a:bodyPr/>
                    <a:lstStyle/>
                    <a:p>
                      <a:pPr>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Intensive Care Medicine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2021</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2022 Rotation</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480156"/>
                  </a:ext>
                </a:extLst>
              </a:tr>
              <a:tr h="279518">
                <a:tc>
                  <a:txBody>
                    <a:bodyPr/>
                    <a:lstStyle/>
                    <a:p>
                      <a:pPr>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Psychiatry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2021</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2022 Rotation</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23796"/>
                  </a:ext>
                </a:extLst>
              </a:tr>
              <a:tr h="279518">
                <a:tc>
                  <a:txBody>
                    <a:bodyPr/>
                    <a:lstStyle/>
                    <a:p>
                      <a:pPr>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Radiology</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a:effectLst/>
                          <a:latin typeface="Arial" panose="020B0604020202020204" pitchFamily="34" charset="0"/>
                          <a:ea typeface="Cambria" panose="02040503050406030204" pitchFamily="18" charset="0"/>
                          <a:cs typeface="Times New Roman" panose="02020603050405020304" pitchFamily="18" charset="0"/>
                        </a:rPr>
                        <a:t>August 2021</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GB" sz="1100" dirty="0">
                          <a:effectLst/>
                          <a:latin typeface="Arial" panose="020B0604020202020204" pitchFamily="34" charset="0"/>
                          <a:ea typeface="Cambria" panose="02040503050406030204" pitchFamily="18" charset="0"/>
                          <a:cs typeface="Times New Roman" panose="02020603050405020304" pitchFamily="18" charset="0"/>
                        </a:rPr>
                        <a:t>August 2022 Rotation</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0288"/>
                  </a:ext>
                </a:extLst>
              </a:tr>
            </a:tbl>
          </a:graphicData>
        </a:graphic>
      </p:graphicFrame>
    </p:spTree>
    <p:extLst>
      <p:ext uri="{BB962C8B-B14F-4D97-AF65-F5344CB8AC3E}">
        <p14:creationId xmlns:p14="http://schemas.microsoft.com/office/powerpoint/2010/main" val="123312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718339"/>
          </a:xfrm>
        </p:spPr>
        <p:txBody>
          <a:bodyPr/>
          <a:lstStyle/>
          <a:p>
            <a:pPr marL="0" indent="0">
              <a:spcBef>
                <a:spcPts val="600"/>
              </a:spcBef>
              <a:buNone/>
            </a:pPr>
            <a:r>
              <a:rPr lang="en-GB" dirty="0"/>
              <a:t>This information pack is intended for the following stakeholders:</a:t>
            </a:r>
          </a:p>
          <a:p>
            <a:pPr>
              <a:spcBef>
                <a:spcPts val="600"/>
              </a:spcBef>
            </a:pPr>
            <a:endParaRPr lang="en-GB" dirty="0"/>
          </a:p>
          <a:p>
            <a:pPr>
              <a:spcBef>
                <a:spcPts val="600"/>
              </a:spcBef>
            </a:pPr>
            <a:r>
              <a:rPr lang="en-GB" dirty="0"/>
              <a:t>Trainees </a:t>
            </a:r>
          </a:p>
          <a:p>
            <a:pPr>
              <a:spcBef>
                <a:spcPts val="600"/>
              </a:spcBef>
            </a:pPr>
            <a:r>
              <a:rPr lang="en-GB" dirty="0"/>
              <a:t>Directors of Medical Education</a:t>
            </a:r>
          </a:p>
          <a:p>
            <a:pPr>
              <a:spcBef>
                <a:spcPts val="600"/>
              </a:spcBef>
            </a:pPr>
            <a:r>
              <a:rPr lang="en-GB" dirty="0"/>
              <a:t>Heads of School</a:t>
            </a:r>
          </a:p>
          <a:p>
            <a:pPr>
              <a:spcBef>
                <a:spcPts val="600"/>
              </a:spcBef>
            </a:pPr>
            <a:r>
              <a:rPr lang="en-GB" dirty="0"/>
              <a:t>Training Programme Directors</a:t>
            </a:r>
          </a:p>
          <a:p>
            <a:pPr>
              <a:spcBef>
                <a:spcPts val="600"/>
              </a:spcBef>
            </a:pPr>
            <a:r>
              <a:rPr lang="en-GB" dirty="0"/>
              <a:t>Educational Supervisors </a:t>
            </a:r>
          </a:p>
          <a:p>
            <a:pPr>
              <a:spcBef>
                <a:spcPts val="600"/>
              </a:spcBef>
            </a:pPr>
            <a:r>
              <a:rPr lang="en-GB" dirty="0"/>
              <a:t>Medical Staffing</a:t>
            </a:r>
          </a:p>
          <a:p>
            <a:pPr>
              <a:spcBef>
                <a:spcPts val="600"/>
              </a:spcBef>
            </a:pPr>
            <a:r>
              <a:rPr lang="en-GB" dirty="0"/>
              <a:t>Trust HR</a:t>
            </a:r>
          </a:p>
          <a:p>
            <a:pPr>
              <a:spcBef>
                <a:spcPts val="600"/>
              </a:spcBef>
            </a:pPr>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Audience</a:t>
            </a:r>
          </a:p>
        </p:txBody>
      </p:sp>
    </p:spTree>
    <p:extLst>
      <p:ext uri="{BB962C8B-B14F-4D97-AF65-F5344CB8AC3E}">
        <p14:creationId xmlns:p14="http://schemas.microsoft.com/office/powerpoint/2010/main" val="127205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366975"/>
          </a:xfrm>
        </p:spPr>
        <p:txBody>
          <a:bodyPr/>
          <a:lstStyle/>
          <a:p>
            <a:pPr marL="0" indent="0">
              <a:buNone/>
            </a:pPr>
            <a:r>
              <a:rPr lang="en-GB" dirty="0"/>
              <a:t>Health Education England (HEE) is committed to supporting trainees during and post COVID, by ensuring mechanisms are in place to support trainee’s wellbeing and educational provision. As a result HEE is exploring how to utilise existing flexibility offers to provide this support. These offers include:</a:t>
            </a:r>
          </a:p>
          <a:p>
            <a:pPr marL="0" indent="0">
              <a:buNone/>
            </a:pPr>
            <a:endParaRPr lang="en-GB" sz="2200" dirty="0"/>
          </a:p>
          <a:p>
            <a:r>
              <a:rPr lang="en-GB" sz="2200" dirty="0"/>
              <a:t>Out of Programme Pause pilot extension </a:t>
            </a:r>
          </a:p>
          <a:p>
            <a:r>
              <a:rPr lang="en-GB" sz="2200" dirty="0"/>
              <a:t>LTFT Expansion </a:t>
            </a:r>
          </a:p>
          <a:p>
            <a:r>
              <a:rPr lang="en-GB" sz="2200" dirty="0"/>
              <a:t>Self Development Time for Foundation Trainees</a:t>
            </a:r>
            <a:endParaRPr lang="en-US" sz="2200" dirty="0"/>
          </a:p>
          <a:p>
            <a:endParaRPr lang="en-GB" dirty="0"/>
          </a:p>
          <a:p>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Background</a:t>
            </a:r>
          </a:p>
        </p:txBody>
      </p:sp>
    </p:spTree>
    <p:extLst>
      <p:ext uri="{BB962C8B-B14F-4D97-AF65-F5344CB8AC3E}">
        <p14:creationId xmlns:p14="http://schemas.microsoft.com/office/powerpoint/2010/main" val="1153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7561" y="1137712"/>
            <a:ext cx="8590407" cy="4366975"/>
          </a:xfrm>
        </p:spPr>
        <p:txBody>
          <a:bodyPr/>
          <a:lstStyle/>
          <a:p>
            <a:r>
              <a:rPr lang="en-US" sz="2200" dirty="0"/>
              <a:t>LTFT Category 3 is currently available in Emergency Medicine, Paediatrics &amp; Obstetrics and Gynecology. </a:t>
            </a:r>
          </a:p>
          <a:p>
            <a:endParaRPr lang="en-GB" sz="2200" dirty="0"/>
          </a:p>
          <a:p>
            <a:r>
              <a:rPr lang="en-US" sz="2200" dirty="0"/>
              <a:t>We are now taking forward the expansion of LTFT Category 3 and have developed an implementation model to achieve the following:</a:t>
            </a:r>
          </a:p>
          <a:p>
            <a:pPr lvl="1"/>
            <a:r>
              <a:rPr lang="en-US" sz="2200" dirty="0"/>
              <a:t>A model facilitating expansion at scale and pace </a:t>
            </a:r>
          </a:p>
          <a:p>
            <a:pPr lvl="1"/>
            <a:r>
              <a:rPr lang="en-US" sz="2200" dirty="0"/>
              <a:t>Opportunity for trainees to undertake a ‘taster’ period of Category 3 without committing to a longer period via a lead in year</a:t>
            </a:r>
          </a:p>
          <a:p>
            <a:pPr lvl="1"/>
            <a:r>
              <a:rPr lang="en-US" sz="2200" dirty="0"/>
              <a:t>The lead in year will facilitate an adjustment period for employers</a:t>
            </a:r>
          </a:p>
          <a:p>
            <a:endParaRPr lang="en-GB"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5"/>
            <a:ext cx="7772400" cy="679449"/>
          </a:xfrm>
        </p:spPr>
        <p:txBody>
          <a:bodyPr/>
          <a:lstStyle/>
          <a:p>
            <a:r>
              <a:rPr lang="en-GB" dirty="0"/>
              <a:t>LTFT Background</a:t>
            </a:r>
          </a:p>
        </p:txBody>
      </p:sp>
    </p:spTree>
    <p:extLst>
      <p:ext uri="{BB962C8B-B14F-4D97-AF65-F5344CB8AC3E}">
        <p14:creationId xmlns:p14="http://schemas.microsoft.com/office/powerpoint/2010/main" val="105115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4752BC-D044-4F02-B684-E55E322F5C02}"/>
              </a:ext>
            </a:extLst>
          </p:cNvPr>
          <p:cNvSpPr txBox="1"/>
          <p:nvPr/>
        </p:nvSpPr>
        <p:spPr>
          <a:xfrm>
            <a:off x="298279" y="1323820"/>
            <a:ext cx="8547442" cy="644791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t>Currently applicants for LTFT training within the Gold Guide criteria are prioritised into two categories, however Category 3 allows existing trainees to submit an application to train LTFT:</a:t>
            </a:r>
          </a:p>
          <a:p>
            <a:pPr marL="285750" indent="-285750">
              <a:spcBef>
                <a:spcPts val="600"/>
              </a:spcBef>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742950" lvl="1" indent="-285750">
              <a:buFont typeface="Arial" panose="020B0604020202020204" pitchFamily="34" charset="0"/>
              <a:buChar char="•"/>
            </a:pPr>
            <a:endParaRPr lang="en-GB" sz="2400" dirty="0"/>
          </a:p>
          <a:p>
            <a:pPr lvl="1"/>
            <a:endParaRPr lang="en-GB" sz="2400" dirty="0"/>
          </a:p>
        </p:txBody>
      </p:sp>
      <p:sp>
        <p:nvSpPr>
          <p:cNvPr id="7" name="Title 3">
            <a:extLst>
              <a:ext uri="{FF2B5EF4-FFF2-40B4-BE49-F238E27FC236}">
                <a16:creationId xmlns:a16="http://schemas.microsoft.com/office/drawing/2014/main" id="{3848C54A-D22B-45AC-8850-BAD9A8B4D135}"/>
              </a:ext>
            </a:extLst>
          </p:cNvPr>
          <p:cNvSpPr txBox="1">
            <a:spLocks/>
          </p:cNvSpPr>
          <p:nvPr/>
        </p:nvSpPr>
        <p:spPr>
          <a:xfrm>
            <a:off x="207818" y="146845"/>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US" dirty="0"/>
              <a:t>T</a:t>
            </a:r>
            <a:r>
              <a:rPr lang="en-GB" dirty="0"/>
              <a:t>he current position</a:t>
            </a:r>
          </a:p>
        </p:txBody>
      </p:sp>
      <p:graphicFrame>
        <p:nvGraphicFramePr>
          <p:cNvPr id="14" name="Diagram 13">
            <a:extLst>
              <a:ext uri="{FF2B5EF4-FFF2-40B4-BE49-F238E27FC236}">
                <a16:creationId xmlns:a16="http://schemas.microsoft.com/office/drawing/2014/main" id="{D2474FE5-FE09-45FA-81DB-B1D4A62BFD4F}"/>
              </a:ext>
            </a:extLst>
          </p:cNvPr>
          <p:cNvGraphicFramePr/>
          <p:nvPr>
            <p:extLst>
              <p:ext uri="{D42A27DB-BD31-4B8C-83A1-F6EECF244321}">
                <p14:modId xmlns:p14="http://schemas.microsoft.com/office/powerpoint/2010/main" val="997466239"/>
              </p:ext>
            </p:extLst>
          </p:nvPr>
        </p:nvGraphicFramePr>
        <p:xfrm>
          <a:off x="816864" y="3429000"/>
          <a:ext cx="6253787" cy="251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24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45" y="175047"/>
            <a:ext cx="7508154" cy="679449"/>
          </a:xfrm>
        </p:spPr>
        <p:txBody>
          <a:bodyPr/>
          <a:lstStyle/>
          <a:p>
            <a:r>
              <a:rPr lang="en-GB" dirty="0"/>
              <a:t>Implementation model – Year 1</a:t>
            </a:r>
            <a:br>
              <a:rPr lang="en-GB" sz="2800" dirty="0"/>
            </a:br>
            <a:endParaRPr lang="en-GB" sz="2800" dirty="0"/>
          </a:p>
        </p:txBody>
      </p:sp>
      <p:sp>
        <p:nvSpPr>
          <p:cNvPr id="3" name="Rectangle 2">
            <a:extLst>
              <a:ext uri="{FF2B5EF4-FFF2-40B4-BE49-F238E27FC236}">
                <a16:creationId xmlns:a16="http://schemas.microsoft.com/office/drawing/2014/main" id="{38FABF7E-2ABA-4CCB-BDE3-4A532597F1A5}"/>
              </a:ext>
            </a:extLst>
          </p:cNvPr>
          <p:cNvSpPr/>
          <p:nvPr/>
        </p:nvSpPr>
        <p:spPr>
          <a:xfrm>
            <a:off x="193545" y="1232448"/>
            <a:ext cx="9047991" cy="4878259"/>
          </a:xfrm>
          <a:prstGeom prst="rect">
            <a:avLst/>
          </a:prstGeom>
        </p:spPr>
        <p:txBody>
          <a:bodyPr wrap="square">
            <a:spAutoFit/>
          </a:bodyPr>
          <a:lstStyle/>
          <a:p>
            <a:r>
              <a:rPr lang="en-GB" sz="2400" b="1" u="sng" dirty="0"/>
              <a:t>First Year</a:t>
            </a:r>
          </a:p>
          <a:p>
            <a:endParaRPr lang="en-GB" sz="2400" b="1" u="sng" dirty="0"/>
          </a:p>
          <a:p>
            <a:pPr marL="342900" indent="-342900">
              <a:buFont typeface="Arial" panose="020B0604020202020204" pitchFamily="34" charset="0"/>
              <a:buChar char="•"/>
            </a:pPr>
            <a:r>
              <a:rPr lang="en-GB" sz="2400" dirty="0"/>
              <a:t>Trainees can opt to go LTFT for 4 months at 0.8 WTE only. </a:t>
            </a:r>
          </a:p>
          <a:p>
            <a:r>
              <a:rPr lang="en-GB" sz="2400" dirty="0"/>
              <a:t>*</a:t>
            </a:r>
            <a:r>
              <a:rPr lang="en-GB" b="1" dirty="0"/>
              <a:t>The standard short term offer is 4 months, however, provided there is agreement between the trainee, employer and HEE Local Office the short term LTFT offer can be extended and this may be appropriate to align with rotation dates. In addition, flexibility on WTE can be agreed at the discretion of the PG Dean.    </a:t>
            </a:r>
            <a:endParaRPr lang="en-GB"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offer would be extended to trainees who currently do not work LTFT and could be taken up during a 12-month window from the planned rotation date. </a:t>
            </a:r>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sz="2300" dirty="0"/>
          </a:p>
        </p:txBody>
      </p:sp>
    </p:spTree>
    <p:extLst>
      <p:ext uri="{BB962C8B-B14F-4D97-AF65-F5344CB8AC3E}">
        <p14:creationId xmlns:p14="http://schemas.microsoft.com/office/powerpoint/2010/main" val="153348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45" y="175047"/>
            <a:ext cx="7574142" cy="679449"/>
          </a:xfrm>
        </p:spPr>
        <p:txBody>
          <a:bodyPr/>
          <a:lstStyle/>
          <a:p>
            <a:r>
              <a:rPr lang="en-GB" dirty="0"/>
              <a:t>Implementation model – Year 2</a:t>
            </a:r>
            <a:br>
              <a:rPr lang="en-GB" sz="2800" dirty="0"/>
            </a:br>
            <a:endParaRPr lang="en-GB" sz="2800" dirty="0"/>
          </a:p>
        </p:txBody>
      </p:sp>
      <p:sp>
        <p:nvSpPr>
          <p:cNvPr id="3" name="Rectangle 2">
            <a:extLst>
              <a:ext uri="{FF2B5EF4-FFF2-40B4-BE49-F238E27FC236}">
                <a16:creationId xmlns:a16="http://schemas.microsoft.com/office/drawing/2014/main" id="{38FABF7E-2ABA-4CCB-BDE3-4A532597F1A5}"/>
              </a:ext>
            </a:extLst>
          </p:cNvPr>
          <p:cNvSpPr/>
          <p:nvPr/>
        </p:nvSpPr>
        <p:spPr>
          <a:xfrm>
            <a:off x="193545" y="1232448"/>
            <a:ext cx="9047991" cy="6355586"/>
          </a:xfrm>
          <a:prstGeom prst="rect">
            <a:avLst/>
          </a:prstGeom>
        </p:spPr>
        <p:txBody>
          <a:bodyPr wrap="square">
            <a:spAutoFit/>
          </a:bodyPr>
          <a:lstStyle/>
          <a:p>
            <a:pPr marL="342900" indent="-342900">
              <a:buFont typeface="Arial" panose="020B0604020202020204" pitchFamily="34" charset="0"/>
              <a:buChar char="•"/>
            </a:pPr>
            <a:r>
              <a:rPr lang="en-US" sz="2200" dirty="0"/>
              <a:t>Applies the same model as the expansion in England for Emergency Medicine, </a:t>
            </a:r>
            <a:r>
              <a:rPr lang="en-US" sz="2200" dirty="0" err="1"/>
              <a:t>Paedatrics</a:t>
            </a:r>
            <a:r>
              <a:rPr lang="en-US" sz="2200" dirty="0"/>
              <a:t> and Obstetrics and Gynaecology.</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US" sz="2200" dirty="0"/>
              <a:t>The expansion permits junior doctors to apply for LTFT training, without needing to meet Category 1 or 2 of the Gold Guide (2018).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GB" sz="2200" dirty="0"/>
              <a:t>Trainees may apply for LTFT training at 50%, 60%, 70% or 80% of a full-time post, under ‘Category 3’.</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Local and regional HEE offices will play a key role in monitoring and support. This will allow flexibility for trainees and LEPs to apply within established processes and takes into account local needs.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300" dirty="0"/>
          </a:p>
        </p:txBody>
      </p:sp>
    </p:spTree>
    <p:extLst>
      <p:ext uri="{BB962C8B-B14F-4D97-AF65-F5344CB8AC3E}">
        <p14:creationId xmlns:p14="http://schemas.microsoft.com/office/powerpoint/2010/main" val="45940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92146" y="1489454"/>
            <a:ext cx="4584654" cy="4446731"/>
          </a:xfrm>
        </p:spPr>
        <p:txBody>
          <a:bodyPr/>
          <a:lstStyle/>
          <a:p>
            <a:r>
              <a:rPr lang="en-GB" sz="2200" dirty="0"/>
              <a:t>Boost trainee morale and wellbeing </a:t>
            </a:r>
          </a:p>
          <a:p>
            <a:r>
              <a:rPr lang="en-GB" sz="2200" dirty="0"/>
              <a:t>Improve trainee work/life balance </a:t>
            </a:r>
          </a:p>
          <a:p>
            <a:pPr lvl="0"/>
            <a:r>
              <a:rPr lang="en-GB" sz="2200" dirty="0"/>
              <a:t>Reduce stress of trainees </a:t>
            </a:r>
          </a:p>
          <a:p>
            <a:pPr lvl="0"/>
            <a:r>
              <a:rPr lang="en-GB" sz="2200" dirty="0"/>
              <a:t>Reduce attrition and encourage others to return</a:t>
            </a:r>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63900"/>
            <a:ext cx="7772400" cy="679449"/>
          </a:xfrm>
        </p:spPr>
        <p:txBody>
          <a:bodyPr/>
          <a:lstStyle/>
          <a:p>
            <a:r>
              <a:rPr lang="en-GB" dirty="0"/>
              <a:t>What we hope to </a:t>
            </a:r>
            <a:br>
              <a:rPr lang="en-GB" dirty="0"/>
            </a:br>
            <a:r>
              <a:rPr lang="en-GB" dirty="0"/>
              <a:t>Achieve</a:t>
            </a:r>
          </a:p>
        </p:txBody>
      </p:sp>
      <p:graphicFrame>
        <p:nvGraphicFramePr>
          <p:cNvPr id="2" name="Diagram 1">
            <a:extLst>
              <a:ext uri="{FF2B5EF4-FFF2-40B4-BE49-F238E27FC236}">
                <a16:creationId xmlns:a16="http://schemas.microsoft.com/office/drawing/2014/main" id="{F1C29366-87DE-423D-8B3E-47D6AF5159B6}"/>
              </a:ext>
            </a:extLst>
          </p:cNvPr>
          <p:cNvGraphicFramePr/>
          <p:nvPr>
            <p:extLst>
              <p:ext uri="{D42A27DB-BD31-4B8C-83A1-F6EECF244321}">
                <p14:modId xmlns:p14="http://schemas.microsoft.com/office/powerpoint/2010/main" val="4069657309"/>
              </p:ext>
            </p:extLst>
          </p:nvPr>
        </p:nvGraphicFramePr>
        <p:xfrm>
          <a:off x="3506770" y="1489454"/>
          <a:ext cx="6014165" cy="4312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75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D3E5E-1807-429C-B208-441151FB97A1}"/>
              </a:ext>
            </a:extLst>
          </p:cNvPr>
          <p:cNvSpPr>
            <a:spLocks noGrp="1"/>
          </p:cNvSpPr>
          <p:nvPr>
            <p:ph type="body" sz="quarter" idx="13"/>
          </p:nvPr>
        </p:nvSpPr>
        <p:spPr>
          <a:xfrm>
            <a:off x="207818" y="1497885"/>
            <a:ext cx="8741110" cy="4045527"/>
          </a:xfrm>
        </p:spPr>
        <p:txBody>
          <a:bodyPr/>
          <a:lstStyle/>
          <a:p>
            <a:r>
              <a:rPr lang="en-US" dirty="0"/>
              <a:t>Please contact your local HEE office for further information on how to apply and dates for application windows. </a:t>
            </a:r>
          </a:p>
          <a:p>
            <a:endParaRPr lang="en-US" dirty="0"/>
          </a:p>
          <a:p>
            <a:r>
              <a:rPr lang="en-US" dirty="0"/>
              <a:t>Please note that this offer is being evaluated, you may be contacted to complete a survey and we would be grateful for your feedback.</a:t>
            </a:r>
            <a:endParaRPr lang="en-GB" dirty="0"/>
          </a:p>
          <a:p>
            <a:endParaRPr lang="en-GB" dirty="0"/>
          </a:p>
          <a:p>
            <a:endParaRPr lang="en-GB" sz="3200" dirty="0"/>
          </a:p>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id="{7A8EB9AC-29F6-4D40-8900-B404D2F14B4D}"/>
              </a:ext>
            </a:extLst>
          </p:cNvPr>
          <p:cNvSpPr>
            <a:spLocks noGrp="1"/>
          </p:cNvSpPr>
          <p:nvPr>
            <p:ph type="ctrTitle"/>
          </p:nvPr>
        </p:nvSpPr>
        <p:spPr>
          <a:xfrm>
            <a:off x="207818" y="146844"/>
            <a:ext cx="7772400" cy="679449"/>
          </a:xfrm>
        </p:spPr>
        <p:txBody>
          <a:bodyPr/>
          <a:lstStyle/>
          <a:p>
            <a:r>
              <a:rPr lang="en-GB" dirty="0"/>
              <a:t>How to apply</a:t>
            </a:r>
          </a:p>
        </p:txBody>
      </p:sp>
    </p:spTree>
    <p:extLst>
      <p:ext uri="{BB962C8B-B14F-4D97-AF65-F5344CB8AC3E}">
        <p14:creationId xmlns:p14="http://schemas.microsoft.com/office/powerpoint/2010/main" val="1451924056"/>
      </p:ext>
    </p:extLst>
  </p:cSld>
  <p:clrMapOvr>
    <a:masterClrMapping/>
  </p:clrMapOvr>
</p:sld>
</file>

<file path=ppt/theme/theme1.xml><?xml version="1.0" encoding="utf-8"?>
<a:theme xmlns:a="http://schemas.openxmlformats.org/drawingml/2006/main" name="HEE PPT - Master slide deck_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00C23805FAB34DA4398D0650DC65A4" ma:contentTypeVersion="13" ma:contentTypeDescription="Create a new document." ma:contentTypeScope="" ma:versionID="9ad8418e6718477ceae2bf75c28c3e59">
  <xsd:schema xmlns:xsd="http://www.w3.org/2001/XMLSchema" xmlns:xs="http://www.w3.org/2001/XMLSchema" xmlns:p="http://schemas.microsoft.com/office/2006/metadata/properties" xmlns:ns3="555dc118-0806-45c7-8810-b0e45194ae07" xmlns:ns4="9ebc809b-6e0d-4acc-856b-34e01be4d77d" targetNamespace="http://schemas.microsoft.com/office/2006/metadata/properties" ma:root="true" ma:fieldsID="7b9e1d0704ae3300d51157eb451e40a0" ns3:_="" ns4:_="">
    <xsd:import namespace="555dc118-0806-45c7-8810-b0e45194ae07"/>
    <xsd:import namespace="9ebc809b-6e0d-4acc-856b-34e01be4d77d"/>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DateTaken" minOccurs="0"/>
                <xsd:element ref="ns4:MediaServiceLocation" minOccurs="0"/>
                <xsd:element ref="ns3:SharedWithDetails" minOccurs="0"/>
                <xsd:element ref="ns3:SharingHintHash"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dc118-0806-45c7-8810-b0e45194ae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bc809b-6e0d-4acc-856b-34e01be4d77d"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3E2B17-F48C-437E-850A-FE7415DAD5C9}">
  <ds:schemaRefs>
    <ds:schemaRef ds:uri="http://schemas.microsoft.com/sharepoint/v3/contenttype/forms"/>
  </ds:schemaRefs>
</ds:datastoreItem>
</file>

<file path=customXml/itemProps2.xml><?xml version="1.0" encoding="utf-8"?>
<ds:datastoreItem xmlns:ds="http://schemas.openxmlformats.org/officeDocument/2006/customXml" ds:itemID="{8ECF05AA-86A7-4575-8EE8-E5565CCF6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dc118-0806-45c7-8810-b0e45194ae07"/>
    <ds:schemaRef ds:uri="9ebc809b-6e0d-4acc-856b-34e01be4d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379882-5A46-422A-9D6F-C3134771F614}">
  <ds:schemaRefs>
    <ds:schemaRef ds:uri="http://schemas.microsoft.com/office/2006/documentManagement/types"/>
    <ds:schemaRef ds:uri="http://schemas.microsoft.com/office/infopath/2007/PartnerControls"/>
    <ds:schemaRef ds:uri="9ebc809b-6e0d-4acc-856b-34e01be4d77d"/>
    <ds:schemaRef ds:uri="http://purl.org/dc/elements/1.1/"/>
    <ds:schemaRef ds:uri="http://schemas.microsoft.com/office/2006/metadata/properties"/>
    <ds:schemaRef ds:uri="555dc118-0806-45c7-8810-b0e45194ae0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 Master slide deck v2</Template>
  <TotalTime>2094</TotalTime>
  <Words>715</Words>
  <Application>Microsoft Office PowerPoint</Application>
  <PresentationFormat>On-screen Show (4:3)</PresentationFormat>
  <Paragraphs>130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HEE PPT - Master slide deck_1 (1)</vt:lpstr>
      <vt:lpstr>PowerPoint Presentation</vt:lpstr>
      <vt:lpstr>Audience</vt:lpstr>
      <vt:lpstr>Background</vt:lpstr>
      <vt:lpstr>LTFT Background</vt:lpstr>
      <vt:lpstr>PowerPoint Presentation</vt:lpstr>
      <vt:lpstr>Implementation model – Year 1 </vt:lpstr>
      <vt:lpstr>Implementation model – Year 2 </vt:lpstr>
      <vt:lpstr>What we hope to  Achieve</vt:lpstr>
      <vt:lpstr>How to apply</vt:lpstr>
      <vt:lpstr>Implementation</vt:lpstr>
      <vt:lpstr>Roll out </vt:lpstr>
    </vt:vector>
  </TitlesOfParts>
  <Company>Health Education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Watt</dc:creator>
  <cp:lastModifiedBy>Liz Hope</cp:lastModifiedBy>
  <cp:revision>113</cp:revision>
  <dcterms:created xsi:type="dcterms:W3CDTF">2018-01-05T12:24:37Z</dcterms:created>
  <dcterms:modified xsi:type="dcterms:W3CDTF">2021-02-18T09:31:01Z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0x0101008800C23805FAB34DA4398D0650DC65A4</vt:lpwstr>
  </property>
</Properties>
</file>