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5"/>
  </p:notesMasterIdLst>
  <p:sldIdLst>
    <p:sldId id="256" r:id="rId2"/>
    <p:sldId id="261" r:id="rId3"/>
    <p:sldId id="262" r:id="rId4"/>
    <p:sldId id="310" r:id="rId5"/>
    <p:sldId id="324" r:id="rId6"/>
    <p:sldId id="325" r:id="rId7"/>
    <p:sldId id="364" r:id="rId8"/>
    <p:sldId id="306" r:id="rId9"/>
    <p:sldId id="309" r:id="rId10"/>
    <p:sldId id="331" r:id="rId11"/>
    <p:sldId id="332" r:id="rId12"/>
    <p:sldId id="265" r:id="rId13"/>
    <p:sldId id="333" r:id="rId14"/>
    <p:sldId id="334" r:id="rId15"/>
    <p:sldId id="335" r:id="rId16"/>
    <p:sldId id="337" r:id="rId17"/>
    <p:sldId id="336" r:id="rId18"/>
    <p:sldId id="365" r:id="rId19"/>
    <p:sldId id="367" r:id="rId20"/>
    <p:sldId id="368" r:id="rId21"/>
    <p:sldId id="301" r:id="rId22"/>
    <p:sldId id="339" r:id="rId23"/>
    <p:sldId id="303" r:id="rId24"/>
    <p:sldId id="341" r:id="rId25"/>
    <p:sldId id="343" r:id="rId26"/>
    <p:sldId id="274" r:id="rId27"/>
    <p:sldId id="304" r:id="rId28"/>
    <p:sldId id="305" r:id="rId29"/>
    <p:sldId id="314" r:id="rId30"/>
    <p:sldId id="277" r:id="rId31"/>
    <p:sldId id="281" r:id="rId32"/>
    <p:sldId id="282" r:id="rId33"/>
    <p:sldId id="283" r:id="rId34"/>
    <p:sldId id="362" r:id="rId35"/>
    <p:sldId id="285" r:id="rId36"/>
    <p:sldId id="286" r:id="rId37"/>
    <p:sldId id="288" r:id="rId38"/>
    <p:sldId id="289" r:id="rId39"/>
    <p:sldId id="290" r:id="rId40"/>
    <p:sldId id="291" r:id="rId41"/>
    <p:sldId id="292" r:id="rId42"/>
    <p:sldId id="293" r:id="rId43"/>
    <p:sldId id="361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27" r:id="rId52"/>
    <p:sldId id="312" r:id="rId53"/>
    <p:sldId id="258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oe Fleet" initials="ZF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2D33A6-486C-460F-BD09-4022D86A9323}" v="6" dt="2018-06-13T11:27:20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61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Hammond" userId="160729511a31b825" providerId="LiveId" clId="{822D33A6-486C-460F-BD09-4022D86A9323}"/>
    <pc:docChg chg="undo modSld">
      <pc:chgData name="Peter Hammond" userId="160729511a31b825" providerId="LiveId" clId="{822D33A6-486C-460F-BD09-4022D86A9323}" dt="2018-06-13T11:27:20.564" v="5" actId="14734"/>
      <pc:docMkLst>
        <pc:docMk/>
      </pc:docMkLst>
      <pc:sldChg chg="modSp">
        <pc:chgData name="Peter Hammond" userId="160729511a31b825" providerId="LiveId" clId="{822D33A6-486C-460F-BD09-4022D86A9323}" dt="2018-06-13T11:27:20.564" v="5" actId="14734"/>
        <pc:sldMkLst>
          <pc:docMk/>
          <pc:sldMk cId="1816347818" sldId="332"/>
        </pc:sldMkLst>
        <pc:graphicFrameChg chg="mod modGraphic">
          <ac:chgData name="Peter Hammond" userId="160729511a31b825" providerId="LiveId" clId="{822D33A6-486C-460F-BD09-4022D86A9323}" dt="2018-06-13T11:27:20.564" v="5" actId="14734"/>
          <ac:graphicFrameMkLst>
            <pc:docMk/>
            <pc:sldMk cId="1816347818" sldId="332"/>
            <ac:graphicFrameMk id="5" creationId="{00000000-0000-0000-0000-000000000000}"/>
          </ac:graphicFrameMkLst>
        </pc:graphicFrameChg>
      </pc:sldChg>
    </pc:docChg>
  </pc:docChgLst>
  <pc:docChgLst>
    <pc:chgData name="Peter Hammond" userId="160729511a31b825" providerId="LiveId" clId="{36472A76-56BA-4C6E-8D11-8E75C76B9A74}"/>
    <pc:docChg chg="addSld delSld modSld sldOrd">
      <pc:chgData name="Peter Hammond" userId="160729511a31b825" providerId="LiveId" clId="{36472A76-56BA-4C6E-8D11-8E75C76B9A74}" dt="2018-05-15T21:41:57.571" v="97"/>
      <pc:docMkLst>
        <pc:docMk/>
      </pc:docMkLst>
      <pc:sldChg chg="modSp">
        <pc:chgData name="Peter Hammond" userId="160729511a31b825" providerId="LiveId" clId="{36472A76-56BA-4C6E-8D11-8E75C76B9A74}" dt="2018-05-15T21:35:51.048" v="67" actId="20577"/>
        <pc:sldMkLst>
          <pc:docMk/>
          <pc:sldMk cId="0" sldId="256"/>
        </pc:sldMkLst>
        <pc:spChg chg="mod">
          <ac:chgData name="Peter Hammond" userId="160729511a31b825" providerId="LiveId" clId="{36472A76-56BA-4C6E-8D11-8E75C76B9A74}" dt="2018-05-15T21:35:51.048" v="67" actId="20577"/>
          <ac:spMkLst>
            <pc:docMk/>
            <pc:sldMk cId="0" sldId="256"/>
            <ac:spMk id="3" creationId="{00000000-0000-0000-0000-000000000000}"/>
          </ac:spMkLst>
        </pc:spChg>
      </pc:sldChg>
      <pc:sldChg chg="ord">
        <pc:chgData name="Peter Hammond" userId="160729511a31b825" providerId="LiveId" clId="{36472A76-56BA-4C6E-8D11-8E75C76B9A74}" dt="2018-05-15T21:36:04.374" v="68"/>
        <pc:sldMkLst>
          <pc:docMk/>
          <pc:sldMk cId="256835920" sldId="261"/>
        </pc:sldMkLst>
      </pc:sldChg>
      <pc:sldChg chg="add">
        <pc:chgData name="Peter Hammond" userId="160729511a31b825" providerId="LiveId" clId="{36472A76-56BA-4C6E-8D11-8E75C76B9A74}" dt="2018-05-15T21:39:38.454" v="89"/>
        <pc:sldMkLst>
          <pc:docMk/>
          <pc:sldMk cId="4145474426" sldId="265"/>
        </pc:sldMkLst>
      </pc:sldChg>
      <pc:sldChg chg="ord">
        <pc:chgData name="Peter Hammond" userId="160729511a31b825" providerId="LiveId" clId="{36472A76-56BA-4C6E-8D11-8E75C76B9A74}" dt="2018-05-15T21:39:01.373" v="81"/>
        <pc:sldMkLst>
          <pc:docMk/>
          <pc:sldMk cId="3264471414" sldId="303"/>
        </pc:sldMkLst>
      </pc:sldChg>
      <pc:sldChg chg="add">
        <pc:chgData name="Peter Hammond" userId="160729511a31b825" providerId="LiveId" clId="{36472A76-56BA-4C6E-8D11-8E75C76B9A74}" dt="2018-05-15T21:39:38.454" v="89"/>
        <pc:sldMkLst>
          <pc:docMk/>
          <pc:sldMk cId="1032270601" sldId="333"/>
        </pc:sldMkLst>
      </pc:sldChg>
      <pc:sldChg chg="add">
        <pc:chgData name="Peter Hammond" userId="160729511a31b825" providerId="LiveId" clId="{36472A76-56BA-4C6E-8D11-8E75C76B9A74}" dt="2018-05-15T21:39:38.454" v="89"/>
        <pc:sldMkLst>
          <pc:docMk/>
          <pc:sldMk cId="1089888551" sldId="334"/>
        </pc:sldMkLst>
      </pc:sldChg>
      <pc:sldChg chg="add">
        <pc:chgData name="Peter Hammond" userId="160729511a31b825" providerId="LiveId" clId="{36472A76-56BA-4C6E-8D11-8E75C76B9A74}" dt="2018-05-15T21:39:38.454" v="89"/>
        <pc:sldMkLst>
          <pc:docMk/>
          <pc:sldMk cId="3319406162" sldId="335"/>
        </pc:sldMkLst>
      </pc:sldChg>
      <pc:sldChg chg="add">
        <pc:chgData name="Peter Hammond" userId="160729511a31b825" providerId="LiveId" clId="{36472A76-56BA-4C6E-8D11-8E75C76B9A74}" dt="2018-05-15T21:39:38.454" v="89"/>
        <pc:sldMkLst>
          <pc:docMk/>
          <pc:sldMk cId="1763692834" sldId="336"/>
        </pc:sldMkLst>
      </pc:sldChg>
      <pc:sldChg chg="add">
        <pc:chgData name="Peter Hammond" userId="160729511a31b825" providerId="LiveId" clId="{36472A76-56BA-4C6E-8D11-8E75C76B9A74}" dt="2018-05-15T21:39:38.454" v="89"/>
        <pc:sldMkLst>
          <pc:docMk/>
          <pc:sldMk cId="3939670753" sldId="337"/>
        </pc:sldMkLst>
      </pc:sldChg>
      <pc:sldChg chg="add">
        <pc:chgData name="Peter Hammond" userId="160729511a31b825" providerId="LiveId" clId="{36472A76-56BA-4C6E-8D11-8E75C76B9A74}" dt="2018-05-15T21:38:49.440" v="79"/>
        <pc:sldMkLst>
          <pc:docMk/>
          <pc:sldMk cId="1433838655" sldId="339"/>
        </pc:sldMkLst>
      </pc:sldChg>
      <pc:sldChg chg="add">
        <pc:chgData name="Peter Hammond" userId="160729511a31b825" providerId="LiveId" clId="{36472A76-56BA-4C6E-8D11-8E75C76B9A74}" dt="2018-05-15T21:38:49.440" v="79"/>
        <pc:sldMkLst>
          <pc:docMk/>
          <pc:sldMk cId="2372365706" sldId="341"/>
        </pc:sldMkLst>
      </pc:sldChg>
      <pc:sldChg chg="add">
        <pc:chgData name="Peter Hammond" userId="160729511a31b825" providerId="LiveId" clId="{36472A76-56BA-4C6E-8D11-8E75C76B9A74}" dt="2018-05-15T21:38:49.440" v="79"/>
        <pc:sldMkLst>
          <pc:docMk/>
          <pc:sldMk cId="4147922335" sldId="343"/>
        </pc:sldMkLst>
      </pc:sldChg>
      <pc:sldChg chg="ord">
        <pc:chgData name="Peter Hammond" userId="160729511a31b825" providerId="LiveId" clId="{36472A76-56BA-4C6E-8D11-8E75C76B9A74}" dt="2018-05-15T21:41:57.571" v="97"/>
        <pc:sldMkLst>
          <pc:docMk/>
          <pc:sldMk cId="3894096207" sldId="361"/>
        </pc:sldMkLst>
      </pc:sldChg>
      <pc:sldChg chg="ord">
        <pc:chgData name="Peter Hammond" userId="160729511a31b825" providerId="LiveId" clId="{36472A76-56BA-4C6E-8D11-8E75C76B9A74}" dt="2018-05-15T21:41:50.285" v="96"/>
        <pc:sldMkLst>
          <pc:docMk/>
          <pc:sldMk cId="2594024493" sldId="362"/>
        </pc:sldMkLst>
      </pc:sldChg>
      <pc:sldChg chg="ord">
        <pc:chgData name="Peter Hammond" userId="160729511a31b825" providerId="LiveId" clId="{36472A76-56BA-4C6E-8D11-8E75C76B9A74}" dt="2018-05-15T21:37:32.637" v="70"/>
        <pc:sldMkLst>
          <pc:docMk/>
          <pc:sldMk cId="1209126709" sldId="364"/>
        </pc:sldMkLst>
      </pc:sldChg>
      <pc:sldChg chg="add">
        <pc:chgData name="Peter Hammond" userId="160729511a31b825" providerId="LiveId" clId="{36472A76-56BA-4C6E-8D11-8E75C76B9A74}" dt="2018-05-15T21:39:52.278" v="90"/>
        <pc:sldMkLst>
          <pc:docMk/>
          <pc:sldMk cId="289701549" sldId="365"/>
        </pc:sldMkLst>
      </pc:sldChg>
      <pc:sldChg chg="add">
        <pc:chgData name="Peter Hammond" userId="160729511a31b825" providerId="LiveId" clId="{36472A76-56BA-4C6E-8D11-8E75C76B9A74}" dt="2018-05-15T21:39:52.278" v="90"/>
        <pc:sldMkLst>
          <pc:docMk/>
          <pc:sldMk cId="4095305421" sldId="367"/>
        </pc:sldMkLst>
      </pc:sldChg>
      <pc:sldChg chg="add">
        <pc:chgData name="Peter Hammond" userId="160729511a31b825" providerId="LiveId" clId="{36472A76-56BA-4C6E-8D11-8E75C76B9A74}" dt="2018-05-15T21:39:52.278" v="90"/>
        <pc:sldMkLst>
          <pc:docMk/>
          <pc:sldMk cId="787787166" sldId="36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868C22-77E0-1F43-9BC4-FCA78FFC5DDA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A8CB0C1D-71C3-734F-8BB8-354E59C5EF4C}">
      <dgm:prSet phldrT="[Text]"/>
      <dgm:spPr/>
      <dgm:t>
        <a:bodyPr/>
        <a:lstStyle/>
        <a:p>
          <a:r>
            <a:rPr lang="en-US"/>
            <a:t>Foundation</a:t>
          </a:r>
        </a:p>
      </dgm:t>
    </dgm:pt>
    <dgm:pt modelId="{CC1571C1-B8DA-CA4C-BFD7-1C9D2236FB9D}" type="parTrans" cxnId="{372C8850-5018-0E44-A478-FA36589B627A}">
      <dgm:prSet/>
      <dgm:spPr/>
      <dgm:t>
        <a:bodyPr/>
        <a:lstStyle/>
        <a:p>
          <a:endParaRPr lang="en-US"/>
        </a:p>
      </dgm:t>
    </dgm:pt>
    <dgm:pt modelId="{80D2353F-2292-5E41-874C-382B4BEF4D0C}" type="sibTrans" cxnId="{372C8850-5018-0E44-A478-FA36589B627A}">
      <dgm:prSet/>
      <dgm:spPr/>
      <dgm:t>
        <a:bodyPr/>
        <a:lstStyle/>
        <a:p>
          <a:endParaRPr lang="en-US"/>
        </a:p>
      </dgm:t>
    </dgm:pt>
    <dgm:pt modelId="{1C1DE5D7-EEE5-1D49-9402-34D7F989DB1F}">
      <dgm:prSet phldrT="[Text]"/>
      <dgm:spPr/>
      <dgm:t>
        <a:bodyPr/>
        <a:lstStyle/>
        <a:p>
          <a:r>
            <a:rPr lang="en-US"/>
            <a:t>IM Stage 1</a:t>
          </a:r>
        </a:p>
        <a:p>
          <a:endParaRPr lang="en-US">
            <a:solidFill>
              <a:srgbClr val="CCFFCC"/>
            </a:solidFill>
          </a:endParaRPr>
        </a:p>
      </dgm:t>
    </dgm:pt>
    <dgm:pt modelId="{8A14FE00-CF04-5A42-BD9B-EF6E115C50DC}" type="parTrans" cxnId="{AB6372D7-BE6E-204B-A750-669258AD8233}">
      <dgm:prSet/>
      <dgm:spPr/>
      <dgm:t>
        <a:bodyPr/>
        <a:lstStyle/>
        <a:p>
          <a:endParaRPr lang="en-US"/>
        </a:p>
      </dgm:t>
    </dgm:pt>
    <dgm:pt modelId="{CF1D3311-C7A8-0D4D-98DD-2329C7111226}" type="sibTrans" cxnId="{AB6372D7-BE6E-204B-A750-669258AD8233}">
      <dgm:prSet/>
      <dgm:spPr/>
      <dgm:t>
        <a:bodyPr/>
        <a:lstStyle/>
        <a:p>
          <a:endParaRPr lang="en-US"/>
        </a:p>
      </dgm:t>
    </dgm:pt>
    <dgm:pt modelId="{154DDAF5-A3DC-0E40-9755-7CCEBB8A0ACD}">
      <dgm:prSet phldrT="[Text]"/>
      <dgm:spPr/>
      <dgm:t>
        <a:bodyPr/>
        <a:lstStyle/>
        <a:p>
          <a:r>
            <a:rPr lang="en-US"/>
            <a:t>IM Stage 2 and specialty</a:t>
          </a:r>
        </a:p>
      </dgm:t>
    </dgm:pt>
    <dgm:pt modelId="{22871BDA-EE5E-4D48-8ACF-B2481F48AAC2}" type="parTrans" cxnId="{442D1506-0E8E-B24C-B5D0-BF5A73F69BD8}">
      <dgm:prSet/>
      <dgm:spPr/>
      <dgm:t>
        <a:bodyPr/>
        <a:lstStyle/>
        <a:p>
          <a:endParaRPr lang="en-US"/>
        </a:p>
      </dgm:t>
    </dgm:pt>
    <dgm:pt modelId="{52DC4039-9715-654D-AB35-F616004F719A}" type="sibTrans" cxnId="{442D1506-0E8E-B24C-B5D0-BF5A73F69BD8}">
      <dgm:prSet/>
      <dgm:spPr/>
      <dgm:t>
        <a:bodyPr/>
        <a:lstStyle/>
        <a:p>
          <a:endParaRPr lang="en-US"/>
        </a:p>
      </dgm:t>
    </dgm:pt>
    <dgm:pt modelId="{C9E1D88C-639F-534D-8751-4F71645D2BE0}">
      <dgm:prSet phldrT="[Text]"/>
      <dgm:spPr/>
      <dgm:t>
        <a:bodyPr/>
        <a:lstStyle/>
        <a:p>
          <a:r>
            <a:rPr lang="en-US"/>
            <a:t>Consultant</a:t>
          </a:r>
        </a:p>
      </dgm:t>
    </dgm:pt>
    <dgm:pt modelId="{67CE3907-7A0D-A642-85F1-8B3646C4DE2A}" type="parTrans" cxnId="{D18A6384-1B86-8A4B-80DD-621D6BE0818A}">
      <dgm:prSet/>
      <dgm:spPr/>
      <dgm:t>
        <a:bodyPr/>
        <a:lstStyle/>
        <a:p>
          <a:endParaRPr lang="en-US"/>
        </a:p>
      </dgm:t>
    </dgm:pt>
    <dgm:pt modelId="{C9D1A3C4-87B9-914C-8771-66579A98145D}" type="sibTrans" cxnId="{D18A6384-1B86-8A4B-80DD-621D6BE0818A}">
      <dgm:prSet/>
      <dgm:spPr/>
      <dgm:t>
        <a:bodyPr/>
        <a:lstStyle/>
        <a:p>
          <a:endParaRPr lang="en-US"/>
        </a:p>
      </dgm:t>
    </dgm:pt>
    <dgm:pt modelId="{DA3DDA27-2E71-3342-91F2-030BBAA86102}" type="pres">
      <dgm:prSet presAssocID="{56868C22-77E0-1F43-9BC4-FCA78FFC5DDA}" presName="CompostProcess" presStyleCnt="0">
        <dgm:presLayoutVars>
          <dgm:dir/>
          <dgm:resizeHandles val="exact"/>
        </dgm:presLayoutVars>
      </dgm:prSet>
      <dgm:spPr/>
    </dgm:pt>
    <dgm:pt modelId="{18D9E877-44C3-6D4F-8EFA-04C08EF2B9F0}" type="pres">
      <dgm:prSet presAssocID="{56868C22-77E0-1F43-9BC4-FCA78FFC5DDA}" presName="arrow" presStyleLbl="bgShp" presStyleIdx="0" presStyleCnt="1"/>
      <dgm:spPr/>
    </dgm:pt>
    <dgm:pt modelId="{412BDB0C-C5D4-E647-A1F3-4C352F3F82B3}" type="pres">
      <dgm:prSet presAssocID="{56868C22-77E0-1F43-9BC4-FCA78FFC5DDA}" presName="linearProcess" presStyleCnt="0"/>
      <dgm:spPr/>
    </dgm:pt>
    <dgm:pt modelId="{4487EA21-B606-814F-85A8-7DD4069922B8}" type="pres">
      <dgm:prSet presAssocID="{A8CB0C1D-71C3-734F-8BB8-354E59C5EF4C}" presName="textNode" presStyleLbl="node1" presStyleIdx="0" presStyleCnt="4">
        <dgm:presLayoutVars>
          <dgm:bulletEnabled val="1"/>
        </dgm:presLayoutVars>
      </dgm:prSet>
      <dgm:spPr/>
    </dgm:pt>
    <dgm:pt modelId="{B492A5FB-484F-2449-8191-D00566B380D4}" type="pres">
      <dgm:prSet presAssocID="{80D2353F-2292-5E41-874C-382B4BEF4D0C}" presName="sibTrans" presStyleCnt="0"/>
      <dgm:spPr/>
    </dgm:pt>
    <dgm:pt modelId="{45B6782D-6BF2-BF47-864D-4A7F8D343E28}" type="pres">
      <dgm:prSet presAssocID="{1C1DE5D7-EEE5-1D49-9402-34D7F989DB1F}" presName="textNode" presStyleLbl="node1" presStyleIdx="1" presStyleCnt="4">
        <dgm:presLayoutVars>
          <dgm:bulletEnabled val="1"/>
        </dgm:presLayoutVars>
      </dgm:prSet>
      <dgm:spPr/>
    </dgm:pt>
    <dgm:pt modelId="{C4F3BD33-BECE-B146-969C-752565B8D8C7}" type="pres">
      <dgm:prSet presAssocID="{CF1D3311-C7A8-0D4D-98DD-2329C7111226}" presName="sibTrans" presStyleCnt="0"/>
      <dgm:spPr/>
    </dgm:pt>
    <dgm:pt modelId="{B8BB7652-87FB-B347-B7F7-3CD5B12D98D1}" type="pres">
      <dgm:prSet presAssocID="{154DDAF5-A3DC-0E40-9755-7CCEBB8A0ACD}" presName="textNode" presStyleLbl="node1" presStyleIdx="2" presStyleCnt="4">
        <dgm:presLayoutVars>
          <dgm:bulletEnabled val="1"/>
        </dgm:presLayoutVars>
      </dgm:prSet>
      <dgm:spPr/>
    </dgm:pt>
    <dgm:pt modelId="{A5BC876D-3A37-AF4D-ABBC-56AC450851FF}" type="pres">
      <dgm:prSet presAssocID="{52DC4039-9715-654D-AB35-F616004F719A}" presName="sibTrans" presStyleCnt="0"/>
      <dgm:spPr/>
    </dgm:pt>
    <dgm:pt modelId="{D73502A5-0684-2244-8FA0-4D1628C4BA88}" type="pres">
      <dgm:prSet presAssocID="{C9E1D88C-639F-534D-8751-4F71645D2BE0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C93B702-A22A-47AF-8FF8-731EBFF95335}" type="presOf" srcId="{A8CB0C1D-71C3-734F-8BB8-354E59C5EF4C}" destId="{4487EA21-B606-814F-85A8-7DD4069922B8}" srcOrd="0" destOrd="0" presId="urn:microsoft.com/office/officeart/2005/8/layout/hProcess9"/>
    <dgm:cxn modelId="{442D1506-0E8E-B24C-B5D0-BF5A73F69BD8}" srcId="{56868C22-77E0-1F43-9BC4-FCA78FFC5DDA}" destId="{154DDAF5-A3DC-0E40-9755-7CCEBB8A0ACD}" srcOrd="2" destOrd="0" parTransId="{22871BDA-EE5E-4D48-8ACF-B2481F48AAC2}" sibTransId="{52DC4039-9715-654D-AB35-F616004F719A}"/>
    <dgm:cxn modelId="{32100317-D30A-41E7-9FAB-77E33254D7CC}" type="presOf" srcId="{C9E1D88C-639F-534D-8751-4F71645D2BE0}" destId="{D73502A5-0684-2244-8FA0-4D1628C4BA88}" srcOrd="0" destOrd="0" presId="urn:microsoft.com/office/officeart/2005/8/layout/hProcess9"/>
    <dgm:cxn modelId="{4E776A2A-8885-4A4B-9845-CA20F2262E13}" type="presOf" srcId="{154DDAF5-A3DC-0E40-9755-7CCEBB8A0ACD}" destId="{B8BB7652-87FB-B347-B7F7-3CD5B12D98D1}" srcOrd="0" destOrd="0" presId="urn:microsoft.com/office/officeart/2005/8/layout/hProcess9"/>
    <dgm:cxn modelId="{372C8850-5018-0E44-A478-FA36589B627A}" srcId="{56868C22-77E0-1F43-9BC4-FCA78FFC5DDA}" destId="{A8CB0C1D-71C3-734F-8BB8-354E59C5EF4C}" srcOrd="0" destOrd="0" parTransId="{CC1571C1-B8DA-CA4C-BFD7-1C9D2236FB9D}" sibTransId="{80D2353F-2292-5E41-874C-382B4BEF4D0C}"/>
    <dgm:cxn modelId="{4715D379-4262-487E-8055-15BD352271B9}" type="presOf" srcId="{56868C22-77E0-1F43-9BC4-FCA78FFC5DDA}" destId="{DA3DDA27-2E71-3342-91F2-030BBAA86102}" srcOrd="0" destOrd="0" presId="urn:microsoft.com/office/officeart/2005/8/layout/hProcess9"/>
    <dgm:cxn modelId="{D18A6384-1B86-8A4B-80DD-621D6BE0818A}" srcId="{56868C22-77E0-1F43-9BC4-FCA78FFC5DDA}" destId="{C9E1D88C-639F-534D-8751-4F71645D2BE0}" srcOrd="3" destOrd="0" parTransId="{67CE3907-7A0D-A642-85F1-8B3646C4DE2A}" sibTransId="{C9D1A3C4-87B9-914C-8771-66579A98145D}"/>
    <dgm:cxn modelId="{846B7D88-53CA-4B45-A9E2-DEE8774FE5DD}" type="presOf" srcId="{1C1DE5D7-EEE5-1D49-9402-34D7F989DB1F}" destId="{45B6782D-6BF2-BF47-864D-4A7F8D343E28}" srcOrd="0" destOrd="0" presId="urn:microsoft.com/office/officeart/2005/8/layout/hProcess9"/>
    <dgm:cxn modelId="{AB6372D7-BE6E-204B-A750-669258AD8233}" srcId="{56868C22-77E0-1F43-9BC4-FCA78FFC5DDA}" destId="{1C1DE5D7-EEE5-1D49-9402-34D7F989DB1F}" srcOrd="1" destOrd="0" parTransId="{8A14FE00-CF04-5A42-BD9B-EF6E115C50DC}" sibTransId="{CF1D3311-C7A8-0D4D-98DD-2329C7111226}"/>
    <dgm:cxn modelId="{C2D66E41-C731-4A5D-9E93-4C0537A8D836}" type="presParOf" srcId="{DA3DDA27-2E71-3342-91F2-030BBAA86102}" destId="{18D9E877-44C3-6D4F-8EFA-04C08EF2B9F0}" srcOrd="0" destOrd="0" presId="urn:microsoft.com/office/officeart/2005/8/layout/hProcess9"/>
    <dgm:cxn modelId="{8E50FE74-F0AF-4C96-AAC4-E1450BCC64D1}" type="presParOf" srcId="{DA3DDA27-2E71-3342-91F2-030BBAA86102}" destId="{412BDB0C-C5D4-E647-A1F3-4C352F3F82B3}" srcOrd="1" destOrd="0" presId="urn:microsoft.com/office/officeart/2005/8/layout/hProcess9"/>
    <dgm:cxn modelId="{65E65DBE-7F2C-43EE-A385-DBC687A0958E}" type="presParOf" srcId="{412BDB0C-C5D4-E647-A1F3-4C352F3F82B3}" destId="{4487EA21-B606-814F-85A8-7DD4069922B8}" srcOrd="0" destOrd="0" presId="urn:microsoft.com/office/officeart/2005/8/layout/hProcess9"/>
    <dgm:cxn modelId="{A8226F79-58AF-47DD-BE60-5956CF808E8A}" type="presParOf" srcId="{412BDB0C-C5D4-E647-A1F3-4C352F3F82B3}" destId="{B492A5FB-484F-2449-8191-D00566B380D4}" srcOrd="1" destOrd="0" presId="urn:microsoft.com/office/officeart/2005/8/layout/hProcess9"/>
    <dgm:cxn modelId="{686849A4-8E54-47F9-9100-803E31DAE495}" type="presParOf" srcId="{412BDB0C-C5D4-E647-A1F3-4C352F3F82B3}" destId="{45B6782D-6BF2-BF47-864D-4A7F8D343E28}" srcOrd="2" destOrd="0" presId="urn:microsoft.com/office/officeart/2005/8/layout/hProcess9"/>
    <dgm:cxn modelId="{E89A6D0B-3ED5-4304-ABEA-3182907DB0DE}" type="presParOf" srcId="{412BDB0C-C5D4-E647-A1F3-4C352F3F82B3}" destId="{C4F3BD33-BECE-B146-969C-752565B8D8C7}" srcOrd="3" destOrd="0" presId="urn:microsoft.com/office/officeart/2005/8/layout/hProcess9"/>
    <dgm:cxn modelId="{07E52920-D8FD-4FCD-B627-6E43EA0C7C15}" type="presParOf" srcId="{412BDB0C-C5D4-E647-A1F3-4C352F3F82B3}" destId="{B8BB7652-87FB-B347-B7F7-3CD5B12D98D1}" srcOrd="4" destOrd="0" presId="urn:microsoft.com/office/officeart/2005/8/layout/hProcess9"/>
    <dgm:cxn modelId="{5574221A-F6F6-46E7-AFBC-68BF35DEE7AF}" type="presParOf" srcId="{412BDB0C-C5D4-E647-A1F3-4C352F3F82B3}" destId="{A5BC876D-3A37-AF4D-ABBC-56AC450851FF}" srcOrd="5" destOrd="0" presId="urn:microsoft.com/office/officeart/2005/8/layout/hProcess9"/>
    <dgm:cxn modelId="{43D40D8C-0DEE-46FD-9C2A-7BB763E54058}" type="presParOf" srcId="{412BDB0C-C5D4-E647-A1F3-4C352F3F82B3}" destId="{D73502A5-0684-2244-8FA0-4D1628C4BA8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9E877-44C3-6D4F-8EFA-04C08EF2B9F0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87EA21-B606-814F-85A8-7DD4069922B8}">
      <dsp:nvSpPr>
        <dsp:cNvPr id="0" name=""/>
        <dsp:cNvSpPr/>
      </dsp:nvSpPr>
      <dsp:spPr>
        <a:xfrm>
          <a:off x="1607" y="1357788"/>
          <a:ext cx="1928059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Foundation</a:t>
          </a:r>
        </a:p>
      </dsp:txBody>
      <dsp:txXfrm>
        <a:off x="89983" y="1446164"/>
        <a:ext cx="1751307" cy="1633633"/>
      </dsp:txXfrm>
    </dsp:sp>
    <dsp:sp modelId="{45B6782D-6BF2-BF47-864D-4A7F8D343E28}">
      <dsp:nvSpPr>
        <dsp:cNvPr id="0" name=""/>
        <dsp:cNvSpPr/>
      </dsp:nvSpPr>
      <dsp:spPr>
        <a:xfrm>
          <a:off x="2101049" y="1357788"/>
          <a:ext cx="1928059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IM Stage 1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solidFill>
              <a:srgbClr val="CCFFCC"/>
            </a:solidFill>
          </a:endParaRPr>
        </a:p>
      </dsp:txBody>
      <dsp:txXfrm>
        <a:off x="2189425" y="1446164"/>
        <a:ext cx="1751307" cy="1633633"/>
      </dsp:txXfrm>
    </dsp:sp>
    <dsp:sp modelId="{B8BB7652-87FB-B347-B7F7-3CD5B12D98D1}">
      <dsp:nvSpPr>
        <dsp:cNvPr id="0" name=""/>
        <dsp:cNvSpPr/>
      </dsp:nvSpPr>
      <dsp:spPr>
        <a:xfrm>
          <a:off x="4200491" y="1357788"/>
          <a:ext cx="1928059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IM Stage 2 and specialty</a:t>
          </a:r>
        </a:p>
      </dsp:txBody>
      <dsp:txXfrm>
        <a:off x="4288867" y="1446164"/>
        <a:ext cx="1751307" cy="1633633"/>
      </dsp:txXfrm>
    </dsp:sp>
    <dsp:sp modelId="{D73502A5-0684-2244-8FA0-4D1628C4BA88}">
      <dsp:nvSpPr>
        <dsp:cNvPr id="0" name=""/>
        <dsp:cNvSpPr/>
      </dsp:nvSpPr>
      <dsp:spPr>
        <a:xfrm>
          <a:off x="6299933" y="1357788"/>
          <a:ext cx="1928059" cy="18103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Consultant</a:t>
          </a:r>
        </a:p>
      </dsp:txBody>
      <dsp:txXfrm>
        <a:off x="6388309" y="1446164"/>
        <a:ext cx="1751307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7E240-61EF-48D1-A7F0-76CEA498B4D4}" type="datetimeFigureOut">
              <a:rPr lang="en-GB" smtClean="0"/>
              <a:t>13/06/2018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B027-AA2B-4D5B-A5A0-F8F2F1E9823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275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Review of postgraduate medical education and training led by Prof David Greenaway</a:t>
            </a:r>
          </a:p>
          <a:p>
            <a:r>
              <a:rPr lang="en-GB" dirty="0"/>
              <a:t>2013 report with 19 recommendations</a:t>
            </a:r>
          </a:p>
          <a:p>
            <a:r>
              <a:rPr lang="en-GB" dirty="0"/>
              <a:t>UK Shape of Training Steering Group set up to advise on implementation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5B027-AA2B-4D5B-A5A0-F8F2F1E9823E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796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242D4-E5F6-4363-B74C-900B9CA2B3A0}" type="slidenum">
              <a:rPr lang="en-US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55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242D4-E5F6-4363-B74C-900B9CA2B3A0}" type="slidenum">
              <a:rPr lang="en-US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36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242D4-E5F6-4363-B74C-900B9CA2B3A0}" type="slidenum">
              <a:rPr lang="en-US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76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Needed?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5B027-AA2B-4D5B-A5A0-F8F2F1E9823E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208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15DBA-A0E3-4460-9538-5CC637BC9DCA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79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Needed?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5B027-AA2B-4D5B-A5A0-F8F2F1E9823E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846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7EB7D-BB7C-474C-A156-0C993E4E54B3}" type="slidenum">
              <a:rPr lang="en-US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73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7EB7D-BB7C-474C-A156-0C993E4E54B3}" type="slidenum">
              <a:rPr lang="en-US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15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7EB7D-BB7C-474C-A156-0C993E4E54B3}" type="slidenum">
              <a:rPr lang="en-US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7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STRESS</a:t>
            </a:r>
            <a:r>
              <a:rPr lang="en-US" baseline="0"/>
              <a:t> POTENTIAL / EXAMPLE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242D4-E5F6-4363-B74C-900B9CA2B3A0}" type="slidenum">
              <a:rPr lang="en-US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06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242D4-E5F6-4363-B74C-900B9CA2B3A0}" type="slidenum">
              <a:rPr lang="en-US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0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39F95-2014-FB40-9F94-EEE34292FB68}" type="datetimeFigureOut">
              <a:rPr lang="en-US" smtClean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33DE3-3B13-5D46-AF50-3681131BC5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rcptb.org.uk/new-internal-medicine-curriculum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666" y="2040467"/>
            <a:ext cx="7772400" cy="1470025"/>
          </a:xfrm>
        </p:spPr>
        <p:txBody>
          <a:bodyPr lIns="0" tIns="0" rIns="0" bIns="0" anchor="t" anchorCtr="0">
            <a:normAutofit/>
          </a:bodyPr>
          <a:lstStyle/>
          <a:p>
            <a:pPr algn="l">
              <a:lnSpc>
                <a:spcPts val="3000"/>
              </a:lnSpc>
            </a:pPr>
            <a:r>
              <a:rPr lang="en-US" sz="3000" dirty="0">
                <a:solidFill>
                  <a:schemeClr val="bg1"/>
                </a:solidFill>
              </a:rPr>
              <a:t>Joint Royal Colleges of Physicians 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dirty="0">
                <a:solidFill>
                  <a:schemeClr val="bg1"/>
                </a:solidFill>
              </a:rPr>
              <a:t>Training Board (JRCPTB)</a:t>
            </a:r>
            <a:br>
              <a:rPr lang="en-US" sz="30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/>
                </a:solidFill>
              </a:rPr>
              <a:t>New Internal Medicine stage 1 curriculum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66" y="5122331"/>
            <a:ext cx="6400800" cy="516467"/>
          </a:xfrm>
        </p:spPr>
        <p:txBody>
          <a:bodyPr lIns="0" tIns="0" rIns="0" bIns="0">
            <a:normAutofit/>
          </a:bodyPr>
          <a:lstStyle/>
          <a:p>
            <a:pPr algn="l">
              <a:lnSpc>
                <a:spcPts val="1800"/>
              </a:lnSpc>
              <a:spcBef>
                <a:spcPts val="0"/>
              </a:spcBef>
            </a:pPr>
            <a:r>
              <a:rPr lang="en-US" sz="1800" b="1" dirty="0">
                <a:solidFill>
                  <a:schemeClr val="bg1"/>
                </a:solidFill>
              </a:rPr>
              <a:t>Peter Hammond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Head of School of Medicine, HEE Yorkshire and the Humber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73" y="928226"/>
            <a:ext cx="76295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0644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840958"/>
              </p:ext>
            </p:extLst>
          </p:nvPr>
        </p:nvGraphicFramePr>
        <p:xfrm>
          <a:off x="457200" y="554141"/>
          <a:ext cx="8229600" cy="4230758"/>
        </p:xfrm>
        <a:graphic>
          <a:graphicData uri="http://schemas.openxmlformats.org/drawingml/2006/table">
            <a:tbl>
              <a:tblPr firstRow="1" firstCol="1" bandRow="1"/>
              <a:tblGrid>
                <a:gridCol w="414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Group 1 specialties (dual</a:t>
                      </a:r>
                      <a:r>
                        <a:rPr lang="en-GB" sz="14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 train with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 Internal Medicine)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Group 2 specialties (single CCT)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Acute Internal Medicine 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Allergy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Cardiology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Audio vestibular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Clinical Pharmacology and Therapeutics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Aviation and Space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Endocrinology and Diabetes Mellitus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Clinical Genetics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Geriatric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Clinical Neurophysiology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Gastroenterology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Dermatology **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Genitourinary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Haematology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Infectious Diseases*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Immunology 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Neurology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Medical Ophthalmology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Palliative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Nuclear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Renal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Paediatric Cardiology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Respiratory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Pharmaceutical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Rheumatology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Rehabilitation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mbria"/>
                          <a:cs typeface="Times New Roman"/>
                        </a:rPr>
                        <a:t>Tropical Medicine*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Sport and Exercise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5347801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ea typeface="Cambria"/>
                <a:cs typeface="Times New Roman"/>
              </a:rPr>
              <a:t> *Discussion ongoing re dual programmes with MM/MV          **Detail of programme to be determined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ea typeface="Cambria"/>
                <a:cs typeface="Times New Roman"/>
              </a:rPr>
              <a:t>Medical Oncology not included - ongoing discussion with UKSTSG</a:t>
            </a:r>
            <a:r>
              <a:rPr lang="en-GB" sz="1400" dirty="0">
                <a:solidFill>
                  <a:srgbClr val="000000"/>
                </a:solidFill>
                <a:ea typeface="Cambria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6347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IM stage 1 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GB" sz="3200" dirty="0"/>
              <a:t>14 high level capabilities in practice (CiPs) mapped to GPCs</a:t>
            </a:r>
          </a:p>
          <a:p>
            <a:pPr marL="342900" lvl="1" indent="-342900">
              <a:buFont typeface="Arial"/>
              <a:buChar char="•"/>
            </a:pPr>
            <a:r>
              <a:rPr lang="en-GB" sz="3200" dirty="0"/>
              <a:t>Holistic assessment based on entrustment decisions</a:t>
            </a:r>
          </a:p>
          <a:p>
            <a:pPr marL="342900" lvl="1" indent="-342900">
              <a:buFont typeface="Arial"/>
              <a:buChar char="•"/>
            </a:pPr>
            <a:r>
              <a:rPr lang="en-GB" sz="3200" dirty="0"/>
              <a:t>Mandatory training components</a:t>
            </a:r>
          </a:p>
          <a:p>
            <a:pPr marL="342900" lvl="1" indent="-342900">
              <a:buFont typeface="Arial"/>
              <a:buChar char="•"/>
            </a:pPr>
            <a:r>
              <a:rPr lang="en-GB" sz="3200" dirty="0"/>
              <a:t>Meets GMC standards for curricula and assessment (approved 8 December 2017)</a:t>
            </a:r>
          </a:p>
          <a:p>
            <a:pPr marL="0" lvl="1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474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Generic CiPs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6 generic CiPs cover professional behaviours and skills that are required of all physicians</a:t>
            </a:r>
          </a:p>
          <a:p>
            <a:r>
              <a:rPr lang="en-GB" dirty="0"/>
              <a:t>Assessment of the generic CiPs will be underpinned by the GPC descriptors</a:t>
            </a:r>
          </a:p>
          <a:p>
            <a:r>
              <a:rPr lang="en-GB" dirty="0"/>
              <a:t>ES will assign global rating for generic CiPs using anchor statements (below, meeting or above expectations)</a:t>
            </a:r>
          </a:p>
        </p:txBody>
      </p:sp>
    </p:spTree>
    <p:extLst>
      <p:ext uri="{BB962C8B-B14F-4D97-AF65-F5344CB8AC3E}">
        <p14:creationId xmlns:p14="http://schemas.microsoft.com/office/powerpoint/2010/main" val="1032270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Generic CiPs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dirty="0"/>
              <a:t>The ability to successfully function within NHS organisational and management systems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Able to deal with ethical and legal issues related to clinical practice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Communicates effectively and is able to share decision making, while maintaining appropriate situational awareness, professional behaviour and professional judgement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Is focussed on patient safety and delivers effective quality improvement in patient care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Carrying out research and managing data appropriately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Acting as a clinical teacher and clinical supervisor </a:t>
            </a:r>
          </a:p>
        </p:txBody>
      </p:sp>
    </p:spTree>
    <p:extLst>
      <p:ext uri="{BB962C8B-B14F-4D97-AF65-F5344CB8AC3E}">
        <p14:creationId xmlns:p14="http://schemas.microsoft.com/office/powerpoint/2010/main" val="1089888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 clinical CiPs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8 clinical CiPs describe the tasks or activities essential to the practice of Internal Medicine</a:t>
            </a:r>
          </a:p>
          <a:p>
            <a:r>
              <a:rPr lang="en-GB" dirty="0"/>
              <a:t>Mapped to GPC domains and subsections</a:t>
            </a:r>
          </a:p>
          <a:p>
            <a:r>
              <a:rPr lang="en-GB" dirty="0"/>
              <a:t>ES makes a judgement on level of supervision required based on observation and feedback from range of assessors (MCR, MSF, SLEs etc)</a:t>
            </a:r>
          </a:p>
        </p:txBody>
      </p:sp>
    </p:spTree>
    <p:extLst>
      <p:ext uri="{BB962C8B-B14F-4D97-AF65-F5344CB8AC3E}">
        <p14:creationId xmlns:p14="http://schemas.microsoft.com/office/powerpoint/2010/main" val="3319406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Level descriptors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Level 1: Entrusted to observe only – no provision 			of clinical care</a:t>
            </a:r>
          </a:p>
          <a:p>
            <a:pPr marL="0" indent="0">
              <a:buNone/>
            </a:pPr>
            <a:r>
              <a:rPr lang="en-GB" dirty="0"/>
              <a:t>Level 2: Entrusted to act with direct supervision</a:t>
            </a:r>
          </a:p>
          <a:p>
            <a:pPr marL="0" indent="0">
              <a:buNone/>
            </a:pPr>
            <a:r>
              <a:rPr lang="en-GB" dirty="0"/>
              <a:t>Level 3: Entrusted to act with indirect 							supervision</a:t>
            </a:r>
          </a:p>
          <a:p>
            <a:pPr marL="0" indent="0">
              <a:buNone/>
            </a:pPr>
            <a:r>
              <a:rPr lang="en-GB" dirty="0"/>
              <a:t>Level 4: Entrusted to act unsupervised</a:t>
            </a:r>
          </a:p>
        </p:txBody>
      </p:sp>
    </p:spTree>
    <p:extLst>
      <p:ext uri="{BB962C8B-B14F-4D97-AF65-F5344CB8AC3E}">
        <p14:creationId xmlns:p14="http://schemas.microsoft.com/office/powerpoint/2010/main" val="3939670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Clinical IM CiPs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dirty="0"/>
              <a:t>Managing an acute medical take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Managing an acute specialty related take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Providing continuity of care to medical in-patients, including management of comorbidities and cognitive impairment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Managing patients in an outpatient clinic, ambulatory or community setting, including management of long term conditions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Managing medical problems in patients in other specialties and special cases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Managing a multi-disciplinary team including effective discharge planning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Delivering effective resuscitation and managing the acutely deteriorating patient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Managing end of life and applying palliative care skills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63692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890773"/>
            <a:ext cx="8029575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01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73" y="928226"/>
            <a:ext cx="76295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30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G_069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605" y="108080"/>
            <a:ext cx="5956005" cy="574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3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57200" y="554141"/>
          <a:ext cx="8229600" cy="4230758"/>
        </p:xfrm>
        <a:graphic>
          <a:graphicData uri="http://schemas.openxmlformats.org/drawingml/2006/table">
            <a:tbl>
              <a:tblPr firstRow="1" firstCol="1" bandRow="1"/>
              <a:tblGrid>
                <a:gridCol w="414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8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Group 1 specialties (dual</a:t>
                      </a:r>
                      <a:r>
                        <a:rPr lang="en-GB" sz="14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 train with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 Internal Medicine)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Group 2 specialties (single CCT)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Acute Internal Medicine 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Allergy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Cardiology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Audio vestibular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Clinical Pharmacology and Therapeutics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Aviation and Space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Endocrinology and Diabetes Mellitus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Clinical Genetics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Geriatric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Clinical Neurophysiology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Gastroenterology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Dermatology **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Genitourinary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Haematology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Infectious Diseases*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Immunology 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Neurology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Medical Ophthalmology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Palliative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Nuclear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Renal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Paediatric Cardiology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Respiratory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Pharmaceutical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Rheumatology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Rehabilitation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mbria"/>
                          <a:cs typeface="Times New Roman"/>
                        </a:rPr>
                        <a:t>Tropical Medicine*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Sport and Exercise Medicine</a:t>
                      </a:r>
                      <a:endParaRPr lang="en-GB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5347801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00"/>
                </a:solidFill>
                <a:ea typeface="Cambria"/>
                <a:cs typeface="Times New Roman"/>
              </a:rPr>
              <a:t> *Discussion ongoing re dual programmes with MM/MV          **Detail of programme to be determined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00"/>
                </a:solidFill>
                <a:ea typeface="Cambria"/>
                <a:cs typeface="Times New Roman"/>
              </a:rPr>
              <a:t>Medical Oncology not included - ongoing discussion with UKSTSG</a:t>
            </a:r>
            <a:r>
              <a:rPr lang="en-GB" sz="1400" dirty="0">
                <a:solidFill>
                  <a:srgbClr val="000000"/>
                </a:solidFill>
                <a:ea typeface="Cambria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77871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IM 1-3: From August 2019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29628" y="1352550"/>
            <a:ext cx="8229600" cy="491413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1600" b="1" u="sng" dirty="0"/>
              <a:t>Year One</a:t>
            </a:r>
            <a:r>
              <a:rPr lang="en-GB" sz="1600" b="1" dirty="0"/>
              <a:t> (IM1) - </a:t>
            </a:r>
            <a:r>
              <a:rPr lang="en-GB" sz="1600" dirty="0"/>
              <a:t>Trainees will have exposure to Acute Care (via Unselected Take) but with a concentration upon Continuing In-Patient Care with responsibilities in General Medical and Geriatric Medical wards. Trainees will enter IM1 having completed Foundation competencies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r>
              <a:rPr lang="en-GB" sz="1600" b="1" u="sng" dirty="0"/>
              <a:t>Year Two (IM2)</a:t>
            </a:r>
            <a:r>
              <a:rPr lang="en-GB" sz="1600" b="1" dirty="0"/>
              <a:t> - </a:t>
            </a:r>
            <a:r>
              <a:rPr lang="en-GB" sz="1600" dirty="0"/>
              <a:t>Trainees will continue to have exposure to Acute Care (via Unselected Take) and critical care but the focus of the year will be  Ambulatory Care and Medical Out-Patient management. Entry to IMT2 will be automatic following a successful ARCP at end of IM1 year. Trainees will be encouraged to complete MRCP by the end IM2 (although it will not be mandatory for progression to IM3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r>
              <a:rPr lang="en-GB" sz="1600" b="1" u="sng" dirty="0"/>
              <a:t>Year Three (IM3)</a:t>
            </a:r>
            <a:r>
              <a:rPr lang="en-GB" sz="1600" b="1" dirty="0"/>
              <a:t> -</a:t>
            </a:r>
            <a:r>
              <a:rPr lang="en-GB" sz="1600" dirty="0"/>
              <a:t>Trainees will have greater involvement in the Acute Unselected Take. They will be expected to “lead” the unselected take in the “medical registrar” role and provide support for IM1 &amp; IM2 trainees as well as other staff involved in the take (</a:t>
            </a:r>
            <a:r>
              <a:rPr lang="en-GB" sz="1600" dirty="0" err="1"/>
              <a:t>eg</a:t>
            </a:r>
            <a:r>
              <a:rPr lang="en-GB" sz="1600" dirty="0"/>
              <a:t> Foundation trainees, GP trainees, ACCS trainees and others) </a:t>
            </a:r>
          </a:p>
          <a:p>
            <a:pPr marL="0" indent="0">
              <a:buNone/>
            </a:pPr>
            <a:r>
              <a:rPr lang="en-GB" sz="1600" dirty="0"/>
              <a:t>Trainees will enter IM3 upon satisfactory completion of IM2 ARCP or via other routes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0488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Acute take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Trainees should be involved in the acute unselected medical take in each year of IM stage 1 (main focus in IM3)</a:t>
            </a:r>
          </a:p>
          <a:p>
            <a:r>
              <a:rPr lang="en-GB" dirty="0"/>
              <a:t>Should be actively involved in the care of at least 500 patients presenting with acute medical problems by the end of IM3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838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Critical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/>
              <a:t>Trainees should have significant experience of critical care</a:t>
            </a:r>
          </a:p>
          <a:p>
            <a:r>
              <a:rPr lang="en-GB" dirty="0"/>
              <a:t> Flexibility in how this is delivered providing educational objectives are met</a:t>
            </a:r>
          </a:p>
          <a:p>
            <a:r>
              <a:rPr lang="en-GB" dirty="0"/>
              <a:t>Minimum 10 weeks over 3 years in no more than 2 blocks</a:t>
            </a:r>
          </a:p>
          <a:p>
            <a:pPr lvl="1"/>
            <a:r>
              <a:rPr lang="en-GB" dirty="0"/>
              <a:t>Ideally 3 month attachment to ICU in IM2</a:t>
            </a:r>
          </a:p>
          <a:p>
            <a:pPr lvl="1"/>
            <a:r>
              <a:rPr lang="en-GB" dirty="0"/>
              <a:t>Possible 2 month attachment IM2 + 1 month IM3</a:t>
            </a:r>
          </a:p>
          <a:p>
            <a:pPr lvl="1"/>
            <a:r>
              <a:rPr lang="en-GB" dirty="0"/>
              <a:t>Flexibility for IM1 attachment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471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Trainees should be actively involved in minimum of 80 clinics </a:t>
            </a:r>
          </a:p>
          <a:p>
            <a:r>
              <a:rPr lang="en-GB" dirty="0"/>
              <a:t>Flexibility in how meet this target but focus on outpatients in IM2</a:t>
            </a:r>
          </a:p>
          <a:p>
            <a:r>
              <a:rPr lang="en-GB" dirty="0"/>
              <a:t>Clinics may be in the parent specialty of  attachment or other departmental clinics </a:t>
            </a:r>
          </a:p>
          <a:p>
            <a:r>
              <a:rPr lang="en-GB" dirty="0"/>
              <a:t>Curriculum provides definition of clinics and guidance on educational objectives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365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Simulation training throughout IM stage 1</a:t>
            </a:r>
          </a:p>
          <a:p>
            <a:r>
              <a:rPr lang="en-GB" dirty="0"/>
              <a:t>Practical procedures</a:t>
            </a:r>
          </a:p>
          <a:p>
            <a:r>
              <a:rPr lang="en-GB" dirty="0"/>
              <a:t>Clinical scenario training</a:t>
            </a:r>
          </a:p>
          <a:p>
            <a:r>
              <a:rPr lang="en-GB" dirty="0"/>
              <a:t>Resuscitation training and management of the deteriorating patient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22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97812"/>
          </a:xfrm>
        </p:spPr>
        <p:txBody>
          <a:bodyPr/>
          <a:lstStyle/>
          <a:p>
            <a:r>
              <a:rPr lang="en-US"/>
              <a:t>Group 2 Specialties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165608"/>
            <a:ext cx="9144000" cy="46782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/>
              <a:t>Entry requirements will include successful completion of 2 years of Internal Medicine stage 1 and full MRCP(UK) diploma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sz="2800"/>
              <a:t>IM3 year will be highly focused on acute care and the transition to being a medical registrar running the unselected acute medical take; there is less requirement for this level of training for those trainees wishing to pursue a Group 2 specialty</a:t>
            </a:r>
          </a:p>
          <a:p>
            <a:pPr marL="285750" indent="-285750">
              <a:buFont typeface="Arial"/>
              <a:buChar char="•"/>
            </a:pPr>
            <a:r>
              <a:rPr lang="en-US" sz="2800"/>
              <a:t>Trainees wishing to enter group 2 specialty will be treated equally whether completed 2 or 3 years of IM stage 1</a:t>
            </a:r>
          </a:p>
          <a:p>
            <a:pPr marL="285750" indent="-285750"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245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 – Phase one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200" y="1328926"/>
          <a:ext cx="8229600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1272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7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7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2018/2019</a:t>
                      </a: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Training for supervisors and trainees</a:t>
                      </a:r>
                      <a:endParaRPr lang="en-GB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JRCPTB will develop training materials and train a core faculty (heads of schools, CMT TPDs and college tutors). The core faculty will cascade training to clinical and educational supervisors and trainees</a:t>
                      </a:r>
                      <a:endParaRPr lang="en-GB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6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2019/2020</a:t>
                      </a: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First year of IM1 </a:t>
                      </a: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(replacing CT1)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 further CMT recruitment</a:t>
                      </a:r>
                      <a:endParaRPr lang="en-GB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Commence recruitment into three-year IM programmes at IM1</a:t>
                      </a:r>
                      <a:endParaRPr lang="en-GB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Existing CT2 enter last year of CMT training</a:t>
                      </a:r>
                      <a:endParaRPr lang="en-GB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2020/2021</a:t>
                      </a:r>
                      <a:endParaRPr lang="en-GB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8064A2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First year of IM2</a:t>
                      </a: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(replacing CT2) and further recruitment into IM1 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Further intake of IM1 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IM1 progress to IM2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548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 – Phase two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66078" y="1949857"/>
          <a:ext cx="8229600" cy="3048000"/>
        </p:xfrm>
        <a:graphic>
          <a:graphicData uri="http://schemas.openxmlformats.org/drawingml/2006/table">
            <a:tbl>
              <a:tblPr firstRow="1" firstCol="1" bandRow="1"/>
              <a:tblGrid>
                <a:gridCol w="1281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7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1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7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2021/2022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8064A2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First year of IM3 </a:t>
                      </a:r>
                      <a:endParaRPr lang="en-GB" sz="2000" dirty="0">
                        <a:solidFill>
                          <a:srgbClr val="8064A2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First year of ST3 new curricula for group 2 specialties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 further recruitment into ST3 in group 1 specialties - </a:t>
                      </a:r>
                      <a:r>
                        <a:rPr lang="en-US" sz="2000" i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except</a:t>
                      </a:r>
                      <a:r>
                        <a:rPr lang="en-US" sz="2000" i="1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for GUM, neurology and palliative medicine 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IM2 progress to IM3 or exit to enter group 2 specialties at ST3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2022/2023</a:t>
                      </a:r>
                      <a:endParaRPr lang="en-GB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8064A2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First year of IM stage 2 training (IM4)</a:t>
                      </a:r>
                      <a:endParaRPr lang="en-GB" sz="2000" dirty="0">
                        <a:solidFill>
                          <a:srgbClr val="8064A2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First year of ST4 new curricula for group 1 specialties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Trainees exiting IM3 will competitively-enter ST4 specialty plus IM stage 2</a:t>
                      </a: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1103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 – Phase three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57200" y="1772303"/>
          <a:ext cx="8229600" cy="2133600"/>
        </p:xfrm>
        <a:graphic>
          <a:graphicData uri="http://schemas.openxmlformats.org/drawingml/2006/table">
            <a:tbl>
              <a:tblPr firstRow="1" firstCol="1" bandRow="1"/>
              <a:tblGrid>
                <a:gridCol w="1281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7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1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71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2023/2024 onwards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Assimilation of ‘old-style’ trainees into new curricula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Full implementation of IM stage 1 and stage 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Existing ST5-7 trainees to transition to new curricula as</a:t>
                      </a:r>
                      <a:r>
                        <a:rPr lang="en-US" sz="200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set out in the transition plan agreed with GMC</a:t>
                      </a:r>
                      <a:endParaRPr lang="en-GB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7860" marR="578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65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66" y="133437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Drivers for change</a:t>
            </a:r>
          </a:p>
          <a:p>
            <a:r>
              <a:rPr lang="en-US" dirty="0"/>
              <a:t>New model for physician training</a:t>
            </a:r>
          </a:p>
          <a:p>
            <a:r>
              <a:rPr lang="en-US" dirty="0"/>
              <a:t>Internal Medicine curriculum</a:t>
            </a:r>
          </a:p>
          <a:p>
            <a:r>
              <a:rPr lang="en-US" dirty="0"/>
              <a:t>Implementation </a:t>
            </a:r>
          </a:p>
          <a:p>
            <a:r>
              <a:rPr lang="en-US" dirty="0"/>
              <a:t>Next steps</a:t>
            </a:r>
          </a:p>
          <a:p>
            <a:r>
              <a:rPr lang="en-US" dirty="0"/>
              <a:t>Further information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4856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1790"/>
          </a:xfrm>
        </p:spPr>
        <p:txBody>
          <a:bodyPr/>
          <a:lstStyle/>
          <a:p>
            <a:r>
              <a:rPr lang="en-US"/>
              <a:t>Implementation Plan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942932" y="858204"/>
          <a:ext cx="7256495" cy="5094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4931">
                  <a:extLst>
                    <a:ext uri="{9D8B030D-6E8A-4147-A177-3AD203B41FA5}">
                      <a16:colId xmlns:a16="http://schemas.microsoft.com/office/drawing/2014/main" val="436790043"/>
                    </a:ext>
                  </a:extLst>
                </a:gridCol>
                <a:gridCol w="690916">
                  <a:extLst>
                    <a:ext uri="{9D8B030D-6E8A-4147-A177-3AD203B41FA5}">
                      <a16:colId xmlns:a16="http://schemas.microsoft.com/office/drawing/2014/main" val="3050682103"/>
                    </a:ext>
                  </a:extLst>
                </a:gridCol>
                <a:gridCol w="652924">
                  <a:extLst>
                    <a:ext uri="{9D8B030D-6E8A-4147-A177-3AD203B41FA5}">
                      <a16:colId xmlns:a16="http://schemas.microsoft.com/office/drawing/2014/main" val="2597417199"/>
                    </a:ext>
                  </a:extLst>
                </a:gridCol>
                <a:gridCol w="652924">
                  <a:extLst>
                    <a:ext uri="{9D8B030D-6E8A-4147-A177-3AD203B41FA5}">
                      <a16:colId xmlns:a16="http://schemas.microsoft.com/office/drawing/2014/main" val="4142969734"/>
                    </a:ext>
                  </a:extLst>
                </a:gridCol>
                <a:gridCol w="690090">
                  <a:extLst>
                    <a:ext uri="{9D8B030D-6E8A-4147-A177-3AD203B41FA5}">
                      <a16:colId xmlns:a16="http://schemas.microsoft.com/office/drawing/2014/main" val="463924579"/>
                    </a:ext>
                  </a:extLst>
                </a:gridCol>
                <a:gridCol w="690090">
                  <a:extLst>
                    <a:ext uri="{9D8B030D-6E8A-4147-A177-3AD203B41FA5}">
                      <a16:colId xmlns:a16="http://schemas.microsoft.com/office/drawing/2014/main" val="3355806625"/>
                    </a:ext>
                  </a:extLst>
                </a:gridCol>
                <a:gridCol w="652924">
                  <a:extLst>
                    <a:ext uri="{9D8B030D-6E8A-4147-A177-3AD203B41FA5}">
                      <a16:colId xmlns:a16="http://schemas.microsoft.com/office/drawing/2014/main" val="3831656043"/>
                    </a:ext>
                  </a:extLst>
                </a:gridCol>
                <a:gridCol w="652924">
                  <a:extLst>
                    <a:ext uri="{9D8B030D-6E8A-4147-A177-3AD203B41FA5}">
                      <a16:colId xmlns:a16="http://schemas.microsoft.com/office/drawing/2014/main" val="3205159756"/>
                    </a:ext>
                  </a:extLst>
                </a:gridCol>
                <a:gridCol w="652924">
                  <a:extLst>
                    <a:ext uri="{9D8B030D-6E8A-4147-A177-3AD203B41FA5}">
                      <a16:colId xmlns:a16="http://schemas.microsoft.com/office/drawing/2014/main" val="3479855814"/>
                    </a:ext>
                  </a:extLst>
                </a:gridCol>
                <a:gridCol w="652924">
                  <a:extLst>
                    <a:ext uri="{9D8B030D-6E8A-4147-A177-3AD203B41FA5}">
                      <a16:colId xmlns:a16="http://schemas.microsoft.com/office/drawing/2014/main" val="3213396032"/>
                    </a:ext>
                  </a:extLst>
                </a:gridCol>
                <a:gridCol w="652924">
                  <a:extLst>
                    <a:ext uri="{9D8B030D-6E8A-4147-A177-3AD203B41FA5}">
                      <a16:colId xmlns:a16="http://schemas.microsoft.com/office/drawing/2014/main" val="402159896"/>
                    </a:ext>
                  </a:extLst>
                </a:gridCol>
              </a:tblGrid>
              <a:tr h="391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>
                          <a:effectLst/>
                        </a:rPr>
                        <a:t>Transition Phase 1</a:t>
                      </a:r>
                      <a:endParaRPr lang="en-GB" sz="1200" u="none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>
                          <a:effectLst/>
                        </a:rPr>
                        <a:t>Transition Phase 2</a:t>
                      </a:r>
                      <a:endParaRPr lang="en-GB" sz="1200" u="none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>
                          <a:effectLst/>
                        </a:rPr>
                        <a:t>Transition Phase 3</a:t>
                      </a:r>
                      <a:endParaRPr lang="en-GB" sz="1200" u="none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none">
                          <a:effectLst/>
                        </a:rPr>
                        <a:t>New IM curriculum structure embedded</a:t>
                      </a:r>
                      <a:endParaRPr lang="en-GB" sz="1200" u="none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475830"/>
                  </a:ext>
                </a:extLst>
              </a:tr>
              <a:tr h="195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2018-19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2019-20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2020-21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2021-22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2022-23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2023-24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2024-25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2025-26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2026-27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u="sng">
                          <a:effectLst/>
                        </a:rPr>
                        <a:t>2027-28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951323303"/>
                  </a:ext>
                </a:extLst>
              </a:tr>
              <a:tr h="195927">
                <a:tc rowSpan="1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GROUP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ONE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  <a:effectLst/>
                        </a:rPr>
                        <a:t>CT1</a:t>
                      </a:r>
                      <a:endParaRPr lang="en-GB" sz="120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  <a:effectLst/>
                        </a:rPr>
                        <a:t>CT2</a:t>
                      </a:r>
                      <a:endParaRPr lang="en-GB" sz="120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IM3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IM3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2971246816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15720767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  <a:effectLst/>
                        </a:rPr>
                        <a:t>CT2</a:t>
                      </a:r>
                      <a:endParaRPr lang="en-GB" sz="120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7030A0"/>
                          </a:solidFill>
                          <a:effectLst/>
                        </a:rPr>
                        <a:t>IM3</a:t>
                      </a:r>
                      <a:endParaRPr lang="en-GB" sz="1200" b="1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IM3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IM3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740193711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656143426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ST7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IM4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IM5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IM6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IM7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IM4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2752741332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1152347883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ST7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IM4</a:t>
                      </a:r>
                      <a:endParaRPr lang="en-GB" sz="12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IM5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IM6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IM7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IM4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IM5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010149666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1968646614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ST7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IM3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IM2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IM3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7030A0"/>
                          </a:solidFill>
                          <a:effectLst/>
                        </a:rPr>
                        <a:t>IM1</a:t>
                      </a:r>
                      <a:endParaRPr lang="en-GB" sz="1200">
                        <a:solidFill>
                          <a:srgbClr val="7030A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701131459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4280158643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ST7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ST7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IM4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IM5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IM6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2858412164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2377085404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ST7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ST7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IM4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IM5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IM6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IM7</a:t>
                      </a:r>
                      <a:endParaRPr lang="en-GB" sz="120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158591336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333103170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322638464"/>
                  </a:ext>
                </a:extLst>
              </a:tr>
              <a:tr h="195927"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GROUP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TWO</a:t>
                      </a:r>
                      <a:endParaRPr lang="en-GB" sz="12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1266453905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779456771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1730664382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2488351337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1830009478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166122367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ST4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ST5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ST6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70C0"/>
                          </a:solidFill>
                          <a:effectLst/>
                        </a:rPr>
                        <a:t>ST3</a:t>
                      </a:r>
                      <a:endParaRPr lang="en-GB" sz="1200">
                        <a:solidFill>
                          <a:srgbClr val="0070C0"/>
                        </a:solidFill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3813820129"/>
                  </a:ext>
                </a:extLst>
              </a:tr>
              <a:tr h="19592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tc>
                  <a:txBody>
                    <a:bodyPr/>
                    <a:lstStyle/>
                    <a:p>
                      <a:endParaRPr lang="en-GB" sz="12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1435" marR="51435" marT="0" marB="0" anchor="b"/>
                </a:tc>
                <a:extLst>
                  <a:ext uri="{0D108BD9-81ED-4DB2-BD59-A6C34878D82A}">
                    <a16:rowId xmlns:a16="http://schemas.microsoft.com/office/drawing/2014/main" val="2799461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297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65268"/>
            <a:ext cx="8042276" cy="773146"/>
          </a:xfrm>
        </p:spPr>
        <p:txBody>
          <a:bodyPr>
            <a:noAutofit/>
          </a:bodyPr>
          <a:lstStyle/>
          <a:p>
            <a:r>
              <a:rPr lang="en-GB" sz="2800"/>
              <a:t>Potential routes of entry to IM3:</a:t>
            </a:r>
            <a:br>
              <a:rPr lang="en-GB" sz="2800"/>
            </a:br>
            <a:endParaRPr lang="en-US" sz="2800"/>
          </a:p>
        </p:txBody>
      </p:sp>
      <p:sp>
        <p:nvSpPr>
          <p:cNvPr id="3" name="Rectangle 2"/>
          <p:cNvSpPr/>
          <p:nvPr/>
        </p:nvSpPr>
        <p:spPr>
          <a:xfrm>
            <a:off x="0" y="949193"/>
            <a:ext cx="9144000" cy="455509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dirty="0"/>
              <a:t> </a:t>
            </a:r>
          </a:p>
          <a:p>
            <a:pPr marL="342900" indent="-342900">
              <a:buAutoNum type="arabicPeriod"/>
            </a:pPr>
            <a:r>
              <a:rPr lang="en-GB" sz="1600" dirty="0"/>
              <a:t>Trainees who have </a:t>
            </a:r>
            <a:r>
              <a:rPr lang="en-GB" sz="1600" b="1" dirty="0"/>
              <a:t>previously completed CT2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Direct return to training at IM3 level, ideally within their original training Deanery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&lt; 3 years following satisfactory completion of Core Training</a:t>
            </a:r>
          </a:p>
          <a:p>
            <a:pPr lvl="1"/>
            <a:endParaRPr lang="en-GB" sz="1600" dirty="0"/>
          </a:p>
          <a:p>
            <a:pPr marL="342900" indent="-342900">
              <a:buAutoNum type="arabicPeriod"/>
            </a:pPr>
            <a:r>
              <a:rPr lang="en-GB" sz="1600" b="1" dirty="0"/>
              <a:t>International Medical Graduates </a:t>
            </a:r>
            <a:r>
              <a:rPr lang="en-GB" sz="1600" dirty="0"/>
              <a:t>(IMGs)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In possession of MRCP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600" dirty="0"/>
              <a:t>Medical Royal Colleges IMG sponsorship scheme / targeted MTI scheme</a:t>
            </a:r>
          </a:p>
          <a:p>
            <a:endParaRPr lang="en-GB" sz="1600" dirty="0"/>
          </a:p>
          <a:p>
            <a:r>
              <a:rPr lang="en-GB" sz="1600" dirty="0"/>
              <a:t>3.  </a:t>
            </a:r>
            <a:r>
              <a:rPr lang="en-GB" sz="1600" b="1" dirty="0"/>
              <a:t>ACCS programmes </a:t>
            </a:r>
          </a:p>
          <a:p>
            <a:pPr marL="742950" lvl="1" indent="-285750">
              <a:buFont typeface="Arial"/>
              <a:buChar char="•"/>
            </a:pPr>
            <a:r>
              <a:rPr lang="en-GB" sz="1600" dirty="0"/>
              <a:t>JRCPTB to work with other ACCS specialties to determine the future ACCS programme and what additional training would need to be undertaken by those transferring from another specialty route</a:t>
            </a:r>
          </a:p>
          <a:p>
            <a:endParaRPr lang="en-GB" sz="1600" dirty="0"/>
          </a:p>
          <a:p>
            <a:r>
              <a:rPr lang="en-GB" sz="1600" dirty="0"/>
              <a:t>4.   Possible transfer from </a:t>
            </a:r>
            <a:r>
              <a:rPr lang="en-GB" sz="1600" b="1" dirty="0"/>
              <a:t>other programmes</a:t>
            </a:r>
          </a:p>
          <a:p>
            <a:pPr marL="742950" lvl="1" indent="-285750">
              <a:buFont typeface="Arial"/>
              <a:buChar char="•"/>
            </a:pPr>
            <a:r>
              <a:rPr lang="en-GB" sz="1600" dirty="0"/>
              <a:t>Eg General Practice, Surgery, Psychiatry </a:t>
            </a:r>
          </a:p>
          <a:p>
            <a:pPr marL="742950" lvl="1" indent="-285750">
              <a:buFont typeface="Arial"/>
              <a:buChar char="•"/>
            </a:pPr>
            <a:r>
              <a:rPr lang="en-GB" sz="1600" dirty="0"/>
              <a:t>Further discussion needed</a:t>
            </a:r>
          </a:p>
          <a:p>
            <a:endParaRPr lang="en-GB" sz="1600" dirty="0"/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103239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 Stage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Trainees in all Group 1 specialties </a:t>
            </a:r>
            <a:r>
              <a:rPr lang="en-US">
                <a:solidFill>
                  <a:srgbClr val="FF0000"/>
                </a:solidFill>
              </a:rPr>
              <a:t>must</a:t>
            </a:r>
            <a:r>
              <a:rPr lang="en-US"/>
              <a:t> dual-accredit in specialty plus IM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Group 1 trainees can only demonstrate acquisition of GPCs with full IM training</a:t>
            </a:r>
          </a:p>
          <a:p>
            <a:pPr marL="0" indent="0">
              <a:buNone/>
            </a:pPr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01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Recruitment Points into Academic Training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>
            <a:off x="2539825" y="2401793"/>
            <a:ext cx="289188" cy="51556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1224" y="2032461"/>
            <a:ext cx="669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IMT1</a:t>
            </a:r>
          </a:p>
        </p:txBody>
      </p:sp>
      <p:sp>
        <p:nvSpPr>
          <p:cNvPr id="7" name="Down Arrow 6"/>
          <p:cNvSpPr/>
          <p:nvPr/>
        </p:nvSpPr>
        <p:spPr>
          <a:xfrm>
            <a:off x="3814791" y="2387987"/>
            <a:ext cx="289188" cy="51556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43034" y="2032461"/>
            <a:ext cx="669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IMT3</a:t>
            </a:r>
          </a:p>
        </p:txBody>
      </p:sp>
      <p:sp>
        <p:nvSpPr>
          <p:cNvPr id="9" name="Down Arrow 8"/>
          <p:cNvSpPr/>
          <p:nvPr/>
        </p:nvSpPr>
        <p:spPr>
          <a:xfrm>
            <a:off x="4568567" y="2401793"/>
            <a:ext cx="289188" cy="51556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14015" y="203246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IMT4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3158958" y="2401793"/>
            <a:ext cx="289188" cy="51556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20886" y="2032461"/>
            <a:ext cx="669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IMT2</a:t>
            </a:r>
          </a:p>
        </p:txBody>
      </p:sp>
    </p:spTree>
    <p:extLst>
      <p:ext uri="{BB962C8B-B14F-4D97-AF65-F5344CB8AC3E}">
        <p14:creationId xmlns:p14="http://schemas.microsoft.com/office/powerpoint/2010/main" val="12970042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Programme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Regional implementation groups</a:t>
            </a:r>
          </a:p>
          <a:p>
            <a:pPr lvl="0"/>
            <a:r>
              <a:rPr lang="en-US" dirty="0"/>
              <a:t>Review 2021 expected vacancies from exiting CCTs in group 1 specialties for IMY3</a:t>
            </a:r>
          </a:p>
          <a:p>
            <a:r>
              <a:rPr lang="en-US" dirty="0"/>
              <a:t>Review recruitment and fill-rates</a:t>
            </a:r>
          </a:p>
          <a:p>
            <a:r>
              <a:rPr lang="en-US" dirty="0"/>
              <a:t>Identify any training anomalies and new opportunities</a:t>
            </a:r>
          </a:p>
          <a:p>
            <a:r>
              <a:rPr lang="en-US" dirty="0"/>
              <a:t>Consider length of placements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0244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29"/>
            <a:ext cx="8229600" cy="1143000"/>
          </a:xfrm>
          <a:prstGeom prst="rightArrow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/>
              <a:t>Local work required</a:t>
            </a:r>
            <a:br>
              <a:rPr lang="en-US" b="1" dirty="0"/>
            </a:br>
            <a:r>
              <a:rPr lang="en-US" b="1" dirty="0"/>
              <a:t>CT / IM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3786" y="1285829"/>
            <a:ext cx="4038600" cy="4525963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Identify ICU placements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What constitutes Critical Care?</a:t>
            </a:r>
          </a:p>
          <a:p>
            <a:pPr lvl="1"/>
            <a:r>
              <a:rPr lang="en-US" sz="1400" dirty="0" err="1">
                <a:solidFill>
                  <a:srgbClr val="FF0000"/>
                </a:solidFill>
              </a:rPr>
              <a:t>Resp</a:t>
            </a:r>
            <a:r>
              <a:rPr lang="en-US" sz="1400" dirty="0">
                <a:solidFill>
                  <a:srgbClr val="FF0000"/>
                </a:solidFill>
              </a:rPr>
              <a:t> / </a:t>
            </a:r>
            <a:r>
              <a:rPr lang="en-US" sz="1400" dirty="0" err="1">
                <a:solidFill>
                  <a:srgbClr val="FF0000"/>
                </a:solidFill>
              </a:rPr>
              <a:t>Neuro</a:t>
            </a:r>
            <a:r>
              <a:rPr lang="en-US" sz="1400" dirty="0">
                <a:solidFill>
                  <a:srgbClr val="FF0000"/>
                </a:solidFill>
              </a:rPr>
              <a:t> / Transplant / </a:t>
            </a:r>
            <a:r>
              <a:rPr lang="en-US" sz="1400" dirty="0" err="1">
                <a:solidFill>
                  <a:srgbClr val="FF0000"/>
                </a:solidFill>
              </a:rPr>
              <a:t>mHDU</a:t>
            </a:r>
            <a:endParaRPr lang="en-GB" sz="14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Geriatric Medicine experience</a:t>
            </a:r>
            <a:endParaRPr lang="en-GB" sz="1800" dirty="0">
              <a:solidFill>
                <a:srgbClr val="FF0000"/>
              </a:solidFill>
            </a:endParaRPr>
          </a:p>
          <a:p>
            <a:r>
              <a:rPr lang="en-US" sz="1800" dirty="0"/>
              <a:t>Review all current local CMT posts</a:t>
            </a:r>
            <a:endParaRPr lang="en-GB" sz="1800" dirty="0"/>
          </a:p>
          <a:p>
            <a:r>
              <a:rPr lang="en-US" sz="1800" dirty="0"/>
              <a:t>Identify any training anomalies / new opportunities</a:t>
            </a:r>
            <a:endParaRPr lang="en-GB" sz="1800" dirty="0"/>
          </a:p>
          <a:p>
            <a:r>
              <a:rPr lang="en-US" sz="1800" dirty="0"/>
              <a:t>Review recruitment / fill-rates</a:t>
            </a:r>
            <a:endParaRPr lang="en-GB" sz="1800" dirty="0"/>
          </a:p>
          <a:p>
            <a:r>
              <a:rPr lang="en-US" sz="1800" dirty="0"/>
              <a:t>4 month vs 6 month rotations</a:t>
            </a:r>
            <a:endParaRPr lang="en-GB" sz="1800" b="1" dirty="0"/>
          </a:p>
          <a:p>
            <a:r>
              <a:rPr lang="en-US" sz="1800" dirty="0"/>
              <a:t>Seniority on acute take (IM3 leading AUT)</a:t>
            </a:r>
            <a:endParaRPr lang="en-GB" sz="1800" dirty="0"/>
          </a:p>
          <a:p>
            <a:r>
              <a:rPr lang="en-US" sz="1800" dirty="0"/>
              <a:t>Outpatient experience (80 over 3 </a:t>
            </a:r>
            <a:r>
              <a:rPr lang="en-US" sz="1800" dirty="0" err="1"/>
              <a:t>yrs</a:t>
            </a:r>
            <a:r>
              <a:rPr lang="en-US" sz="1800" dirty="0"/>
              <a:t>)</a:t>
            </a:r>
            <a:endParaRPr lang="en-GB" sz="1800" dirty="0"/>
          </a:p>
          <a:p>
            <a:r>
              <a:rPr lang="en-US" sz="1800" dirty="0"/>
              <a:t>Ambulatory care experience</a:t>
            </a:r>
            <a:endParaRPr lang="en-GB" sz="1800" dirty="0"/>
          </a:p>
          <a:p>
            <a:r>
              <a:rPr lang="en-US" sz="1800" dirty="0"/>
              <a:t>Simulation training experience / availability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5829"/>
            <a:ext cx="4038600" cy="4525963"/>
          </a:xfrm>
        </p:spPr>
        <p:txBody>
          <a:bodyPr>
            <a:normAutofit fontScale="77500" lnSpcReduction="20000"/>
          </a:bodyPr>
          <a:lstStyle/>
          <a:p>
            <a:pPr marL="57150" indent="0">
              <a:buNone/>
            </a:pPr>
            <a:endParaRPr lang="en-US" sz="2900" b="1" dirty="0"/>
          </a:p>
          <a:p>
            <a:pPr marL="57150" indent="0">
              <a:buNone/>
            </a:pPr>
            <a:r>
              <a:rPr lang="en-US" sz="2900" b="1" dirty="0"/>
              <a:t>Other posts to possibly include in future training numbers</a:t>
            </a:r>
          </a:p>
          <a:p>
            <a:pPr marL="57150" indent="0">
              <a:buNone/>
            </a:pPr>
            <a:endParaRPr lang="en-GB" sz="2900" b="1" dirty="0"/>
          </a:p>
          <a:p>
            <a:pPr lvl="1"/>
            <a:r>
              <a:rPr lang="en-US" sz="2900" dirty="0"/>
              <a:t>Trust grade</a:t>
            </a:r>
            <a:endParaRPr lang="en-GB" sz="2900" dirty="0"/>
          </a:p>
          <a:p>
            <a:pPr lvl="1"/>
            <a:r>
              <a:rPr lang="en-US" sz="2900" dirty="0"/>
              <a:t>Clinical teaching fellows</a:t>
            </a:r>
            <a:endParaRPr lang="en-GB" sz="2900" dirty="0"/>
          </a:p>
          <a:p>
            <a:pPr lvl="1"/>
            <a:r>
              <a:rPr lang="en-US" sz="2900" dirty="0"/>
              <a:t>OOPR posts with ongoing medical input (</a:t>
            </a:r>
            <a:r>
              <a:rPr lang="en-US" sz="2900" dirty="0" err="1"/>
              <a:t>eg</a:t>
            </a:r>
            <a:r>
              <a:rPr lang="en-US" sz="2900" dirty="0"/>
              <a:t> research registrars)</a:t>
            </a:r>
            <a:endParaRPr lang="en-GB" sz="2900" dirty="0"/>
          </a:p>
          <a:p>
            <a:pPr lvl="1"/>
            <a:r>
              <a:rPr lang="en-US" sz="2900" dirty="0"/>
              <a:t>LAS posts</a:t>
            </a:r>
            <a:endParaRPr lang="en-GB" sz="2900" dirty="0"/>
          </a:p>
          <a:p>
            <a:pPr lvl="1"/>
            <a:r>
              <a:rPr lang="en-US" sz="2900" dirty="0"/>
              <a:t>Returning CT2s</a:t>
            </a:r>
            <a:endParaRPr lang="en-GB" sz="2900" dirty="0"/>
          </a:p>
          <a:p>
            <a:pPr lvl="1"/>
            <a:r>
              <a:rPr lang="en-US" sz="2900" dirty="0"/>
              <a:t>IMGs</a:t>
            </a:r>
            <a:endParaRPr lang="en-GB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919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2600" dirty="0"/>
              <a:t>Review 2021 expected vacancies from exiting CCTs in Group One specialties</a:t>
            </a:r>
          </a:p>
          <a:p>
            <a:pPr marL="0" lvl="0" indent="0">
              <a:buNone/>
            </a:pPr>
            <a:endParaRPr lang="en-GB" sz="2600" dirty="0"/>
          </a:p>
          <a:p>
            <a:pPr lvl="0"/>
            <a:r>
              <a:rPr lang="en-US" sz="2600" dirty="0"/>
              <a:t>Identify local problems</a:t>
            </a:r>
          </a:p>
          <a:p>
            <a:pPr lvl="1"/>
            <a:r>
              <a:rPr lang="en-US" sz="2600" dirty="0"/>
              <a:t>Review all local HMT posts &amp; </a:t>
            </a:r>
            <a:r>
              <a:rPr lang="en-US" sz="2600" dirty="0" err="1"/>
              <a:t>programmes</a:t>
            </a:r>
            <a:endParaRPr lang="en-GB" sz="2600" dirty="0"/>
          </a:p>
          <a:p>
            <a:pPr lvl="1"/>
            <a:r>
              <a:rPr lang="en-US" sz="2600" dirty="0"/>
              <a:t>Identify training anomalies / opportunities</a:t>
            </a:r>
            <a:endParaRPr lang="en-GB" sz="2600" dirty="0"/>
          </a:p>
          <a:p>
            <a:pPr lvl="1"/>
            <a:r>
              <a:rPr lang="en-US" sz="2600" dirty="0"/>
              <a:t>Review recruitment / fill-rates</a:t>
            </a:r>
          </a:p>
          <a:p>
            <a:pPr lvl="1"/>
            <a:r>
              <a:rPr lang="en-US" sz="2600" dirty="0"/>
              <a:t>6 </a:t>
            </a:r>
            <a:r>
              <a:rPr lang="en-US" sz="2600" dirty="0" err="1"/>
              <a:t>vs</a:t>
            </a:r>
            <a:r>
              <a:rPr lang="en-US" sz="2600" dirty="0"/>
              <a:t> 12 month rotations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30083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/>
              <a:t>Balance of specialty </a:t>
            </a:r>
            <a:r>
              <a:rPr lang="en-US" sz="2600" dirty="0" err="1"/>
              <a:t>vs</a:t>
            </a:r>
            <a:r>
              <a:rPr lang="en-US" sz="2600" dirty="0"/>
              <a:t> acute training</a:t>
            </a:r>
            <a:endParaRPr lang="en-GB" sz="2600" dirty="0"/>
          </a:p>
          <a:p>
            <a:pPr lvl="1"/>
            <a:r>
              <a:rPr lang="en-US" sz="2600" i="1" dirty="0"/>
              <a:t>Especially for craft specialties</a:t>
            </a:r>
          </a:p>
          <a:p>
            <a:pPr marL="514350" lvl="1" indent="0">
              <a:buNone/>
            </a:pPr>
            <a:endParaRPr lang="en-US" sz="2600" i="1" dirty="0"/>
          </a:p>
          <a:p>
            <a:r>
              <a:rPr lang="en-US" sz="2600" dirty="0"/>
              <a:t>Acute take </a:t>
            </a:r>
            <a:r>
              <a:rPr lang="en-US" sz="2600" u="sng" dirty="0"/>
              <a:t>through-out</a:t>
            </a:r>
            <a:r>
              <a:rPr lang="en-US" sz="2600" dirty="0"/>
              <a:t> IM 4/5/6/7 </a:t>
            </a:r>
            <a:endParaRPr lang="en-GB" sz="2600" dirty="0"/>
          </a:p>
          <a:p>
            <a:pPr lvl="1"/>
            <a:r>
              <a:rPr lang="en-US" sz="2600" dirty="0"/>
              <a:t>Equivalent to 3 months per year</a:t>
            </a:r>
          </a:p>
          <a:p>
            <a:pPr lvl="1"/>
            <a:endParaRPr lang="en-US" sz="2600" dirty="0"/>
          </a:p>
          <a:p>
            <a:r>
              <a:rPr lang="en-US" sz="2600" dirty="0"/>
              <a:t>Acute take </a:t>
            </a:r>
            <a:r>
              <a:rPr lang="en-US" sz="2600" u="sng" dirty="0"/>
              <a:t>in blocks </a:t>
            </a:r>
            <a:r>
              <a:rPr lang="en-US" sz="2600" dirty="0"/>
              <a:t>through IM 4/5/6/7</a:t>
            </a:r>
            <a:endParaRPr lang="en-GB" sz="2600" dirty="0"/>
          </a:p>
          <a:p>
            <a:pPr lvl="1"/>
            <a:r>
              <a:rPr lang="en-US" sz="2600" dirty="0"/>
              <a:t>3 months per year</a:t>
            </a:r>
            <a:endParaRPr lang="en-GB" sz="2600" dirty="0"/>
          </a:p>
          <a:p>
            <a:pPr lvl="1"/>
            <a:r>
              <a:rPr lang="en-US" sz="2600" dirty="0"/>
              <a:t>6 months in Year 5/7</a:t>
            </a:r>
            <a:endParaRPr lang="en-GB" sz="2600" dirty="0"/>
          </a:p>
          <a:p>
            <a:pPr lvl="1"/>
            <a:r>
              <a:rPr lang="en-US" sz="2600" dirty="0"/>
              <a:t>12 months in Year 6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40516" y="184418"/>
            <a:ext cx="526297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Local work required</a:t>
            </a:r>
            <a:br>
              <a:rPr lang="en-US" sz="4000" b="1" dirty="0"/>
            </a:br>
            <a:r>
              <a:rPr lang="en-US" sz="4000" b="1" dirty="0"/>
              <a:t>Higher Medical Training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9496940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extLst/>
          </p:nvPr>
        </p:nvSpPr>
        <p:spPr/>
        <p:txBody>
          <a:bodyPr/>
          <a:lstStyle/>
          <a:p>
            <a:r>
              <a:rPr lang="en-US"/>
              <a:t>Possible IM 1-3 rotations</a:t>
            </a:r>
          </a:p>
        </p:txBody>
      </p:sp>
    </p:spTree>
    <p:extLst>
      <p:ext uri="{BB962C8B-B14F-4D97-AF65-F5344CB8AC3E}">
        <p14:creationId xmlns:p14="http://schemas.microsoft.com/office/powerpoint/2010/main" val="30367063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Possible IM1 Year</a:t>
            </a:r>
            <a:br>
              <a:rPr/>
            </a:br>
            <a:r>
              <a:rPr lang="en-US"/>
              <a:t>4-6 month blocks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  <p:extLst/>
          </p:nvPr>
        </p:nvSpPr>
        <p:spPr/>
        <p:txBody>
          <a:bodyPr/>
          <a:lstStyle/>
          <a:p>
            <a:r>
              <a:rPr lang="en-US" dirty="0"/>
              <a:t>Specialties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  <p:extLst/>
          </p:nvPr>
        </p:nvSpPr>
        <p:spPr>
          <a:xfrm>
            <a:off x="536019" y="2209800"/>
            <a:ext cx="3868340" cy="36845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Cardiology</a:t>
            </a:r>
          </a:p>
          <a:p>
            <a:r>
              <a:rPr lang="en-US"/>
              <a:t>Diabetes &amp; Endocrinology</a:t>
            </a:r>
            <a:endParaRPr/>
          </a:p>
          <a:p>
            <a:r>
              <a:rPr lang="en-US"/>
              <a:t>Gastroenterology</a:t>
            </a:r>
          </a:p>
          <a:p>
            <a:r>
              <a:rPr lang="en-US"/>
              <a:t>Geriatric Medicine</a:t>
            </a:r>
          </a:p>
          <a:p>
            <a:r>
              <a:rPr lang="en-US"/>
              <a:t>Renal Medicine</a:t>
            </a:r>
          </a:p>
          <a:p>
            <a:r>
              <a:rPr lang="en-US"/>
              <a:t>Respiratory Medicine</a:t>
            </a:r>
          </a:p>
          <a:p>
            <a:r>
              <a:rPr lang="en-US"/>
              <a:t>Rheumatology</a:t>
            </a:r>
          </a:p>
          <a:p>
            <a:r>
              <a:rPr lang="en-US"/>
              <a:t>Infectious Diseases</a:t>
            </a:r>
          </a:p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  <p:extLst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Calibri"/>
              </a:rPr>
              <a:t>Components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  <p:extLst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Essential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Approx. 20 out patient clinics</a:t>
            </a:r>
          </a:p>
          <a:p>
            <a:pPr lvl="1"/>
            <a:r>
              <a:rPr lang="en-US" dirty="0"/>
              <a:t>Based in ward</a:t>
            </a:r>
          </a:p>
          <a:p>
            <a:pPr lvl="1"/>
            <a:r>
              <a:rPr lang="en-US" dirty="0"/>
              <a:t>AUT</a:t>
            </a:r>
          </a:p>
          <a:p>
            <a:r>
              <a:rPr lang="en-US" dirty="0"/>
              <a:t>Simulation Clinical Skills teaching</a:t>
            </a:r>
          </a:p>
          <a:p>
            <a:r>
              <a:rPr lang="en-US" dirty="0"/>
              <a:t>Attending H@N / Arrest Team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594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Possible IM2</a:t>
            </a:r>
            <a:br>
              <a:rPr>
                <a:latin typeface="+mj-ea"/>
                <a:cs typeface="+mj-ea"/>
              </a:rPr>
            </a:br>
            <a:r>
              <a:rPr lang="en-US"/>
              <a:t>4-6 month blocks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extLst/>
          </p:nvPr>
        </p:nvSpPr>
        <p:spPr/>
        <p:txBody>
          <a:bodyPr/>
          <a:lstStyle/>
          <a:p>
            <a:r>
              <a:rPr lang="en-US"/>
              <a:t>Specialties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extLst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Cardiology </a:t>
            </a:r>
          </a:p>
          <a:p>
            <a:r>
              <a:rPr lang="en-US"/>
              <a:t>Diabetes &amp; Endocrinology </a:t>
            </a:r>
            <a:endParaRPr/>
          </a:p>
          <a:p>
            <a:r>
              <a:rPr lang="en-US"/>
              <a:t>Gastroenterology </a:t>
            </a:r>
            <a:endParaRPr/>
          </a:p>
          <a:p>
            <a:r>
              <a:rPr lang="en-US"/>
              <a:t>Geriatrics </a:t>
            </a:r>
            <a:endParaRPr/>
          </a:p>
          <a:p>
            <a:r>
              <a:rPr lang="en-US"/>
              <a:t>Renal Medicine </a:t>
            </a:r>
            <a:endParaRPr/>
          </a:p>
          <a:p>
            <a:r>
              <a:rPr lang="en-US"/>
              <a:t>Respiratory Medicine </a:t>
            </a:r>
            <a:endParaRPr/>
          </a:p>
          <a:p>
            <a:r>
              <a:rPr lang="en-US"/>
              <a:t>Rheumatology </a:t>
            </a:r>
            <a:endParaRPr/>
          </a:p>
          <a:p>
            <a:r>
              <a:rPr lang="en-US"/>
              <a:t>Infectious Diseases</a:t>
            </a:r>
            <a:endParaRPr/>
          </a:p>
          <a:p>
            <a:r>
              <a:rPr lang="en-US"/>
              <a:t>Medical Oncology</a:t>
            </a:r>
            <a:endParaRPr/>
          </a:p>
          <a:p>
            <a:r>
              <a:rPr lang="en-US"/>
              <a:t>GU Medicine</a:t>
            </a:r>
            <a:endParaRPr/>
          </a:p>
          <a:p>
            <a:r>
              <a:t>Neurology</a:t>
            </a:r>
          </a:p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extLst/>
          </p:nvPr>
        </p:nvSpPr>
        <p:spPr/>
        <p:txBody>
          <a:bodyPr/>
          <a:lstStyle/>
          <a:p>
            <a:r>
              <a:rPr lang="en-US"/>
              <a:t>Requirements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extLst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solidFill>
                  <a:srgbClr val="FF0000"/>
                </a:solidFill>
              </a:rPr>
              <a:t>Approx. 40 out patient clinics</a:t>
            </a:r>
          </a:p>
          <a:p>
            <a:r>
              <a:rPr lang="en-US" dirty="0"/>
              <a:t>Based in ward</a:t>
            </a:r>
          </a:p>
          <a:p>
            <a:r>
              <a:rPr lang="en-US" dirty="0"/>
              <a:t>AUT</a:t>
            </a:r>
          </a:p>
          <a:p>
            <a:r>
              <a:rPr lang="en-US" dirty="0"/>
              <a:t>Attending H@N / Arrest Team</a:t>
            </a:r>
          </a:p>
          <a:p>
            <a:r>
              <a:rPr lang="en-US" dirty="0">
                <a:solidFill>
                  <a:srgbClr val="FF0000"/>
                </a:solidFill>
              </a:rPr>
              <a:t>ICU/HDU </a:t>
            </a:r>
            <a:r>
              <a:rPr lang="en-US" u="sng" dirty="0">
                <a:solidFill>
                  <a:srgbClr val="FF0000"/>
                </a:solidFill>
              </a:rPr>
              <a:t>&gt;</a:t>
            </a:r>
            <a:r>
              <a:rPr lang="en-US" dirty="0">
                <a:solidFill>
                  <a:srgbClr val="FF0000"/>
                </a:solidFill>
              </a:rPr>
              <a:t>10 weeks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Split across IM1/2/3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2 blocks max.</a:t>
            </a:r>
          </a:p>
          <a:p>
            <a:r>
              <a:rPr lang="en-US" dirty="0"/>
              <a:t>Simulation Clinical Skills teaching</a:t>
            </a:r>
          </a:p>
        </p:txBody>
      </p:sp>
    </p:spTree>
    <p:extLst>
      <p:ext uri="{BB962C8B-B14F-4D97-AF65-F5344CB8AC3E}">
        <p14:creationId xmlns:p14="http://schemas.microsoft.com/office/powerpoint/2010/main" val="401840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Drivers for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GMC review of curriculum standards and generic professional capabilities (GPCs)</a:t>
            </a:r>
          </a:p>
          <a:p>
            <a:r>
              <a:rPr lang="en-GB" dirty="0"/>
              <a:t>CMT and challenge of medical registrar role</a:t>
            </a:r>
          </a:p>
          <a:p>
            <a:r>
              <a:rPr lang="en-US" dirty="0"/>
              <a:t>Burden of assessment and ‘tick-box’ approach</a:t>
            </a:r>
          </a:p>
          <a:p>
            <a:r>
              <a:rPr lang="en-US" dirty="0"/>
              <a:t>Flexibility review</a:t>
            </a:r>
          </a:p>
          <a:p>
            <a:r>
              <a:rPr lang="en-GB" dirty="0"/>
              <a:t>Shape of Training (SoT) review </a:t>
            </a:r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3155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Possible pairings IM3 </a:t>
            </a:r>
            <a:br>
              <a:rPr>
                <a:latin typeface="+mj-ea"/>
                <a:cs typeface="+mj-ea"/>
              </a:rPr>
            </a:br>
            <a:r>
              <a:rPr lang="en-US"/>
              <a:t>6 month blocks 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extLst/>
          </p:nvPr>
        </p:nvSpPr>
        <p:spPr/>
        <p:txBody>
          <a:bodyPr>
            <a:normAutofit/>
          </a:bodyPr>
          <a:lstStyle/>
          <a:p>
            <a:r>
              <a:rPr lang="en-US"/>
              <a:t>Specialties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extLst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AIM (minimum 6 months)</a:t>
            </a:r>
          </a:p>
          <a:p>
            <a:r>
              <a:rPr lang="en-US"/>
              <a:t>Cardiology</a:t>
            </a:r>
          </a:p>
          <a:p>
            <a:r>
              <a:rPr lang="en-US"/>
              <a:t>Gastroenterology</a:t>
            </a:r>
          </a:p>
          <a:p>
            <a:r>
              <a:rPr lang="en-US"/>
              <a:t>Renal Medicine</a:t>
            </a:r>
          </a:p>
          <a:p>
            <a:r>
              <a:rPr lang="en-US"/>
              <a:t>Respiratory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extLst/>
          </p:nvPr>
        </p:nvSpPr>
        <p:spPr/>
        <p:txBody>
          <a:bodyPr/>
          <a:lstStyle/>
          <a:p>
            <a:r>
              <a:rPr lang="en-US"/>
              <a:t>Requirements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extLst/>
          </p:nvPr>
        </p:nvSpPr>
        <p:spPr>
          <a:xfrm>
            <a:off x="4497238" y="1858603"/>
            <a:ext cx="4041775" cy="395128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endParaRPr lang="en-US"/>
          </a:p>
          <a:p>
            <a:r>
              <a:rPr lang="en-US">
                <a:solidFill>
                  <a:srgbClr val="FF0000"/>
                </a:solidFill>
              </a:rPr>
              <a:t>ICU/HDU </a:t>
            </a:r>
            <a:r>
              <a:rPr lang="en-US" u="sng">
                <a:solidFill>
                  <a:srgbClr val="FF0000"/>
                </a:solidFill>
              </a:rPr>
              <a:t>&gt;</a:t>
            </a:r>
            <a:r>
              <a:rPr lang="en-US">
                <a:solidFill>
                  <a:srgbClr val="FF0000"/>
                </a:solidFill>
              </a:rPr>
              <a:t>10 weeks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Split across IM1/2/3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2 blocks max.</a:t>
            </a:r>
          </a:p>
          <a:p>
            <a:r>
              <a:rPr lang="en-US"/>
              <a:t>Leading H@N team</a:t>
            </a:r>
          </a:p>
          <a:p>
            <a:r>
              <a:rPr lang="en-US"/>
              <a:t>Leading Arrest Team</a:t>
            </a:r>
          </a:p>
          <a:p>
            <a:r>
              <a:rPr lang="en-US"/>
              <a:t>Advanced Clinical Skills teaching</a:t>
            </a:r>
          </a:p>
          <a:p>
            <a:pPr lvl="1"/>
            <a:r>
              <a:rPr lang="en-US"/>
              <a:t>Scenario based / SIM man</a:t>
            </a:r>
          </a:p>
          <a:p>
            <a:r>
              <a:rPr lang="en-US">
                <a:solidFill>
                  <a:srgbClr val="FF0000"/>
                </a:solidFill>
              </a:rPr>
              <a:t>Approx. 20 out patient clinics</a:t>
            </a:r>
          </a:p>
        </p:txBody>
      </p:sp>
    </p:spTree>
    <p:extLst>
      <p:ext uri="{BB962C8B-B14F-4D97-AF65-F5344CB8AC3E}">
        <p14:creationId xmlns:p14="http://schemas.microsoft.com/office/powerpoint/2010/main" val="27310751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457200" y="288444"/>
            <a:ext cx="8229600" cy="773907"/>
          </a:xfrm>
        </p:spPr>
        <p:txBody>
          <a:bodyPr>
            <a:normAutofit fontScale="90000"/>
          </a:bodyPr>
          <a:lstStyle/>
          <a:p>
            <a:r>
              <a:rPr lang="en-US" sz="2800"/>
              <a:t>IM 1-3</a:t>
            </a:r>
            <a:br>
              <a:rPr sz="2800">
                <a:latin typeface="+mj-ea"/>
                <a:cs typeface="+mj-ea"/>
              </a:rPr>
            </a:br>
            <a:r>
              <a:rPr lang="en-US" sz="2800"/>
              <a:t>Examples of 4-monthly rotation</a:t>
            </a: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ph idx="1"/>
            <p:extLst/>
          </p:nvPr>
        </p:nvGraphicFramePr>
        <p:xfrm>
          <a:off x="90535" y="1220127"/>
          <a:ext cx="8890505" cy="430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011">
                  <a:extLst>
                    <a:ext uri="{9D8B030D-6E8A-4147-A177-3AD203B41FA5}">
                      <a16:colId xmlns:a16="http://schemas.microsoft.com/office/drawing/2014/main" val="1116895445"/>
                    </a:ext>
                  </a:extLst>
                </a:gridCol>
                <a:gridCol w="1050097">
                  <a:extLst>
                    <a:ext uri="{9D8B030D-6E8A-4147-A177-3AD203B41FA5}">
                      <a16:colId xmlns:a16="http://schemas.microsoft.com/office/drawing/2014/main" val="1294000835"/>
                    </a:ext>
                  </a:extLst>
                </a:gridCol>
                <a:gridCol w="1009983">
                  <a:extLst>
                    <a:ext uri="{9D8B030D-6E8A-4147-A177-3AD203B41FA5}">
                      <a16:colId xmlns:a16="http://schemas.microsoft.com/office/drawing/2014/main" val="700844498"/>
                    </a:ext>
                  </a:extLst>
                </a:gridCol>
                <a:gridCol w="1061140">
                  <a:extLst>
                    <a:ext uri="{9D8B030D-6E8A-4147-A177-3AD203B41FA5}">
                      <a16:colId xmlns:a16="http://schemas.microsoft.com/office/drawing/2014/main" val="1734272574"/>
                    </a:ext>
                  </a:extLst>
                </a:gridCol>
                <a:gridCol w="980290">
                  <a:extLst>
                    <a:ext uri="{9D8B030D-6E8A-4147-A177-3AD203B41FA5}">
                      <a16:colId xmlns:a16="http://schemas.microsoft.com/office/drawing/2014/main" val="1747351584"/>
                    </a:ext>
                  </a:extLst>
                </a:gridCol>
                <a:gridCol w="980290">
                  <a:extLst>
                    <a:ext uri="{9D8B030D-6E8A-4147-A177-3AD203B41FA5}">
                      <a16:colId xmlns:a16="http://schemas.microsoft.com/office/drawing/2014/main" val="2285214970"/>
                    </a:ext>
                  </a:extLst>
                </a:gridCol>
                <a:gridCol w="980290">
                  <a:extLst>
                    <a:ext uri="{9D8B030D-6E8A-4147-A177-3AD203B41FA5}">
                      <a16:colId xmlns:a16="http://schemas.microsoft.com/office/drawing/2014/main" val="2036066868"/>
                    </a:ext>
                  </a:extLst>
                </a:gridCol>
                <a:gridCol w="980290">
                  <a:extLst>
                    <a:ext uri="{9D8B030D-6E8A-4147-A177-3AD203B41FA5}">
                      <a16:colId xmlns:a16="http://schemas.microsoft.com/office/drawing/2014/main" val="3584204095"/>
                    </a:ext>
                  </a:extLst>
                </a:gridCol>
                <a:gridCol w="900114">
                  <a:extLst>
                    <a:ext uri="{9D8B030D-6E8A-4147-A177-3AD203B41FA5}">
                      <a16:colId xmlns:a16="http://schemas.microsoft.com/office/drawing/2014/main" val="358434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</a:rPr>
                        <a:t>Rotation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FFFF00"/>
                          </a:solidFill>
                        </a:rPr>
                        <a:t>IM1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solidFill>
                            <a:srgbClr val="FFFF00"/>
                          </a:solidFill>
                        </a:rPr>
                        <a:t>IM1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solidFill>
                            <a:srgbClr val="FFFF00"/>
                          </a:solidFill>
                        </a:rPr>
                        <a:t>IM1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solidFill>
                            <a:srgbClr val="FF0000"/>
                          </a:solidFill>
                        </a:rPr>
                        <a:t>IM2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solidFill>
                            <a:srgbClr val="FF0000"/>
                          </a:solidFill>
                        </a:rPr>
                        <a:t>IM2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solidFill>
                            <a:srgbClr val="FF0000"/>
                          </a:solidFill>
                        </a:rPr>
                        <a:t>IM2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IM3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solidFill>
                            <a:srgbClr val="7030A0"/>
                          </a:solidFill>
                        </a:rPr>
                        <a:t>IM3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73718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/>
                        <a:t>Rheum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Diabetes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Geri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/>
                        <a:t>Renal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/>
                        <a:t>Gastro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/>
                        <a:t>Resp Med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/>
                        <a:t>AIM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Cardio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631043817"/>
                  </a:ext>
                </a:extLst>
              </a:tr>
              <a:tr h="4373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/>
                        <a:t>HDU/ICU </a:t>
                      </a:r>
                    </a:p>
                    <a:p>
                      <a:pPr lvl="0">
                        <a:buNone/>
                      </a:pPr>
                      <a:r>
                        <a:rPr lang="en-US" sz="1200"/>
                        <a:t>6 weeks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/>
                        <a:t>HDU/ICU 4 weeks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81552050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r>
                        <a:rPr lang="en-US" sz="1600"/>
                        <a:t>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Diabetes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Geri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Gastro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/>
                        <a:t>Neuro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ID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Med Onco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AIM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Resp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4073891527"/>
                  </a:ext>
                </a:extLst>
              </a:tr>
              <a:tr h="5761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/>
                        <a:t>HDU/ICU</a:t>
                      </a:r>
                    </a:p>
                    <a:p>
                      <a:pPr lvl="0">
                        <a:buNone/>
                      </a:pPr>
                      <a:r>
                        <a:rPr lang="en-US" sz="1200"/>
                        <a:t>6  weeks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/>
                        <a:t>HDU/ICU</a:t>
                      </a:r>
                    </a:p>
                    <a:p>
                      <a:pPr lvl="0">
                        <a:buNone/>
                      </a:pPr>
                      <a:r>
                        <a:rPr lang="en-US" sz="1200"/>
                        <a:t>4 weeks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497402071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r>
                        <a:rPr lang="en-US" sz="1600"/>
                        <a:t>3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Geri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/>
                        <a:t>Neuro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Resp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Diabetes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Rheum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Renal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Cardio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AIM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671276083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HDU </a:t>
                      </a: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10 weeks</a:t>
                      </a: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  <a:p>
                      <a:pPr lvl="0"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305935086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r>
                        <a:rPr lang="en-US" sz="1600"/>
                        <a:t>4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Cardio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Geri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Rheum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GU Med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ID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Gastro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AIM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Resp Med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675499681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HDU/ICU</a:t>
                      </a: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6 weeks</a:t>
                      </a:r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</a:rPr>
                        <a:t>HDU/ICU 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</a:rPr>
                        <a:t>4 weeks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441812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1051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extLst/>
          </p:nvPr>
        </p:nvSpPr>
        <p:spPr>
          <a:xfrm>
            <a:off x="457200" y="274638"/>
            <a:ext cx="8229600" cy="744370"/>
          </a:xfrm>
        </p:spPr>
        <p:txBody>
          <a:bodyPr>
            <a:normAutofit fontScale="90000"/>
          </a:bodyPr>
          <a:lstStyle/>
          <a:p>
            <a:r>
              <a:rPr lang="en-US" sz="2400"/>
              <a:t>IM1-3</a:t>
            </a:r>
            <a:br>
              <a:rPr sz="2400">
                <a:latin typeface="+mj-ea"/>
                <a:cs typeface="+mj-ea"/>
              </a:rPr>
            </a:br>
            <a:r>
              <a:rPr lang="en-US" sz="2400"/>
              <a:t>Examples of 6-monthly rotations</a:t>
            </a: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ph idx="1"/>
            <p:extLst/>
          </p:nvPr>
        </p:nvGraphicFramePr>
        <p:xfrm>
          <a:off x="200429" y="1190591"/>
          <a:ext cx="8733151" cy="431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593">
                  <a:extLst>
                    <a:ext uri="{9D8B030D-6E8A-4147-A177-3AD203B41FA5}">
                      <a16:colId xmlns:a16="http://schemas.microsoft.com/office/drawing/2014/main" val="3518522730"/>
                    </a:ext>
                  </a:extLst>
                </a:gridCol>
                <a:gridCol w="1247593">
                  <a:extLst>
                    <a:ext uri="{9D8B030D-6E8A-4147-A177-3AD203B41FA5}">
                      <a16:colId xmlns:a16="http://schemas.microsoft.com/office/drawing/2014/main" val="2938261431"/>
                    </a:ext>
                  </a:extLst>
                </a:gridCol>
                <a:gridCol w="1247593">
                  <a:extLst>
                    <a:ext uri="{9D8B030D-6E8A-4147-A177-3AD203B41FA5}">
                      <a16:colId xmlns:a16="http://schemas.microsoft.com/office/drawing/2014/main" val="329301111"/>
                    </a:ext>
                  </a:extLst>
                </a:gridCol>
                <a:gridCol w="1247593">
                  <a:extLst>
                    <a:ext uri="{9D8B030D-6E8A-4147-A177-3AD203B41FA5}">
                      <a16:colId xmlns:a16="http://schemas.microsoft.com/office/drawing/2014/main" val="1273897399"/>
                    </a:ext>
                  </a:extLst>
                </a:gridCol>
                <a:gridCol w="1247593">
                  <a:extLst>
                    <a:ext uri="{9D8B030D-6E8A-4147-A177-3AD203B41FA5}">
                      <a16:colId xmlns:a16="http://schemas.microsoft.com/office/drawing/2014/main" val="1580983523"/>
                    </a:ext>
                  </a:extLst>
                </a:gridCol>
                <a:gridCol w="1247593">
                  <a:extLst>
                    <a:ext uri="{9D8B030D-6E8A-4147-A177-3AD203B41FA5}">
                      <a16:colId xmlns:a16="http://schemas.microsoft.com/office/drawing/2014/main" val="2032134664"/>
                    </a:ext>
                  </a:extLst>
                </a:gridCol>
                <a:gridCol w="1247593">
                  <a:extLst>
                    <a:ext uri="{9D8B030D-6E8A-4147-A177-3AD203B41FA5}">
                      <a16:colId xmlns:a16="http://schemas.microsoft.com/office/drawing/2014/main" val="3393270628"/>
                    </a:ext>
                  </a:extLst>
                </a:gridCol>
              </a:tblGrid>
              <a:tr h="55888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Rotation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>
                          <a:solidFill>
                            <a:srgbClr val="FFFF00"/>
                          </a:solidFill>
                        </a:rPr>
                        <a:t>IM1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>
                          <a:solidFill>
                            <a:srgbClr val="FFFF00"/>
                          </a:solidFill>
                        </a:rPr>
                        <a:t>IM1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>
                          <a:solidFill>
                            <a:srgbClr val="FF0000"/>
                          </a:solidFill>
                        </a:rPr>
                        <a:t>IM2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>
                          <a:solidFill>
                            <a:srgbClr val="FF0000"/>
                          </a:solidFill>
                        </a:rPr>
                        <a:t>IM2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>
                          <a:solidFill>
                            <a:srgbClr val="7030A0"/>
                          </a:solidFill>
                        </a:rPr>
                        <a:t>IM3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>
                          <a:solidFill>
                            <a:srgbClr val="7030A0"/>
                          </a:solidFill>
                        </a:rPr>
                        <a:t>IM3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153701145"/>
                  </a:ext>
                </a:extLst>
              </a:tr>
              <a:tr h="55888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1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Diabetes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Geriatrics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/>
                        <a:t>Resp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Gastro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Cardio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AIM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090814350"/>
                  </a:ext>
                </a:extLst>
              </a:tr>
              <a:tr h="5588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200"/>
                        <a:t>HDU/ICU 10 weeks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166955343"/>
                  </a:ext>
                </a:extLst>
              </a:tr>
              <a:tr h="55888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Geriatrics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Gastro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Rheum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Neuro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AIM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Cardio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123215640"/>
                  </a:ext>
                </a:extLst>
              </a:tr>
              <a:tr h="55888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HDU/ICU 6 weeks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HDU/ICU </a:t>
                      </a: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4 weeks</a:t>
                      </a:r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268944144"/>
                  </a:ext>
                </a:extLst>
              </a:tr>
              <a:tr h="96465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3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Rheum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Geriatrics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GU Med / ID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Gastro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/>
                        <a:t>AIM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/>
                        <a:t>Resp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868125952"/>
                  </a:ext>
                </a:extLst>
              </a:tr>
              <a:tr h="5588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HDU/ICU 6 weeks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HDU/ICU </a:t>
                      </a:r>
                    </a:p>
                    <a:p>
                      <a:pPr lvl="0">
                        <a:buNone/>
                      </a:pPr>
                      <a:r>
                        <a:rPr lang="en-US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4 weeks</a:t>
                      </a:r>
                      <a:endParaRPr lang="en-US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715505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700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Training for supervisors and trainees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Developing distance teaching toolkit </a:t>
            </a:r>
          </a:p>
          <a:p>
            <a:r>
              <a:rPr lang="en-GB" dirty="0"/>
              <a:t>JRCPTB will train a core faculty and provide a flexible teaching programme to deliver training locally</a:t>
            </a:r>
          </a:p>
          <a:p>
            <a:r>
              <a:rPr lang="en-GB" dirty="0"/>
              <a:t>Heads of schools will organise events to train local faculty</a:t>
            </a:r>
          </a:p>
          <a:p>
            <a:r>
              <a:rPr lang="en-GB" dirty="0"/>
              <a:t>College tutors to oversee training in LEPs</a:t>
            </a:r>
          </a:p>
        </p:txBody>
      </p:sp>
    </p:spTree>
    <p:extLst>
      <p:ext uri="{BB962C8B-B14F-4D97-AF65-F5344CB8AC3E}">
        <p14:creationId xmlns:p14="http://schemas.microsoft.com/office/powerpoint/2010/main" val="38940962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Key Issues and Timelines</a:t>
            </a:r>
          </a:p>
        </p:txBody>
      </p:sp>
    </p:spTree>
    <p:extLst>
      <p:ext uri="{BB962C8B-B14F-4D97-AF65-F5344CB8AC3E}">
        <p14:creationId xmlns:p14="http://schemas.microsoft.com/office/powerpoint/2010/main" val="7333850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/>
              <a:t>Regular implementation meetings timetabled</a:t>
            </a:r>
          </a:p>
          <a:p>
            <a:r>
              <a:rPr lang="en-US" dirty="0"/>
              <a:t>Spread the word!</a:t>
            </a:r>
          </a:p>
          <a:p>
            <a:pPr lvl="1"/>
            <a:r>
              <a:rPr lang="en-US" dirty="0"/>
              <a:t>Trust</a:t>
            </a:r>
          </a:p>
          <a:p>
            <a:pPr lvl="1"/>
            <a:r>
              <a:rPr lang="en-US" dirty="0"/>
              <a:t>DME</a:t>
            </a:r>
          </a:p>
          <a:p>
            <a:pPr lvl="1"/>
            <a:r>
              <a:rPr lang="en-US" dirty="0"/>
              <a:t>Directorate meetings</a:t>
            </a:r>
          </a:p>
          <a:p>
            <a:pPr lvl="1"/>
            <a:r>
              <a:rPr lang="en-US" dirty="0"/>
              <a:t>Trainees</a:t>
            </a:r>
          </a:p>
          <a:p>
            <a:r>
              <a:rPr lang="en-US" dirty="0"/>
              <a:t>Identifying IM3 posts </a:t>
            </a:r>
          </a:p>
          <a:p>
            <a:pPr lvl="1"/>
            <a:r>
              <a:rPr lang="en-US" dirty="0"/>
              <a:t>CT3 posts</a:t>
            </a:r>
          </a:p>
          <a:p>
            <a:pPr lvl="1"/>
            <a:r>
              <a:rPr lang="en-US" dirty="0"/>
              <a:t>LAS posts</a:t>
            </a:r>
          </a:p>
          <a:p>
            <a:pPr lvl="1"/>
            <a:r>
              <a:rPr lang="en-US" dirty="0"/>
              <a:t>Vacant posts</a:t>
            </a:r>
          </a:p>
          <a:p>
            <a:r>
              <a:rPr lang="en-US" dirty="0"/>
              <a:t>Start discussions</a:t>
            </a:r>
          </a:p>
          <a:p>
            <a:pPr lvl="1"/>
            <a:r>
              <a:rPr lang="en-US" dirty="0"/>
              <a:t>Outpatient opportunities</a:t>
            </a:r>
          </a:p>
          <a:p>
            <a:pPr lvl="1"/>
            <a:r>
              <a:rPr lang="en-US" dirty="0"/>
              <a:t>ICU / HDU blocks in IM1/2/3</a:t>
            </a:r>
          </a:p>
          <a:p>
            <a:pPr lvl="1"/>
            <a:r>
              <a:rPr lang="en-US" dirty="0"/>
              <a:t>Palliative Medicine experience</a:t>
            </a:r>
          </a:p>
        </p:txBody>
      </p:sp>
    </p:spTree>
    <p:extLst>
      <p:ext uri="{BB962C8B-B14F-4D97-AF65-F5344CB8AC3E}">
        <p14:creationId xmlns:p14="http://schemas.microsoft.com/office/powerpoint/2010/main" val="14771243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Prepare for recruitment</a:t>
            </a:r>
          </a:p>
          <a:p>
            <a:r>
              <a:rPr lang="en-US"/>
              <a:t>Broad descriptions of programmes</a:t>
            </a:r>
          </a:p>
          <a:p>
            <a:pPr lvl="1"/>
            <a:r>
              <a:rPr lang="en-US"/>
              <a:t>No details on IM3 posts required </a:t>
            </a:r>
          </a:p>
          <a:p>
            <a:r>
              <a:rPr lang="en-US"/>
              <a:t>Develop training for ES / CS / trainees</a:t>
            </a:r>
          </a:p>
          <a:p>
            <a:r>
              <a:rPr lang="en-US"/>
              <a:t>Keep communicating!</a:t>
            </a:r>
          </a:p>
        </p:txBody>
      </p:sp>
    </p:spTree>
    <p:extLst>
      <p:ext uri="{BB962C8B-B14F-4D97-AF65-F5344CB8AC3E}">
        <p14:creationId xmlns:p14="http://schemas.microsoft.com/office/powerpoint/2010/main" val="33915952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Training programme for supervisors and trainees rolled out to all LEPs</a:t>
            </a:r>
          </a:p>
          <a:p>
            <a:r>
              <a:rPr lang="en-US"/>
              <a:t>Implementation Aug 2019</a:t>
            </a:r>
          </a:p>
        </p:txBody>
      </p:sp>
    </p:spTree>
    <p:extLst>
      <p:ext uri="{BB962C8B-B14F-4D97-AF65-F5344CB8AC3E}">
        <p14:creationId xmlns:p14="http://schemas.microsoft.com/office/powerpoint/2010/main" val="36519713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year of IM1 recruitment</a:t>
            </a:r>
          </a:p>
          <a:p>
            <a:r>
              <a:rPr lang="en-US"/>
              <a:t>Review ARCP for likely early exiters</a:t>
            </a:r>
          </a:p>
          <a:p>
            <a:r>
              <a:rPr lang="en-US"/>
              <a:t>Fine tune IM3 numbers</a:t>
            </a:r>
          </a:p>
        </p:txBody>
      </p:sp>
    </p:spTree>
    <p:extLst>
      <p:ext uri="{BB962C8B-B14F-4D97-AF65-F5344CB8AC3E}">
        <p14:creationId xmlns:p14="http://schemas.microsoft.com/office/powerpoint/2010/main" val="36202048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169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Review IM2 ARCPs May-June</a:t>
            </a:r>
          </a:p>
          <a:p>
            <a:r>
              <a:rPr lang="en-US"/>
              <a:t>No further ST3 recruitment in group 1  specialties</a:t>
            </a:r>
          </a:p>
          <a:p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year of new IM3 programmes</a:t>
            </a:r>
          </a:p>
          <a:p>
            <a:r>
              <a:rPr lang="en-US"/>
              <a:t>Final year of standard ST3 recruitment in</a:t>
            </a:r>
          </a:p>
          <a:p>
            <a:pPr lvl="1"/>
            <a:r>
              <a:rPr lang="en-US"/>
              <a:t>GUM</a:t>
            </a:r>
          </a:p>
          <a:p>
            <a:pPr lvl="1"/>
            <a:r>
              <a:rPr lang="en-US"/>
              <a:t>Palliative Med</a:t>
            </a:r>
          </a:p>
          <a:p>
            <a:pPr lvl="1"/>
            <a:r>
              <a:rPr lang="en-US"/>
              <a:t>Neurology</a:t>
            </a:r>
          </a:p>
          <a:p>
            <a:r>
              <a:rPr lang="en-US"/>
              <a:t>Recruitment to new curricula for Group 2 specialties</a:t>
            </a:r>
          </a:p>
          <a:p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0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Shape of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Postgraduate medical training curricula must:</a:t>
            </a:r>
          </a:p>
          <a:p>
            <a:r>
              <a:rPr lang="en-GB" dirty="0"/>
              <a:t>Better support needs of patients and service </a:t>
            </a:r>
          </a:p>
          <a:p>
            <a:r>
              <a:rPr lang="en-GB" dirty="0"/>
              <a:t>Produce doctors who can participate in acute unselected take and provide continuity of care</a:t>
            </a:r>
          </a:p>
          <a:p>
            <a:r>
              <a:rPr lang="en-GB" dirty="0"/>
              <a:t>Better support delivery of care in the community</a:t>
            </a:r>
          </a:p>
          <a:p>
            <a:r>
              <a:rPr lang="en-GB" dirty="0"/>
              <a:t>Support a more flexible approach to training</a:t>
            </a:r>
          </a:p>
          <a:p>
            <a:r>
              <a:rPr lang="en-GB" dirty="0"/>
              <a:t>Describe how specialist/ sub-specialist components could be delivered as ‘credentials’</a:t>
            </a:r>
          </a:p>
        </p:txBody>
      </p:sp>
    </p:spTree>
    <p:extLst>
      <p:ext uri="{BB962C8B-B14F-4D97-AF65-F5344CB8AC3E}">
        <p14:creationId xmlns:p14="http://schemas.microsoft.com/office/powerpoint/2010/main" val="20487301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Training for trainers and trainees for all specialties</a:t>
            </a:r>
          </a:p>
          <a:p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year of new Group 1 curricula recruitment</a:t>
            </a:r>
          </a:p>
        </p:txBody>
      </p:sp>
    </p:spTree>
    <p:extLst>
      <p:ext uri="{BB962C8B-B14F-4D97-AF65-F5344CB8AC3E}">
        <p14:creationId xmlns:p14="http://schemas.microsoft.com/office/powerpoint/2010/main" val="38128871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Training the trainers</a:t>
            </a:r>
          </a:p>
          <a:p>
            <a:r>
              <a:rPr lang="en-GB" dirty="0"/>
              <a:t>Eportfolio development</a:t>
            </a:r>
          </a:p>
          <a:p>
            <a:r>
              <a:rPr lang="en-GB" dirty="0"/>
              <a:t>IM stage 2 curriculum </a:t>
            </a:r>
          </a:p>
          <a:p>
            <a:r>
              <a:rPr lang="en-GB" dirty="0"/>
              <a:t>Specialty curricula to be rewritten and submitted to GMC by December 2020</a:t>
            </a:r>
          </a:p>
          <a:p>
            <a:r>
              <a:rPr lang="en-GB" dirty="0"/>
              <a:t>Implementation, evaluation and monitoring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2731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Further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hlinkClick r:id="rId2"/>
              </a:rPr>
              <a:t>www.jrcptb.org.uk/new-internal-medicine-curriculum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Curriculum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Implementation guidance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FAQs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Videos of trainee interviews with Medical Director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Training newsletters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7181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33" y="220130"/>
            <a:ext cx="8229600" cy="546629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en-US" sz="3000" b="1" dirty="0">
                <a:solidFill>
                  <a:srgbClr val="FFFFFF"/>
                </a:solidFill>
                <a:latin typeface="Calibri"/>
              </a:rPr>
              <a:t>End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3" y="5215466"/>
            <a:ext cx="4343400" cy="499533"/>
          </a:xfrm>
        </p:spPr>
        <p:txBody>
          <a:bodyPr lIns="0" tIns="0" rIns="0" bIns="0"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aseline="30000" dirty="0">
                <a:solidFill>
                  <a:schemeClr val="bg1"/>
                </a:solidFill>
              </a:rPr>
              <a:t>The JRCPTB is part of the Federation of the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baseline="30000" dirty="0">
                <a:solidFill>
                  <a:schemeClr val="bg1"/>
                </a:solidFill>
              </a:rPr>
              <a:t>Royal Colleges of Physicians of the United Kingdom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Proposed model for physician training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Wide-ranging consultation with stakeholders</a:t>
            </a:r>
          </a:p>
          <a:p>
            <a:r>
              <a:rPr lang="en-GB" dirty="0"/>
              <a:t>Discussion with UK SoT Steering Group &amp; GMC</a:t>
            </a:r>
          </a:p>
          <a:p>
            <a:r>
              <a:rPr lang="en-GB" dirty="0"/>
              <a:t>Proposed new training pathway with enhanced internal medicine (IM) training</a:t>
            </a:r>
          </a:p>
          <a:p>
            <a:r>
              <a:rPr lang="en-GB" dirty="0"/>
              <a:t>New IM stage 1 curriculum to replace CMT</a:t>
            </a:r>
          </a:p>
          <a:p>
            <a:r>
              <a:rPr lang="en-GB" dirty="0"/>
              <a:t>Phased implementation of new specialty curricula and IM stage 2</a:t>
            </a:r>
          </a:p>
        </p:txBody>
      </p:sp>
    </p:spTree>
    <p:extLst>
      <p:ext uri="{BB962C8B-B14F-4D97-AF65-F5344CB8AC3E}">
        <p14:creationId xmlns:p14="http://schemas.microsoft.com/office/powerpoint/2010/main" val="255187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66" y="133437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New Internal Medicine stage 1 curriculum</a:t>
            </a:r>
          </a:p>
          <a:p>
            <a:pPr lvl="1"/>
            <a:r>
              <a:rPr lang="en-US" dirty="0"/>
              <a:t>Approved by GMC Dec 2017</a:t>
            </a:r>
          </a:p>
          <a:p>
            <a:r>
              <a:rPr lang="en-US" dirty="0"/>
              <a:t>Proposed model for physician training</a:t>
            </a:r>
          </a:p>
          <a:p>
            <a:pPr lvl="1"/>
            <a:r>
              <a:rPr lang="en-US" dirty="0"/>
              <a:t>Generic Professional Capabilities (GPCs)</a:t>
            </a:r>
          </a:p>
          <a:p>
            <a:pPr lvl="1"/>
            <a:r>
              <a:rPr lang="en-US" dirty="0"/>
              <a:t>Capabilities in Practice (</a:t>
            </a:r>
            <a:r>
              <a:rPr lang="en-US" dirty="0" err="1"/>
              <a:t>CiPs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Inclusion of other medical specialties in AUT</a:t>
            </a:r>
          </a:p>
          <a:p>
            <a:pPr lvl="2"/>
            <a:r>
              <a:rPr lang="en-US" dirty="0"/>
              <a:t>Neurology / Palliative Med / GU Med</a:t>
            </a:r>
          </a:p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Build new IM 1-3 year rotations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2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890773"/>
            <a:ext cx="8029575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5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2 specialties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dirty="0"/>
              <a:t>Small specialties which will not contribute to acute unselected take and will not dual train with Internal Medicine</a:t>
            </a:r>
          </a:p>
          <a:p>
            <a:pPr marL="285750" indent="-285750"/>
            <a:r>
              <a:rPr lang="en-US" dirty="0"/>
              <a:t>Will select at end of IM2 with full MRCP(UK) </a:t>
            </a:r>
          </a:p>
          <a:p>
            <a:pPr marL="285750" indent="-285750"/>
            <a:r>
              <a:rPr lang="en-US" dirty="0"/>
              <a:t>Trainees may wish to complete IM stage 1 to keep options open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579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2405</Words>
  <Application>Microsoft Office PowerPoint</Application>
  <PresentationFormat>On-screen Show (4:3)</PresentationFormat>
  <Paragraphs>639</Paragraphs>
  <Slides>53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MS Mincho</vt:lpstr>
      <vt:lpstr>Arial</vt:lpstr>
      <vt:lpstr>Calibri</vt:lpstr>
      <vt:lpstr>Cambria</vt:lpstr>
      <vt:lpstr>Times New Roman</vt:lpstr>
      <vt:lpstr>Office Theme</vt:lpstr>
      <vt:lpstr>Joint Royal Colleges of Physicians  Training Board (JRCPTB) New Internal Medicine stage 1 curriculum</vt:lpstr>
      <vt:lpstr>PowerPoint Presentation</vt:lpstr>
      <vt:lpstr>Overview</vt:lpstr>
      <vt:lpstr>Drivers for change</vt:lpstr>
      <vt:lpstr>Shape of Training</vt:lpstr>
      <vt:lpstr>Proposed model for physician training </vt:lpstr>
      <vt:lpstr>Overview</vt:lpstr>
      <vt:lpstr>PowerPoint Presentation</vt:lpstr>
      <vt:lpstr>Group 2 specialties</vt:lpstr>
      <vt:lpstr>PowerPoint Presentation</vt:lpstr>
      <vt:lpstr>PowerPoint Presentation</vt:lpstr>
      <vt:lpstr>New IM stage 1 curriculum</vt:lpstr>
      <vt:lpstr>Generic CiPs</vt:lpstr>
      <vt:lpstr>Generic CiPs</vt:lpstr>
      <vt:lpstr>IM clinical CiPs</vt:lpstr>
      <vt:lpstr>Level descriptors</vt:lpstr>
      <vt:lpstr>Clinical IM CiPs</vt:lpstr>
      <vt:lpstr>PowerPoint Presentation</vt:lpstr>
      <vt:lpstr>PowerPoint Presentation</vt:lpstr>
      <vt:lpstr>PowerPoint Presentation</vt:lpstr>
      <vt:lpstr>IM 1-3: From August 2019</vt:lpstr>
      <vt:lpstr>Acute take</vt:lpstr>
      <vt:lpstr>Critical care</vt:lpstr>
      <vt:lpstr>Outpatients</vt:lpstr>
      <vt:lpstr>Simulation Training</vt:lpstr>
      <vt:lpstr>Group 2 Specialties</vt:lpstr>
      <vt:lpstr>Implementation – Phase one</vt:lpstr>
      <vt:lpstr>Implementation – Phase two</vt:lpstr>
      <vt:lpstr>Implementation – Phase three</vt:lpstr>
      <vt:lpstr>Implementation Plan</vt:lpstr>
      <vt:lpstr>Potential routes of entry to IM3: </vt:lpstr>
      <vt:lpstr>IM Stage 2</vt:lpstr>
      <vt:lpstr>Recruitment Points into Academic Training</vt:lpstr>
      <vt:lpstr>Programme planning</vt:lpstr>
      <vt:lpstr>Local work required CT / IM transition</vt:lpstr>
      <vt:lpstr>Local work required Higher Medical Training</vt:lpstr>
      <vt:lpstr>Possible IM 1-3 rotations</vt:lpstr>
      <vt:lpstr>Possible IM1 Year 4-6 month blocks</vt:lpstr>
      <vt:lpstr>Possible IM2 4-6 month blocks</vt:lpstr>
      <vt:lpstr>Possible pairings IM3  6 month blocks </vt:lpstr>
      <vt:lpstr>IM 1-3 Examples of 4-monthly rotation</vt:lpstr>
      <vt:lpstr>IM1-3 Examples of 6-monthly rotations</vt:lpstr>
      <vt:lpstr>Training for supervisors and trainees</vt:lpstr>
      <vt:lpstr>Key Issues and Timelines</vt:lpstr>
      <vt:lpstr>Immediate</vt:lpstr>
      <vt:lpstr>2018</vt:lpstr>
      <vt:lpstr>2019</vt:lpstr>
      <vt:lpstr>2020</vt:lpstr>
      <vt:lpstr>2021</vt:lpstr>
      <vt:lpstr>2022</vt:lpstr>
      <vt:lpstr>Next steps</vt:lpstr>
      <vt:lpstr>Further information</vt:lpstr>
      <vt:lpstr>End of presentation</vt:lpstr>
    </vt:vector>
  </TitlesOfParts>
  <Company>RCP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Studio</dc:creator>
  <cp:lastModifiedBy>Peter Hammond</cp:lastModifiedBy>
  <cp:revision>56</cp:revision>
  <dcterms:created xsi:type="dcterms:W3CDTF">2014-07-25T09:51:07Z</dcterms:created>
  <dcterms:modified xsi:type="dcterms:W3CDTF">2018-06-13T11:35:35Z</dcterms:modified>
</cp:coreProperties>
</file>