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6" d="100"/>
          <a:sy n="36" d="100"/>
        </p:scale>
        <p:origin x="-404" y="3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419118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spc="-59">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Fact information</a:t>
            </a:r>
          </a:p>
        </p:txBody>
      </p:sp>
      <p:sp>
        <p:nvSpPr>
          <p:cNvPr id="107" name="Body Level One…"/>
          <p:cNvSpPr txBox="1">
            <a:spLocks noGrp="1"/>
          </p:cNvSpPr>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Attribution</a:t>
            </a:r>
          </a:p>
        </p:txBody>
      </p:sp>
      <p:sp>
        <p:nvSpPr>
          <p:cNvPr id="116" name="Body Level One…"/>
          <p:cNvSpPr txBox="1">
            <a:spLocks noGrp="1"/>
          </p:cNvSpPr>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941297804_1296x1457.jpg"/>
          <p:cNvSpPr>
            <a:spLocks noGrp="1"/>
          </p:cNvSpPr>
          <p:nvPr>
            <p:ph type="pic" sz="quarter" idx="21"/>
          </p:nvPr>
        </p:nvSpPr>
        <p:spPr>
          <a:xfrm>
            <a:off x="15744825" y="5581752"/>
            <a:ext cx="7365408" cy="8280401"/>
          </a:xfrm>
          <a:prstGeom prst="rect">
            <a:avLst/>
          </a:prstGeom>
        </p:spPr>
        <p:txBody>
          <a:bodyPr lIns="91439" tIns="45719" rIns="91439" bIns="45719">
            <a:noAutofit/>
          </a:bodyPr>
          <a:lstStyle/>
          <a:p>
            <a:endParaRPr/>
          </a:p>
        </p:txBody>
      </p:sp>
      <p:sp>
        <p:nvSpPr>
          <p:cNvPr id="125" name="915009552_2264x1509.jpg"/>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26" name="740519873_3318x2212.jpg"/>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740519873_3318x2212.jpg"/>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z="3000" spc="-29">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15495" y="4585102"/>
            <a:ext cx="9757338" cy="2540001"/>
          </a:xfrm>
          <a:prstGeom prst="rect">
            <a:avLst/>
          </a:prstGeom>
        </p:spPr>
        <p:txBody>
          <a:bodyPr anchor="b"/>
          <a:lstStyle/>
          <a:p>
            <a:r>
              <a:t>Slide Title</a:t>
            </a:r>
          </a:p>
        </p:txBody>
      </p:sp>
      <p:sp>
        <p:nvSpPr>
          <p:cNvPr id="33" name="Image"/>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19200" y="4013200"/>
            <a:ext cx="21945600" cy="8487148"/>
          </a:xfrm>
          <a:prstGeom prst="rect">
            <a:avLst/>
          </a:prstGeom>
        </p:spPr>
        <p:txBody>
          <a:bodyPr numCol="2" spcCol="2558384"/>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61" name="Image"/>
          <p:cNvSpPr>
            <a:spLocks noGrp="1"/>
          </p:cNvSpPr>
          <p:nvPr>
            <p:ph type="pic" idx="21"/>
          </p:nvPr>
        </p:nvSpPr>
        <p:spPr>
          <a:xfrm>
            <a:off x="12192644" y="718588"/>
            <a:ext cx="10972801" cy="12329624"/>
          </a:xfrm>
          <a:prstGeom prst="rect">
            <a:avLst/>
          </a:prstGeom>
        </p:spPr>
        <p:txBody>
          <a:bodyPr lIns="91439" tIns="45719" rIns="91439" bIns="45719">
            <a:noAutofit/>
          </a:bodyPr>
          <a:lstStyle/>
          <a:p>
            <a:endParaRPr/>
          </a:p>
        </p:txBody>
      </p:sp>
      <p:sp>
        <p:nvSpPr>
          <p:cNvPr id="62" name="Slide Subtitle"/>
          <p:cNvSpPr txBox="1">
            <a:spLocks noGrp="1"/>
          </p:cNvSpPr>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63" name="Body Level One…"/>
          <p:cNvSpPr txBox="1">
            <a:spLocks noGrp="1"/>
          </p:cNvSpPr>
          <p:nvPr>
            <p:ph type="body" sz="half" idx="1" hasCustomPrompt="1"/>
          </p:nvPr>
        </p:nvSpPr>
        <p:spPr>
          <a:xfrm>
            <a:off x="1219200" y="4023221"/>
            <a:ext cx="9757569" cy="8384679"/>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xfrm>
            <a:off x="1200403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19200" y="3242270"/>
            <a:ext cx="21945600" cy="6604001"/>
          </a:xfrm>
          <a:prstGeom prst="rect">
            <a:avLst/>
          </a:prstGeom>
        </p:spPr>
        <p:txBody>
          <a:bodyPr anchor="ctr"/>
          <a:lstStyle>
            <a:lvl1pPr>
              <a:defRPr sz="12800" spc="0"/>
            </a:lvl1pPr>
          </a:lstStyle>
          <a:p>
            <a:r>
              <a:t>Section Title</a:t>
            </a:r>
          </a:p>
        </p:txBody>
      </p:sp>
      <p:sp>
        <p:nvSpPr>
          <p:cNvPr id="7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8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prstGeom prst="rect">
            <a:avLst/>
          </a:prstGeom>
        </p:spPr>
        <p:txBody>
          <a:bodyPr/>
          <a:lstStyle/>
          <a:p>
            <a:r>
              <a:t>Agenda Title</a:t>
            </a:r>
          </a:p>
        </p:txBody>
      </p:sp>
      <p:sp>
        <p:nvSpPr>
          <p:cNvPr id="89" name="Body Level One…"/>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457200" defTabSz="825500">
              <a:lnSpc>
                <a:spcPct val="100000"/>
              </a:lnSpc>
              <a:buSzTx/>
              <a:buNone/>
              <a:defRPr sz="6800" spc="-136">
                <a:latin typeface="Canela Deck Regular"/>
                <a:ea typeface="Canela Deck Regular"/>
                <a:cs typeface="Canela Deck Regular"/>
                <a:sym typeface="Canela Deck Regular"/>
              </a:defRPr>
            </a:lvl2pPr>
            <a:lvl3pPr marL="0" indent="914400" defTabSz="825500">
              <a:lnSpc>
                <a:spcPct val="100000"/>
              </a:lnSpc>
              <a:buSzTx/>
              <a:buNone/>
              <a:defRPr sz="6800" spc="-136">
                <a:latin typeface="Canela Deck Regular"/>
                <a:ea typeface="Canela Deck Regular"/>
                <a:cs typeface="Canela Deck Regular"/>
                <a:sym typeface="Canela Deck Regular"/>
              </a:defRPr>
            </a:lvl3pPr>
            <a:lvl4pPr marL="0" indent="1371600" defTabSz="825500">
              <a:lnSpc>
                <a:spcPct val="100000"/>
              </a:lnSpc>
              <a:buSzTx/>
              <a:buNone/>
              <a:defRPr sz="6800" spc="-136">
                <a:latin typeface="Canela Deck Regular"/>
                <a:ea typeface="Canela Deck Regular"/>
                <a:cs typeface="Canela Deck Regular"/>
                <a:sym typeface="Canela Deck Regular"/>
              </a:defRPr>
            </a:lvl4pPr>
            <a:lvl5pPr marL="0" indent="1828800" defTabSz="825500">
              <a:lnSpc>
                <a:spcPct val="100000"/>
              </a:lnSpc>
              <a:buSzTx/>
              <a:buNone/>
              <a:defRPr sz="6800" spc="-136">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90" name="Agenda Subtitle"/>
          <p:cNvSpPr txBox="1">
            <a:spLocks noGrp="1"/>
          </p:cNvSpPr>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Agenda Subtitle</a:t>
            </a:r>
          </a:p>
        </p:txBody>
      </p:sp>
      <p:sp>
        <p:nvSpPr>
          <p:cNvPr id="9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hueOff val="-245591"/>
            <a:satOff val="13830"/>
            <a:lumOff val="17557"/>
          </a:schemeClr>
        </a:solidFill>
        <a:effectLst/>
      </p:bgPr>
    </p:bg>
    <p:spTree>
      <p:nvGrpSpPr>
        <p:cNvPr id="1" name=""/>
        <p:cNvGrpSpPr/>
        <p:nvPr/>
      </p:nvGrpSpPr>
      <p:grpSpPr>
        <a:xfrm>
          <a:off x="0" y="0"/>
          <a:ext cx="0" cy="0"/>
          <a:chOff x="0" y="0"/>
          <a:chExt cx="0" cy="0"/>
        </a:xfrm>
      </p:grpSpPr>
      <p:sp>
        <p:nvSpPr>
          <p:cNvPr id="151" name="Dr Chris Webb - December 2020"/>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Calibri"/>
                <a:ea typeface="Calibri"/>
                <a:cs typeface="Calibri"/>
                <a:sym typeface="Calibri"/>
              </a:defRPr>
            </a:lvl1pPr>
          </a:lstStyle>
          <a:p>
            <a:r>
              <a:t>Dr Chris Webb - December 2020</a:t>
            </a:r>
          </a:p>
        </p:txBody>
      </p:sp>
      <p:sp>
        <p:nvSpPr>
          <p:cNvPr id="152" name="Leadership Activity and MSF"/>
          <p:cNvSpPr txBox="1">
            <a:spLocks noGrp="1"/>
          </p:cNvSpPr>
          <p:nvPr>
            <p:ph type="ctrTitle"/>
          </p:nvPr>
        </p:nvSpPr>
        <p:spPr>
          <a:prstGeom prst="rect">
            <a:avLst/>
          </a:prstGeom>
        </p:spPr>
        <p:txBody>
          <a:bodyPr/>
          <a:lstStyle>
            <a:lvl1pPr>
              <a:defRPr b="1">
                <a:latin typeface="Calibri"/>
                <a:ea typeface="Calibri"/>
                <a:cs typeface="Calibri"/>
                <a:sym typeface="Calibri"/>
              </a:defRPr>
            </a:lvl1pPr>
          </a:lstStyle>
          <a:p>
            <a:r>
              <a:t>Leadership Activity and MSF</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Leadership of Self"/>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Leadership of Self</a:t>
            </a:r>
          </a:p>
        </p:txBody>
      </p:sp>
      <p:sp>
        <p:nvSpPr>
          <p:cNvPr id="175" name="Understanding your own values and vision for the future and how these affect behaviour…"/>
          <p:cNvSpPr txBox="1">
            <a:spLocks noGrp="1"/>
          </p:cNvSpPr>
          <p:nvPr>
            <p:ph type="body" idx="1"/>
          </p:nvPr>
        </p:nvSpPr>
        <p:spPr>
          <a:prstGeom prst="rect">
            <a:avLst/>
          </a:prstGeom>
        </p:spPr>
        <p:txBody>
          <a:bodyPr/>
          <a:lstStyle/>
          <a:p>
            <a:pPr>
              <a:defRPr>
                <a:latin typeface="Graphik"/>
                <a:ea typeface="Graphik"/>
                <a:cs typeface="Graphik"/>
                <a:sym typeface="Graphik"/>
              </a:defRPr>
            </a:pPr>
            <a:r>
              <a:t>Understanding your own values and vision for the future and how these affect behaviour</a:t>
            </a:r>
          </a:p>
          <a:p>
            <a:pPr>
              <a:defRPr>
                <a:latin typeface="Graphik"/>
                <a:ea typeface="Graphik"/>
                <a:cs typeface="Graphik"/>
                <a:sym typeface="Graphik"/>
              </a:defRPr>
            </a:pPr>
            <a:r>
              <a:t>Managing your own emotions</a:t>
            </a:r>
          </a:p>
          <a:p>
            <a:pPr>
              <a:defRPr>
                <a:latin typeface="Graphik"/>
                <a:ea typeface="Graphik"/>
                <a:cs typeface="Graphik"/>
                <a:sym typeface="Graphik"/>
              </a:defRPr>
            </a:pPr>
            <a:r>
              <a:t>Knowing your own preferred leadership and communication styles and how to adapt these to have the maximal positive impact</a:t>
            </a:r>
          </a:p>
          <a:p>
            <a:pPr>
              <a:defRPr>
                <a:latin typeface="Graphik"/>
                <a:ea typeface="Graphik"/>
                <a:cs typeface="Graphik"/>
                <a:sym typeface="Graphik"/>
              </a:defRPr>
            </a:pPr>
            <a:r>
              <a:t>Knowing the limits of your own abilities and when to seek support from others</a:t>
            </a:r>
          </a:p>
          <a:p>
            <a:pPr>
              <a:defRPr>
                <a:latin typeface="Graphik"/>
                <a:ea typeface="Graphik"/>
                <a:cs typeface="Graphik"/>
                <a:sym typeface="Graphik"/>
              </a:defRPr>
            </a:pPr>
            <a:r>
              <a:t>Skills to ensure your wellbeing is preserved</a:t>
            </a:r>
          </a:p>
          <a:p>
            <a:pPr>
              <a:defRPr>
                <a:latin typeface="Graphik"/>
                <a:ea typeface="Graphik"/>
                <a:cs typeface="Graphik"/>
                <a:sym typeface="Graphik"/>
              </a:defRPr>
            </a:pPr>
            <a:r>
              <a:t>Commitment to continuous development including seeking out and acting upon feedback</a:t>
            </a:r>
          </a:p>
        </p:txBody>
      </p:sp>
      <p:sp>
        <p:nvSpPr>
          <p:cNvPr id="176" name="This includes, but is not limited to:"/>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Graphik"/>
                <a:ea typeface="Graphik"/>
                <a:cs typeface="Graphik"/>
                <a:sym typeface="Graphik"/>
              </a:defRPr>
            </a:lvl1pPr>
          </a:lstStyle>
          <a:p>
            <a:r>
              <a:t>This includes, but is not limited to:</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Leadership of Team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Leadership of Teams</a:t>
            </a:r>
          </a:p>
        </p:txBody>
      </p:sp>
      <p:sp>
        <p:nvSpPr>
          <p:cNvPr id="179" name="Promoting a shared vision…"/>
          <p:cNvSpPr txBox="1">
            <a:spLocks noGrp="1"/>
          </p:cNvSpPr>
          <p:nvPr>
            <p:ph type="body" idx="1"/>
          </p:nvPr>
        </p:nvSpPr>
        <p:spPr>
          <a:prstGeom prst="rect">
            <a:avLst/>
          </a:prstGeom>
        </p:spPr>
        <p:txBody>
          <a:bodyPr/>
          <a:lstStyle/>
          <a:p>
            <a:pPr marL="376809" indent="-376809" defTabSz="1682453">
              <a:spcBef>
                <a:spcPts val="1600"/>
              </a:spcBef>
              <a:defRPr sz="3036">
                <a:latin typeface="Graphik"/>
                <a:ea typeface="Graphik"/>
                <a:cs typeface="Graphik"/>
                <a:sym typeface="Graphik"/>
              </a:defRPr>
            </a:pPr>
            <a:r>
              <a:t>Promoting a shared vision</a:t>
            </a:r>
          </a:p>
          <a:p>
            <a:pPr marL="376809" indent="-376809" defTabSz="1682453">
              <a:spcBef>
                <a:spcPts val="1600"/>
              </a:spcBef>
              <a:defRPr sz="3036">
                <a:latin typeface="Graphik"/>
                <a:ea typeface="Graphik"/>
                <a:cs typeface="Graphik"/>
                <a:sym typeface="Graphik"/>
              </a:defRPr>
            </a:pPr>
            <a:r>
              <a:t>Managing change including explaining why the change is needed and role modelling the change</a:t>
            </a:r>
          </a:p>
          <a:p>
            <a:pPr marL="376809" indent="-376809" defTabSz="1682453">
              <a:spcBef>
                <a:spcPts val="1600"/>
              </a:spcBef>
              <a:defRPr sz="3036">
                <a:latin typeface="Graphik"/>
                <a:ea typeface="Graphik"/>
                <a:cs typeface="Graphik"/>
                <a:sym typeface="Graphik"/>
              </a:defRPr>
            </a:pPr>
            <a:r>
              <a:t>Understanding and appreciating the roles and skills of all members of the team and ensuring these are utilised to achieve the best outcomes</a:t>
            </a:r>
          </a:p>
          <a:p>
            <a:pPr marL="376809" indent="-376809" defTabSz="1682453">
              <a:spcBef>
                <a:spcPts val="1600"/>
              </a:spcBef>
              <a:defRPr sz="3036">
                <a:latin typeface="Graphik"/>
                <a:ea typeface="Graphik"/>
                <a:cs typeface="Graphik"/>
                <a:sym typeface="Graphik"/>
              </a:defRPr>
            </a:pPr>
            <a:r>
              <a:t>Recognise the importance of distributed leadership within health organisations, which places responsibility on every team member and values the contribution of the whole team</a:t>
            </a:r>
          </a:p>
          <a:p>
            <a:pPr marL="376809" indent="-376809" defTabSz="1682453">
              <a:spcBef>
                <a:spcPts val="1600"/>
              </a:spcBef>
              <a:defRPr sz="3036">
                <a:latin typeface="Graphik"/>
                <a:ea typeface="Graphik"/>
                <a:cs typeface="Graphik"/>
                <a:sym typeface="Graphik"/>
              </a:defRPr>
            </a:pPr>
            <a:r>
              <a:t>Delegating effectively, setting clear objectives, providing feedback, and holding people to account if required</a:t>
            </a:r>
          </a:p>
          <a:p>
            <a:pPr marL="376809" indent="-376809" defTabSz="1682453">
              <a:spcBef>
                <a:spcPts val="1600"/>
              </a:spcBef>
              <a:defRPr sz="3036">
                <a:latin typeface="Graphik"/>
                <a:ea typeface="Graphik"/>
                <a:cs typeface="Graphik"/>
                <a:sym typeface="Graphik"/>
              </a:defRPr>
            </a:pPr>
            <a:r>
              <a:t>Recognise that at times some team members may require more support or guidance and to provide this in a supportive and non-judgemental way</a:t>
            </a:r>
          </a:p>
          <a:p>
            <a:pPr marL="376809" indent="-376809" defTabSz="1682453">
              <a:spcBef>
                <a:spcPts val="1600"/>
              </a:spcBef>
              <a:defRPr sz="3036">
                <a:latin typeface="Graphik"/>
                <a:ea typeface="Graphik"/>
                <a:cs typeface="Graphik"/>
                <a:sym typeface="Graphik"/>
              </a:defRPr>
            </a:pPr>
            <a:r>
              <a:t>Empowering and motivating others to deliver, improve and innovate</a:t>
            </a:r>
          </a:p>
          <a:p>
            <a:pPr marL="376809" indent="-376809" defTabSz="1682453">
              <a:spcBef>
                <a:spcPts val="1600"/>
              </a:spcBef>
              <a:defRPr sz="3036">
                <a:latin typeface="Graphik"/>
                <a:ea typeface="Graphik"/>
                <a:cs typeface="Graphik"/>
                <a:sym typeface="Graphik"/>
              </a:defRPr>
            </a:pPr>
            <a:r>
              <a:t>Supporting a diverse workforce and understanding the value diversity brings to patient care</a:t>
            </a:r>
          </a:p>
          <a:p>
            <a:pPr marL="376809" indent="-376809" defTabSz="1682453">
              <a:spcBef>
                <a:spcPts val="1600"/>
              </a:spcBef>
              <a:defRPr sz="3036">
                <a:latin typeface="Graphik"/>
                <a:ea typeface="Graphik"/>
                <a:cs typeface="Graphik"/>
                <a:sym typeface="Graphik"/>
              </a:defRPr>
            </a:pPr>
            <a:r>
              <a:t>Contribute to a clinical and working environment where everyone is encouraged to participate and alternative views are considered seriously</a:t>
            </a:r>
          </a:p>
          <a:p>
            <a:pPr marL="376809" indent="-376809" defTabSz="1682453">
              <a:spcBef>
                <a:spcPts val="1600"/>
              </a:spcBef>
              <a:defRPr sz="3036">
                <a:latin typeface="Graphik"/>
                <a:ea typeface="Graphik"/>
                <a:cs typeface="Graphik"/>
                <a:sym typeface="Graphik"/>
              </a:defRPr>
            </a:pPr>
            <a:r>
              <a:t>Promoting an organisation culture in which the health and resilience of staff is valued and supported</a:t>
            </a:r>
          </a:p>
        </p:txBody>
      </p:sp>
      <p:sp>
        <p:nvSpPr>
          <p:cNvPr id="180" name="Some of the relevant skills include but are not limited to:"/>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Graphik"/>
                <a:ea typeface="Graphik"/>
                <a:cs typeface="Graphik"/>
                <a:sym typeface="Graphik"/>
              </a:defRPr>
            </a:lvl1pPr>
          </a:lstStyle>
          <a:p>
            <a:r>
              <a:t>Some of the relevant skills include but are not limited to:</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Leadership of System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Leadership of Systems</a:t>
            </a:r>
          </a:p>
        </p:txBody>
      </p:sp>
      <p:sp>
        <p:nvSpPr>
          <p:cNvPr id="183" name="Recognise that your duty to your patients extends beyond your immediate team and spans across organisations and services (e.g. when safeguarding children, caring for vulnerable adults or addressing unsafe services)…"/>
          <p:cNvSpPr txBox="1">
            <a:spLocks noGrp="1"/>
          </p:cNvSpPr>
          <p:nvPr>
            <p:ph type="body" idx="1"/>
          </p:nvPr>
        </p:nvSpPr>
        <p:spPr>
          <a:prstGeom prst="rect">
            <a:avLst/>
          </a:prstGeom>
        </p:spPr>
        <p:txBody>
          <a:bodyPr/>
          <a:lstStyle/>
          <a:p>
            <a:pPr marL="535177" indent="-535177" defTabSz="2389572">
              <a:spcBef>
                <a:spcPts val="2300"/>
              </a:spcBef>
              <a:defRPr sz="4312">
                <a:latin typeface="Graphik"/>
                <a:ea typeface="Graphik"/>
                <a:cs typeface="Graphik"/>
                <a:sym typeface="Graphik"/>
              </a:defRPr>
            </a:pPr>
            <a:r>
              <a:t>Recognise that your duty to your patients extends beyond your immediate team and spans across organisations and services (e.g. when safeguarding children, caring for vulnerable adults or addressing unsafe services)</a:t>
            </a:r>
          </a:p>
          <a:p>
            <a:pPr marL="535177" indent="-535177" defTabSz="2389572">
              <a:spcBef>
                <a:spcPts val="2300"/>
              </a:spcBef>
              <a:defRPr sz="4312">
                <a:latin typeface="Graphik"/>
                <a:ea typeface="Graphik"/>
                <a:cs typeface="Graphik"/>
                <a:sym typeface="Graphik"/>
              </a:defRPr>
            </a:pPr>
            <a:r>
              <a:t>Identifying opportunities for collaboration and partnership, connecting people with diverse perspectives and interests </a:t>
            </a:r>
          </a:p>
          <a:p>
            <a:pPr marL="535177" indent="-535177" defTabSz="2389572">
              <a:spcBef>
                <a:spcPts val="2300"/>
              </a:spcBef>
              <a:defRPr sz="4312">
                <a:latin typeface="Graphik"/>
                <a:ea typeface="Graphik"/>
                <a:cs typeface="Graphik"/>
                <a:sym typeface="Graphik"/>
              </a:defRPr>
            </a:pPr>
            <a:r>
              <a:t>Seeks out beyond the immediate team and professional area for new perspectives, ideas and experiences and shares best practice, incorporating this to enhance quality and delivery of services</a:t>
            </a:r>
          </a:p>
          <a:p>
            <a:pPr marL="535177" indent="-535177" defTabSz="2389572">
              <a:spcBef>
                <a:spcPts val="2300"/>
              </a:spcBef>
              <a:defRPr sz="4312">
                <a:latin typeface="Graphik"/>
                <a:ea typeface="Graphik"/>
                <a:cs typeface="Graphik"/>
                <a:sym typeface="Graphik"/>
              </a:defRPr>
            </a:pPr>
            <a:r>
              <a:t>Openly shares own networks with colleagues and partners to improve information, influencing</a:t>
            </a:r>
          </a:p>
          <a:p>
            <a:pPr marL="535177" indent="-535177" defTabSz="2389572">
              <a:spcBef>
                <a:spcPts val="2300"/>
              </a:spcBef>
              <a:defRPr sz="4312">
                <a:latin typeface="Graphik"/>
                <a:ea typeface="Graphik"/>
                <a:cs typeface="Graphik"/>
                <a:sym typeface="Graphik"/>
              </a:defRPr>
            </a:pPr>
            <a:r>
              <a:t>Connects individuals, teams and organisations for mutual benefit</a:t>
            </a:r>
          </a:p>
        </p:txBody>
      </p:sp>
      <p:sp>
        <p:nvSpPr>
          <p:cNvPr id="184" name="Some of the relevant skills include but are not limited to:"/>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Graphik"/>
                <a:ea typeface="Graphik"/>
                <a:cs typeface="Graphik"/>
                <a:sym typeface="Graphik"/>
              </a:defRPr>
            </a:lvl1pPr>
          </a:lstStyle>
          <a:p>
            <a:r>
              <a:t>Some of the relevant skills include but are not limited to:</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GPs and GP trainees have a wide variety of experiences in leadership and it is not always necessary to progress in a stepwise progression through leadership of self, teams and then systems. Indeed, some GPs leadership roles focus on system level leadersh"/>
          <p:cNvSpPr txBox="1">
            <a:spLocks noGrp="1"/>
          </p:cNvSpPr>
          <p:nvPr>
            <p:ph type="body" idx="1"/>
          </p:nvPr>
        </p:nvSpPr>
        <p:spPr>
          <a:prstGeom prst="rect">
            <a:avLst/>
          </a:prstGeom>
        </p:spPr>
        <p:txBody>
          <a:bodyPr/>
          <a:lstStyle>
            <a:lvl1pPr defTabSz="975360">
              <a:defRPr sz="4760">
                <a:latin typeface="Graphik"/>
                <a:ea typeface="Graphik"/>
                <a:cs typeface="Graphik"/>
                <a:sym typeface="Graphik"/>
              </a:defRPr>
            </a:lvl1pPr>
          </a:lstStyle>
          <a:p>
            <a:r>
              <a:t>GPs and GP trainees have a wide variety of experiences in leadership and it is not always necessary to progress in a stepwise progression through leadership of self, teams and then systems. Indeed, some GPs leadership roles focus on system level leadership rather than practice level. However, for the purposes of this WPBA it is expected that all trainees will demonstrate a clear understanding in leadership of self, by reflecting upon what they have learnt about themselves. All trainees will also be able to demonstrate some experience in leading teams through their written reflections. It is hoped most trainees will have an awareness of system leadership and some may be able to demonstrate this in their reflections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rior to starting delivery of their leadership activity it is recommended the trainee spends some time in a tutorial with their Educational supervisor discussing their proposed leadership activity, the learning they hope to gain from it and their planned"/>
          <p:cNvSpPr txBox="1">
            <a:spLocks noGrp="1"/>
          </p:cNvSpPr>
          <p:nvPr>
            <p:ph type="body" idx="1"/>
          </p:nvPr>
        </p:nvSpPr>
        <p:spPr>
          <a:prstGeom prst="rect">
            <a:avLst/>
          </a:prstGeom>
        </p:spPr>
        <p:txBody>
          <a:bodyPr/>
          <a:lstStyle>
            <a:lvl1pPr defTabSz="975360">
              <a:defRPr sz="5120">
                <a:latin typeface="Graphik"/>
                <a:ea typeface="Graphik"/>
                <a:cs typeface="Graphik"/>
                <a:sym typeface="Graphik"/>
              </a:defRPr>
            </a:lvl1pPr>
          </a:lstStyle>
          <a:p>
            <a:r>
              <a:t>Prior to starting delivery of their leadership activity it is recommended the trainee spends some time in a tutorial with their Educational supervisor discussing their proposed leadership activity, the learning they hope to gain from it and their planned approach. They may also wish to dedicate some further tutorial time during and after completing the leadership activity to discuss progress and their learning goals. It is important to remember throughout this WPBA that leadership is a set of skills which requires constant development and so approach any set backs as important learning opportunities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Examples of leadership activity:"/>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Examples of leadership activity:</a:t>
            </a:r>
          </a:p>
        </p:txBody>
      </p:sp>
      <p:sp>
        <p:nvSpPr>
          <p:cNvPr id="191" name="Trainees own idea…"/>
          <p:cNvSpPr txBox="1">
            <a:spLocks noGrp="1"/>
          </p:cNvSpPr>
          <p:nvPr>
            <p:ph type="body" idx="1"/>
          </p:nvPr>
        </p:nvSpPr>
        <p:spPr>
          <a:prstGeom prst="rect">
            <a:avLst/>
          </a:prstGeom>
        </p:spPr>
        <p:txBody>
          <a:bodyPr/>
          <a:lstStyle/>
          <a:p>
            <a:pPr>
              <a:defRPr>
                <a:latin typeface="Graphik"/>
                <a:ea typeface="Graphik"/>
                <a:cs typeface="Graphik"/>
                <a:sym typeface="Graphik"/>
              </a:defRPr>
            </a:pPr>
            <a:r>
              <a:t>Trainees own idea</a:t>
            </a:r>
          </a:p>
          <a:p>
            <a:pPr>
              <a:defRPr>
                <a:latin typeface="Graphik"/>
                <a:ea typeface="Graphik"/>
                <a:cs typeface="Graphik"/>
                <a:sym typeface="Graphik"/>
              </a:defRPr>
            </a:pPr>
            <a:r>
              <a:t>Fresh pair of eyes</a:t>
            </a:r>
          </a:p>
          <a:p>
            <a:pPr>
              <a:defRPr>
                <a:latin typeface="Graphik"/>
                <a:ea typeface="Graphik"/>
                <a:cs typeface="Graphik"/>
                <a:sym typeface="Graphik"/>
              </a:defRPr>
            </a:pPr>
            <a:r>
              <a:t>Chairing a meeting</a:t>
            </a:r>
          </a:p>
          <a:p>
            <a:pPr>
              <a:defRPr>
                <a:latin typeface="Graphik"/>
                <a:ea typeface="Graphik"/>
                <a:cs typeface="Graphik"/>
                <a:sym typeface="Graphik"/>
              </a:defRPr>
            </a:pPr>
            <a:r>
              <a:t>Quality Improvement Project </a:t>
            </a:r>
          </a:p>
          <a:p>
            <a:pPr>
              <a:defRPr>
                <a:latin typeface="Graphik"/>
                <a:ea typeface="Graphik"/>
                <a:cs typeface="Graphik"/>
                <a:sym typeface="Graphik"/>
              </a:defRPr>
            </a:pPr>
            <a:r>
              <a:t>Well-being Project</a:t>
            </a:r>
          </a:p>
          <a:p>
            <a:pPr>
              <a:defRPr>
                <a:latin typeface="Graphik"/>
                <a:ea typeface="Graphik"/>
                <a:cs typeface="Graphik"/>
                <a:sym typeface="Graphik"/>
              </a:defRPr>
            </a:pPr>
            <a:r>
              <a:t>Clinical protocol (review/creation)</a:t>
            </a:r>
          </a:p>
          <a:p>
            <a:pPr>
              <a:defRPr>
                <a:latin typeface="Graphik"/>
                <a:ea typeface="Graphik"/>
                <a:cs typeface="Graphik"/>
                <a:sym typeface="Graphik"/>
              </a:defRPr>
            </a:pPr>
            <a:r>
              <a:t>Practice leaflet review</a:t>
            </a:r>
          </a:p>
          <a:p>
            <a:pPr>
              <a:defRPr>
                <a:latin typeface="Graphik"/>
                <a:ea typeface="Graphik"/>
                <a:cs typeface="Graphik"/>
                <a:sym typeface="Graphik"/>
              </a:defRPr>
            </a:pPr>
            <a:r>
              <a:t>Website design review</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hueOff val="-245591"/>
            <a:satOff val="13830"/>
            <a:lumOff val="17557"/>
          </a:schemeClr>
        </a:solidFill>
        <a:effectLst/>
      </p:bgPr>
    </p:bg>
    <p:spTree>
      <p:nvGrpSpPr>
        <p:cNvPr id="1" name=""/>
        <p:cNvGrpSpPr/>
        <p:nvPr/>
      </p:nvGrpSpPr>
      <p:grpSpPr>
        <a:xfrm>
          <a:off x="0" y="0"/>
          <a:ext cx="0" cy="0"/>
          <a:chOff x="0" y="0"/>
          <a:chExt cx="0" cy="0"/>
        </a:xfrm>
      </p:grpSpPr>
      <p:sp>
        <p:nvSpPr>
          <p:cNvPr id="193" name="Leadership MSF"/>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Leadership MSF</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Leadership MSF"/>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Leadership MSF</a:t>
            </a:r>
          </a:p>
        </p:txBody>
      </p:sp>
      <p:sp>
        <p:nvSpPr>
          <p:cNvPr id="196" name="Once the trainee has completed the leadership activity, the Leadership focused MSF then gives the opportunity for them to receive some feedback from colleagues on the leadership skills they have demonstrated…"/>
          <p:cNvSpPr txBox="1">
            <a:spLocks noGrp="1"/>
          </p:cNvSpPr>
          <p:nvPr>
            <p:ph type="body" idx="1"/>
          </p:nvPr>
        </p:nvSpPr>
        <p:spPr>
          <a:prstGeom prst="rect">
            <a:avLst/>
          </a:prstGeom>
        </p:spPr>
        <p:txBody>
          <a:bodyPr/>
          <a:lstStyle/>
          <a:p>
            <a:pPr>
              <a:defRPr>
                <a:latin typeface="Graphik"/>
                <a:ea typeface="Graphik"/>
                <a:cs typeface="Graphik"/>
                <a:sym typeface="Graphik"/>
              </a:defRPr>
            </a:pPr>
            <a:r>
              <a:t>Once the trainee has completed the leadership activity, the Leadership focused MSF then gives the opportunity for them to receive some feedback from colleagues on the leadership skills they have demonstrated</a:t>
            </a:r>
          </a:p>
          <a:p>
            <a:pPr>
              <a:defRPr>
                <a:latin typeface="Graphik"/>
                <a:ea typeface="Graphik"/>
                <a:cs typeface="Graphik"/>
                <a:sym typeface="Graphik"/>
              </a:defRPr>
            </a:pPr>
            <a:r>
              <a:t>Such feedback is a golden opportunity to identify further ways to develop on their leadership journey</a:t>
            </a:r>
          </a:p>
          <a:p>
            <a:pPr>
              <a:defRPr>
                <a:latin typeface="Graphik"/>
                <a:ea typeface="Graphik"/>
                <a:cs typeface="Graphik"/>
                <a:sym typeface="Graphik"/>
              </a:defRPr>
            </a:pPr>
            <a:r>
              <a:t>It is encouraged to spend some time reflecting on this feedback with their supervisor and as part of their written reflection in the leadership log</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Notes for Clinical and Educational Supervisors"/>
          <p:cNvSpPr txBox="1">
            <a:spLocks noGrp="1"/>
          </p:cNvSpPr>
          <p:nvPr>
            <p:ph type="title"/>
          </p:nvPr>
        </p:nvSpPr>
        <p:spPr>
          <a:prstGeom prst="rect">
            <a:avLst/>
          </a:prstGeom>
        </p:spPr>
        <p:txBody>
          <a:bodyPr/>
          <a:lstStyle>
            <a:lvl1pPr defTabSz="2340863">
              <a:defRPr sz="8064" spc="-80">
                <a:latin typeface="Graphik"/>
                <a:ea typeface="Graphik"/>
                <a:cs typeface="Graphik"/>
                <a:sym typeface="Graphik"/>
              </a:defRPr>
            </a:lvl1pPr>
          </a:lstStyle>
          <a:p>
            <a:r>
              <a:t>Notes for Clinical and Educational Supervisors</a:t>
            </a:r>
          </a:p>
        </p:txBody>
      </p:sp>
      <p:sp>
        <p:nvSpPr>
          <p:cNvPr id="199" name="A significant part of the value that comes from a leadership activity is being observed and having formative feedback from the Educational supervisor, or an appropriate deputy, within the practice. This will support the trainee in reflecting upon their s"/>
          <p:cNvSpPr txBox="1">
            <a:spLocks noGrp="1"/>
          </p:cNvSpPr>
          <p:nvPr>
            <p:ph type="body" idx="1"/>
          </p:nvPr>
        </p:nvSpPr>
        <p:spPr>
          <a:prstGeom prst="rect">
            <a:avLst/>
          </a:prstGeom>
        </p:spPr>
        <p:txBody>
          <a:bodyPr/>
          <a:lstStyle/>
          <a:p>
            <a:pPr marL="469645" indent="-469645" defTabSz="2096971">
              <a:spcBef>
                <a:spcPts val="2000"/>
              </a:spcBef>
              <a:defRPr sz="3784">
                <a:latin typeface="Graphik"/>
                <a:ea typeface="Graphik"/>
                <a:cs typeface="Graphik"/>
                <a:sym typeface="Graphik"/>
              </a:defRPr>
            </a:pPr>
            <a:r>
              <a:t>A significant part of the value that comes from a leadership activity is being observed and having formative feedback from the Educational supervisor, or an appropriate deputy, within the practice. This will support the trainee in reflecting upon their strengths and how they can improve in other areas as they continue their leadership journey, which requires career-long learning. This can be done both verbally, e.g. during a tutorial and also in a written format, e.g. through comments relating to a log entry, a CAT, the leadership MSF or an educator’s note</a:t>
            </a:r>
          </a:p>
          <a:p>
            <a:pPr marL="469645" indent="-469645" defTabSz="2096971">
              <a:spcBef>
                <a:spcPts val="2000"/>
              </a:spcBef>
              <a:defRPr sz="3784">
                <a:latin typeface="Graphik"/>
                <a:ea typeface="Graphik"/>
                <a:cs typeface="Graphik"/>
                <a:sym typeface="Graphik"/>
              </a:defRPr>
            </a:pPr>
            <a:r>
              <a:t>If the trainee is performing below the level expected for their stage of training it is important to be specific about why this conclusion has been reached and develop a plan the trainee can follow to try and alter the situation</a:t>
            </a:r>
          </a:p>
          <a:p>
            <a:pPr marL="469645" indent="-469645" defTabSz="2096971">
              <a:spcBef>
                <a:spcPts val="2000"/>
              </a:spcBef>
              <a:defRPr sz="3784">
                <a:latin typeface="Graphik"/>
                <a:ea typeface="Graphik"/>
                <a:cs typeface="Graphik"/>
                <a:sym typeface="Graphik"/>
              </a:defRPr>
            </a:pPr>
            <a:r>
              <a:t>For many leadership activities it is important that an appropriate environment is created. The environment should be one that expects the trainee to undertake this work, facilitates this process and allows the trainee to feel comfortable in their role, for example when giving feedback to their practice as part of a fresh pair of eyes activity</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hueOff val="-245591"/>
            <a:satOff val="13830"/>
            <a:lumOff val="17557"/>
          </a:schemeClr>
        </a:solidFill>
        <a:effectLst/>
      </p:bgPr>
    </p:bg>
    <p:spTree>
      <p:nvGrpSpPr>
        <p:cNvPr id="1" name=""/>
        <p:cNvGrpSpPr/>
        <p:nvPr/>
      </p:nvGrpSpPr>
      <p:grpSpPr>
        <a:xfrm>
          <a:off x="0" y="0"/>
          <a:ext cx="0" cy="0"/>
          <a:chOff x="0" y="0"/>
          <a:chExt cx="0" cy="0"/>
        </a:xfrm>
      </p:grpSpPr>
      <p:sp>
        <p:nvSpPr>
          <p:cNvPr id="201" name="Developing Medical Leadership"/>
          <p:cNvSpPr txBox="1">
            <a:spLocks noGrp="1"/>
          </p:cNvSpPr>
          <p:nvPr>
            <p:ph type="body" idx="1"/>
          </p:nvPr>
        </p:nvSpPr>
        <p:spPr>
          <a:prstGeom prst="rect">
            <a:avLst/>
          </a:prstGeom>
        </p:spPr>
        <p:txBody>
          <a:bodyPr/>
          <a:lstStyle>
            <a:lvl1pPr>
              <a:defRPr sz="11700">
                <a:latin typeface="Graphik"/>
                <a:ea typeface="Graphik"/>
                <a:cs typeface="Graphik"/>
                <a:sym typeface="Graphik"/>
              </a:defRPr>
            </a:lvl1pPr>
          </a:lstStyle>
          <a:p>
            <a:r>
              <a:t>Developing Medical Leadership</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Leadership skills are an essential component to the everyday work of a GP. This is reflected in the RGCP Curriculum and Topic Guides and GMC Generic Professional Capabilities, Good leadership skills enable improvement of health outcomes, high quality pat"/>
          <p:cNvSpPr txBox="1">
            <a:spLocks noGrp="1"/>
          </p:cNvSpPr>
          <p:nvPr>
            <p:ph type="body" idx="1"/>
          </p:nvPr>
        </p:nvSpPr>
        <p:spPr>
          <a:prstGeom prst="rect">
            <a:avLst/>
          </a:prstGeom>
        </p:spPr>
        <p:txBody>
          <a:bodyPr/>
          <a:lstStyle>
            <a:lvl1pPr defTabSz="2438338">
              <a:lnSpc>
                <a:spcPct val="90000"/>
              </a:lnSpc>
              <a:spcBef>
                <a:spcPts val="2400"/>
              </a:spcBef>
              <a:defRPr sz="4400">
                <a:latin typeface="Graphik"/>
                <a:ea typeface="Graphik"/>
                <a:cs typeface="Graphik"/>
                <a:sym typeface="Graphik"/>
              </a:defRPr>
            </a:lvl1pPr>
          </a:lstStyle>
          <a:p>
            <a:r>
              <a:t>Leadership skills are an essential component to the everyday work of a GP. This is reflected in the RGCP Curriculum and Topic Guides and GMC Generic Professional Capabilities, Good leadership skills enable improvement of health outcomes, high quality patient care and fulfilling work environments for staff, by inspiring and empowering all who journey towards a shared vision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 descr="Image"/>
          <p:cNvPicPr>
            <a:picLocks noChangeAspect="1"/>
          </p:cNvPicPr>
          <p:nvPr/>
        </p:nvPicPr>
        <p:blipFill>
          <a:blip r:embed="rId2">
            <a:extLst/>
          </a:blip>
          <a:stretch>
            <a:fillRect/>
          </a:stretch>
        </p:blipFill>
        <p:spPr>
          <a:xfrm>
            <a:off x="2624674" y="289169"/>
            <a:ext cx="19134652" cy="13137662"/>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Image" descr="Image"/>
          <p:cNvPicPr>
            <a:picLocks noChangeAspect="1"/>
          </p:cNvPicPr>
          <p:nvPr/>
        </p:nvPicPr>
        <p:blipFill>
          <a:blip r:embed="rId2">
            <a:extLst/>
          </a:blip>
          <a:stretch>
            <a:fillRect/>
          </a:stretch>
        </p:blipFill>
        <p:spPr>
          <a:xfrm>
            <a:off x="2678219" y="176566"/>
            <a:ext cx="19027562" cy="1336286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Leadership is a skill that everybody can learn and requires continuous development and refinement. Whilst there are aspects of theory to learn, the most important learning in leadership is from practicing the skill set. The new mandatory Leadership Work "/>
          <p:cNvSpPr txBox="1">
            <a:spLocks noGrp="1"/>
          </p:cNvSpPr>
          <p:nvPr>
            <p:ph type="body" idx="1"/>
          </p:nvPr>
        </p:nvSpPr>
        <p:spPr>
          <a:prstGeom prst="rect">
            <a:avLst/>
          </a:prstGeom>
        </p:spPr>
        <p:txBody>
          <a:bodyPr/>
          <a:lstStyle>
            <a:lvl1pPr defTabSz="2438338">
              <a:lnSpc>
                <a:spcPct val="90000"/>
              </a:lnSpc>
              <a:spcBef>
                <a:spcPts val="2400"/>
              </a:spcBef>
              <a:defRPr sz="4400">
                <a:latin typeface="Graphik"/>
                <a:ea typeface="Graphik"/>
                <a:cs typeface="Graphik"/>
                <a:sym typeface="Graphik"/>
              </a:defRPr>
            </a:lvl1pPr>
          </a:lstStyle>
          <a:p>
            <a:r>
              <a:t>Leadership is a skill that everybody can learn and requires continuous development and refinement. Whilst there are aspects of theory to learn, the most important learning in leadership is from practicing the skill set. The new mandatory Leadership Work Placed Based Assessment (WPBA) gives all trainees the opportunity to gain practical experience in developing these skills in primary care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he leadership Capabilities as listed by the GMC require doctors in training to demonstrate that they can lead and work effectively in teams by:"/>
          <p:cNvSpPr txBox="1">
            <a:spLocks noGrp="1"/>
          </p:cNvSpPr>
          <p:nvPr>
            <p:ph type="body" idx="1"/>
          </p:nvPr>
        </p:nvSpPr>
        <p:spPr>
          <a:prstGeom prst="rect">
            <a:avLst/>
          </a:prstGeom>
        </p:spPr>
        <p:txBody>
          <a:bodyPr/>
          <a:lstStyle>
            <a:lvl1pPr>
              <a:defRPr sz="4900">
                <a:latin typeface="Graphik"/>
                <a:ea typeface="Graphik"/>
                <a:cs typeface="Graphik"/>
                <a:sym typeface="Graphik"/>
              </a:defRPr>
            </a:lvl1pPr>
          </a:lstStyle>
          <a:p>
            <a:r>
              <a:t>The leadership Capabilities as listed by the GMC require doctors in training to demonstrate that they can lead and work effectively in teams by: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GMC Generic Professional Capabilitie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GMC Generic Professional Capabilities</a:t>
            </a:r>
          </a:p>
        </p:txBody>
      </p:sp>
      <p:sp>
        <p:nvSpPr>
          <p:cNvPr id="161" name="Demonstrating an understanding of why leadership and team working is important in their role as a clinician…"/>
          <p:cNvSpPr txBox="1">
            <a:spLocks noGrp="1"/>
          </p:cNvSpPr>
          <p:nvPr>
            <p:ph type="body" idx="1"/>
          </p:nvPr>
        </p:nvSpPr>
        <p:spPr>
          <a:prstGeom prst="rect">
            <a:avLst/>
          </a:prstGeom>
        </p:spPr>
        <p:txBody>
          <a:bodyPr/>
          <a:lstStyle/>
          <a:p>
            <a:pPr marL="316737" indent="-316737" defTabSz="1414236">
              <a:spcBef>
                <a:spcPts val="1300"/>
              </a:spcBef>
              <a:defRPr sz="2551">
                <a:latin typeface="Graphik"/>
                <a:ea typeface="Graphik"/>
                <a:cs typeface="Graphik"/>
                <a:sym typeface="Graphik"/>
              </a:defRPr>
            </a:pPr>
            <a:r>
              <a:t>Demonstrating an understanding of why leadership and team working is important in their role as a clinician</a:t>
            </a:r>
          </a:p>
          <a:p>
            <a:pPr marL="316737" indent="-316737" defTabSz="1414236">
              <a:spcBef>
                <a:spcPts val="1300"/>
              </a:spcBef>
              <a:defRPr sz="2551">
                <a:latin typeface="Graphik"/>
                <a:ea typeface="Graphik"/>
                <a:cs typeface="Graphik"/>
                <a:sym typeface="Graphik"/>
              </a:defRPr>
            </a:pPr>
            <a:r>
              <a:t>Showing awareness of their leadership responsibilities as a clinician and why effective clinical leadership is central to safe and effective care</a:t>
            </a:r>
          </a:p>
          <a:p>
            <a:pPr marL="316737" indent="-316737" defTabSz="1414236">
              <a:spcBef>
                <a:spcPts val="1300"/>
              </a:spcBef>
              <a:defRPr sz="2551">
                <a:latin typeface="Graphik"/>
                <a:ea typeface="Graphik"/>
                <a:cs typeface="Graphik"/>
                <a:sym typeface="Graphik"/>
              </a:defRPr>
            </a:pPr>
            <a:r>
              <a:t>Demonstrating an understanding of a range of leadership principles, approaches and techniques and applying them in practice</a:t>
            </a:r>
          </a:p>
          <a:p>
            <a:pPr marL="316737" indent="-316737" defTabSz="1414236">
              <a:spcBef>
                <a:spcPts val="1300"/>
              </a:spcBef>
              <a:defRPr sz="2551">
                <a:latin typeface="Graphik"/>
                <a:ea typeface="Graphik"/>
                <a:cs typeface="Graphik"/>
                <a:sym typeface="Graphik"/>
              </a:defRPr>
            </a:pPr>
            <a:r>
              <a:t>Demonstrating appropriate leadership behaviour and an ability to adapt their leadership behaviour to improve engagement and outcomes</a:t>
            </a:r>
          </a:p>
          <a:p>
            <a:pPr marL="316737" indent="-316737" defTabSz="1414236">
              <a:spcBef>
                <a:spcPts val="1300"/>
              </a:spcBef>
              <a:defRPr sz="2551">
                <a:latin typeface="Graphik"/>
                <a:ea typeface="Graphik"/>
                <a:cs typeface="Graphik"/>
                <a:sym typeface="Graphik"/>
              </a:defRPr>
            </a:pPr>
            <a:r>
              <a:t>Appreciating their leadership style and its impact on others</a:t>
            </a:r>
          </a:p>
          <a:p>
            <a:pPr marL="316737" indent="-316737" defTabSz="1414236">
              <a:spcBef>
                <a:spcPts val="1300"/>
              </a:spcBef>
              <a:defRPr sz="2551">
                <a:latin typeface="Graphik"/>
                <a:ea typeface="Graphik"/>
                <a:cs typeface="Graphik"/>
                <a:sym typeface="Graphik"/>
              </a:defRPr>
            </a:pPr>
            <a:r>
              <a:t>Actively participating and contributing to the work and success of a team n(appropriate followership)</a:t>
            </a:r>
          </a:p>
          <a:p>
            <a:pPr marL="316737" indent="-316737" defTabSz="1414236">
              <a:spcBef>
                <a:spcPts val="1300"/>
              </a:spcBef>
              <a:defRPr sz="2551">
                <a:latin typeface="Graphik"/>
                <a:ea typeface="Graphik"/>
                <a:cs typeface="Graphik"/>
                <a:sym typeface="Graphik"/>
              </a:defRPr>
            </a:pPr>
            <a:r>
              <a:t>Thinking critically about decision making, reflecting on decision-making processes and explaining those decisions to others in an honest and transparent way</a:t>
            </a:r>
          </a:p>
          <a:p>
            <a:pPr marL="316737" indent="-316737" defTabSz="1414236">
              <a:spcBef>
                <a:spcPts val="1300"/>
              </a:spcBef>
              <a:defRPr sz="2551">
                <a:latin typeface="Graphik"/>
                <a:ea typeface="Graphik"/>
                <a:cs typeface="Graphik"/>
                <a:sym typeface="Graphik"/>
              </a:defRPr>
            </a:pPr>
            <a:r>
              <a:t>Supervising, challenging, influencing, appraising and mentoring colleagues and peers to enhance performance and to support development</a:t>
            </a:r>
          </a:p>
          <a:p>
            <a:pPr marL="316737" indent="-316737" defTabSz="1414236">
              <a:spcBef>
                <a:spcPts val="1300"/>
              </a:spcBef>
              <a:defRPr sz="2551">
                <a:latin typeface="Graphik"/>
                <a:ea typeface="Graphik"/>
                <a:cs typeface="Graphik"/>
                <a:sym typeface="Graphik"/>
              </a:defRPr>
            </a:pPr>
            <a:r>
              <a:t>Critically appraising performance of colleagues, peers and systems and escalating concerns</a:t>
            </a:r>
          </a:p>
          <a:p>
            <a:pPr marL="316737" indent="-316737" defTabSz="1414236">
              <a:spcBef>
                <a:spcPts val="1300"/>
              </a:spcBef>
              <a:defRPr sz="2551">
                <a:latin typeface="Graphik"/>
                <a:ea typeface="Graphik"/>
                <a:cs typeface="Graphik"/>
                <a:sym typeface="Graphik"/>
              </a:defRPr>
            </a:pPr>
            <a:r>
              <a:t>Promoting and effectively participating in multidisciplinary and inter professional team working</a:t>
            </a:r>
          </a:p>
          <a:p>
            <a:pPr marL="316737" indent="-316737" defTabSz="1414236">
              <a:spcBef>
                <a:spcPts val="1300"/>
              </a:spcBef>
              <a:defRPr sz="2551">
                <a:latin typeface="Graphik"/>
                <a:ea typeface="Graphik"/>
                <a:cs typeface="Graphik"/>
                <a:sym typeface="Graphik"/>
              </a:defRPr>
            </a:pPr>
            <a:r>
              <a:t>Appreciating the roles of all members of the multidisciplinary team</a:t>
            </a:r>
          </a:p>
          <a:p>
            <a:pPr marL="316737" indent="-316737" defTabSz="1414236">
              <a:spcBef>
                <a:spcPts val="1300"/>
              </a:spcBef>
              <a:defRPr sz="2551">
                <a:latin typeface="Graphik"/>
                <a:ea typeface="Graphik"/>
                <a:cs typeface="Graphik"/>
                <a:sym typeface="Graphik"/>
              </a:defRPr>
            </a:pPr>
            <a:r>
              <a:t>Promoting a just, open and transparent culture</a:t>
            </a:r>
          </a:p>
          <a:p>
            <a:pPr marL="316737" indent="-316737" defTabSz="1414236">
              <a:spcBef>
                <a:spcPts val="1300"/>
              </a:spcBef>
              <a:defRPr sz="2551">
                <a:latin typeface="Graphik"/>
                <a:ea typeface="Graphik"/>
                <a:cs typeface="Graphik"/>
                <a:sym typeface="Graphik"/>
              </a:defRPr>
            </a:pPr>
            <a:r>
              <a:t>Promoting a culture of learning and academic and professional critical enquiry</a:t>
            </a:r>
          </a:p>
        </p:txBody>
      </p:sp>
      <p:sp>
        <p:nvSpPr>
          <p:cNvPr id="162" name="Capabilities in Leadership and Team Working"/>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267967">
              <a:lnSpc>
                <a:spcPct val="80000"/>
              </a:lnSpc>
              <a:defRPr sz="4368" spc="-43">
                <a:latin typeface="Graphik"/>
                <a:ea typeface="Graphik"/>
                <a:cs typeface="Graphik"/>
                <a:sym typeface="Graphik"/>
              </a:defRPr>
            </a:lvl1pPr>
          </a:lstStyle>
          <a:p>
            <a:r>
              <a:t>Capabilities in Leadership and Team Working</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During training the trainee is required to link evidence from a range of sources to the Capability for Organisation, Management and Leadership. For example, this could be a log entry about a course or an event that they helped run. In addition, there is "/>
          <p:cNvSpPr txBox="1">
            <a:spLocks noGrp="1"/>
          </p:cNvSpPr>
          <p:nvPr>
            <p:ph type="body" idx="1"/>
          </p:nvPr>
        </p:nvSpPr>
        <p:spPr>
          <a:prstGeom prst="rect">
            <a:avLst/>
          </a:prstGeom>
        </p:spPr>
        <p:txBody>
          <a:bodyPr/>
          <a:lstStyle>
            <a:lvl1pPr defTabSz="975360">
              <a:defRPr sz="3720">
                <a:latin typeface="Graphik"/>
                <a:ea typeface="Graphik"/>
                <a:cs typeface="Graphik"/>
                <a:sym typeface="Graphik"/>
              </a:defRPr>
            </a:lvl1pPr>
          </a:lstStyle>
          <a:p>
            <a:r>
              <a:t>During training the trainee is required to link evidence from a range of sources to the Capability for Organisation, Management and Leadership. For example, this could be a log entry about a course or an event that they helped run. In addition, there is now a specific mandatory requirement for trainees to undertake a leadership activity and provide a completed log entry relating to this, as a way of demonstrating the requirements expected by the RCGP and GMC. Completing a leadership activity provides an opportunity for them to submit evidence linking to leadership and teamwork. The likely benefits will include a deeper level of integration for them within the organisation, benefits for the practice by system development, and improvements in patient safety. GP trainees usually start GP training with a range of experience in leadership and it is important for them to consider, in conjunction with their supervisors, how to develop these skills during training. Like all Capabilities, they should aim to develop their skills in this area incrementally during their training programme, in line with the Capability descriptors for organisation, management and leadership</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Mandatory requirements for WBPA"/>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Mandatory requirements for WBPA</a:t>
            </a:r>
          </a:p>
        </p:txBody>
      </p:sp>
      <p:sp>
        <p:nvSpPr>
          <p:cNvPr id="167" name="A Leadership Activity will be undertaken in ST3. The proposed activity should be discussed and agreed with the Educational or Clinical supervisor to ensure its suitability. The activity will be recorded in the Portfolio by writing a reflective entry usin"/>
          <p:cNvSpPr txBox="1">
            <a:spLocks noGrp="1"/>
          </p:cNvSpPr>
          <p:nvPr>
            <p:ph type="body" idx="1"/>
          </p:nvPr>
        </p:nvSpPr>
        <p:spPr>
          <a:prstGeom prst="rect">
            <a:avLst/>
          </a:prstGeom>
        </p:spPr>
        <p:txBody>
          <a:bodyPr/>
          <a:lstStyle/>
          <a:p>
            <a:pPr>
              <a:defRPr>
                <a:latin typeface="Graphik"/>
                <a:ea typeface="Graphik"/>
                <a:cs typeface="Graphik"/>
                <a:sym typeface="Graphik"/>
              </a:defRPr>
            </a:pPr>
            <a:r>
              <a:t>A </a:t>
            </a:r>
            <a:r>
              <a:rPr b="1"/>
              <a:t>Leadership Activity </a:t>
            </a:r>
            <a:r>
              <a:t>will be undertaken in ST3. The proposed activity should be discussed and agreed with the Educational or Clinical supervisor to ensure its suitability. The activity will be recorded in the Portfolio by writing a reflective entry using the specific leadership log entry template</a:t>
            </a:r>
          </a:p>
          <a:p>
            <a:pPr>
              <a:defRPr>
                <a:latin typeface="Graphik"/>
                <a:ea typeface="Graphik"/>
                <a:cs typeface="Graphik"/>
                <a:sym typeface="Graphik"/>
              </a:defRPr>
            </a:pPr>
            <a:r>
              <a:t>The second MSF in ST3 will be a </a:t>
            </a:r>
            <a:r>
              <a:rPr b="1"/>
              <a:t>Leadership MSF </a:t>
            </a:r>
            <a:r>
              <a:t>with questions specifically focused on obtaining feedback around the trainee’s leadership skills. 10 respondents are required (ideally 5 clinicians and 5 non-clinicians), these should be people who they involved or included in their Leadership Activity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Additional development of leadership skill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Additional development of leadership skills</a:t>
            </a:r>
          </a:p>
        </p:txBody>
      </p:sp>
      <p:sp>
        <p:nvSpPr>
          <p:cNvPr id="170" name="In addition trainees are encouraged to develop their leadership skills incrementally over their training programme and record any other leadership activities undertaken. There are a variety of ways to record evidence of leadership activity within their P"/>
          <p:cNvSpPr txBox="1">
            <a:spLocks noGrp="1"/>
          </p:cNvSpPr>
          <p:nvPr>
            <p:ph type="body" idx="1"/>
          </p:nvPr>
        </p:nvSpPr>
        <p:spPr>
          <a:prstGeom prst="rect">
            <a:avLst/>
          </a:prstGeom>
        </p:spPr>
        <p:txBody>
          <a:bodyPr/>
          <a:lstStyle/>
          <a:p>
            <a:pPr marL="475106" indent="-475106" defTabSz="2121354">
              <a:spcBef>
                <a:spcPts val="2000"/>
              </a:spcBef>
              <a:defRPr sz="3828">
                <a:latin typeface="Graphik"/>
                <a:ea typeface="Graphik"/>
                <a:cs typeface="Graphik"/>
                <a:sym typeface="Graphik"/>
              </a:defRPr>
            </a:pPr>
            <a:r>
              <a:t>In addition trainees are encouraged to develop their leadership skills incrementally over their training programme and record any other leadership activities undertaken. There are a variety of ways to record evidence of leadership activity within their Portfolio:</a:t>
            </a:r>
          </a:p>
          <a:p>
            <a:pPr marL="950213" lvl="1" indent="-475106" defTabSz="2121354">
              <a:spcBef>
                <a:spcPts val="2000"/>
              </a:spcBef>
              <a:defRPr sz="3828">
                <a:latin typeface="Graphik"/>
                <a:ea typeface="Graphik"/>
                <a:cs typeface="Graphik"/>
                <a:sym typeface="Graphik"/>
              </a:defRPr>
            </a:pPr>
            <a:r>
              <a:rPr b="1"/>
              <a:t>Log Entries</a:t>
            </a:r>
            <a:r>
              <a:t>: Leadership activity experience and reflections, along with any learning points should be recorded in the Portfolio.  There is a specific leadership log entry template that should be used to record leadership activity.  This could provide evidence for the capability ‘Organisation, management and leadership’, and may also provide evidence for other Capabilities , for example ‘Working with colleagues and in teams’, and activities such as ‘audit and quality improvement’</a:t>
            </a:r>
          </a:p>
          <a:p>
            <a:pPr marL="950213" lvl="1" indent="-475106" defTabSz="2121354">
              <a:spcBef>
                <a:spcPts val="2000"/>
              </a:spcBef>
              <a:defRPr sz="3828">
                <a:latin typeface="Graphik"/>
                <a:ea typeface="Graphik"/>
                <a:cs typeface="Graphik"/>
                <a:sym typeface="Graphik"/>
              </a:defRPr>
            </a:pPr>
            <a:r>
              <a:rPr b="1"/>
              <a:t>PDPs</a:t>
            </a:r>
            <a:r>
              <a:t>: The PDP could be used to record areas around leadership activity that they may wish to develop during their training</a:t>
            </a:r>
          </a:p>
          <a:p>
            <a:pPr marL="950213" lvl="1" indent="-475106" defTabSz="2121354">
              <a:spcBef>
                <a:spcPts val="2000"/>
              </a:spcBef>
              <a:defRPr sz="3828">
                <a:latin typeface="Graphik"/>
                <a:ea typeface="Graphik"/>
                <a:cs typeface="Graphik"/>
                <a:sym typeface="Graphik"/>
              </a:defRPr>
            </a:pPr>
            <a:r>
              <a:rPr b="1"/>
              <a:t>CATs</a:t>
            </a:r>
            <a:r>
              <a:t>: A Case based discussion can be a good opportunity to discuss feedback on and develop areas around leadership</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When creating or selecting a proposed leadership activity it is useful to first consider which particular leadership skills they wish to focus on developing, so that the proposed activity is one that allows for this. There are many models of leadership w"/>
          <p:cNvSpPr txBox="1">
            <a:spLocks noGrp="1"/>
          </p:cNvSpPr>
          <p:nvPr>
            <p:ph type="body" idx="1"/>
          </p:nvPr>
        </p:nvSpPr>
        <p:spPr>
          <a:prstGeom prst="rect">
            <a:avLst/>
          </a:prstGeom>
        </p:spPr>
        <p:txBody>
          <a:bodyPr/>
          <a:lstStyle>
            <a:lvl1pPr defTabSz="975360">
              <a:defRPr sz="5120">
                <a:latin typeface="Graphik"/>
                <a:ea typeface="Graphik"/>
                <a:cs typeface="Graphik"/>
                <a:sym typeface="Graphik"/>
              </a:defRPr>
            </a:lvl1pPr>
          </a:lstStyle>
          <a:p>
            <a:r>
              <a:t>When creating or selecting a proposed leadership activity it is useful to first consider which particular leadership skills they wish to focus on developing, so that the proposed activity is one that allows for this. There are many models of leadership within health care and a variety of resources describing the skill set. Trainees may find it helpful to look at these to appreciate the different skills within Leadership. A simple way to consider their leadership development, and structure some of the skills described in the referenced models, is by breaking it down into leadership of self, teams and systems</a:t>
            </a:r>
          </a:p>
        </p:txBody>
      </p:sp>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1748</Words>
  <Application>Microsoft Office PowerPoint</Application>
  <PresentationFormat>Custom</PresentationFormat>
  <Paragraphs>78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23_ClassicWhite</vt:lpstr>
      <vt:lpstr>Leadership Activity and MSF</vt:lpstr>
      <vt:lpstr>PowerPoint Presentation</vt:lpstr>
      <vt:lpstr>PowerPoint Presentation</vt:lpstr>
      <vt:lpstr>PowerPoint Presentation</vt:lpstr>
      <vt:lpstr>GMC Generic Professional Capabilities</vt:lpstr>
      <vt:lpstr>PowerPoint Presentation</vt:lpstr>
      <vt:lpstr>Mandatory requirements for WBPA</vt:lpstr>
      <vt:lpstr>Additional development of leadership skills</vt:lpstr>
      <vt:lpstr>PowerPoint Presentation</vt:lpstr>
      <vt:lpstr>Leadership of Self</vt:lpstr>
      <vt:lpstr>Leadership of Teams</vt:lpstr>
      <vt:lpstr>Leadership of Systems</vt:lpstr>
      <vt:lpstr>PowerPoint Presentation</vt:lpstr>
      <vt:lpstr>PowerPoint Presentation</vt:lpstr>
      <vt:lpstr>Examples of leadership activity:</vt:lpstr>
      <vt:lpstr>Leadership MSF</vt:lpstr>
      <vt:lpstr>Leadership MSF</vt:lpstr>
      <vt:lpstr>Notes for Clinical and Educational Supervisors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Activity and MSF</dc:title>
  <dc:creator>Chris Webb</dc:creator>
  <cp:lastModifiedBy>Chris Webb</cp:lastModifiedBy>
  <cp:revision>1</cp:revision>
  <dcterms:modified xsi:type="dcterms:W3CDTF">2021-02-14T12:50:56Z</dcterms:modified>
</cp:coreProperties>
</file>