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222222"/>
        </a:solidFill>
        <a:effectLst/>
        <a:uFillTx/>
        <a:latin typeface="DIN Condensed Bold"/>
        <a:ea typeface="DIN Condensed Bold"/>
        <a:cs typeface="DIN Condensed Bold"/>
        <a:sym typeface="DIN Condensed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/>
      <a:tcStyle>
        <a:tcBdr/>
        <a:fill>
          <a:solidFill>
            <a:srgbClr val="E7F0F8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/>
      <a:tcStyle>
        <a:tcBdr/>
        <a:fill>
          <a:solidFill>
            <a:srgbClr val="EDF4E9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/>
      <a:tcStyle>
        <a:tcBdr/>
        <a:fill>
          <a:solidFill>
            <a:srgbClr val="F5E7E9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838787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IN Condensed Bold"/>
          <a:ea typeface="DIN Condensed Bold"/>
          <a:cs typeface="DIN Condensed Bol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00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lack and white photo of a solar panel"/>
          <p:cNvSpPr>
            <a:spLocks noGrp="1"/>
          </p:cNvSpPr>
          <p:nvPr>
            <p:ph type="pic" sz="half" idx="21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Black and white photo of water flowing over the spillway gates of a dam"/>
          <p:cNvSpPr>
            <a:spLocks noGrp="1"/>
          </p:cNvSpPr>
          <p:nvPr>
            <p:ph type="pic" sz="half" idx="22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Black and white photo of windmills under a cloudy sky"/>
          <p:cNvSpPr>
            <a:spLocks noGrp="1"/>
          </p:cNvSpPr>
          <p:nvPr>
            <p:ph type="pic" idx="2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4" name="Callout"/>
          <p:cNvSpPr/>
          <p:nvPr/>
        </p:nvSpPr>
        <p:spPr>
          <a:xfrm>
            <a:off x="876300" y="3314700"/>
            <a:ext cx="22631401" cy="731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/>
          <a:lstStyle/>
          <a:p>
            <a:pPr algn="r">
              <a:spcBef>
                <a:spcPts val="0"/>
              </a:spcBef>
              <a:defRPr sz="8700" cap="none">
                <a:solidFill>
                  <a:srgbClr val="838787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127" name="Text"/>
          <p:cNvSpPr txBox="1">
            <a:spLocks noGrp="1"/>
          </p:cNvSpPr>
          <p:nvPr>
            <p:ph type="body" sz="quarter" idx="22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/>
          <a:p>
            <a:pPr defTabSz="647700">
              <a:spcBef>
                <a:spcPts val="0"/>
              </a:spcBef>
              <a:defRPr sz="3600" spc="100"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Black and white photo of windmills under a cloudy sky"/>
          <p:cNvSpPr>
            <a:spLocks noGrp="1"/>
          </p:cNvSpPr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/>
          <a:lstStyle/>
          <a:p>
            <a:pPr defTabSz="647700">
              <a:lnSpc>
                <a:spcPct val="100000"/>
              </a:lnSpc>
              <a:spcBef>
                <a:spcPts val="0"/>
              </a:spcBef>
              <a:defRPr sz="8700" cap="none">
                <a:solidFill>
                  <a:srgbClr val="232323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1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13223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"/>
          <p:cNvSpPr/>
          <p:nvPr/>
        </p:nvSpPr>
        <p:spPr>
          <a:xfrm flipV="1">
            <a:off x="11049000" y="8635797"/>
            <a:ext cx="12572997" cy="204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49" name="Black and white photo of windmills under a cloudy sky"/>
          <p:cNvSpPr>
            <a:spLocks noGrp="1"/>
          </p:cNvSpPr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1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2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e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z="3600" spc="18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z="3600" spc="180">
                <a:solidFill>
                  <a:srgbClr val="83878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Black and white photo of windmills under a cloudy sky"/>
          <p:cNvSpPr>
            <a:spLocks noGrp="1"/>
          </p:cNvSpPr>
          <p:nvPr>
            <p:ph type="pic" idx="21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22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0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1999" y="8635631"/>
            <a:ext cx="22860000" cy="370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300" b="0" i="0" u="none" strike="noStrike" cap="all" spc="0" baseline="0">
          <a:solidFill>
            <a:schemeClr val="accent1"/>
          </a:solidFill>
          <a:uFillTx/>
          <a:latin typeface="DIN Condensed Bold"/>
          <a:ea typeface="DIN Condensed Bold"/>
          <a:cs typeface="DIN Condensed Bold"/>
          <a:sym typeface="DIN Condensed Bold"/>
        </a:defRPr>
      </a:lvl9pPr>
    </p:titleStyle>
    <p:bodyStyle>
      <a:lvl1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1pPr>
      <a:lvl2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2pPr>
      <a:lvl3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3pPr>
      <a:lvl4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4pPr>
      <a:lvl5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5pPr>
      <a:lvl6pPr marL="4193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6pPr>
      <a:lvl7pPr marL="4828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7pPr>
      <a:lvl8pPr marL="5463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8pPr>
      <a:lvl9pPr marL="6098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sz="7700" b="0" i="0" u="none" strike="noStrike" cap="all" spc="0" baseline="0">
          <a:solidFill>
            <a:srgbClr val="A6AAA9"/>
          </a:solidFill>
          <a:uFillTx/>
          <a:latin typeface="DIN Alternate Bold"/>
          <a:ea typeface="DIN Alternate Bold"/>
          <a:cs typeface="DIN Alternate Bold"/>
          <a:sym typeface="DIN Alternate Bold"/>
        </a:defRPr>
      </a:lvl9pPr>
    </p:bodyStyle>
    <p:otherStyle>
      <a:lvl1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he lL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00"/>
            </a:lvl1pPr>
          </a:lstStyle>
          <a:p>
            <a:r>
              <a:t>The lLp</a:t>
            </a:r>
          </a:p>
        </p:txBody>
      </p:sp>
      <p:sp>
        <p:nvSpPr>
          <p:cNvPr id="170" name="Sorr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shot 2022-07-20 at 22.30.56.png" descr="Screenshot 2022-07-20 at 22.30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623" y="743801"/>
            <a:ext cx="18470753" cy="5334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shot 2022-07-20 at 22.31.22.png" descr="Screenshot 2022-07-20 at 22.31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09" y="6842549"/>
            <a:ext cx="18346581" cy="618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shot 2022-07-20 at 22.32.33.png" descr="Screenshot 2022-07-20 at 22.32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408" y="149267"/>
            <a:ext cx="18733190" cy="4377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shot 2022-07-20 at 22.33.14.png" descr="Screenshot 2022-07-20 at 22.33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408" y="4806525"/>
            <a:ext cx="18733190" cy="410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shot 2022-07-20 at 22.33.46.png" descr="Screenshot 2022-07-20 at 22.33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320" y="9189156"/>
            <a:ext cx="18857369" cy="4188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ogb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Logbook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572404" y="172888"/>
            <a:ext cx="23239192" cy="14524496"/>
            <a:chOff x="0" y="0"/>
            <a:chExt cx="23239190" cy="14524494"/>
          </a:xfrm>
        </p:grpSpPr>
        <p:pic>
          <p:nvPicPr>
            <p:cNvPr id="207" name="Screenshot 2022-07-20 at 22.25.49.png" descr="Screenshot 2022-07-20 at 22.25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23239192" cy="1452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" name="Rectangle"/>
            <p:cNvSpPr/>
            <p:nvPr/>
          </p:nvSpPr>
          <p:spPr>
            <a:xfrm>
              <a:off x="613171" y="5030047"/>
              <a:ext cx="2405016" cy="813056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op ti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00"/>
            </a:lvl1pPr>
          </a:lstStyle>
          <a:p>
            <a:r>
              <a:t>Top tips</a:t>
            </a:r>
          </a:p>
        </p:txBody>
      </p:sp>
      <p:sp>
        <p:nvSpPr>
          <p:cNvPr id="212" name="Do it as you go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Do it as you go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Enter paeds cases as a separate speciality, then you can filter it as paediatrics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List iGel as ‘other’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Can list off piste things, TIVA, gas induction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ICU logb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00"/>
            </a:lvl1pPr>
          </a:lstStyle>
          <a:p>
            <a:r>
              <a:t>ICU logbook</a:t>
            </a:r>
          </a:p>
        </p:txBody>
      </p:sp>
      <p:sp>
        <p:nvSpPr>
          <p:cNvPr id="215" name="For anaesthetics, LLP logbook is excellent…"/>
          <p:cNvSpPr txBox="1">
            <a:spLocks noGrp="1"/>
          </p:cNvSpPr>
          <p:nvPr>
            <p:ph type="body" sz="half" idx="1"/>
          </p:nvPr>
        </p:nvSpPr>
        <p:spPr>
          <a:xfrm>
            <a:off x="761999" y="3860800"/>
            <a:ext cx="11413940" cy="8585200"/>
          </a:xfrm>
          <a:prstGeom prst="rect">
            <a:avLst/>
          </a:prstGeom>
        </p:spPr>
        <p:txBody>
          <a:bodyPr anchor="t"/>
          <a:lstStyle/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For anaesthetics, LLP logbook is excellent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For ICU I found it cumbersome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Google - FICM (faculty intensive care medicine) logbook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Double check with supervisor on ICU that this is ok</a:t>
            </a:r>
          </a:p>
        </p:txBody>
      </p:sp>
      <p:pic>
        <p:nvPicPr>
          <p:cNvPr id="216" name="Screenshot 2022-07-20 at 22.49.45.png" descr="Screenshot 2022-07-20 at 22.49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8748" y="4281346"/>
            <a:ext cx="10845645" cy="6305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shot 2022-07-20 at 22.51.18.png" descr="Screenshot 2022-07-20 at 22.51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46" y="-370763"/>
            <a:ext cx="21856508" cy="13660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ow many assessments do I ne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94359">
              <a:defRPr sz="21800"/>
            </a:lvl1pPr>
          </a:lstStyle>
          <a:p>
            <a:r>
              <a:t>How many assessments do I need?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shot 2022-07-20 at 22.28.25.png" descr="Screenshot 2022-07-20 at 22.28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86" y="420553"/>
            <a:ext cx="20599832" cy="12874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shot 2022-07-20 at 22.28.33.png" descr="Screenshot 2022-07-20 at 22.28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62" y="-18482"/>
            <a:ext cx="21427967" cy="13392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What this will cov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21"/>
            </a:lvl1pPr>
          </a:lstStyle>
          <a:p>
            <a:r>
              <a:t>What this will cover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How to find the relevant bits on the LLP</a:t>
            </a:r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How to get the curriculum signed off (core v ACCS)</a:t>
            </a:r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Logbooks</a:t>
            </a:r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Numbers of assessments</a:t>
            </a:r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Top tips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shot 2022-07-20 at 22.53.51.png" descr="Screenshot 2022-07-20 at 22.53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3" y="54000"/>
            <a:ext cx="21772797" cy="1360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ed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Sedation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edation sign o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00"/>
            </a:lvl1pPr>
          </a:lstStyle>
          <a:p>
            <a:r>
              <a:t>Sedation sign off</a:t>
            </a:r>
          </a:p>
        </p:txBody>
      </p:sp>
      <p:sp>
        <p:nvSpPr>
          <p:cNvPr id="231" name="Sedation can be quite tricky to get signed off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Sedation can be quite tricky to get signed off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Opportunities </a:t>
            </a:r>
          </a:p>
          <a:p>
            <a:pPr marL="2540000" lvl="3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MRI - lists with sedation</a:t>
            </a:r>
          </a:p>
          <a:p>
            <a:pPr marL="2540000" lvl="3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Elective cardio version lists</a:t>
            </a:r>
          </a:p>
          <a:p>
            <a:pPr marL="2540000" lvl="3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Take opportunities to go down to ED</a:t>
            </a:r>
          </a:p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800" cap="none" spc="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Bulk it out with e-learning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"/>
          <p:cNvGrpSpPr/>
          <p:nvPr/>
        </p:nvGrpSpPr>
        <p:grpSpPr>
          <a:xfrm>
            <a:off x="1489477" y="205099"/>
            <a:ext cx="22639488" cy="13305803"/>
            <a:chOff x="-1" y="0"/>
            <a:chExt cx="22639486" cy="13305801"/>
          </a:xfrm>
        </p:grpSpPr>
        <p:pic>
          <p:nvPicPr>
            <p:cNvPr id="233" name="Screenshot 2022-07-20 at 23.00.05.png" descr="Screenshot 2022-07-20 at 23.00.05.png"/>
            <p:cNvPicPr>
              <a:picLocks noChangeAspect="1"/>
            </p:cNvPicPr>
            <p:nvPr/>
          </p:nvPicPr>
          <p:blipFill>
            <a:blip r:embed="rId2"/>
            <a:srcRect l="12308" t="12750" r="9736" b="13944"/>
            <a:stretch>
              <a:fillRect/>
            </a:stretch>
          </p:blipFill>
          <p:spPr>
            <a:xfrm>
              <a:off x="-2" y="-1"/>
              <a:ext cx="22639488" cy="13305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Rectangle"/>
            <p:cNvSpPr/>
            <p:nvPr/>
          </p:nvSpPr>
          <p:spPr>
            <a:xfrm>
              <a:off x="7048946" y="5071188"/>
              <a:ext cx="4591286" cy="1119021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/>
            </a:lvl1pPr>
          </a:lstStyle>
          <a:p>
            <a:r>
              <a:t>Text</a:t>
            </a:r>
          </a:p>
        </p:txBody>
      </p:sp>
      <p:sp>
        <p:nvSpPr>
          <p:cNvPr id="238" name="To get signed o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spcBef>
                <a:spcPts val="3200"/>
              </a:spcBef>
              <a:defRPr sz="7200"/>
            </a:lvl1pPr>
          </a:lstStyle>
          <a:p>
            <a:r>
              <a:t>To get signed off</a:t>
            </a:r>
          </a:p>
        </p:txBody>
      </p:sp>
      <p:sp>
        <p:nvSpPr>
          <p:cNvPr id="239" name="IAC/EPA 1/2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IAC/EPA 1/2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ACCS L0s HALO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ICU/sedation HALO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Logbook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1x MTR per rotation (ICU/theatres)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1x MSF for the year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Form R</a:t>
            </a:r>
          </a:p>
          <a:p>
            <a:pPr marL="527050" indent="-527050" defTabSz="685165">
              <a:lnSpc>
                <a:spcPct val="100000"/>
              </a:lnSpc>
              <a:buClr>
                <a:schemeClr val="accent1"/>
              </a:buClr>
              <a:buSzPct val="104999"/>
              <a:buFont typeface="Avenir Next Regular"/>
              <a:buChar char="▸"/>
              <a:defRPr sz="3900" cap="none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ESSR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110" y="1207138"/>
            <a:ext cx="15139389" cy="1088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How to find everyth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24543"/>
            </a:lvl1pPr>
          </a:lstStyle>
          <a:p>
            <a:r>
              <a:t>How to find everything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22-07-20 at 22.25.49.png" descr="Screenshot 2022-07-20 at 22.25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04" y="-404248"/>
            <a:ext cx="23239191" cy="14524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"/>
          <p:cNvGrpSpPr/>
          <p:nvPr/>
        </p:nvGrpSpPr>
        <p:grpSpPr>
          <a:xfrm>
            <a:off x="572404" y="-404248"/>
            <a:ext cx="23239192" cy="14524496"/>
            <a:chOff x="0" y="0"/>
            <a:chExt cx="23239190" cy="14524494"/>
          </a:xfrm>
        </p:grpSpPr>
        <p:pic>
          <p:nvPicPr>
            <p:cNvPr id="180" name="Screenshot 2022-07-20 at 22.25.49.png" descr="Screenshot 2022-07-20 at 22.25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23239192" cy="1452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Rectangle"/>
            <p:cNvSpPr/>
            <p:nvPr/>
          </p:nvSpPr>
          <p:spPr>
            <a:xfrm>
              <a:off x="6384532" y="6070702"/>
              <a:ext cx="3696527" cy="568731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"/>
          <p:cNvGrpSpPr/>
          <p:nvPr/>
        </p:nvGrpSpPr>
        <p:grpSpPr>
          <a:xfrm>
            <a:off x="572404" y="172888"/>
            <a:ext cx="23239192" cy="14524496"/>
            <a:chOff x="0" y="0"/>
            <a:chExt cx="23239190" cy="14524494"/>
          </a:xfrm>
        </p:grpSpPr>
        <p:pic>
          <p:nvPicPr>
            <p:cNvPr id="184" name="Screenshot 2022-07-20 at 22.25.49.png" descr="Screenshot 2022-07-20 at 22.25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23239192" cy="1452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Rectangle"/>
            <p:cNvSpPr/>
            <p:nvPr/>
          </p:nvSpPr>
          <p:spPr>
            <a:xfrm>
              <a:off x="6456673" y="6581101"/>
              <a:ext cx="3696529" cy="568731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"/>
          <p:cNvGrpSpPr/>
          <p:nvPr/>
        </p:nvGrpSpPr>
        <p:grpSpPr>
          <a:xfrm>
            <a:off x="572404" y="172888"/>
            <a:ext cx="23239192" cy="14524496"/>
            <a:chOff x="0" y="0"/>
            <a:chExt cx="23239190" cy="14524494"/>
          </a:xfrm>
        </p:grpSpPr>
        <p:pic>
          <p:nvPicPr>
            <p:cNvPr id="188" name="Screenshot 2022-07-20 at 22.25.49.png" descr="Screenshot 2022-07-20 at 22.25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23239192" cy="1452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" name="Rectangle"/>
            <p:cNvSpPr/>
            <p:nvPr/>
          </p:nvSpPr>
          <p:spPr>
            <a:xfrm>
              <a:off x="6420603" y="10079988"/>
              <a:ext cx="3863961" cy="977676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"/>
          <p:cNvGrpSpPr/>
          <p:nvPr/>
        </p:nvGrpSpPr>
        <p:grpSpPr>
          <a:xfrm>
            <a:off x="572404" y="172888"/>
            <a:ext cx="23239192" cy="14524496"/>
            <a:chOff x="0" y="0"/>
            <a:chExt cx="23239190" cy="14524494"/>
          </a:xfrm>
        </p:grpSpPr>
        <p:pic>
          <p:nvPicPr>
            <p:cNvPr id="192" name="Screenshot 2022-07-20 at 22.25.49.png" descr="Screenshot 2022-07-20 at 22.25.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23239192" cy="14524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"/>
            <p:cNvSpPr/>
            <p:nvPr/>
          </p:nvSpPr>
          <p:spPr>
            <a:xfrm>
              <a:off x="11975538" y="9971775"/>
              <a:ext cx="3839544" cy="1877151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shot 2022-07-20 at 22.30.04.png" descr="Screenshot 2022-07-20 at 22.30.04.png"/>
          <p:cNvPicPr>
            <a:picLocks noChangeAspect="1"/>
          </p:cNvPicPr>
          <p:nvPr/>
        </p:nvPicPr>
        <p:blipFill>
          <a:blip r:embed="rId2"/>
          <a:srcRect l="2112" t="2498"/>
          <a:stretch>
            <a:fillRect/>
          </a:stretch>
        </p:blipFill>
        <p:spPr>
          <a:xfrm>
            <a:off x="1993777" y="2311784"/>
            <a:ext cx="21291899" cy="9331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222222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E1FBAA719E64CAE1811AD550CC6D8" ma:contentTypeVersion="11" ma:contentTypeDescription="Create a new document." ma:contentTypeScope="" ma:versionID="cc007afdae59745a661097f6fae5825d">
  <xsd:schema xmlns:xsd="http://www.w3.org/2001/XMLSchema" xmlns:xs="http://www.w3.org/2001/XMLSchema" xmlns:p="http://schemas.microsoft.com/office/2006/metadata/properties" xmlns:ns2="6afad450-df4e-4e75-9ff8-6f8ecbc18fc0" xmlns:ns3="8cecdbde-4e11-4cbf-b3cc-446beb51543b" targetNamespace="http://schemas.microsoft.com/office/2006/metadata/properties" ma:root="true" ma:fieldsID="0a89917d769a585f9b3129f39d2336bf" ns2:_="" ns3:_="">
    <xsd:import namespace="6afad450-df4e-4e75-9ff8-6f8ecbc18fc0"/>
    <xsd:import namespace="8cecdbde-4e11-4cbf-b3cc-446beb5154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ad450-df4e-4e75-9ff8-6f8ecbc18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cdbde-4e11-4cbf-b3cc-446beb515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895B8-1DBB-468F-BE0F-DA019395FB91}">
  <ds:schemaRefs>
    <ds:schemaRef ds:uri="http://purl.org/dc/elements/1.1/"/>
    <ds:schemaRef ds:uri="6afad450-df4e-4e75-9ff8-6f8ecbc18fc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8cecdbde-4e11-4cbf-b3cc-446beb51543b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F7BF303-B403-44DB-B1DD-FFF044AD6A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0FED02-5FA1-4B7A-8A84-3030D94D08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fad450-df4e-4e75-9ff8-6f8ecbc18fc0"/>
    <ds:schemaRef ds:uri="8cecdbde-4e11-4cbf-b3cc-446beb5154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Custom</PresentationFormat>
  <Paragraphs>38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Avenir Next Medium</vt:lpstr>
      <vt:lpstr>Avenir Next Regular</vt:lpstr>
      <vt:lpstr>DIN Alternate Bold</vt:lpstr>
      <vt:lpstr>DIN Condensed Bold</vt:lpstr>
      <vt:lpstr>Helvetica Neue</vt:lpstr>
      <vt:lpstr>New_Template7</vt:lpstr>
      <vt:lpstr>The lLp</vt:lpstr>
      <vt:lpstr>What this will cover</vt:lpstr>
      <vt:lpstr>How to find everything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Logbook</vt:lpstr>
      <vt:lpstr>PowerPoint Presentation</vt:lpstr>
      <vt:lpstr>Top tips</vt:lpstr>
      <vt:lpstr>ICU logbook</vt:lpstr>
      <vt:lpstr>PowerPoint Presentation</vt:lpstr>
      <vt:lpstr>How many assessments do I need?</vt:lpstr>
      <vt:lpstr>PowerPoint Presentation</vt:lpstr>
      <vt:lpstr>PowerPoint Presentation</vt:lpstr>
      <vt:lpstr>PowerPoint Presentation</vt:lpstr>
      <vt:lpstr>Sedation</vt:lpstr>
      <vt:lpstr>Sedation sign off</vt:lpstr>
      <vt:lpstr>PowerPoint Presentation</vt:lpstr>
      <vt:lpstr>To get signed off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lLp</dc:title>
  <cp:lastModifiedBy>Ian Caslake</cp:lastModifiedBy>
  <cp:revision>1</cp:revision>
  <dcterms:modified xsi:type="dcterms:W3CDTF">2022-09-05T12:27:03Z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0x010100CFEE1FBAA719E64CAE1811AD550CC6D8</vt:lpwstr>
  </property>
</Properties>
</file>