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5"/>
  </p:notesMasterIdLst>
  <p:handoutMasterIdLst>
    <p:handoutMasterId r:id="rId16"/>
  </p:handoutMasterIdLst>
  <p:sldIdLst>
    <p:sldId id="256" r:id="rId5"/>
    <p:sldId id="304" r:id="rId6"/>
    <p:sldId id="307" r:id="rId7"/>
    <p:sldId id="317" r:id="rId8"/>
    <p:sldId id="309" r:id="rId9"/>
    <p:sldId id="308" r:id="rId10"/>
    <p:sldId id="314" r:id="rId11"/>
    <p:sldId id="305" r:id="rId12"/>
    <p:sldId id="312" r:id="rId13"/>
    <p:sldId id="315" r:id="rId14"/>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HEE powerpoint template" id="{1EFFF720-98EF-D645-AFB2-89C2470DC210}">
          <p14:sldIdLst>
            <p14:sldId id="256"/>
            <p14:sldId id="304"/>
            <p14:sldId id="307"/>
            <p14:sldId id="317"/>
            <p14:sldId id="309"/>
            <p14:sldId id="308"/>
            <p14:sldId id="314"/>
            <p14:sldId id="305"/>
            <p14:sldId id="312"/>
            <p14:sldId id="31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eil Squires" initials="NS" lastIdx="6" clrIdx="0">
    <p:extLst>
      <p:ext uri="{19B8F6BF-5375-455C-9EA6-DF929625EA0E}">
        <p15:presenceInfo xmlns:p15="http://schemas.microsoft.com/office/powerpoint/2012/main" userId="S::Neil.Squires@hee.nhs.uk::1c30c5d1-3064-42d5-8959-91c654502f6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0054"/>
    <a:srgbClr val="003893"/>
    <a:srgbClr val="E28C0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57" autoAdjust="0"/>
    <p:restoredTop sz="89561" autoAdjust="0"/>
  </p:normalViewPr>
  <p:slideViewPr>
    <p:cSldViewPr snapToGrid="0" snapToObjects="1">
      <p:cViewPr varScale="1">
        <p:scale>
          <a:sx n="102" d="100"/>
          <a:sy n="102" d="100"/>
        </p:scale>
        <p:origin x="1908"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3FBE85-6D01-49F4-B8EE-6938E6577619}" type="doc">
      <dgm:prSet loTypeId="urn:microsoft.com/office/officeart/2005/8/layout/gear1" loCatId="relationship" qsTypeId="urn:microsoft.com/office/officeart/2005/8/quickstyle/simple1" qsCatId="simple" csTypeId="urn:microsoft.com/office/officeart/2005/8/colors/accent1_2" csCatId="accent1" phldr="1"/>
      <dgm:spPr/>
    </dgm:pt>
    <dgm:pt modelId="{1F0C7B22-A563-4663-BB8C-774DD6928DCA}">
      <dgm:prSet phldrT="[Text]" custT="1"/>
      <dgm:spPr/>
      <dgm:t>
        <a:bodyPr/>
        <a:lstStyle/>
        <a:p>
          <a:r>
            <a:rPr lang="en-US" sz="1600" b="1" dirty="0"/>
            <a:t>Improve Wellbeing</a:t>
          </a:r>
          <a:endParaRPr lang="en-GB" sz="1600" b="1" dirty="0"/>
        </a:p>
      </dgm:t>
    </dgm:pt>
    <dgm:pt modelId="{4B198AC7-93F8-43D6-BDE1-FED3846947D8}" type="parTrans" cxnId="{6B5EAFED-DCFC-416C-8E90-821A922914D6}">
      <dgm:prSet/>
      <dgm:spPr/>
      <dgm:t>
        <a:bodyPr/>
        <a:lstStyle/>
        <a:p>
          <a:endParaRPr lang="en-GB" sz="1600"/>
        </a:p>
      </dgm:t>
    </dgm:pt>
    <dgm:pt modelId="{A906F370-231C-4B37-BD0B-133603BD81ED}" type="sibTrans" cxnId="{6B5EAFED-DCFC-416C-8E90-821A922914D6}">
      <dgm:prSet/>
      <dgm:spPr/>
      <dgm:t>
        <a:bodyPr/>
        <a:lstStyle/>
        <a:p>
          <a:endParaRPr lang="en-GB" sz="1600"/>
        </a:p>
      </dgm:t>
    </dgm:pt>
    <dgm:pt modelId="{EA79D00E-C67B-45B0-A98E-170C8553A0C3}">
      <dgm:prSet phldrT="[Text]" custT="1"/>
      <dgm:spPr/>
      <dgm:t>
        <a:bodyPr/>
        <a:lstStyle/>
        <a:p>
          <a:r>
            <a:rPr lang="en-US" sz="1600" b="1" dirty="0"/>
            <a:t>Reduce</a:t>
          </a:r>
          <a:r>
            <a:rPr lang="en-US" sz="1600" dirty="0"/>
            <a:t> </a:t>
          </a:r>
          <a:r>
            <a:rPr lang="en-US" sz="1600" b="1" dirty="0"/>
            <a:t>attrition</a:t>
          </a:r>
          <a:endParaRPr lang="en-GB" sz="1600" b="1" dirty="0"/>
        </a:p>
      </dgm:t>
    </dgm:pt>
    <dgm:pt modelId="{9B654269-3104-41B4-9D49-69A17FD41EAD}" type="parTrans" cxnId="{AA83B2FE-40A8-4DEE-9EE1-B1B09BD0BAAB}">
      <dgm:prSet/>
      <dgm:spPr/>
      <dgm:t>
        <a:bodyPr/>
        <a:lstStyle/>
        <a:p>
          <a:endParaRPr lang="en-GB" sz="1600"/>
        </a:p>
      </dgm:t>
    </dgm:pt>
    <dgm:pt modelId="{AC8778A8-BEEC-4E96-809E-D9AA68CF8CF7}" type="sibTrans" cxnId="{AA83B2FE-40A8-4DEE-9EE1-B1B09BD0BAAB}">
      <dgm:prSet/>
      <dgm:spPr/>
      <dgm:t>
        <a:bodyPr/>
        <a:lstStyle/>
        <a:p>
          <a:endParaRPr lang="en-GB" sz="1600"/>
        </a:p>
      </dgm:t>
    </dgm:pt>
    <dgm:pt modelId="{C96F10AC-533D-4010-ABFB-AF2991077DA6}">
      <dgm:prSet phldrT="[Text]" custT="1"/>
      <dgm:spPr/>
      <dgm:t>
        <a:bodyPr/>
        <a:lstStyle/>
        <a:p>
          <a:r>
            <a:rPr lang="en-US" sz="1600" b="1" dirty="0"/>
            <a:t>Improve</a:t>
          </a:r>
          <a:r>
            <a:rPr lang="en-US" sz="1400" b="1" dirty="0"/>
            <a:t> </a:t>
          </a:r>
          <a:r>
            <a:rPr lang="en-US" sz="1600" b="1" dirty="0"/>
            <a:t>morale</a:t>
          </a:r>
          <a:endParaRPr lang="en-GB" sz="1600" b="1" dirty="0"/>
        </a:p>
      </dgm:t>
    </dgm:pt>
    <dgm:pt modelId="{470CF5F4-12B9-47A5-B8BA-3F0E674D215E}" type="parTrans" cxnId="{DC9F243D-65C7-4BA2-B038-F7636BB2ACD3}">
      <dgm:prSet/>
      <dgm:spPr/>
      <dgm:t>
        <a:bodyPr/>
        <a:lstStyle/>
        <a:p>
          <a:endParaRPr lang="en-GB" sz="1600"/>
        </a:p>
      </dgm:t>
    </dgm:pt>
    <dgm:pt modelId="{BE41C7E7-D315-4303-867B-F6E937AB179D}" type="sibTrans" cxnId="{DC9F243D-65C7-4BA2-B038-F7636BB2ACD3}">
      <dgm:prSet/>
      <dgm:spPr/>
      <dgm:t>
        <a:bodyPr/>
        <a:lstStyle/>
        <a:p>
          <a:endParaRPr lang="en-GB" sz="1600"/>
        </a:p>
      </dgm:t>
    </dgm:pt>
    <dgm:pt modelId="{49A7F04C-040B-4433-9FF1-1DC45C900A3D}" type="pres">
      <dgm:prSet presAssocID="{C13FBE85-6D01-49F4-B8EE-6938E6577619}" presName="composite" presStyleCnt="0">
        <dgm:presLayoutVars>
          <dgm:chMax val="3"/>
          <dgm:animLvl val="lvl"/>
          <dgm:resizeHandles val="exact"/>
        </dgm:presLayoutVars>
      </dgm:prSet>
      <dgm:spPr/>
    </dgm:pt>
    <dgm:pt modelId="{7069B77F-2164-42BB-8ACE-673EDE2DB59B}" type="pres">
      <dgm:prSet presAssocID="{1F0C7B22-A563-4663-BB8C-774DD6928DCA}" presName="gear1" presStyleLbl="node1" presStyleIdx="0" presStyleCnt="3">
        <dgm:presLayoutVars>
          <dgm:chMax val="1"/>
          <dgm:bulletEnabled val="1"/>
        </dgm:presLayoutVars>
      </dgm:prSet>
      <dgm:spPr/>
    </dgm:pt>
    <dgm:pt modelId="{3A3B1CD2-7FC3-4BA8-A546-5FC91C5E87DC}" type="pres">
      <dgm:prSet presAssocID="{1F0C7B22-A563-4663-BB8C-774DD6928DCA}" presName="gear1srcNode" presStyleLbl="node1" presStyleIdx="0" presStyleCnt="3"/>
      <dgm:spPr/>
    </dgm:pt>
    <dgm:pt modelId="{96CE5E45-23E6-4DFA-A195-750554CE3B76}" type="pres">
      <dgm:prSet presAssocID="{1F0C7B22-A563-4663-BB8C-774DD6928DCA}" presName="gear1dstNode" presStyleLbl="node1" presStyleIdx="0" presStyleCnt="3"/>
      <dgm:spPr/>
    </dgm:pt>
    <dgm:pt modelId="{C926F404-8932-4B25-B755-349BAC7FAFD6}" type="pres">
      <dgm:prSet presAssocID="{EA79D00E-C67B-45B0-A98E-170C8553A0C3}" presName="gear2" presStyleLbl="node1" presStyleIdx="1" presStyleCnt="3">
        <dgm:presLayoutVars>
          <dgm:chMax val="1"/>
          <dgm:bulletEnabled val="1"/>
        </dgm:presLayoutVars>
      </dgm:prSet>
      <dgm:spPr/>
    </dgm:pt>
    <dgm:pt modelId="{DF3CB04B-108F-498A-BF5C-595C4ABF4784}" type="pres">
      <dgm:prSet presAssocID="{EA79D00E-C67B-45B0-A98E-170C8553A0C3}" presName="gear2srcNode" presStyleLbl="node1" presStyleIdx="1" presStyleCnt="3"/>
      <dgm:spPr/>
    </dgm:pt>
    <dgm:pt modelId="{ED92F192-F61C-47F2-BBCB-E1A73E06F331}" type="pres">
      <dgm:prSet presAssocID="{EA79D00E-C67B-45B0-A98E-170C8553A0C3}" presName="gear2dstNode" presStyleLbl="node1" presStyleIdx="1" presStyleCnt="3"/>
      <dgm:spPr/>
    </dgm:pt>
    <dgm:pt modelId="{0C116061-8F85-45EE-98E3-1ABD83518BFF}" type="pres">
      <dgm:prSet presAssocID="{C96F10AC-533D-4010-ABFB-AF2991077DA6}" presName="gear3" presStyleLbl="node1" presStyleIdx="2" presStyleCnt="3" custLinFactNeighborX="3906" custLinFactNeighborY="0"/>
      <dgm:spPr/>
    </dgm:pt>
    <dgm:pt modelId="{86D70480-F195-4456-B63A-45A7F250C1F8}" type="pres">
      <dgm:prSet presAssocID="{C96F10AC-533D-4010-ABFB-AF2991077DA6}" presName="gear3tx" presStyleLbl="node1" presStyleIdx="2" presStyleCnt="3">
        <dgm:presLayoutVars>
          <dgm:chMax val="1"/>
          <dgm:bulletEnabled val="1"/>
        </dgm:presLayoutVars>
      </dgm:prSet>
      <dgm:spPr/>
    </dgm:pt>
    <dgm:pt modelId="{2FD00ADA-8FCF-4376-9D2B-802AE87A1A78}" type="pres">
      <dgm:prSet presAssocID="{C96F10AC-533D-4010-ABFB-AF2991077DA6}" presName="gear3srcNode" presStyleLbl="node1" presStyleIdx="2" presStyleCnt="3"/>
      <dgm:spPr/>
    </dgm:pt>
    <dgm:pt modelId="{9E530C5B-3273-407E-AB71-A513EDCE4915}" type="pres">
      <dgm:prSet presAssocID="{C96F10AC-533D-4010-ABFB-AF2991077DA6}" presName="gear3dstNode" presStyleLbl="node1" presStyleIdx="2" presStyleCnt="3"/>
      <dgm:spPr/>
    </dgm:pt>
    <dgm:pt modelId="{3846D131-944C-42C3-B91E-92A17621A2F3}" type="pres">
      <dgm:prSet presAssocID="{A906F370-231C-4B37-BD0B-133603BD81ED}" presName="connector1" presStyleLbl="sibTrans2D1" presStyleIdx="0" presStyleCnt="3"/>
      <dgm:spPr/>
    </dgm:pt>
    <dgm:pt modelId="{4BFABCF2-3119-4E9F-A3FF-51DD9BF49A76}" type="pres">
      <dgm:prSet presAssocID="{AC8778A8-BEEC-4E96-809E-D9AA68CF8CF7}" presName="connector2" presStyleLbl="sibTrans2D1" presStyleIdx="1" presStyleCnt="3"/>
      <dgm:spPr/>
    </dgm:pt>
    <dgm:pt modelId="{3429117A-0E8C-412A-B438-C032FCE45E58}" type="pres">
      <dgm:prSet presAssocID="{BE41C7E7-D315-4303-867B-F6E937AB179D}" presName="connector3" presStyleLbl="sibTrans2D1" presStyleIdx="2" presStyleCnt="3"/>
      <dgm:spPr/>
    </dgm:pt>
  </dgm:ptLst>
  <dgm:cxnLst>
    <dgm:cxn modelId="{C0116724-3CC5-4A03-901F-6583D0AF81C3}" type="presOf" srcId="{EA79D00E-C67B-45B0-A98E-170C8553A0C3}" destId="{ED92F192-F61C-47F2-BBCB-E1A73E06F331}" srcOrd="2" destOrd="0" presId="urn:microsoft.com/office/officeart/2005/8/layout/gear1"/>
    <dgm:cxn modelId="{9E1B4525-C4EA-4EF8-8367-26212B29FF70}" type="presOf" srcId="{C96F10AC-533D-4010-ABFB-AF2991077DA6}" destId="{2FD00ADA-8FCF-4376-9D2B-802AE87A1A78}" srcOrd="2" destOrd="0" presId="urn:microsoft.com/office/officeart/2005/8/layout/gear1"/>
    <dgm:cxn modelId="{DC9F243D-65C7-4BA2-B038-F7636BB2ACD3}" srcId="{C13FBE85-6D01-49F4-B8EE-6938E6577619}" destId="{C96F10AC-533D-4010-ABFB-AF2991077DA6}" srcOrd="2" destOrd="0" parTransId="{470CF5F4-12B9-47A5-B8BA-3F0E674D215E}" sibTransId="{BE41C7E7-D315-4303-867B-F6E937AB179D}"/>
    <dgm:cxn modelId="{E8028055-3160-4BF6-A79E-04CDB2B256D3}" type="presOf" srcId="{1F0C7B22-A563-4663-BB8C-774DD6928DCA}" destId="{3A3B1CD2-7FC3-4BA8-A546-5FC91C5E87DC}" srcOrd="1" destOrd="0" presId="urn:microsoft.com/office/officeart/2005/8/layout/gear1"/>
    <dgm:cxn modelId="{7EE01585-45EF-4926-B228-43BB59D15DB7}" type="presOf" srcId="{AC8778A8-BEEC-4E96-809E-D9AA68CF8CF7}" destId="{4BFABCF2-3119-4E9F-A3FF-51DD9BF49A76}" srcOrd="0" destOrd="0" presId="urn:microsoft.com/office/officeart/2005/8/layout/gear1"/>
    <dgm:cxn modelId="{7BB03D8C-0E2E-4CB9-81CC-FF6E56D12382}" type="presOf" srcId="{C96F10AC-533D-4010-ABFB-AF2991077DA6}" destId="{9E530C5B-3273-407E-AB71-A513EDCE4915}" srcOrd="3" destOrd="0" presId="urn:microsoft.com/office/officeart/2005/8/layout/gear1"/>
    <dgm:cxn modelId="{40859C94-C46C-45F2-9230-07672A76C8C0}" type="presOf" srcId="{A906F370-231C-4B37-BD0B-133603BD81ED}" destId="{3846D131-944C-42C3-B91E-92A17621A2F3}" srcOrd="0" destOrd="0" presId="urn:microsoft.com/office/officeart/2005/8/layout/gear1"/>
    <dgm:cxn modelId="{9F0BDC95-CFAC-4E27-8F56-0E8510C008FE}" type="presOf" srcId="{1F0C7B22-A563-4663-BB8C-774DD6928DCA}" destId="{96CE5E45-23E6-4DFA-A195-750554CE3B76}" srcOrd="2" destOrd="0" presId="urn:microsoft.com/office/officeart/2005/8/layout/gear1"/>
    <dgm:cxn modelId="{3B0A21A1-0AA7-4EBD-A00A-76639019B069}" type="presOf" srcId="{C96F10AC-533D-4010-ABFB-AF2991077DA6}" destId="{86D70480-F195-4456-B63A-45A7F250C1F8}" srcOrd="1" destOrd="0" presId="urn:microsoft.com/office/officeart/2005/8/layout/gear1"/>
    <dgm:cxn modelId="{8D7DD6AE-2ED5-4203-8933-FDB4A2B11C13}" type="presOf" srcId="{EA79D00E-C67B-45B0-A98E-170C8553A0C3}" destId="{C926F404-8932-4B25-B755-349BAC7FAFD6}" srcOrd="0" destOrd="0" presId="urn:microsoft.com/office/officeart/2005/8/layout/gear1"/>
    <dgm:cxn modelId="{B96329B0-3A98-4122-B1F4-1494001A87C8}" type="presOf" srcId="{EA79D00E-C67B-45B0-A98E-170C8553A0C3}" destId="{DF3CB04B-108F-498A-BF5C-595C4ABF4784}" srcOrd="1" destOrd="0" presId="urn:microsoft.com/office/officeart/2005/8/layout/gear1"/>
    <dgm:cxn modelId="{359824B3-946A-4BEA-BBEA-2A98CF53E8E2}" type="presOf" srcId="{1F0C7B22-A563-4663-BB8C-774DD6928DCA}" destId="{7069B77F-2164-42BB-8ACE-673EDE2DB59B}" srcOrd="0" destOrd="0" presId="urn:microsoft.com/office/officeart/2005/8/layout/gear1"/>
    <dgm:cxn modelId="{A72A8DC2-9A95-46FB-AB7C-5F514488214A}" type="presOf" srcId="{C13FBE85-6D01-49F4-B8EE-6938E6577619}" destId="{49A7F04C-040B-4433-9FF1-1DC45C900A3D}" srcOrd="0" destOrd="0" presId="urn:microsoft.com/office/officeart/2005/8/layout/gear1"/>
    <dgm:cxn modelId="{1118DDC7-EE06-4986-BA59-A680A1C7D74D}" type="presOf" srcId="{BE41C7E7-D315-4303-867B-F6E937AB179D}" destId="{3429117A-0E8C-412A-B438-C032FCE45E58}" srcOrd="0" destOrd="0" presId="urn:microsoft.com/office/officeart/2005/8/layout/gear1"/>
    <dgm:cxn modelId="{013B06D1-781F-49A3-B4B1-3CF07080C50C}" type="presOf" srcId="{C96F10AC-533D-4010-ABFB-AF2991077DA6}" destId="{0C116061-8F85-45EE-98E3-1ABD83518BFF}" srcOrd="0" destOrd="0" presId="urn:microsoft.com/office/officeart/2005/8/layout/gear1"/>
    <dgm:cxn modelId="{6B5EAFED-DCFC-416C-8E90-821A922914D6}" srcId="{C13FBE85-6D01-49F4-B8EE-6938E6577619}" destId="{1F0C7B22-A563-4663-BB8C-774DD6928DCA}" srcOrd="0" destOrd="0" parTransId="{4B198AC7-93F8-43D6-BDE1-FED3846947D8}" sibTransId="{A906F370-231C-4B37-BD0B-133603BD81ED}"/>
    <dgm:cxn modelId="{AA83B2FE-40A8-4DEE-9EE1-B1B09BD0BAAB}" srcId="{C13FBE85-6D01-49F4-B8EE-6938E6577619}" destId="{EA79D00E-C67B-45B0-A98E-170C8553A0C3}" srcOrd="1" destOrd="0" parTransId="{9B654269-3104-41B4-9D49-69A17FD41EAD}" sibTransId="{AC8778A8-BEEC-4E96-809E-D9AA68CF8CF7}"/>
    <dgm:cxn modelId="{278DDA5A-AF16-4558-9F93-E3586C96CD7C}" type="presParOf" srcId="{49A7F04C-040B-4433-9FF1-1DC45C900A3D}" destId="{7069B77F-2164-42BB-8ACE-673EDE2DB59B}" srcOrd="0" destOrd="0" presId="urn:microsoft.com/office/officeart/2005/8/layout/gear1"/>
    <dgm:cxn modelId="{7321B791-0839-46A8-B7C8-C0761A84B515}" type="presParOf" srcId="{49A7F04C-040B-4433-9FF1-1DC45C900A3D}" destId="{3A3B1CD2-7FC3-4BA8-A546-5FC91C5E87DC}" srcOrd="1" destOrd="0" presId="urn:microsoft.com/office/officeart/2005/8/layout/gear1"/>
    <dgm:cxn modelId="{49FACE2A-B543-42F8-9413-B24B76418BD3}" type="presParOf" srcId="{49A7F04C-040B-4433-9FF1-1DC45C900A3D}" destId="{96CE5E45-23E6-4DFA-A195-750554CE3B76}" srcOrd="2" destOrd="0" presId="urn:microsoft.com/office/officeart/2005/8/layout/gear1"/>
    <dgm:cxn modelId="{29F9A6BB-4A31-4FDC-877F-C33F41C49731}" type="presParOf" srcId="{49A7F04C-040B-4433-9FF1-1DC45C900A3D}" destId="{C926F404-8932-4B25-B755-349BAC7FAFD6}" srcOrd="3" destOrd="0" presId="urn:microsoft.com/office/officeart/2005/8/layout/gear1"/>
    <dgm:cxn modelId="{23B7F639-A320-48CF-A852-59A1BE2FE3D7}" type="presParOf" srcId="{49A7F04C-040B-4433-9FF1-1DC45C900A3D}" destId="{DF3CB04B-108F-498A-BF5C-595C4ABF4784}" srcOrd="4" destOrd="0" presId="urn:microsoft.com/office/officeart/2005/8/layout/gear1"/>
    <dgm:cxn modelId="{2F5C1A0A-18B3-4296-A1F2-66CEFE33F1DF}" type="presParOf" srcId="{49A7F04C-040B-4433-9FF1-1DC45C900A3D}" destId="{ED92F192-F61C-47F2-BBCB-E1A73E06F331}" srcOrd="5" destOrd="0" presId="urn:microsoft.com/office/officeart/2005/8/layout/gear1"/>
    <dgm:cxn modelId="{636EA28A-17E7-4677-9E5A-71CF98322455}" type="presParOf" srcId="{49A7F04C-040B-4433-9FF1-1DC45C900A3D}" destId="{0C116061-8F85-45EE-98E3-1ABD83518BFF}" srcOrd="6" destOrd="0" presId="urn:microsoft.com/office/officeart/2005/8/layout/gear1"/>
    <dgm:cxn modelId="{B471BF8D-B2EF-4C68-BFB1-3DF49B054E16}" type="presParOf" srcId="{49A7F04C-040B-4433-9FF1-1DC45C900A3D}" destId="{86D70480-F195-4456-B63A-45A7F250C1F8}" srcOrd="7" destOrd="0" presId="urn:microsoft.com/office/officeart/2005/8/layout/gear1"/>
    <dgm:cxn modelId="{AEF48A26-3F3D-44AC-9E69-B84674B9DA13}" type="presParOf" srcId="{49A7F04C-040B-4433-9FF1-1DC45C900A3D}" destId="{2FD00ADA-8FCF-4376-9D2B-802AE87A1A78}" srcOrd="8" destOrd="0" presId="urn:microsoft.com/office/officeart/2005/8/layout/gear1"/>
    <dgm:cxn modelId="{2B261416-F476-4066-8041-3702D3BF60A8}" type="presParOf" srcId="{49A7F04C-040B-4433-9FF1-1DC45C900A3D}" destId="{9E530C5B-3273-407E-AB71-A513EDCE4915}" srcOrd="9" destOrd="0" presId="urn:microsoft.com/office/officeart/2005/8/layout/gear1"/>
    <dgm:cxn modelId="{306C9A61-7753-4353-87B9-3B43A9BAE5FF}" type="presParOf" srcId="{49A7F04C-040B-4433-9FF1-1DC45C900A3D}" destId="{3846D131-944C-42C3-B91E-92A17621A2F3}" srcOrd="10" destOrd="0" presId="urn:microsoft.com/office/officeart/2005/8/layout/gear1"/>
    <dgm:cxn modelId="{0D7BE423-0C56-4B6F-A3B3-65452FA3DA51}" type="presParOf" srcId="{49A7F04C-040B-4433-9FF1-1DC45C900A3D}" destId="{4BFABCF2-3119-4E9F-A3FF-51DD9BF49A76}" srcOrd="11" destOrd="0" presId="urn:microsoft.com/office/officeart/2005/8/layout/gear1"/>
    <dgm:cxn modelId="{E1774A00-B8C7-4EEA-B5D8-A7F1F4C8492D}" type="presParOf" srcId="{49A7F04C-040B-4433-9FF1-1DC45C900A3D}" destId="{3429117A-0E8C-412A-B438-C032FCE45E58}"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69B77F-2164-42BB-8ACE-673EDE2DB59B}">
      <dsp:nvSpPr>
        <dsp:cNvPr id="0" name=""/>
        <dsp:cNvSpPr/>
      </dsp:nvSpPr>
      <dsp:spPr>
        <a:xfrm>
          <a:off x="2791451" y="1940678"/>
          <a:ext cx="2371940" cy="2371940"/>
        </a:xfrm>
        <a:prstGeom prst="gear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Improve Wellbeing</a:t>
          </a:r>
          <a:endParaRPr lang="en-GB" sz="1600" b="1" kern="1200" dirty="0"/>
        </a:p>
      </dsp:txBody>
      <dsp:txXfrm>
        <a:off x="3268316" y="2496294"/>
        <a:ext cx="1418210" cy="1219226"/>
      </dsp:txXfrm>
    </dsp:sp>
    <dsp:sp modelId="{C926F404-8932-4B25-B755-349BAC7FAFD6}">
      <dsp:nvSpPr>
        <dsp:cNvPr id="0" name=""/>
        <dsp:cNvSpPr/>
      </dsp:nvSpPr>
      <dsp:spPr>
        <a:xfrm>
          <a:off x="1411413" y="1380038"/>
          <a:ext cx="1725047" cy="1725047"/>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Reduce</a:t>
          </a:r>
          <a:r>
            <a:rPr lang="en-US" sz="1600" kern="1200" dirty="0"/>
            <a:t> </a:t>
          </a:r>
          <a:r>
            <a:rPr lang="en-US" sz="1600" b="1" kern="1200" dirty="0"/>
            <a:t>attrition</a:t>
          </a:r>
          <a:endParaRPr lang="en-GB" sz="1600" b="1" kern="1200" dirty="0"/>
        </a:p>
      </dsp:txBody>
      <dsp:txXfrm>
        <a:off x="1845699" y="1816949"/>
        <a:ext cx="856475" cy="851225"/>
      </dsp:txXfrm>
    </dsp:sp>
    <dsp:sp modelId="{0C116061-8F85-45EE-98E3-1ABD83518BFF}">
      <dsp:nvSpPr>
        <dsp:cNvPr id="0" name=""/>
        <dsp:cNvSpPr/>
      </dsp:nvSpPr>
      <dsp:spPr>
        <a:xfrm rot="20700000">
          <a:off x="2458472" y="189931"/>
          <a:ext cx="1690194" cy="1690194"/>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Improve</a:t>
          </a:r>
          <a:r>
            <a:rPr lang="en-US" sz="1400" b="1" kern="1200" dirty="0"/>
            <a:t> </a:t>
          </a:r>
          <a:r>
            <a:rPr lang="en-US" sz="1600" b="1" kern="1200" dirty="0"/>
            <a:t>morale</a:t>
          </a:r>
          <a:endParaRPr lang="en-GB" sz="1600" b="1" kern="1200" dirty="0"/>
        </a:p>
      </dsp:txBody>
      <dsp:txXfrm rot="-20700000">
        <a:off x="2829181" y="560640"/>
        <a:ext cx="948776" cy="948776"/>
      </dsp:txXfrm>
    </dsp:sp>
    <dsp:sp modelId="{3846D131-944C-42C3-B91E-92A17621A2F3}">
      <dsp:nvSpPr>
        <dsp:cNvPr id="0" name=""/>
        <dsp:cNvSpPr/>
      </dsp:nvSpPr>
      <dsp:spPr>
        <a:xfrm>
          <a:off x="2610363" y="1582018"/>
          <a:ext cx="3036083" cy="3036083"/>
        </a:xfrm>
        <a:prstGeom prst="circularArrow">
          <a:avLst>
            <a:gd name="adj1" fmla="val 4687"/>
            <a:gd name="adj2" fmla="val 299029"/>
            <a:gd name="adj3" fmla="val 2518972"/>
            <a:gd name="adj4" fmla="val 15855244"/>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BFABCF2-3119-4E9F-A3FF-51DD9BF49A76}">
      <dsp:nvSpPr>
        <dsp:cNvPr id="0" name=""/>
        <dsp:cNvSpPr/>
      </dsp:nvSpPr>
      <dsp:spPr>
        <a:xfrm>
          <a:off x="1105910" y="997842"/>
          <a:ext cx="2205904" cy="2205904"/>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429117A-0E8C-412A-B438-C032FCE45E58}">
      <dsp:nvSpPr>
        <dsp:cNvPr id="0" name=""/>
        <dsp:cNvSpPr/>
      </dsp:nvSpPr>
      <dsp:spPr>
        <a:xfrm>
          <a:off x="1986656" y="-180792"/>
          <a:ext cx="2378409" cy="2378409"/>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BB7E2E82-72CD-0544-803E-ECCCB1A6640C}" type="datetimeFigureOut">
              <a:rPr lang="en-US" smtClean="0"/>
              <a:t>4/8/2021</a:t>
            </a:fld>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113868A9-83B6-F748-BF71-689B21C27285}" type="slidenum">
              <a:rPr lang="en-US" smtClean="0"/>
              <a:t>‹#›</a:t>
            </a:fld>
            <a:endParaRPr lang="en-US"/>
          </a:p>
        </p:txBody>
      </p:sp>
    </p:spTree>
    <p:extLst>
      <p:ext uri="{BB962C8B-B14F-4D97-AF65-F5344CB8AC3E}">
        <p14:creationId xmlns:p14="http://schemas.microsoft.com/office/powerpoint/2010/main" val="37857113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CCBE4FC7-C1BC-BD40-85E8-F7D387FACD0C}" type="datetimeFigureOut">
              <a:rPr lang="en-US" smtClean="0"/>
              <a:t>4/8/2021</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DB0B3131-83C0-9847-95A8-B83A12FBB63A}" type="slidenum">
              <a:rPr lang="en-US" smtClean="0"/>
              <a:t>‹#›</a:t>
            </a:fld>
            <a:endParaRPr lang="en-US"/>
          </a:p>
        </p:txBody>
      </p:sp>
    </p:spTree>
    <p:extLst>
      <p:ext uri="{BB962C8B-B14F-4D97-AF65-F5344CB8AC3E}">
        <p14:creationId xmlns:p14="http://schemas.microsoft.com/office/powerpoint/2010/main" val="210440436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DB0B3131-83C0-9847-95A8-B83A12FBB63A}" type="slidenum">
              <a:rPr lang="en-US" smtClean="0"/>
              <a:t>1</a:t>
            </a:fld>
            <a:endParaRPr lang="en-US"/>
          </a:p>
        </p:txBody>
      </p:sp>
    </p:spTree>
    <p:extLst>
      <p:ext uri="{BB962C8B-B14F-4D97-AF65-F5344CB8AC3E}">
        <p14:creationId xmlns:p14="http://schemas.microsoft.com/office/powerpoint/2010/main" val="11321573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B0B3131-83C0-9847-95A8-B83A12FBB63A}" type="slidenum">
              <a:rPr lang="en-US" smtClean="0"/>
              <a:t>10</a:t>
            </a:fld>
            <a:endParaRPr lang="en-US"/>
          </a:p>
        </p:txBody>
      </p:sp>
    </p:spTree>
    <p:extLst>
      <p:ext uri="{BB962C8B-B14F-4D97-AF65-F5344CB8AC3E}">
        <p14:creationId xmlns:p14="http://schemas.microsoft.com/office/powerpoint/2010/main" val="4250940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B0B3131-83C0-9847-95A8-B83A12FBB63A}" type="slidenum">
              <a:rPr lang="en-US" smtClean="0"/>
              <a:t>2</a:t>
            </a:fld>
            <a:endParaRPr lang="en-US"/>
          </a:p>
        </p:txBody>
      </p:sp>
    </p:spTree>
    <p:extLst>
      <p:ext uri="{BB962C8B-B14F-4D97-AF65-F5344CB8AC3E}">
        <p14:creationId xmlns:p14="http://schemas.microsoft.com/office/powerpoint/2010/main" val="493806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B0B3131-83C0-9847-95A8-B83A12FBB63A}" type="slidenum">
              <a:rPr lang="en-US" smtClean="0"/>
              <a:t>3</a:t>
            </a:fld>
            <a:endParaRPr lang="en-US"/>
          </a:p>
        </p:txBody>
      </p:sp>
    </p:spTree>
    <p:extLst>
      <p:ext uri="{BB962C8B-B14F-4D97-AF65-F5344CB8AC3E}">
        <p14:creationId xmlns:p14="http://schemas.microsoft.com/office/powerpoint/2010/main" val="2179808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B0B3131-83C0-9847-95A8-B83A12FBB63A}" type="slidenum">
              <a:rPr lang="en-US" smtClean="0"/>
              <a:t>4</a:t>
            </a:fld>
            <a:endParaRPr lang="en-US"/>
          </a:p>
        </p:txBody>
      </p:sp>
    </p:spTree>
    <p:extLst>
      <p:ext uri="{BB962C8B-B14F-4D97-AF65-F5344CB8AC3E}">
        <p14:creationId xmlns:p14="http://schemas.microsoft.com/office/powerpoint/2010/main" val="15871234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B0B3131-83C0-9847-95A8-B83A12FBB63A}" type="slidenum">
              <a:rPr lang="en-US" smtClean="0"/>
              <a:t>5</a:t>
            </a:fld>
            <a:endParaRPr lang="en-US"/>
          </a:p>
        </p:txBody>
      </p:sp>
    </p:spTree>
    <p:extLst>
      <p:ext uri="{BB962C8B-B14F-4D97-AF65-F5344CB8AC3E}">
        <p14:creationId xmlns:p14="http://schemas.microsoft.com/office/powerpoint/2010/main" val="18249229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B0B3131-83C0-9847-95A8-B83A12FBB63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73834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B0B3131-83C0-9847-95A8-B83A12FBB63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771563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B0B3131-83C0-9847-95A8-B83A12FBB63A}" type="slidenum">
              <a:rPr lang="en-US" smtClean="0"/>
              <a:t>8</a:t>
            </a:fld>
            <a:endParaRPr lang="en-US"/>
          </a:p>
        </p:txBody>
      </p:sp>
    </p:spTree>
    <p:extLst>
      <p:ext uri="{BB962C8B-B14F-4D97-AF65-F5344CB8AC3E}">
        <p14:creationId xmlns:p14="http://schemas.microsoft.com/office/powerpoint/2010/main" val="33719243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B0B3131-83C0-9847-95A8-B83A12FBB63A}" type="slidenum">
              <a:rPr lang="en-US" smtClean="0"/>
              <a:t>9</a:t>
            </a:fld>
            <a:endParaRPr lang="en-US"/>
          </a:p>
        </p:txBody>
      </p:sp>
    </p:spTree>
    <p:extLst>
      <p:ext uri="{BB962C8B-B14F-4D97-AF65-F5344CB8AC3E}">
        <p14:creationId xmlns:p14="http://schemas.microsoft.com/office/powerpoint/2010/main" val="1027104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slide for title page">
    <p:spTree>
      <p:nvGrpSpPr>
        <p:cNvPr id="1" name=""/>
        <p:cNvGrpSpPr/>
        <p:nvPr/>
      </p:nvGrpSpPr>
      <p:grpSpPr>
        <a:xfrm>
          <a:off x="0" y="0"/>
          <a:ext cx="0" cy="0"/>
          <a:chOff x="0" y="0"/>
          <a:chExt cx="0" cy="0"/>
        </a:xfrm>
      </p:grpSpPr>
      <p:sp>
        <p:nvSpPr>
          <p:cNvPr id="3" name="Rectangle 2"/>
          <p:cNvSpPr/>
          <p:nvPr userDrawn="1"/>
        </p:nvSpPr>
        <p:spPr>
          <a:xfrm>
            <a:off x="0" y="6076950"/>
            <a:ext cx="9129600" cy="78105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54717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title and tex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57200" y="1177926"/>
            <a:ext cx="7772400" cy="679449"/>
          </a:xfrm>
          <a:prstGeom prst="rect">
            <a:avLst/>
          </a:prstGeom>
        </p:spPr>
        <p:txBody>
          <a:bodyPr/>
          <a:lstStyle>
            <a:lvl1pPr algn="l">
              <a:defRPr sz="3600" b="1" baseline="0">
                <a:solidFill>
                  <a:srgbClr val="A00054"/>
                </a:solidFill>
              </a:defRPr>
            </a:lvl1pPr>
          </a:lstStyle>
          <a:p>
            <a:r>
              <a:rPr lang="en-US" dirty="0"/>
              <a:t>Slide title – Arial, 36, Bold</a:t>
            </a:r>
          </a:p>
        </p:txBody>
      </p:sp>
      <p:sp>
        <p:nvSpPr>
          <p:cNvPr id="10" name="Text Placeholder 7"/>
          <p:cNvSpPr>
            <a:spLocks noGrp="1"/>
          </p:cNvSpPr>
          <p:nvPr>
            <p:ph type="body" sz="quarter" idx="13" hasCustomPrompt="1"/>
          </p:nvPr>
        </p:nvSpPr>
        <p:spPr>
          <a:xfrm>
            <a:off x="457200" y="1954924"/>
            <a:ext cx="7839075" cy="3720662"/>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dirty="0"/>
              <a:t> Body text – Arial, 24</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241937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title, text and photo">
    <p:spTree>
      <p:nvGrpSpPr>
        <p:cNvPr id="1" name=""/>
        <p:cNvGrpSpPr/>
        <p:nvPr/>
      </p:nvGrpSpPr>
      <p:grpSpPr>
        <a:xfrm>
          <a:off x="0" y="0"/>
          <a:ext cx="0" cy="0"/>
          <a:chOff x="0" y="0"/>
          <a:chExt cx="0" cy="0"/>
        </a:xfrm>
      </p:grpSpPr>
      <p:sp>
        <p:nvSpPr>
          <p:cNvPr id="10" name="Text Placeholder 7"/>
          <p:cNvSpPr>
            <a:spLocks noGrp="1"/>
          </p:cNvSpPr>
          <p:nvPr>
            <p:ph type="body" sz="quarter" idx="13" hasCustomPrompt="1"/>
          </p:nvPr>
        </p:nvSpPr>
        <p:spPr>
          <a:xfrm>
            <a:off x="457200" y="1954924"/>
            <a:ext cx="4619297" cy="3720662"/>
          </a:xfrm>
          <a:prstGeom prst="rect">
            <a:avLst/>
          </a:prstGeom>
        </p:spPr>
        <p:txBody>
          <a:bodyPr/>
          <a:lstStyle>
            <a:lvl1pPr marL="342900" indent="-342900">
              <a:buFont typeface="Arial" panose="020B0604020202020204" pitchFamily="34" charset="0"/>
              <a:buChar char="•"/>
              <a:defRPr sz="2400"/>
            </a:lvl1pPr>
            <a:lvl2pPr>
              <a:defRPr sz="2400"/>
            </a:lvl2pPr>
            <a:lvl3pPr>
              <a:defRPr sz="2400"/>
            </a:lvl3pPr>
            <a:lvl4pPr>
              <a:defRPr sz="2400"/>
            </a:lvl4pPr>
            <a:lvl5pPr>
              <a:defRPr sz="2400"/>
            </a:lvl5pPr>
          </a:lstStyle>
          <a:p>
            <a:pPr lvl="0"/>
            <a:r>
              <a:rPr lang="en-US" dirty="0"/>
              <a:t> Body text – Arial, 24</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Picture Placeholder 2"/>
          <p:cNvSpPr>
            <a:spLocks noGrp="1"/>
          </p:cNvSpPr>
          <p:nvPr>
            <p:ph type="pic" sz="quarter" idx="14" hasCustomPrompt="1"/>
          </p:nvPr>
        </p:nvSpPr>
        <p:spPr>
          <a:xfrm>
            <a:off x="5218113" y="1954213"/>
            <a:ext cx="3673475" cy="3721100"/>
          </a:xfrm>
          <a:prstGeom prst="rect">
            <a:avLst/>
          </a:prstGeom>
        </p:spPr>
        <p:txBody>
          <a:bodyPr/>
          <a:lstStyle>
            <a:lvl1pPr marL="0" indent="0" algn="ctr">
              <a:buNone/>
              <a:defRPr sz="2400"/>
            </a:lvl1pPr>
          </a:lstStyle>
          <a:p>
            <a:r>
              <a:rPr lang="en-GB" dirty="0"/>
              <a:t>Click here to insert your photograph</a:t>
            </a:r>
          </a:p>
        </p:txBody>
      </p:sp>
      <p:sp>
        <p:nvSpPr>
          <p:cNvPr id="5" name="Title 1"/>
          <p:cNvSpPr>
            <a:spLocks noGrp="1"/>
          </p:cNvSpPr>
          <p:nvPr>
            <p:ph type="ctrTitle" hasCustomPrompt="1"/>
          </p:nvPr>
        </p:nvSpPr>
        <p:spPr>
          <a:xfrm>
            <a:off x="457200" y="1177926"/>
            <a:ext cx="7772400" cy="679449"/>
          </a:xfrm>
          <a:prstGeom prst="rect">
            <a:avLst/>
          </a:prstGeom>
        </p:spPr>
        <p:txBody>
          <a:bodyPr/>
          <a:lstStyle>
            <a:lvl1pPr algn="l">
              <a:defRPr sz="3600" b="1" baseline="0">
                <a:solidFill>
                  <a:srgbClr val="A00054"/>
                </a:solidFill>
              </a:defRPr>
            </a:lvl1pPr>
          </a:lstStyle>
          <a:p>
            <a:r>
              <a:rPr lang="en-US" dirty="0"/>
              <a:t>Slide title – Arial, 36, Bold</a:t>
            </a:r>
          </a:p>
        </p:txBody>
      </p:sp>
    </p:spTree>
    <p:extLst>
      <p:ext uri="{BB962C8B-B14F-4D97-AF65-F5344CB8AC3E}">
        <p14:creationId xmlns:p14="http://schemas.microsoft.com/office/powerpoint/2010/main" val="2576738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subtitle and text">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57200" y="1909762"/>
            <a:ext cx="6400800" cy="581025"/>
          </a:xfrm>
          <a:prstGeom prst="rect">
            <a:avLst/>
          </a:prstGeom>
        </p:spPr>
        <p:txBody>
          <a:bodyPr/>
          <a:lstStyle>
            <a:lvl1pPr marL="0" indent="0" algn="l">
              <a:buNone/>
              <a:defRPr sz="2800" b="1" baseline="0">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Slide subtitle – Arial, 28, Bold</a:t>
            </a:r>
          </a:p>
        </p:txBody>
      </p:sp>
      <p:sp>
        <p:nvSpPr>
          <p:cNvPr id="8" name="Text Placeholder 7"/>
          <p:cNvSpPr>
            <a:spLocks noGrp="1"/>
          </p:cNvSpPr>
          <p:nvPr>
            <p:ph type="body" sz="quarter" idx="13" hasCustomPrompt="1"/>
          </p:nvPr>
        </p:nvSpPr>
        <p:spPr>
          <a:xfrm>
            <a:off x="457200" y="2619375"/>
            <a:ext cx="7839075" cy="2457450"/>
          </a:xfrm>
          <a:prstGeom prst="rect">
            <a:avLst/>
          </a:prstGeom>
        </p:spPr>
        <p:txBody>
          <a:bodyPr/>
          <a:lstStyle>
            <a:lvl1pPr>
              <a:defRPr sz="2400" baseline="0"/>
            </a:lvl1pPr>
            <a:lvl2pPr>
              <a:defRPr sz="2400"/>
            </a:lvl2pPr>
            <a:lvl3pPr>
              <a:defRPr sz="2400"/>
            </a:lvl3pPr>
            <a:lvl4pPr>
              <a:defRPr sz="2400"/>
            </a:lvl4pPr>
            <a:lvl5pPr>
              <a:defRPr sz="2400"/>
            </a:lvl5pPr>
          </a:lstStyle>
          <a:p>
            <a:pPr lvl="0"/>
            <a:r>
              <a:rPr lang="en-US" dirty="0"/>
              <a:t> Body text – Arial, 24</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itle 1"/>
          <p:cNvSpPr>
            <a:spLocks noGrp="1"/>
          </p:cNvSpPr>
          <p:nvPr>
            <p:ph type="ctrTitle" hasCustomPrompt="1"/>
          </p:nvPr>
        </p:nvSpPr>
        <p:spPr>
          <a:xfrm>
            <a:off x="457200" y="1177926"/>
            <a:ext cx="7772400" cy="679449"/>
          </a:xfrm>
          <a:prstGeom prst="rect">
            <a:avLst/>
          </a:prstGeom>
        </p:spPr>
        <p:txBody>
          <a:bodyPr/>
          <a:lstStyle>
            <a:lvl1pPr algn="l">
              <a:defRPr sz="3600" b="1" baseline="0">
                <a:solidFill>
                  <a:srgbClr val="A00054"/>
                </a:solidFill>
              </a:defRPr>
            </a:lvl1pPr>
          </a:lstStyle>
          <a:p>
            <a:r>
              <a:rPr lang="en-US" dirty="0"/>
              <a:t>Slide title – Arial, 36, Bold</a:t>
            </a:r>
          </a:p>
        </p:txBody>
      </p:sp>
    </p:spTree>
    <p:extLst>
      <p:ext uri="{BB962C8B-B14F-4D97-AF65-F5344CB8AC3E}">
        <p14:creationId xmlns:p14="http://schemas.microsoft.com/office/powerpoint/2010/main" val="2093361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subtitle, text and photograph">
    <p:spTree>
      <p:nvGrpSpPr>
        <p:cNvPr id="1" name=""/>
        <p:cNvGrpSpPr/>
        <p:nvPr/>
      </p:nvGrpSpPr>
      <p:grpSpPr>
        <a:xfrm>
          <a:off x="0" y="0"/>
          <a:ext cx="0" cy="0"/>
          <a:chOff x="0" y="0"/>
          <a:chExt cx="0" cy="0"/>
        </a:xfrm>
      </p:grpSpPr>
      <p:sp>
        <p:nvSpPr>
          <p:cNvPr id="11" name="Picture Placeholder 10"/>
          <p:cNvSpPr>
            <a:spLocks noGrp="1"/>
          </p:cNvSpPr>
          <p:nvPr>
            <p:ph type="pic" sz="quarter" idx="14" hasCustomPrompt="1"/>
          </p:nvPr>
        </p:nvSpPr>
        <p:spPr>
          <a:xfrm>
            <a:off x="5360988" y="2638425"/>
            <a:ext cx="3451225" cy="2457450"/>
          </a:xfrm>
          <a:prstGeom prst="rect">
            <a:avLst/>
          </a:prstGeom>
        </p:spPr>
        <p:txBody>
          <a:bodyPr/>
          <a:lstStyle>
            <a:lvl1pPr marL="0" indent="0" algn="ctr">
              <a:buNone/>
              <a:defRPr sz="2400" baseline="0"/>
            </a:lvl1pPr>
          </a:lstStyle>
          <a:p>
            <a:r>
              <a:rPr lang="en-GB" dirty="0"/>
              <a:t>Click here to insert your photograph</a:t>
            </a:r>
          </a:p>
        </p:txBody>
      </p:sp>
      <p:sp>
        <p:nvSpPr>
          <p:cNvPr id="6" name="Subtitle 2"/>
          <p:cNvSpPr>
            <a:spLocks noGrp="1"/>
          </p:cNvSpPr>
          <p:nvPr>
            <p:ph type="subTitle" idx="1" hasCustomPrompt="1"/>
          </p:nvPr>
        </p:nvSpPr>
        <p:spPr>
          <a:xfrm>
            <a:off x="457200" y="1909762"/>
            <a:ext cx="6400800" cy="581025"/>
          </a:xfrm>
          <a:prstGeom prst="rect">
            <a:avLst/>
          </a:prstGeom>
        </p:spPr>
        <p:txBody>
          <a:bodyPr/>
          <a:lstStyle>
            <a:lvl1pPr marL="0" indent="0" algn="l">
              <a:buNone/>
              <a:defRPr sz="2800" b="1" baseline="0">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Slide subtitle – Arial, 28, Bold</a:t>
            </a:r>
          </a:p>
        </p:txBody>
      </p:sp>
      <p:sp>
        <p:nvSpPr>
          <p:cNvPr id="10" name="Text Placeholder 7"/>
          <p:cNvSpPr>
            <a:spLocks noGrp="1"/>
          </p:cNvSpPr>
          <p:nvPr>
            <p:ph type="body" sz="quarter" idx="13" hasCustomPrompt="1"/>
          </p:nvPr>
        </p:nvSpPr>
        <p:spPr>
          <a:xfrm>
            <a:off x="457201" y="2619375"/>
            <a:ext cx="4686300" cy="2457450"/>
          </a:xfrm>
          <a:prstGeom prst="rect">
            <a:avLst/>
          </a:prstGeom>
        </p:spPr>
        <p:txBody>
          <a:bodyPr/>
          <a:lstStyle>
            <a:lvl1pPr>
              <a:defRPr sz="2400" baseline="0"/>
            </a:lvl1pPr>
            <a:lvl2pPr>
              <a:defRPr sz="2400"/>
            </a:lvl2pPr>
            <a:lvl3pPr>
              <a:defRPr sz="2400"/>
            </a:lvl3pPr>
            <a:lvl4pPr>
              <a:defRPr sz="2400"/>
            </a:lvl4pPr>
            <a:lvl5pPr>
              <a:defRPr sz="2400"/>
            </a:lvl5pPr>
          </a:lstStyle>
          <a:p>
            <a:pPr lvl="0"/>
            <a:r>
              <a:rPr lang="en-US" dirty="0"/>
              <a:t> Body text – Arial, 24</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itle 1"/>
          <p:cNvSpPr>
            <a:spLocks noGrp="1"/>
          </p:cNvSpPr>
          <p:nvPr>
            <p:ph type="ctrTitle" hasCustomPrompt="1"/>
          </p:nvPr>
        </p:nvSpPr>
        <p:spPr>
          <a:xfrm>
            <a:off x="457200" y="1177926"/>
            <a:ext cx="7772400" cy="679449"/>
          </a:xfrm>
          <a:prstGeom prst="rect">
            <a:avLst/>
          </a:prstGeom>
        </p:spPr>
        <p:txBody>
          <a:bodyPr/>
          <a:lstStyle>
            <a:lvl1pPr algn="l">
              <a:defRPr sz="3600" b="1" baseline="0">
                <a:solidFill>
                  <a:srgbClr val="A00054"/>
                </a:solidFill>
              </a:defRPr>
            </a:lvl1pPr>
          </a:lstStyle>
          <a:p>
            <a:r>
              <a:rPr lang="en-US" dirty="0"/>
              <a:t>Slide title – Arial, 36, Bold</a:t>
            </a:r>
          </a:p>
        </p:txBody>
      </p:sp>
    </p:spTree>
    <p:extLst>
      <p:ext uri="{BB962C8B-B14F-4D97-AF65-F5344CB8AC3E}">
        <p14:creationId xmlns:p14="http://schemas.microsoft.com/office/powerpoint/2010/main" val="1303303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slide for graphs and large illustrations">
    <p:spTree>
      <p:nvGrpSpPr>
        <p:cNvPr id="1" name=""/>
        <p:cNvGrpSpPr/>
        <p:nvPr/>
      </p:nvGrpSpPr>
      <p:grpSpPr>
        <a:xfrm>
          <a:off x="0" y="0"/>
          <a:ext cx="0" cy="0"/>
          <a:chOff x="0" y="0"/>
          <a:chExt cx="0" cy="0"/>
        </a:xfrm>
      </p:grpSpPr>
    </p:spTree>
    <p:extLst>
      <p:ext uri="{BB962C8B-B14F-4D97-AF65-F5344CB8AC3E}">
        <p14:creationId xmlns:p14="http://schemas.microsoft.com/office/powerpoint/2010/main" val="619970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08904" y="360000"/>
            <a:ext cx="3099816" cy="615696"/>
          </a:xfrm>
          <a:prstGeom prst="rect">
            <a:avLst/>
          </a:prstGeom>
        </p:spPr>
      </p:pic>
      <p:sp>
        <p:nvSpPr>
          <p:cNvPr id="8" name="Rectangle 7"/>
          <p:cNvSpPr/>
          <p:nvPr/>
        </p:nvSpPr>
        <p:spPr>
          <a:xfrm>
            <a:off x="0" y="6227379"/>
            <a:ext cx="9144000" cy="63062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9"/>
          <a:stretch>
            <a:fillRect/>
          </a:stretch>
        </p:blipFill>
        <p:spPr>
          <a:xfrm>
            <a:off x="0" y="6189288"/>
            <a:ext cx="9144000" cy="254000"/>
          </a:xfrm>
          <a:prstGeom prst="rect">
            <a:avLst/>
          </a:prstGeom>
        </p:spPr>
      </p:pic>
    </p:spTree>
    <p:extLst>
      <p:ext uri="{BB962C8B-B14F-4D97-AF65-F5344CB8AC3E}">
        <p14:creationId xmlns:p14="http://schemas.microsoft.com/office/powerpoint/2010/main" val="347680335"/>
      </p:ext>
    </p:extLst>
  </p:cSld>
  <p:clrMap bg1="lt1" tx1="dk1" bg2="lt2" tx2="dk2" accent1="accent1" accent2="accent2" accent3="accent3" accent4="accent4" accent5="accent5" accent6="accent6" hlink="hlink" folHlink="folHlink"/>
  <p:sldLayoutIdLst>
    <p:sldLayoutId id="2147483674" r:id="rId1"/>
    <p:sldLayoutId id="2147483651" r:id="rId2"/>
    <p:sldLayoutId id="2147483673" r:id="rId3"/>
    <p:sldLayoutId id="2147483649" r:id="rId4"/>
    <p:sldLayoutId id="2147483650" r:id="rId5"/>
    <p:sldLayoutId id="2147483655"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3178359"/>
            <a:ext cx="9144000" cy="3708000"/>
          </a:xfrm>
          <a:prstGeom prst="rect">
            <a:avLst/>
          </a:prstGeom>
          <a:blipFill rotWithShape="1">
            <a:blip r:embed="rId3"/>
            <a:srcRect/>
            <a:stretch>
              <a:fillRect b="-7154"/>
            </a:stretch>
          </a:blip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b="1" dirty="0">
              <a:solidFill>
                <a:srgbClr val="A00054"/>
              </a:solidFill>
            </a:endParaRPr>
          </a:p>
          <a:p>
            <a:pPr algn="ctr"/>
            <a:endParaRPr lang="en-US" b="1" dirty="0">
              <a:solidFill>
                <a:srgbClr val="A00054"/>
              </a:solidFill>
            </a:endParaRPr>
          </a:p>
          <a:p>
            <a:pPr algn="ctr"/>
            <a:r>
              <a:rPr lang="en-US" sz="2400" b="1" dirty="0">
                <a:solidFill>
                  <a:schemeClr val="tx1"/>
                </a:solidFill>
              </a:rPr>
              <a:t> </a:t>
            </a:r>
          </a:p>
        </p:txBody>
      </p:sp>
      <p:pic>
        <p:nvPicPr>
          <p:cNvPr id="14" name="Picture 13" descr="bottom_brandi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676" y="5367048"/>
            <a:ext cx="1798200" cy="1243501"/>
          </a:xfrm>
          <a:prstGeom prst="rect">
            <a:avLst/>
          </a:prstGeom>
        </p:spPr>
      </p:pic>
      <p:sp>
        <p:nvSpPr>
          <p:cNvPr id="2" name="Rectangle 1">
            <a:extLst>
              <a:ext uri="{FF2B5EF4-FFF2-40B4-BE49-F238E27FC236}">
                <a16:creationId xmlns:a16="http://schemas.microsoft.com/office/drawing/2014/main" id="{C254E8E2-2531-4365-AD10-F7126E0DDE11}"/>
              </a:ext>
            </a:extLst>
          </p:cNvPr>
          <p:cNvSpPr/>
          <p:nvPr/>
        </p:nvSpPr>
        <p:spPr>
          <a:xfrm>
            <a:off x="111544" y="1044626"/>
            <a:ext cx="9032456" cy="1754839"/>
          </a:xfrm>
          <a:prstGeom prst="rect">
            <a:avLst/>
          </a:prstGeom>
        </p:spPr>
        <p:txBody>
          <a:bodyPr wrap="square">
            <a:spAutoFit/>
          </a:bodyPr>
          <a:lstStyle/>
          <a:p>
            <a:pPr>
              <a:lnSpc>
                <a:spcPct val="115000"/>
              </a:lnSpc>
            </a:pPr>
            <a:r>
              <a:rPr lang="en-GB" sz="3200" b="1" dirty="0">
                <a:solidFill>
                  <a:srgbClr val="A00054"/>
                </a:solidFill>
              </a:rPr>
              <a:t>Medical Education Reform Programme</a:t>
            </a:r>
          </a:p>
          <a:p>
            <a:pPr>
              <a:lnSpc>
                <a:spcPct val="115000"/>
              </a:lnSpc>
            </a:pPr>
            <a:r>
              <a:rPr lang="en-GB" sz="3200" b="1" dirty="0">
                <a:solidFill>
                  <a:srgbClr val="A00054"/>
                </a:solidFill>
                <a:latin typeface="Arial" panose="020B0604020202020204" pitchFamily="34" charset="0"/>
                <a:ea typeface="Calibri" panose="020F0502020204030204" pitchFamily="34" charset="0"/>
                <a:cs typeface="Times New Roman" panose="02020603050405020304" pitchFamily="18" charset="0"/>
              </a:rPr>
              <a:t>Less Than Full Time Training Category 3 Expansion</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887576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A8EB9AC-29F6-4D40-8900-B404D2F14B4D}"/>
              </a:ext>
            </a:extLst>
          </p:cNvPr>
          <p:cNvSpPr>
            <a:spLocks noGrp="1"/>
          </p:cNvSpPr>
          <p:nvPr>
            <p:ph type="ctrTitle"/>
          </p:nvPr>
        </p:nvSpPr>
        <p:spPr>
          <a:xfrm>
            <a:off x="207818" y="146844"/>
            <a:ext cx="7772400" cy="679449"/>
          </a:xfrm>
        </p:spPr>
        <p:txBody>
          <a:bodyPr/>
          <a:lstStyle/>
          <a:p>
            <a:r>
              <a:rPr lang="en-US" dirty="0"/>
              <a:t>Roll out </a:t>
            </a:r>
            <a:endParaRPr lang="en-GB" dirty="0"/>
          </a:p>
        </p:txBody>
      </p:sp>
      <p:sp>
        <p:nvSpPr>
          <p:cNvPr id="9" name="TextBox 8">
            <a:extLst>
              <a:ext uri="{FF2B5EF4-FFF2-40B4-BE49-F238E27FC236}">
                <a16:creationId xmlns:a16="http://schemas.microsoft.com/office/drawing/2014/main" id="{D09A483C-8A6B-41E3-B887-82AABA05CA01}"/>
              </a:ext>
            </a:extLst>
          </p:cNvPr>
          <p:cNvSpPr txBox="1"/>
          <p:nvPr/>
        </p:nvSpPr>
        <p:spPr>
          <a:xfrm>
            <a:off x="207818" y="2325448"/>
            <a:ext cx="8464842" cy="3365024"/>
          </a:xfrm>
          <a:prstGeom prst="rect">
            <a:avLst/>
          </a:prstGeom>
          <a:noFill/>
        </p:spPr>
        <p:txBody>
          <a:bodyPr wrap="square">
            <a:spAutoFit/>
          </a:bodyPr>
          <a:lstStyle/>
          <a:p>
            <a:pPr marL="285750" lvl="0" indent="-285750" algn="just">
              <a:lnSpc>
                <a:spcPct val="150000"/>
              </a:lnSpc>
              <a:buFont typeface="Arial" panose="020B0604020202020204" pitchFamily="34" charset="0"/>
              <a:buChar char="•"/>
            </a:pPr>
            <a:r>
              <a:rPr lang="en-GB" sz="1800" dirty="0">
                <a:effectLst/>
                <a:latin typeface="Arial" panose="020B0604020202020204" pitchFamily="34" charset="0"/>
                <a:ea typeface="Cambria" panose="02040503050406030204" pitchFamily="18" charset="0"/>
                <a:cs typeface="Arial" panose="020B0604020202020204" pitchFamily="34" charset="0"/>
              </a:rPr>
              <a:t>The lead in period go live for all remaining specialties must be no later than February 2022.</a:t>
            </a:r>
            <a:endParaRPr lang="en-GB" sz="1600" dirty="0">
              <a:effectLst/>
              <a:latin typeface="Cambria" panose="02040503050406030204" pitchFamily="18" charset="0"/>
              <a:ea typeface="Cambria" panose="02040503050406030204" pitchFamily="18" charset="0"/>
              <a:cs typeface="Arial" panose="020B0604020202020204" pitchFamily="34" charset="0"/>
            </a:endParaRPr>
          </a:p>
          <a:p>
            <a:pPr marL="285750" lvl="0" indent="-285750" algn="just">
              <a:lnSpc>
                <a:spcPct val="150000"/>
              </a:lnSpc>
              <a:buFont typeface="Arial" panose="020B0604020202020204" pitchFamily="34" charset="0"/>
              <a:buChar char="•"/>
            </a:pPr>
            <a:r>
              <a:rPr lang="en-GB" sz="1800" dirty="0">
                <a:effectLst/>
                <a:latin typeface="Arial" panose="020B0604020202020204" pitchFamily="34" charset="0"/>
                <a:ea typeface="Cambria" panose="02040503050406030204" pitchFamily="18" charset="0"/>
                <a:cs typeface="Arial" panose="020B0604020202020204" pitchFamily="34" charset="0"/>
              </a:rPr>
              <a:t>Approval of applications must be subject to service considerations via TPD approval. </a:t>
            </a:r>
            <a:endParaRPr lang="en-GB" sz="1600" dirty="0">
              <a:effectLst/>
              <a:latin typeface="Cambria" panose="02040503050406030204" pitchFamily="18" charset="0"/>
              <a:ea typeface="Cambria" panose="02040503050406030204" pitchFamily="18" charset="0"/>
              <a:cs typeface="Arial" panose="020B0604020202020204" pitchFamily="34" charset="0"/>
            </a:endParaRPr>
          </a:p>
          <a:p>
            <a:pPr marL="285750" lvl="0" indent="-285750" algn="just">
              <a:lnSpc>
                <a:spcPct val="150000"/>
              </a:lnSpc>
              <a:buFont typeface="Arial" panose="020B0604020202020204" pitchFamily="34" charset="0"/>
              <a:buChar char="•"/>
            </a:pPr>
            <a:r>
              <a:rPr lang="en-GB" sz="1800" dirty="0">
                <a:effectLst/>
                <a:latin typeface="Arial" panose="020B0604020202020204" pitchFamily="34" charset="0"/>
                <a:ea typeface="Cambria" panose="02040503050406030204" pitchFamily="18" charset="0"/>
                <a:cs typeface="Arial" panose="020B0604020202020204" pitchFamily="34" charset="0"/>
              </a:rPr>
              <a:t>The number of windows available for trainees to undertake their 4-month LTFT period will be determined by the go live period e.g. may be between 2 to 3 windows. This is at local office discretion. </a:t>
            </a:r>
            <a:endParaRPr lang="en-GB" sz="1600" dirty="0">
              <a:effectLst/>
              <a:latin typeface="Cambria" panose="02040503050406030204" pitchFamily="18" charset="0"/>
              <a:ea typeface="Cambria" panose="02040503050406030204" pitchFamily="18" charset="0"/>
              <a:cs typeface="Arial" panose="020B0604020202020204" pitchFamily="34" charset="0"/>
            </a:endParaRPr>
          </a:p>
          <a:p>
            <a:pPr marL="285750" lvl="0" indent="-285750" algn="just">
              <a:lnSpc>
                <a:spcPct val="150000"/>
              </a:lnSpc>
              <a:buFont typeface="Arial" panose="020B0604020202020204" pitchFamily="34" charset="0"/>
              <a:buChar char="•"/>
            </a:pPr>
            <a:r>
              <a:rPr lang="en-GB" sz="1800" dirty="0">
                <a:effectLst/>
                <a:latin typeface="Arial" panose="020B0604020202020204" pitchFamily="34" charset="0"/>
                <a:ea typeface="Cambria" panose="02040503050406030204" pitchFamily="18" charset="0"/>
                <a:cs typeface="Arial" panose="020B0604020202020204" pitchFamily="34" charset="0"/>
              </a:rPr>
              <a:t>Trainees must be in post at time of application. </a:t>
            </a:r>
            <a:endParaRPr lang="en-GB" sz="1600" dirty="0">
              <a:effectLst/>
              <a:latin typeface="Cambria" panose="02040503050406030204" pitchFamily="18" charset="0"/>
              <a:ea typeface="Cambria" panose="02040503050406030204" pitchFamily="18" charset="0"/>
              <a:cs typeface="Arial" panose="020B0604020202020204" pitchFamily="34" charset="0"/>
            </a:endParaRPr>
          </a:p>
        </p:txBody>
      </p:sp>
      <p:sp>
        <p:nvSpPr>
          <p:cNvPr id="11" name="TextBox 10">
            <a:extLst>
              <a:ext uri="{FF2B5EF4-FFF2-40B4-BE49-F238E27FC236}">
                <a16:creationId xmlns:a16="http://schemas.microsoft.com/office/drawing/2014/main" id="{12C9A664-2155-4AA4-8473-1F531597DDB2}"/>
              </a:ext>
            </a:extLst>
          </p:cNvPr>
          <p:cNvSpPr txBox="1"/>
          <p:nvPr/>
        </p:nvSpPr>
        <p:spPr>
          <a:xfrm>
            <a:off x="-131761" y="1167528"/>
            <a:ext cx="8936396" cy="1020921"/>
          </a:xfrm>
          <a:prstGeom prst="rect">
            <a:avLst/>
          </a:prstGeom>
          <a:noFill/>
        </p:spPr>
        <p:txBody>
          <a:bodyPr wrap="square">
            <a:spAutoFit/>
          </a:bodyPr>
          <a:lstStyle/>
          <a:p>
            <a:pPr marL="457200">
              <a:lnSpc>
                <a:spcPct val="115000"/>
              </a:lnSpc>
            </a:pPr>
            <a:r>
              <a:rPr lang="en-GB" dirty="0">
                <a:effectLst/>
                <a:latin typeface="Arial" panose="020B0604020202020204" pitchFamily="34" charset="0"/>
                <a:ea typeface="Cambria" panose="02040503050406030204" pitchFamily="18" charset="0"/>
                <a:cs typeface="Arial" panose="020B0604020202020204" pitchFamily="34" charset="0"/>
              </a:rPr>
              <a:t>Following the recent expansion to Higher </a:t>
            </a:r>
            <a:r>
              <a:rPr lang="en-GB" dirty="0" err="1">
                <a:effectLst/>
                <a:latin typeface="Arial" panose="020B0604020202020204" pitchFamily="34" charset="0"/>
                <a:ea typeface="Cambria" panose="02040503050406030204" pitchFamily="18" charset="0"/>
                <a:cs typeface="Arial" panose="020B0604020202020204" pitchFamily="34" charset="0"/>
              </a:rPr>
              <a:t>Physicanly</a:t>
            </a:r>
            <a:r>
              <a:rPr lang="en-GB" dirty="0">
                <a:effectLst/>
                <a:latin typeface="Arial" panose="020B0604020202020204" pitchFamily="34" charset="0"/>
                <a:ea typeface="Cambria" panose="02040503050406030204" pitchFamily="18" charset="0"/>
                <a:cs typeface="Arial" panose="020B0604020202020204" pitchFamily="34" charset="0"/>
              </a:rPr>
              <a:t> specialties, Radiology, </a:t>
            </a:r>
            <a:r>
              <a:rPr lang="en-GB" dirty="0" err="1">
                <a:effectLst/>
                <a:latin typeface="Arial" panose="020B0604020202020204" pitchFamily="34" charset="0"/>
                <a:ea typeface="Cambria" panose="02040503050406030204" pitchFamily="18" charset="0"/>
                <a:cs typeface="Arial" panose="020B0604020202020204" pitchFamily="34" charset="0"/>
              </a:rPr>
              <a:t>Psychaitry</a:t>
            </a:r>
            <a:r>
              <a:rPr lang="en-GB" dirty="0">
                <a:effectLst/>
                <a:latin typeface="Arial" panose="020B0604020202020204" pitchFamily="34" charset="0"/>
                <a:ea typeface="Cambria" panose="02040503050406030204" pitchFamily="18" charset="0"/>
                <a:cs typeface="Arial" panose="020B0604020202020204" pitchFamily="34" charset="0"/>
              </a:rPr>
              <a:t> and Intensive Care Medicine, for the remaining specialties (with the exception of Foundation), the following principles have been put in place:</a:t>
            </a:r>
            <a:endParaRPr lang="en-GB" sz="1600" dirty="0">
              <a:effectLst/>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1233122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ED3E5E-1807-429C-B208-441151FB97A1}"/>
              </a:ext>
            </a:extLst>
          </p:cNvPr>
          <p:cNvSpPr>
            <a:spLocks noGrp="1"/>
          </p:cNvSpPr>
          <p:nvPr>
            <p:ph type="body" sz="quarter" idx="13"/>
          </p:nvPr>
        </p:nvSpPr>
        <p:spPr>
          <a:xfrm>
            <a:off x="297561" y="1137712"/>
            <a:ext cx="8590407" cy="4718339"/>
          </a:xfrm>
        </p:spPr>
        <p:txBody>
          <a:bodyPr/>
          <a:lstStyle/>
          <a:p>
            <a:pPr marL="0" indent="0">
              <a:spcBef>
                <a:spcPts val="600"/>
              </a:spcBef>
              <a:buNone/>
            </a:pPr>
            <a:r>
              <a:rPr lang="en-GB" dirty="0"/>
              <a:t>This information pack is intended for the following stakeholders:</a:t>
            </a:r>
          </a:p>
          <a:p>
            <a:pPr>
              <a:spcBef>
                <a:spcPts val="600"/>
              </a:spcBef>
            </a:pPr>
            <a:endParaRPr lang="en-GB" dirty="0"/>
          </a:p>
          <a:p>
            <a:pPr>
              <a:spcBef>
                <a:spcPts val="600"/>
              </a:spcBef>
            </a:pPr>
            <a:r>
              <a:rPr lang="en-GB" dirty="0"/>
              <a:t>Directors of Medical Education</a:t>
            </a:r>
          </a:p>
          <a:p>
            <a:pPr>
              <a:spcBef>
                <a:spcPts val="600"/>
              </a:spcBef>
            </a:pPr>
            <a:r>
              <a:rPr lang="en-GB" dirty="0"/>
              <a:t>Heads of School</a:t>
            </a:r>
          </a:p>
          <a:p>
            <a:pPr>
              <a:spcBef>
                <a:spcPts val="600"/>
              </a:spcBef>
            </a:pPr>
            <a:r>
              <a:rPr lang="en-GB" dirty="0"/>
              <a:t>Training Programme Directors</a:t>
            </a:r>
          </a:p>
          <a:p>
            <a:pPr>
              <a:spcBef>
                <a:spcPts val="600"/>
              </a:spcBef>
            </a:pPr>
            <a:r>
              <a:rPr lang="en-GB" dirty="0"/>
              <a:t>Educational Supervisors </a:t>
            </a:r>
          </a:p>
          <a:p>
            <a:pPr>
              <a:spcBef>
                <a:spcPts val="600"/>
              </a:spcBef>
            </a:pPr>
            <a:r>
              <a:rPr lang="en-GB" dirty="0"/>
              <a:t>Medical Staffing</a:t>
            </a:r>
          </a:p>
          <a:p>
            <a:pPr>
              <a:spcBef>
                <a:spcPts val="600"/>
              </a:spcBef>
            </a:pPr>
            <a:r>
              <a:rPr lang="en-GB" dirty="0"/>
              <a:t>Trust HR</a:t>
            </a:r>
          </a:p>
          <a:p>
            <a:pPr>
              <a:spcBef>
                <a:spcPts val="600"/>
              </a:spcBef>
            </a:pPr>
            <a:endParaRPr lang="en-GB" dirty="0"/>
          </a:p>
          <a:p>
            <a:endParaRPr lang="en-GB" dirty="0"/>
          </a:p>
          <a:p>
            <a:endParaRPr lang="en-GB" dirty="0"/>
          </a:p>
          <a:p>
            <a:endParaRPr lang="en-GB" dirty="0"/>
          </a:p>
          <a:p>
            <a:endParaRPr lang="en-GB" dirty="0"/>
          </a:p>
        </p:txBody>
      </p:sp>
      <p:sp>
        <p:nvSpPr>
          <p:cNvPr id="4" name="Title 3">
            <a:extLst>
              <a:ext uri="{FF2B5EF4-FFF2-40B4-BE49-F238E27FC236}">
                <a16:creationId xmlns:a16="http://schemas.microsoft.com/office/drawing/2014/main" id="{7A8EB9AC-29F6-4D40-8900-B404D2F14B4D}"/>
              </a:ext>
            </a:extLst>
          </p:cNvPr>
          <p:cNvSpPr>
            <a:spLocks noGrp="1"/>
          </p:cNvSpPr>
          <p:nvPr>
            <p:ph type="ctrTitle"/>
          </p:nvPr>
        </p:nvSpPr>
        <p:spPr>
          <a:xfrm>
            <a:off x="207818" y="146845"/>
            <a:ext cx="7772400" cy="679449"/>
          </a:xfrm>
        </p:spPr>
        <p:txBody>
          <a:bodyPr/>
          <a:lstStyle/>
          <a:p>
            <a:r>
              <a:rPr lang="en-GB" dirty="0"/>
              <a:t>Audience</a:t>
            </a:r>
          </a:p>
        </p:txBody>
      </p:sp>
    </p:spTree>
    <p:extLst>
      <p:ext uri="{BB962C8B-B14F-4D97-AF65-F5344CB8AC3E}">
        <p14:creationId xmlns:p14="http://schemas.microsoft.com/office/powerpoint/2010/main" val="1272056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ED3E5E-1807-429C-B208-441151FB97A1}"/>
              </a:ext>
            </a:extLst>
          </p:cNvPr>
          <p:cNvSpPr>
            <a:spLocks noGrp="1"/>
          </p:cNvSpPr>
          <p:nvPr>
            <p:ph type="body" sz="quarter" idx="13"/>
          </p:nvPr>
        </p:nvSpPr>
        <p:spPr>
          <a:xfrm>
            <a:off x="297561" y="1137712"/>
            <a:ext cx="8590407" cy="4366975"/>
          </a:xfrm>
        </p:spPr>
        <p:txBody>
          <a:bodyPr/>
          <a:lstStyle/>
          <a:p>
            <a:pPr marL="0" indent="0">
              <a:buNone/>
            </a:pPr>
            <a:r>
              <a:rPr lang="en-GB" dirty="0"/>
              <a:t>Health Education England (HEE) is committed to supporting trainees during and post COVID, by ensuring mechanisms are in place to support trainee’s wellbeing and educational provision. As a result HEE is exploring how to utilise existing flexibility offers to provide this support. These offers include:</a:t>
            </a:r>
          </a:p>
          <a:p>
            <a:pPr marL="0" indent="0">
              <a:buNone/>
            </a:pPr>
            <a:endParaRPr lang="en-GB" sz="2200" dirty="0"/>
          </a:p>
          <a:p>
            <a:r>
              <a:rPr lang="en-GB" sz="2200" dirty="0"/>
              <a:t>Out of Programme Pause pilot extension </a:t>
            </a:r>
          </a:p>
          <a:p>
            <a:r>
              <a:rPr lang="en-GB" sz="2200" dirty="0"/>
              <a:t>LTFT Expansion </a:t>
            </a:r>
          </a:p>
          <a:p>
            <a:r>
              <a:rPr lang="en-GB" sz="2200" dirty="0"/>
              <a:t>Self Development Time for Foundation Trainees</a:t>
            </a:r>
            <a:endParaRPr lang="en-US" sz="2200" dirty="0"/>
          </a:p>
          <a:p>
            <a:endParaRPr lang="en-GB" dirty="0"/>
          </a:p>
          <a:p>
            <a:endParaRPr lang="en-GB" dirty="0"/>
          </a:p>
          <a:p>
            <a:endParaRPr lang="en-GB" dirty="0"/>
          </a:p>
          <a:p>
            <a:endParaRPr lang="en-GB" dirty="0"/>
          </a:p>
          <a:p>
            <a:endParaRPr lang="en-GB" dirty="0"/>
          </a:p>
          <a:p>
            <a:endParaRPr lang="en-GB" dirty="0"/>
          </a:p>
        </p:txBody>
      </p:sp>
      <p:sp>
        <p:nvSpPr>
          <p:cNvPr id="4" name="Title 3">
            <a:extLst>
              <a:ext uri="{FF2B5EF4-FFF2-40B4-BE49-F238E27FC236}">
                <a16:creationId xmlns:a16="http://schemas.microsoft.com/office/drawing/2014/main" id="{7A8EB9AC-29F6-4D40-8900-B404D2F14B4D}"/>
              </a:ext>
            </a:extLst>
          </p:cNvPr>
          <p:cNvSpPr>
            <a:spLocks noGrp="1"/>
          </p:cNvSpPr>
          <p:nvPr>
            <p:ph type="ctrTitle"/>
          </p:nvPr>
        </p:nvSpPr>
        <p:spPr>
          <a:xfrm>
            <a:off x="207818" y="146845"/>
            <a:ext cx="7772400" cy="679449"/>
          </a:xfrm>
        </p:spPr>
        <p:txBody>
          <a:bodyPr/>
          <a:lstStyle/>
          <a:p>
            <a:r>
              <a:rPr lang="en-GB" dirty="0"/>
              <a:t>Introduction</a:t>
            </a:r>
          </a:p>
        </p:txBody>
      </p:sp>
    </p:spTree>
    <p:extLst>
      <p:ext uri="{BB962C8B-B14F-4D97-AF65-F5344CB8AC3E}">
        <p14:creationId xmlns:p14="http://schemas.microsoft.com/office/powerpoint/2010/main" val="11533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74752BC-D044-4F02-B684-E55E322F5C02}"/>
              </a:ext>
            </a:extLst>
          </p:cNvPr>
          <p:cNvSpPr txBox="1"/>
          <p:nvPr/>
        </p:nvSpPr>
        <p:spPr>
          <a:xfrm>
            <a:off x="298279" y="1012735"/>
            <a:ext cx="8547442" cy="6124754"/>
          </a:xfrm>
          <a:prstGeom prst="rect">
            <a:avLst/>
          </a:prstGeom>
          <a:noFill/>
        </p:spPr>
        <p:txBody>
          <a:bodyPr wrap="square" rtlCol="0">
            <a:spAutoFit/>
          </a:bodyPr>
          <a:lstStyle/>
          <a:p>
            <a:pPr>
              <a:spcBef>
                <a:spcPts val="600"/>
              </a:spcBef>
            </a:pPr>
            <a:r>
              <a:rPr lang="en-GB" sz="1600" dirty="0"/>
              <a:t>Currently applicants for LTFT training within the Gold Guide criteria are prioritised into two categories, however Category 3 allows existing trainees to submit an application to train LTFT:</a:t>
            </a:r>
          </a:p>
          <a:p>
            <a:endParaRPr lang="en-GB" sz="1600" b="1" i="1" dirty="0"/>
          </a:p>
          <a:p>
            <a:r>
              <a:rPr lang="en-GB" sz="1600" b="1" i="1" dirty="0"/>
              <a:t>Trainees who choose to train LTFT as a personal choice that meets their individual professional or lifestyle needs. Whilst that choice (and the reasons for it) are not subject to the judgement of anyone else it is dependent upon and might be limited by service considerations. </a:t>
            </a:r>
          </a:p>
          <a:p>
            <a:endParaRPr lang="en-GB" sz="1600" b="1" i="1" dirty="0"/>
          </a:p>
          <a:p>
            <a:endParaRPr lang="en-GB" sz="1600" b="1" i="1" dirty="0"/>
          </a:p>
          <a:p>
            <a:r>
              <a:rPr lang="en-US" sz="1600" dirty="0"/>
              <a:t>LTFT Category 3 has been previously rolled out to Emergency Medicine, </a:t>
            </a:r>
            <a:r>
              <a:rPr lang="en-US" sz="1600" dirty="0" err="1"/>
              <a:t>Paediatrics</a:t>
            </a:r>
            <a:r>
              <a:rPr lang="en-US" sz="1600" dirty="0"/>
              <a:t> &amp; Obstetrics and Gynecology. </a:t>
            </a:r>
          </a:p>
          <a:p>
            <a:endParaRPr lang="en-US" sz="1600" dirty="0"/>
          </a:p>
          <a:p>
            <a:r>
              <a:rPr lang="en-US" sz="1600" dirty="0"/>
              <a:t>As of February 2021, Category 3 has also been expanded to:</a:t>
            </a:r>
          </a:p>
          <a:p>
            <a:pPr marL="742950" lvl="1" indent="-285750">
              <a:buFont typeface="Arial" panose="020B0604020202020204" pitchFamily="34" charset="0"/>
              <a:buChar char="•"/>
            </a:pPr>
            <a:r>
              <a:rPr lang="en-US" sz="1600" dirty="0"/>
              <a:t>Higher </a:t>
            </a:r>
            <a:r>
              <a:rPr lang="en-US" sz="1600" dirty="0" err="1"/>
              <a:t>Physicianly</a:t>
            </a:r>
            <a:r>
              <a:rPr lang="en-US" sz="1600" dirty="0"/>
              <a:t> specialties </a:t>
            </a:r>
          </a:p>
          <a:p>
            <a:pPr marL="742950" lvl="1" indent="-285750">
              <a:buFont typeface="Arial" panose="020B0604020202020204" pitchFamily="34" charset="0"/>
              <a:buChar char="•"/>
            </a:pPr>
            <a:r>
              <a:rPr lang="en-US" sz="1600" dirty="0"/>
              <a:t>Radiology</a:t>
            </a:r>
          </a:p>
          <a:p>
            <a:pPr marL="742950" lvl="1" indent="-285750">
              <a:buFont typeface="Arial" panose="020B0604020202020204" pitchFamily="34" charset="0"/>
              <a:buChar char="•"/>
            </a:pPr>
            <a:r>
              <a:rPr lang="en-US" sz="1600" dirty="0"/>
              <a:t>Psychiatry </a:t>
            </a:r>
          </a:p>
          <a:p>
            <a:pPr marL="742950" lvl="1" indent="-285750">
              <a:buFont typeface="Arial" panose="020B0604020202020204" pitchFamily="34" charset="0"/>
              <a:buChar char="•"/>
            </a:pPr>
            <a:r>
              <a:rPr lang="en-US" sz="1600" dirty="0"/>
              <a:t>Intensive Care Medicine</a:t>
            </a:r>
          </a:p>
          <a:p>
            <a:pPr marL="285750" indent="-285750">
              <a:buFont typeface="Arial" panose="020B0604020202020204" pitchFamily="34" charset="0"/>
              <a:buChar char="•"/>
            </a:pPr>
            <a:endParaRPr lang="en-US" sz="1600" dirty="0"/>
          </a:p>
          <a:p>
            <a:endParaRPr lang="en-US" sz="1600" dirty="0"/>
          </a:p>
          <a:p>
            <a:pPr marL="285750" indent="-285750">
              <a:buFont typeface="Arial" panose="020B0604020202020204" pitchFamily="34" charset="0"/>
              <a:buChar char="•"/>
            </a:pPr>
            <a:endParaRPr lang="en-GB" sz="2400" dirty="0"/>
          </a:p>
          <a:p>
            <a:pPr marL="742950" lvl="1" indent="-285750">
              <a:buFont typeface="Arial" panose="020B0604020202020204" pitchFamily="34" charset="0"/>
              <a:buChar char="•"/>
            </a:pPr>
            <a:endParaRPr lang="en-GB" sz="2400" dirty="0"/>
          </a:p>
          <a:p>
            <a:pPr lvl="1"/>
            <a:endParaRPr lang="en-GB" sz="2400" dirty="0"/>
          </a:p>
        </p:txBody>
      </p:sp>
      <p:sp>
        <p:nvSpPr>
          <p:cNvPr id="7" name="Title 3">
            <a:extLst>
              <a:ext uri="{FF2B5EF4-FFF2-40B4-BE49-F238E27FC236}">
                <a16:creationId xmlns:a16="http://schemas.microsoft.com/office/drawing/2014/main" id="{3848C54A-D22B-45AC-8850-BAD9A8B4D135}"/>
              </a:ext>
            </a:extLst>
          </p:cNvPr>
          <p:cNvSpPr txBox="1">
            <a:spLocks/>
          </p:cNvSpPr>
          <p:nvPr/>
        </p:nvSpPr>
        <p:spPr>
          <a:xfrm>
            <a:off x="207818" y="146845"/>
            <a:ext cx="7772400" cy="679449"/>
          </a:xfrm>
          <a:prstGeom prst="rect">
            <a:avLst/>
          </a:prstGeom>
        </p:spPr>
        <p:txBody>
          <a:bodyPr/>
          <a:lstStyle>
            <a:lvl1pPr algn="l" defTabSz="457200" rtl="0" eaLnBrk="1" latinLnBrk="0" hangingPunct="1">
              <a:spcBef>
                <a:spcPct val="0"/>
              </a:spcBef>
              <a:buNone/>
              <a:defRPr sz="3600" b="1" kern="1200" baseline="0">
                <a:solidFill>
                  <a:srgbClr val="A00054"/>
                </a:solidFill>
                <a:latin typeface="+mj-lt"/>
                <a:ea typeface="+mj-ea"/>
                <a:cs typeface="+mj-cs"/>
              </a:defRPr>
            </a:lvl1pPr>
          </a:lstStyle>
          <a:p>
            <a:r>
              <a:rPr lang="en-US" dirty="0"/>
              <a:t>What is Category 3?</a:t>
            </a:r>
            <a:endParaRPr lang="en-GB" dirty="0"/>
          </a:p>
        </p:txBody>
      </p:sp>
    </p:spTree>
    <p:extLst>
      <p:ext uri="{BB962C8B-B14F-4D97-AF65-F5344CB8AC3E}">
        <p14:creationId xmlns:p14="http://schemas.microsoft.com/office/powerpoint/2010/main" val="24077421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ED3E5E-1807-429C-B208-441151FB97A1}"/>
              </a:ext>
            </a:extLst>
          </p:cNvPr>
          <p:cNvSpPr>
            <a:spLocks noGrp="1"/>
          </p:cNvSpPr>
          <p:nvPr>
            <p:ph type="body" sz="quarter" idx="13"/>
          </p:nvPr>
        </p:nvSpPr>
        <p:spPr>
          <a:xfrm>
            <a:off x="297561" y="1137712"/>
            <a:ext cx="8590407" cy="4366975"/>
          </a:xfrm>
        </p:spPr>
        <p:txBody>
          <a:bodyPr/>
          <a:lstStyle/>
          <a:p>
            <a:r>
              <a:rPr lang="en-US" sz="2200" dirty="0"/>
              <a:t>We are now taking forward the expansion of LTFT Category 3 and have developed an implementation model to achieve the following:</a:t>
            </a:r>
          </a:p>
          <a:p>
            <a:pPr lvl="1"/>
            <a:r>
              <a:rPr lang="en-US" sz="2200" dirty="0"/>
              <a:t>A model facilitating expansion at scale and pace </a:t>
            </a:r>
          </a:p>
          <a:p>
            <a:pPr lvl="1"/>
            <a:r>
              <a:rPr lang="en-US" sz="2200" dirty="0"/>
              <a:t>Opportunity for trainees to undertake a ‘taster’ period of Category 3 without committing to a longer period via a lead in year</a:t>
            </a:r>
          </a:p>
          <a:p>
            <a:pPr lvl="1"/>
            <a:r>
              <a:rPr lang="en-US" sz="2200" dirty="0"/>
              <a:t>The lead in year will facilitate an adjustment period for employers</a:t>
            </a:r>
          </a:p>
          <a:p>
            <a:endParaRPr lang="en-GB" dirty="0"/>
          </a:p>
          <a:p>
            <a:endParaRPr lang="en-GB" dirty="0"/>
          </a:p>
          <a:p>
            <a:endParaRPr lang="en-GB" dirty="0"/>
          </a:p>
          <a:p>
            <a:endParaRPr lang="en-GB" dirty="0"/>
          </a:p>
          <a:p>
            <a:endParaRPr lang="en-GB" dirty="0"/>
          </a:p>
        </p:txBody>
      </p:sp>
      <p:sp>
        <p:nvSpPr>
          <p:cNvPr id="4" name="Title 3">
            <a:extLst>
              <a:ext uri="{FF2B5EF4-FFF2-40B4-BE49-F238E27FC236}">
                <a16:creationId xmlns:a16="http://schemas.microsoft.com/office/drawing/2014/main" id="{7A8EB9AC-29F6-4D40-8900-B404D2F14B4D}"/>
              </a:ext>
            </a:extLst>
          </p:cNvPr>
          <p:cNvSpPr>
            <a:spLocks noGrp="1"/>
          </p:cNvSpPr>
          <p:nvPr>
            <p:ph type="ctrTitle"/>
          </p:nvPr>
        </p:nvSpPr>
        <p:spPr>
          <a:xfrm>
            <a:off x="207818" y="146845"/>
            <a:ext cx="7772400" cy="679449"/>
          </a:xfrm>
        </p:spPr>
        <p:txBody>
          <a:bodyPr/>
          <a:lstStyle/>
          <a:p>
            <a:r>
              <a:rPr lang="en-GB" dirty="0"/>
              <a:t>Approach</a:t>
            </a:r>
          </a:p>
        </p:txBody>
      </p:sp>
    </p:spTree>
    <p:extLst>
      <p:ext uri="{BB962C8B-B14F-4D97-AF65-F5344CB8AC3E}">
        <p14:creationId xmlns:p14="http://schemas.microsoft.com/office/powerpoint/2010/main" val="1051155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3545" y="175047"/>
            <a:ext cx="7508154" cy="679449"/>
          </a:xfrm>
        </p:spPr>
        <p:txBody>
          <a:bodyPr/>
          <a:lstStyle/>
          <a:p>
            <a:r>
              <a:rPr lang="en-GB" dirty="0"/>
              <a:t>Implementation model – Year 1</a:t>
            </a:r>
            <a:br>
              <a:rPr lang="en-GB" sz="2800" dirty="0"/>
            </a:br>
            <a:endParaRPr lang="en-GB" sz="2800" dirty="0"/>
          </a:p>
        </p:txBody>
      </p:sp>
      <p:sp>
        <p:nvSpPr>
          <p:cNvPr id="3" name="Rectangle 2">
            <a:extLst>
              <a:ext uri="{FF2B5EF4-FFF2-40B4-BE49-F238E27FC236}">
                <a16:creationId xmlns:a16="http://schemas.microsoft.com/office/drawing/2014/main" id="{38FABF7E-2ABA-4CCB-BDE3-4A532597F1A5}"/>
              </a:ext>
            </a:extLst>
          </p:cNvPr>
          <p:cNvSpPr/>
          <p:nvPr/>
        </p:nvSpPr>
        <p:spPr>
          <a:xfrm>
            <a:off x="193545" y="1232448"/>
            <a:ext cx="9047991" cy="4878259"/>
          </a:xfrm>
          <a:prstGeom prst="rect">
            <a:avLst/>
          </a:prstGeom>
        </p:spPr>
        <p:txBody>
          <a:bodyPr wrap="square">
            <a:spAutoFit/>
          </a:bodyPr>
          <a:lstStyle/>
          <a:p>
            <a:r>
              <a:rPr lang="en-GB" sz="2400" b="1" u="sng" dirty="0"/>
              <a:t>First Year</a:t>
            </a:r>
          </a:p>
          <a:p>
            <a:endParaRPr lang="en-GB" sz="2400" b="1" u="sng" dirty="0"/>
          </a:p>
          <a:p>
            <a:pPr marL="342900" indent="-342900">
              <a:buFont typeface="Arial" panose="020B0604020202020204" pitchFamily="34" charset="0"/>
              <a:buChar char="•"/>
            </a:pPr>
            <a:r>
              <a:rPr lang="en-GB" sz="2400" dirty="0"/>
              <a:t>Trainees can opt to go LTFT for 4 months at 0.8 WTE only. </a:t>
            </a:r>
          </a:p>
          <a:p>
            <a:r>
              <a:rPr lang="en-GB" sz="2400" dirty="0"/>
              <a:t>*</a:t>
            </a:r>
            <a:r>
              <a:rPr lang="en-GB" b="1" dirty="0"/>
              <a:t>The standard short term offer is 4 months, however, provided there is agreement between the trainee, employer and HEE Local Office the short term LTFT offer can be extended and this may be appropriate to align with rotation dates. In addition, flexibility on WTE can be agreed at the discretion of the PG Dean.    </a:t>
            </a:r>
            <a:endParaRPr lang="en-GB" dirty="0"/>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This offer would be extended to trainees who currently do not work LTFT and could be taken up during a 12-month window from the planned rotation date. </a:t>
            </a:r>
          </a:p>
          <a:p>
            <a:pPr marL="342900" indent="-342900">
              <a:buFont typeface="Arial" panose="020B0604020202020204" pitchFamily="34" charset="0"/>
              <a:buChar char="•"/>
            </a:pPr>
            <a:endParaRPr lang="en-GB" sz="2400" dirty="0"/>
          </a:p>
          <a:p>
            <a:pPr marL="285750" indent="-285750">
              <a:buFont typeface="Arial" panose="020B0604020202020204" pitchFamily="34" charset="0"/>
              <a:buChar char="•"/>
            </a:pPr>
            <a:endParaRPr lang="en-GB" sz="2300" dirty="0"/>
          </a:p>
        </p:txBody>
      </p:sp>
    </p:spTree>
    <p:extLst>
      <p:ext uri="{BB962C8B-B14F-4D97-AF65-F5344CB8AC3E}">
        <p14:creationId xmlns:p14="http://schemas.microsoft.com/office/powerpoint/2010/main" val="1533485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3545" y="175047"/>
            <a:ext cx="7574142" cy="679449"/>
          </a:xfrm>
        </p:spPr>
        <p:txBody>
          <a:bodyPr/>
          <a:lstStyle/>
          <a:p>
            <a:r>
              <a:rPr lang="en-GB" dirty="0"/>
              <a:t>Implementation model – Year 2</a:t>
            </a:r>
            <a:br>
              <a:rPr lang="en-GB" sz="2800" dirty="0"/>
            </a:br>
            <a:endParaRPr lang="en-GB" sz="2800" dirty="0"/>
          </a:p>
        </p:txBody>
      </p:sp>
      <p:sp>
        <p:nvSpPr>
          <p:cNvPr id="3" name="Rectangle 2">
            <a:extLst>
              <a:ext uri="{FF2B5EF4-FFF2-40B4-BE49-F238E27FC236}">
                <a16:creationId xmlns:a16="http://schemas.microsoft.com/office/drawing/2014/main" id="{38FABF7E-2ABA-4CCB-BDE3-4A532597F1A5}"/>
              </a:ext>
            </a:extLst>
          </p:cNvPr>
          <p:cNvSpPr/>
          <p:nvPr/>
        </p:nvSpPr>
        <p:spPr>
          <a:xfrm>
            <a:off x="193545" y="1232448"/>
            <a:ext cx="9047991" cy="6355586"/>
          </a:xfrm>
          <a:prstGeom prst="rect">
            <a:avLst/>
          </a:prstGeom>
        </p:spPr>
        <p:txBody>
          <a:bodyPr wrap="square">
            <a:spAutoFit/>
          </a:bodyPr>
          <a:lstStyle/>
          <a:p>
            <a:pPr marL="342900" indent="-342900">
              <a:buFont typeface="Arial" panose="020B0604020202020204" pitchFamily="34" charset="0"/>
              <a:buChar char="•"/>
            </a:pPr>
            <a:r>
              <a:rPr lang="en-US" sz="2200" dirty="0"/>
              <a:t>Applies the same model as the expansion in England for Emergency Medicine, </a:t>
            </a:r>
            <a:r>
              <a:rPr lang="en-US" sz="2200" dirty="0" err="1"/>
              <a:t>Paedatrics</a:t>
            </a:r>
            <a:r>
              <a:rPr lang="en-US" sz="2200" dirty="0"/>
              <a:t> and Obstetrics and Gynaecology.</a:t>
            </a:r>
          </a:p>
          <a:p>
            <a:pPr marL="342900" indent="-342900">
              <a:buFont typeface="Arial" panose="020B0604020202020204" pitchFamily="34" charset="0"/>
              <a:buChar char="•"/>
            </a:pPr>
            <a:endParaRPr lang="en-GB" sz="2200" dirty="0"/>
          </a:p>
          <a:p>
            <a:pPr marL="342900" indent="-342900">
              <a:buFont typeface="Arial" panose="020B0604020202020204" pitchFamily="34" charset="0"/>
              <a:buChar char="•"/>
            </a:pPr>
            <a:r>
              <a:rPr lang="en-US" sz="2200" dirty="0"/>
              <a:t>The expansion permits junior doctors to apply for LTFT training, without needing to meet Category 1 or 2 of the Gold Guide (2018). </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GB" sz="2200" dirty="0"/>
              <a:t>Trainees may apply for LTFT training at 50%, 60%, 70% or 80% of a full-time post, under ‘Category 3’.</a:t>
            </a:r>
          </a:p>
          <a:p>
            <a:pPr marL="342900" indent="-342900">
              <a:buFont typeface="Arial" panose="020B0604020202020204" pitchFamily="34" charset="0"/>
              <a:buChar char="•"/>
            </a:pPr>
            <a:endParaRPr lang="en-GB" sz="2200" dirty="0"/>
          </a:p>
          <a:p>
            <a:pPr marL="342900" indent="-342900">
              <a:buFont typeface="Arial" panose="020B0604020202020204" pitchFamily="34" charset="0"/>
              <a:buChar char="•"/>
            </a:pPr>
            <a:r>
              <a:rPr lang="en-GB" sz="2200" dirty="0"/>
              <a:t>Local and regional HEE offices will play a key role in monitoring and support. This will allow flexibility for trainees and LEPs to apply within established processes and takes into account local needs. </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endParaRPr lang="en-GB" sz="2400" dirty="0"/>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endParaRPr lang="en-GB" sz="2300" dirty="0"/>
          </a:p>
        </p:txBody>
      </p:sp>
    </p:spTree>
    <p:extLst>
      <p:ext uri="{BB962C8B-B14F-4D97-AF65-F5344CB8AC3E}">
        <p14:creationId xmlns:p14="http://schemas.microsoft.com/office/powerpoint/2010/main" val="4594047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ED3E5E-1807-429C-B208-441151FB97A1}"/>
              </a:ext>
            </a:extLst>
          </p:cNvPr>
          <p:cNvSpPr>
            <a:spLocks noGrp="1"/>
          </p:cNvSpPr>
          <p:nvPr>
            <p:ph type="body" sz="quarter" idx="13"/>
          </p:nvPr>
        </p:nvSpPr>
        <p:spPr>
          <a:xfrm>
            <a:off x="292146" y="1489454"/>
            <a:ext cx="4584654" cy="4446731"/>
          </a:xfrm>
        </p:spPr>
        <p:txBody>
          <a:bodyPr/>
          <a:lstStyle/>
          <a:p>
            <a:r>
              <a:rPr lang="en-GB" sz="2200" dirty="0"/>
              <a:t>Boost trainee morale and wellbeing </a:t>
            </a:r>
          </a:p>
          <a:p>
            <a:r>
              <a:rPr lang="en-GB" sz="2200" dirty="0"/>
              <a:t>Improve trainee work/life balance </a:t>
            </a:r>
          </a:p>
          <a:p>
            <a:pPr lvl="0"/>
            <a:r>
              <a:rPr lang="en-GB" sz="2200" dirty="0"/>
              <a:t>Reduce stress of trainees </a:t>
            </a:r>
          </a:p>
          <a:p>
            <a:pPr lvl="0"/>
            <a:r>
              <a:rPr lang="en-GB" sz="2200" dirty="0"/>
              <a:t>Reduce attrition and encourage others to return</a:t>
            </a:r>
          </a:p>
          <a:p>
            <a:endParaRPr lang="en-GB" dirty="0"/>
          </a:p>
        </p:txBody>
      </p:sp>
      <p:sp>
        <p:nvSpPr>
          <p:cNvPr id="4" name="Title 3">
            <a:extLst>
              <a:ext uri="{FF2B5EF4-FFF2-40B4-BE49-F238E27FC236}">
                <a16:creationId xmlns:a16="http://schemas.microsoft.com/office/drawing/2014/main" id="{7A8EB9AC-29F6-4D40-8900-B404D2F14B4D}"/>
              </a:ext>
            </a:extLst>
          </p:cNvPr>
          <p:cNvSpPr>
            <a:spLocks noGrp="1"/>
          </p:cNvSpPr>
          <p:nvPr>
            <p:ph type="ctrTitle"/>
          </p:nvPr>
        </p:nvSpPr>
        <p:spPr>
          <a:xfrm>
            <a:off x="207818" y="163900"/>
            <a:ext cx="7772400" cy="679449"/>
          </a:xfrm>
        </p:spPr>
        <p:txBody>
          <a:bodyPr/>
          <a:lstStyle/>
          <a:p>
            <a:r>
              <a:rPr lang="en-GB" dirty="0"/>
              <a:t>What we hope to </a:t>
            </a:r>
            <a:br>
              <a:rPr lang="en-GB" dirty="0"/>
            </a:br>
            <a:r>
              <a:rPr lang="en-GB" dirty="0"/>
              <a:t>Achieve</a:t>
            </a:r>
          </a:p>
        </p:txBody>
      </p:sp>
      <p:graphicFrame>
        <p:nvGraphicFramePr>
          <p:cNvPr id="2" name="Diagram 1">
            <a:extLst>
              <a:ext uri="{FF2B5EF4-FFF2-40B4-BE49-F238E27FC236}">
                <a16:creationId xmlns:a16="http://schemas.microsoft.com/office/drawing/2014/main" id="{F1C29366-87DE-423D-8B3E-47D6AF5159B6}"/>
              </a:ext>
            </a:extLst>
          </p:cNvPr>
          <p:cNvGraphicFramePr/>
          <p:nvPr>
            <p:extLst>
              <p:ext uri="{D42A27DB-BD31-4B8C-83A1-F6EECF244321}">
                <p14:modId xmlns:p14="http://schemas.microsoft.com/office/powerpoint/2010/main" val="4069657309"/>
              </p:ext>
            </p:extLst>
          </p:nvPr>
        </p:nvGraphicFramePr>
        <p:xfrm>
          <a:off x="3506770" y="1489454"/>
          <a:ext cx="6014165" cy="43126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847549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ED3E5E-1807-429C-B208-441151FB97A1}"/>
              </a:ext>
            </a:extLst>
          </p:cNvPr>
          <p:cNvSpPr>
            <a:spLocks noGrp="1"/>
          </p:cNvSpPr>
          <p:nvPr>
            <p:ph type="body" sz="quarter" idx="13"/>
          </p:nvPr>
        </p:nvSpPr>
        <p:spPr>
          <a:xfrm>
            <a:off x="207818" y="1497885"/>
            <a:ext cx="8741110" cy="4045527"/>
          </a:xfrm>
        </p:spPr>
        <p:txBody>
          <a:bodyPr/>
          <a:lstStyle/>
          <a:p>
            <a:pPr marL="285750" lvl="0" indent="-285750">
              <a:buFont typeface="Arial" panose="020B0604020202020204" pitchFamily="34" charset="0"/>
              <a:buChar char="•"/>
            </a:pPr>
            <a:r>
              <a:rPr lang="en-GB" sz="1800" dirty="0"/>
              <a:t>A project guidance document has been disseminated outlining the further details.</a:t>
            </a:r>
          </a:p>
          <a:p>
            <a:pPr marL="285750" indent="-285750">
              <a:buFont typeface="Arial" panose="020B0604020202020204" pitchFamily="34" charset="0"/>
              <a:buChar char="•"/>
            </a:pPr>
            <a:endParaRPr lang="en-GB" sz="1800" dirty="0"/>
          </a:p>
          <a:p>
            <a:pPr marL="285750" lvl="0" indent="-285750">
              <a:buFont typeface="Arial" panose="020B0604020202020204" pitchFamily="34" charset="0"/>
              <a:buChar char="•"/>
            </a:pPr>
            <a:r>
              <a:rPr lang="en-GB" sz="1800" dirty="0"/>
              <a:t>There will be robust data collection process established in line with the national revised evaluation strategy. As part of this it has been agreed that trainees undertaking the LTFT Cat 3 short term offer will be recorded on TIS.</a:t>
            </a:r>
          </a:p>
          <a:p>
            <a:pPr marL="285750" lvl="0" indent="-285750">
              <a:buFont typeface="Arial" panose="020B0604020202020204" pitchFamily="34" charset="0"/>
              <a:buChar char="•"/>
            </a:pPr>
            <a:endParaRPr lang="en-GB" sz="1800" dirty="0"/>
          </a:p>
          <a:p>
            <a:pPr marL="285750" lvl="0" indent="-285750">
              <a:buFont typeface="Arial" panose="020B0604020202020204" pitchFamily="34" charset="0"/>
              <a:buChar char="•"/>
            </a:pPr>
            <a:r>
              <a:rPr lang="en-GB" sz="1800" dirty="0"/>
              <a:t>Please add the following statement to the trainees LTFT placement in the Comments box:</a:t>
            </a:r>
          </a:p>
          <a:p>
            <a:pPr marL="685800" lvl="1">
              <a:buFont typeface="Arial" panose="020B0604020202020204" pitchFamily="34" charset="0"/>
              <a:buChar char="•"/>
            </a:pPr>
            <a:r>
              <a:rPr lang="en-GB" sz="1800" dirty="0"/>
              <a:t>LTFT Cat 3</a:t>
            </a:r>
          </a:p>
          <a:p>
            <a:pPr marL="285750" lvl="0" indent="-285750">
              <a:buFont typeface="Arial" panose="020B0604020202020204" pitchFamily="34" charset="0"/>
              <a:buChar char="•"/>
            </a:pPr>
            <a:endParaRPr lang="en-GB" sz="1800" dirty="0"/>
          </a:p>
          <a:p>
            <a:endParaRPr lang="en-GB" sz="1800" dirty="0"/>
          </a:p>
          <a:p>
            <a:endParaRPr lang="en-GB" sz="1800" dirty="0"/>
          </a:p>
          <a:p>
            <a:endParaRPr lang="en-GB" sz="1800" dirty="0"/>
          </a:p>
          <a:p>
            <a:endParaRPr lang="en-GB" sz="1800" dirty="0"/>
          </a:p>
          <a:p>
            <a:endParaRPr lang="en-GB" sz="1800" dirty="0"/>
          </a:p>
          <a:p>
            <a:endParaRPr lang="en-GB" dirty="0"/>
          </a:p>
        </p:txBody>
      </p:sp>
      <p:sp>
        <p:nvSpPr>
          <p:cNvPr id="4" name="Title 3">
            <a:extLst>
              <a:ext uri="{FF2B5EF4-FFF2-40B4-BE49-F238E27FC236}">
                <a16:creationId xmlns:a16="http://schemas.microsoft.com/office/drawing/2014/main" id="{7A8EB9AC-29F6-4D40-8900-B404D2F14B4D}"/>
              </a:ext>
            </a:extLst>
          </p:cNvPr>
          <p:cNvSpPr>
            <a:spLocks noGrp="1"/>
          </p:cNvSpPr>
          <p:nvPr>
            <p:ph type="ctrTitle"/>
          </p:nvPr>
        </p:nvSpPr>
        <p:spPr>
          <a:xfrm>
            <a:off x="207818" y="146844"/>
            <a:ext cx="7772400" cy="679449"/>
          </a:xfrm>
        </p:spPr>
        <p:txBody>
          <a:bodyPr/>
          <a:lstStyle/>
          <a:p>
            <a:r>
              <a:rPr lang="en-US" dirty="0"/>
              <a:t>Implementation</a:t>
            </a:r>
            <a:endParaRPr lang="en-GB" dirty="0"/>
          </a:p>
        </p:txBody>
      </p:sp>
    </p:spTree>
    <p:extLst>
      <p:ext uri="{BB962C8B-B14F-4D97-AF65-F5344CB8AC3E}">
        <p14:creationId xmlns:p14="http://schemas.microsoft.com/office/powerpoint/2010/main" val="1979840829"/>
      </p:ext>
    </p:extLst>
  </p:cSld>
  <p:clrMapOvr>
    <a:masterClrMapping/>
  </p:clrMapOvr>
</p:sld>
</file>

<file path=ppt/theme/theme1.xml><?xml version="1.0" encoding="utf-8"?>
<a:theme xmlns:a="http://schemas.openxmlformats.org/drawingml/2006/main" name="HEE PPT - Master slide deck_1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800C23805FAB34DA4398D0650DC65A4" ma:contentTypeVersion="13" ma:contentTypeDescription="Create a new document." ma:contentTypeScope="" ma:versionID="9ad8418e6718477ceae2bf75c28c3e59">
  <xsd:schema xmlns:xsd="http://www.w3.org/2001/XMLSchema" xmlns:xs="http://www.w3.org/2001/XMLSchema" xmlns:p="http://schemas.microsoft.com/office/2006/metadata/properties" xmlns:ns3="555dc118-0806-45c7-8810-b0e45194ae07" xmlns:ns4="9ebc809b-6e0d-4acc-856b-34e01be4d77d" targetNamespace="http://schemas.microsoft.com/office/2006/metadata/properties" ma:root="true" ma:fieldsID="7b9e1d0704ae3300d51157eb451e40a0" ns3:_="" ns4:_="">
    <xsd:import namespace="555dc118-0806-45c7-8810-b0e45194ae07"/>
    <xsd:import namespace="9ebc809b-6e0d-4acc-856b-34e01be4d77d"/>
    <xsd:element name="properties">
      <xsd:complexType>
        <xsd:sequence>
          <xsd:element name="documentManagement">
            <xsd:complexType>
              <xsd:all>
                <xsd:element ref="ns3:SharedWithUsers" minOccurs="0"/>
                <xsd:element ref="ns4:MediaServiceMetadata" minOccurs="0"/>
                <xsd:element ref="ns4:MediaServiceFastMetadata" minOccurs="0"/>
                <xsd:element ref="ns4:MediaServiceAutoTags" minOccurs="0"/>
                <xsd:element ref="ns4:MediaServiceDateTaken" minOccurs="0"/>
                <xsd:element ref="ns4:MediaServiceLocation" minOccurs="0"/>
                <xsd:element ref="ns3:SharedWithDetails" minOccurs="0"/>
                <xsd:element ref="ns3:SharingHintHash" minOccurs="0"/>
                <xsd:element ref="ns4:MediaServiceOCR"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5dc118-0806-45c7-8810-b0e45194ae07"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ebc809b-6e0d-4acc-856b-34e01be4d77d" elementFormDefault="qualified">
    <xsd:import namespace="http://schemas.microsoft.com/office/2006/documentManagement/types"/>
    <xsd:import namespace="http://schemas.microsoft.com/office/infopath/2007/PartnerControls"/>
    <xsd:element name="MediaServiceMetadata" ma:index="9" nillable="true" ma:displayName="MediaServiceMetadata" ma:description="" ma:hidden="true" ma:internalName="MediaServiceMetadata" ma:readOnly="true">
      <xsd:simpleType>
        <xsd:restriction base="dms:Note"/>
      </xsd:simpleType>
    </xsd:element>
    <xsd:element name="MediaServiceFastMetadata" ma:index="10" nillable="true" ma:displayName="MediaServiceFastMetadata" ma:description="" ma:hidden="true" ma:internalName="MediaServiceFastMetadata" ma:readOnly="true">
      <xsd:simpleType>
        <xsd:restriction base="dms:Note"/>
      </xsd:simpleType>
    </xsd:element>
    <xsd:element name="MediaServiceAutoTags" ma:index="11" nillable="true" ma:displayName="MediaServiceAutoTags" ma:internalName="MediaServiceAutoTags" ma:readOnly="true">
      <xsd:simpleType>
        <xsd:restriction base="dms:Text"/>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ECF05AA-86A7-4575-8EE8-E5565CCF67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55dc118-0806-45c7-8810-b0e45194ae07"/>
    <ds:schemaRef ds:uri="9ebc809b-6e0d-4acc-856b-34e01be4d77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33E2B17-F48C-437E-850A-FE7415DAD5C9}">
  <ds:schemaRefs>
    <ds:schemaRef ds:uri="http://schemas.microsoft.com/sharepoint/v3/contenttype/forms"/>
  </ds:schemaRefs>
</ds:datastoreItem>
</file>

<file path=customXml/itemProps3.xml><?xml version="1.0" encoding="utf-8"?>
<ds:datastoreItem xmlns:ds="http://schemas.openxmlformats.org/officeDocument/2006/customXml" ds:itemID="{59379882-5A46-422A-9D6F-C3134771F614}">
  <ds:schemaRefs>
    <ds:schemaRef ds:uri="http://schemas.microsoft.com/office/2006/documentManagement/types"/>
    <ds:schemaRef ds:uri="http://schemas.microsoft.com/office/infopath/2007/PartnerControls"/>
    <ds:schemaRef ds:uri="9ebc809b-6e0d-4acc-856b-34e01be4d77d"/>
    <ds:schemaRef ds:uri="http://purl.org/dc/elements/1.1/"/>
    <ds:schemaRef ds:uri="http://schemas.microsoft.com/office/2006/metadata/properties"/>
    <ds:schemaRef ds:uri="555dc118-0806-45c7-8810-b0e45194ae07"/>
    <ds:schemaRef ds:uri="http://purl.org/dc/term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TEMPLATE - Master slide deck v2</Template>
  <TotalTime>2101</TotalTime>
  <Words>755</Words>
  <Application>Microsoft Office PowerPoint</Application>
  <PresentationFormat>On-screen Show (4:3)</PresentationFormat>
  <Paragraphs>106</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Cambria</vt:lpstr>
      <vt:lpstr>HEE PPT - Master slide deck_1 (1)</vt:lpstr>
      <vt:lpstr>PowerPoint Presentation</vt:lpstr>
      <vt:lpstr>Audience</vt:lpstr>
      <vt:lpstr>Introduction</vt:lpstr>
      <vt:lpstr>PowerPoint Presentation</vt:lpstr>
      <vt:lpstr>Approach</vt:lpstr>
      <vt:lpstr>Implementation model – Year 1 </vt:lpstr>
      <vt:lpstr>Implementation model – Year 2 </vt:lpstr>
      <vt:lpstr>What we hope to  Achieve</vt:lpstr>
      <vt:lpstr>Implementation</vt:lpstr>
      <vt:lpstr>Roll out </vt:lpstr>
    </vt:vector>
  </TitlesOfParts>
  <Company>Health Education England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Watt</dc:creator>
  <cp:lastModifiedBy>Liz</cp:lastModifiedBy>
  <cp:revision>114</cp:revision>
  <dcterms:created xsi:type="dcterms:W3CDTF">2018-01-05T12:24:37Z</dcterms:created>
  <dcterms:modified xsi:type="dcterms:W3CDTF">2021-04-08T12:05:16Z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0x0101008800C23805FAB34DA4398D0650DC65A4</vt:lpwstr>
  </property>
</Properties>
</file>