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10" r:id="rId1"/>
  </p:sldMasterIdLst>
  <p:notesMasterIdLst>
    <p:notesMasterId r:id="rId17"/>
  </p:notesMasterIdLst>
  <p:sldIdLst>
    <p:sldId id="256" r:id="rId2"/>
    <p:sldId id="258" r:id="rId3"/>
    <p:sldId id="271" r:id="rId4"/>
    <p:sldId id="259" r:id="rId5"/>
    <p:sldId id="276" r:id="rId6"/>
    <p:sldId id="260" r:id="rId7"/>
    <p:sldId id="261" r:id="rId8"/>
    <p:sldId id="270" r:id="rId9"/>
    <p:sldId id="262" r:id="rId10"/>
    <p:sldId id="263" r:id="rId11"/>
    <p:sldId id="264" r:id="rId12"/>
    <p:sldId id="277" r:id="rId13"/>
    <p:sldId id="279" r:id="rId14"/>
    <p:sldId id="278" r:id="rId15"/>
    <p:sldId id="280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36E6C6-B7E3-0742-B481-54E60F994E78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A79906-A95B-F147-BAF2-D58A8CB11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47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Top tips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SUIs and things you’re not comfortable with – links to consent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BMA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-snowballing Nick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-summarising, tips at the end – Hasna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2nd day: hospital posts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Nick – liaise with Ram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Each group tell us what was going on (from Ram’s earlier section)</a:t>
            </a:r>
          </a:p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158A981-399D-954D-AEA5-7B20D891455B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While working in hospitals, doing busy shifts at unsociable hours, its easy to forget that you’re training to become a GP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What can you do to keep grounded and remember where you are ultimately heading?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6C482F1-00F7-4640-98D4-9482F8D50A52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tlePage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DB4E6-6CE2-4248-BF40-D05E38440AAC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7E9D7-6CBC-3A4E-B4C4-AF9D03152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4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375" y="2305050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8" descr="parAv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8222">
            <a:off x="6797675" y="538163"/>
            <a:ext cx="18081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DC2F1-1C35-4945-B14F-1DA5EFB2B76C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E6F08-BF7E-F549-930B-632770428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5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TitlePage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5663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3259C-2AAB-3F46-8159-AA73BB1D8927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26C28-8962-6842-AA98-2D4B8C30A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5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TitlePage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parAv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8222">
            <a:off x="6835775" y="279400"/>
            <a:ext cx="16954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5663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10" descr="parAv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85255">
            <a:off x="2865438" y="3182938"/>
            <a:ext cx="1697037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650E8-EAA9-2E41-860B-883E71A0CFF5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1E824-F874-954B-B519-35D59E093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99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TitlePage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lvl="0"/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FA2BA-A17E-4947-932B-CCCE8D5165EC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2907C-F426-F544-BCE9-E48AA9D91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83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parAv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8222">
            <a:off x="7427913" y="2619375"/>
            <a:ext cx="158115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 descr="pictureStamp-Fram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2260">
            <a:off x="6338888" y="604838"/>
            <a:ext cx="1611312" cy="202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pictureStamp-Fram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2260">
            <a:off x="4891088" y="985838"/>
            <a:ext cx="1611312" cy="202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lvl="0"/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F4A43-B33E-9B48-AFE2-5FEE016B31B1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5925B-4993-EA46-9B87-F04AE6AF5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50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9E726-A0F4-A041-B1A4-B6F106DF3FC2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11895-3EE0-EA43-BE52-3409C1F04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7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3513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39D9A-8B4D-474A-878C-5668721F957F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7764D-126C-9E48-8FAE-8F2509224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0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8C28A-5934-8A44-8318-58875EE9A1E4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7E06D-3F87-0D4F-82AE-184831181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4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TitlePage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9" descr="pictureStamp-Fram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66660">
            <a:off x="5138738" y="600075"/>
            <a:ext cx="1609725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pictureStamp-Fram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9776">
            <a:off x="2073275" y="555625"/>
            <a:ext cx="1609725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pictureStamp-Fram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1790">
            <a:off x="3592513" y="936625"/>
            <a:ext cx="1609725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noProof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262FE-D0ED-E445-9E33-73E3B2C14BC8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ECE36-EF98-9844-A4E6-59D83E886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3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B5E4E-FF34-544B-9246-C29B247EDDD5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67386-1E04-B04B-9DED-FB6D1FDF4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1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C8A70-3F97-7944-905D-F034E19C29FB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5EDE4-A8B6-904D-A54F-A5F063140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2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83AB2-2BCE-E141-AAFB-5A6D17D313A0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1E3DD-4297-1D4D-8269-3BF4FC5D8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6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62682-77DA-1542-A6AE-E0959D1BA757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F06DF-BBD5-8348-930D-F862FF354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7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35222-8922-EE41-8DFD-5FDD0F2A6562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27B55-F922-A440-B041-75227C90F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8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375" y="2305050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6DE2C-D298-D841-BDBD-E3623DA73C01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529F9-79FA-DF49-B04D-DA36160B2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8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extPageOverlay.pn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95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571500" y="274638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0" y="1905000"/>
            <a:ext cx="800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95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98FD384-FA64-4948-84B3-559E7421AACB}" type="datetime1">
              <a:rPr lang="en-US"/>
              <a:pPr>
                <a:defRPr/>
              </a:pPr>
              <a:t>10/08/17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538" y="6159500"/>
            <a:ext cx="10509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D35A9C4-4065-3141-83C8-211C96792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1" r:id="rId7"/>
    <p:sldLayoutId id="2147484272" r:id="rId8"/>
    <p:sldLayoutId id="2147484279" r:id="rId9"/>
    <p:sldLayoutId id="2147484280" r:id="rId10"/>
    <p:sldLayoutId id="2147484281" r:id="rId11"/>
    <p:sldLayoutId id="2147484282" r:id="rId12"/>
    <p:sldLayoutId id="2147484283" r:id="rId13"/>
    <p:sldLayoutId id="2147484284" r:id="rId14"/>
    <p:sldLayoutId id="2147484285" r:id="rId15"/>
    <p:sldLayoutId id="2147484286" r:id="rId16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sto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sto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sto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sto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sto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sto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sto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sto MT" charset="0"/>
          <a:ea typeface="ＭＳ Ｐゴシック" charset="0"/>
          <a:cs typeface="ＭＳ Ｐゴシック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ts val="2000"/>
        </a:spcAft>
        <a:buFont typeface="Wingdings 2" charset="0"/>
        <a:buChar char="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14400" indent="-457200" algn="l" rtl="0" eaLnBrk="0" fontAlgn="base" hangingPunct="0">
        <a:spcBef>
          <a:spcPct val="0"/>
        </a:spcBef>
        <a:spcAft>
          <a:spcPts val="1000"/>
        </a:spcAft>
        <a:buClr>
          <a:schemeClr val="bg2"/>
        </a:buClr>
        <a:buFont typeface="Wingdings 2" charset="0"/>
        <a:buChar char=""/>
        <a:defRPr sz="22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371600" indent="-457200" algn="l" rtl="0" eaLnBrk="0" fontAlgn="base" hangingPunct="0">
        <a:spcBef>
          <a:spcPct val="0"/>
        </a:spcBef>
        <a:spcAft>
          <a:spcPts val="1000"/>
        </a:spcAft>
        <a:buFont typeface="Wingdings 2" charset="0"/>
        <a:buChar char="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828800" indent="-457200" algn="l" rtl="0" eaLnBrk="0" fontAlgn="base" hangingPunct="0">
        <a:spcBef>
          <a:spcPct val="0"/>
        </a:spcBef>
        <a:spcAft>
          <a:spcPts val="1000"/>
        </a:spcAft>
        <a:buClr>
          <a:schemeClr val="bg2"/>
        </a:buClr>
        <a:buFont typeface="Wingdings 2" charset="0"/>
        <a:buChar char="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286000" indent="-457200" algn="l" rtl="0" eaLnBrk="0" fontAlgn="base" hangingPunct="0">
        <a:spcBef>
          <a:spcPct val="0"/>
        </a:spcBef>
        <a:spcAft>
          <a:spcPts val="1000"/>
        </a:spcAft>
        <a:buFont typeface="Wingdings 2" charset="0"/>
        <a:buChar char="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2397125"/>
            <a:ext cx="8205788" cy="1663700"/>
          </a:xfrm>
        </p:spPr>
        <p:txBody>
          <a:bodyPr rtlCol="0"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A32323"/>
                </a:solidFill>
                <a:ea typeface="+mj-ea"/>
                <a:cs typeface="+mj-cs"/>
              </a:rPr>
              <a:t>Hospital Posts on the Bradford Scheme</a:t>
            </a:r>
            <a:endParaRPr lang="en-US" dirty="0">
              <a:solidFill>
                <a:srgbClr val="A32323"/>
              </a:solidFill>
              <a:ea typeface="+mj-ea"/>
              <a:cs typeface="+mj-cs"/>
            </a:endParaRPr>
          </a:p>
        </p:txBody>
      </p:sp>
      <p:sp>
        <p:nvSpPr>
          <p:cNvPr id="19458" name="Subtitle 2"/>
          <p:cNvSpPr>
            <a:spLocks noGrp="1"/>
          </p:cNvSpPr>
          <p:nvPr>
            <p:ph type="subTitle" idx="1"/>
          </p:nvPr>
        </p:nvSpPr>
        <p:spPr>
          <a:xfrm>
            <a:off x="1590675" y="4465638"/>
            <a:ext cx="5875338" cy="865187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b="1">
                <a:latin typeface="Calisto MT" charset="0"/>
              </a:rPr>
              <a:t> how to make the most of them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>
                <a:solidFill>
                  <a:srgbClr val="A32323"/>
                </a:solidFill>
                <a:latin typeface="Calisto MT" charset="0"/>
              </a:rPr>
              <a:t>Ethical Issues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Capacity to consent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Informed consent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Confidentiality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End of life issues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Reproductive health issues (in O&amp;G)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Take responsibility – if you have misgivings about a practice, </a:t>
            </a:r>
            <a:r>
              <a:rPr lang="en-US" sz="2800" i="1">
                <a:latin typeface="Century Gothic" charset="0"/>
              </a:rPr>
              <a:t>even if it is well established</a:t>
            </a:r>
            <a:r>
              <a:rPr lang="en-US" sz="2800">
                <a:latin typeface="Century Gothic" charset="0"/>
              </a:rPr>
              <a:t>, talk to your supervisor or TPD advisor</a:t>
            </a:r>
          </a:p>
          <a:p>
            <a:pPr eaLnBrk="1" hangingPunct="1">
              <a:spcAft>
                <a:spcPct val="0"/>
              </a:spcAft>
            </a:pPr>
            <a:endParaRPr lang="en-US" sz="2800">
              <a:latin typeface="Century Gothic" charset="0"/>
            </a:endParaRPr>
          </a:p>
          <a:p>
            <a:pPr eaLnBrk="1" hangingPunct="1">
              <a:spcAft>
                <a:spcPct val="0"/>
              </a:spcAft>
            </a:pPr>
            <a:endParaRPr lang="en-US" sz="2800">
              <a:latin typeface="Century 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376238" y="139700"/>
            <a:ext cx="8401050" cy="1284288"/>
          </a:xfrm>
        </p:spPr>
        <p:txBody>
          <a:bodyPr/>
          <a:lstStyle/>
          <a:p>
            <a:pPr eaLnBrk="1" hangingPunct="1"/>
            <a:r>
              <a:rPr lang="en-US" sz="4800">
                <a:solidFill>
                  <a:srgbClr val="A32323"/>
                </a:solidFill>
                <a:latin typeface="Calisto MT" charset="0"/>
              </a:rPr>
              <a:t>The GP-Secondary Care Interface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  <a:cs typeface="Century Gothic" charset="0"/>
              </a:rPr>
              <a:t>Understanding what secondary care has to offer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  <a:cs typeface="Century Gothic" charset="0"/>
              </a:rPr>
              <a:t>Communication between GPs and hospital doctors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  <a:cs typeface="Century Gothic" charset="0"/>
              </a:rPr>
              <a:t>Understanding referral pathways, and what you’</a:t>
            </a:r>
            <a:r>
              <a:rPr lang="en-US" altLang="ja-JP" sz="2800">
                <a:latin typeface="Century Gothic" charset="0"/>
                <a:cs typeface="Century Gothic" charset="0"/>
              </a:rPr>
              <a:t>ll be referring patients for, when you</a:t>
            </a:r>
            <a:r>
              <a:rPr lang="en-GB" altLang="ja-JP" sz="2800">
                <a:latin typeface="Century Gothic" charset="0"/>
                <a:cs typeface="Century Gothic" charset="0"/>
              </a:rPr>
              <a:t>’</a:t>
            </a:r>
            <a:r>
              <a:rPr lang="en-US" altLang="ja-JP" sz="2800">
                <a:latin typeface="Century Gothic" charset="0"/>
                <a:cs typeface="Century Gothic" charset="0"/>
              </a:rPr>
              <a:t>re a GP</a:t>
            </a:r>
            <a:endParaRPr lang="en-US" sz="2800">
              <a:latin typeface="Century Gothic" charset="0"/>
              <a:cs typeface="Century 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>
                <a:solidFill>
                  <a:srgbClr val="A32323"/>
                </a:solidFill>
                <a:latin typeface="Calisto MT" charset="0"/>
              </a:rPr>
              <a:t>What Previous Registrars Say</a:t>
            </a:r>
          </a:p>
        </p:txBody>
      </p:sp>
      <p:sp>
        <p:nvSpPr>
          <p:cNvPr id="3277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800">
                <a:latin typeface="Century Gothic" charset="0"/>
                <a:cs typeface="Century Gothic" charset="0"/>
              </a:rPr>
              <a:t>“It's important to realise, even though you’re doing a hospital rotation, you really need to get out what GP's actually need to know”</a:t>
            </a:r>
          </a:p>
          <a:p>
            <a:pPr eaLnBrk="1" hangingPunct="1">
              <a:spcAft>
                <a:spcPts val="1200"/>
              </a:spcAft>
            </a:pPr>
            <a:r>
              <a:rPr lang="en-US" sz="2800">
                <a:latin typeface="Century Gothic" charset="0"/>
                <a:cs typeface="Century Gothic" charset="0"/>
              </a:rPr>
              <a:t> “For instance, in Obs and Gynae instead of being in theatres a lot, spend more times in Gynae outpatient clinics - see what GPs refer, learn acute assessments in MAC, learn how to insert a speculum etc"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>
                <a:solidFill>
                  <a:srgbClr val="A32323"/>
                </a:solidFill>
                <a:latin typeface="Calisto MT" charset="0"/>
              </a:rPr>
              <a:t>What Previous Registrars Say</a:t>
            </a:r>
            <a:endParaRPr lang="en-US" sz="4800">
              <a:latin typeface="Calisto MT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8001000" cy="47656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Wingdings 2" pitchFamily="18" charset="2"/>
              <a:buChar char=""/>
              <a:defRPr/>
            </a:pPr>
            <a:r>
              <a:rPr lang="en-US" sz="2800" dirty="0" smtClean="0">
                <a:latin typeface="Century Gothic"/>
                <a:ea typeface="+mn-ea"/>
                <a:cs typeface="Century Gothic"/>
              </a:rPr>
              <a:t>“HDR </a:t>
            </a:r>
            <a:r>
              <a:rPr lang="en-US" sz="2800" dirty="0">
                <a:latin typeface="Century Gothic"/>
                <a:ea typeface="+mn-ea"/>
                <a:cs typeface="Century Gothic"/>
              </a:rPr>
              <a:t>attendance - whilst in hospital it is possible if you really try and registrars have managed to attend a good number even when doing A&amp;E and Medicine</a:t>
            </a:r>
            <a:r>
              <a:rPr lang="en-US" sz="2800" dirty="0" smtClean="0">
                <a:latin typeface="Century Gothic"/>
                <a:ea typeface="+mn-ea"/>
                <a:cs typeface="Century Gothic"/>
              </a:rPr>
              <a:t>”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Wingdings 2" pitchFamily="18" charset="2"/>
              <a:buChar char=""/>
              <a:defRPr/>
            </a:pPr>
            <a:r>
              <a:rPr lang="en-US" sz="2800" dirty="0">
                <a:latin typeface="Century Gothic"/>
                <a:ea typeface="+mn-ea"/>
                <a:cs typeface="Century Gothic"/>
              </a:rPr>
              <a:t>“Try and sit in on lots of outpatient </a:t>
            </a:r>
            <a:r>
              <a:rPr lang="en-US" sz="2800" dirty="0" smtClean="0">
                <a:latin typeface="Century Gothic"/>
                <a:ea typeface="+mn-ea"/>
                <a:cs typeface="Century Gothic"/>
              </a:rPr>
              <a:t>clinics”</a:t>
            </a:r>
            <a:endParaRPr lang="en-US" sz="2800" dirty="0">
              <a:latin typeface="Century Gothic"/>
              <a:ea typeface="+mn-ea"/>
              <a:cs typeface="Century Gothic"/>
            </a:endParaRP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buFont typeface="Wingdings 2" pitchFamily="18" charset="2"/>
              <a:buChar char=""/>
              <a:defRPr/>
            </a:pPr>
            <a:r>
              <a:rPr lang="en-US" sz="2800" dirty="0" smtClean="0">
                <a:latin typeface="Century Gothic"/>
                <a:ea typeface="+mn-ea"/>
                <a:cs typeface="Century Gothic"/>
              </a:rPr>
              <a:t>“Get </a:t>
            </a:r>
            <a:r>
              <a:rPr lang="en-US" sz="2800" dirty="0">
                <a:latin typeface="Century Gothic"/>
                <a:ea typeface="+mn-ea"/>
                <a:cs typeface="Century Gothic"/>
              </a:rPr>
              <a:t>all your </a:t>
            </a:r>
            <a:r>
              <a:rPr lang="en-US" sz="2800" dirty="0" smtClean="0">
                <a:latin typeface="Century Gothic"/>
                <a:ea typeface="+mn-ea"/>
                <a:cs typeface="Century Gothic"/>
              </a:rPr>
              <a:t>Clinical Examination and Procedural </a:t>
            </a:r>
            <a:r>
              <a:rPr lang="en-US" sz="2800" dirty="0" err="1" smtClean="0">
                <a:latin typeface="Century Gothic"/>
                <a:ea typeface="+mn-ea"/>
                <a:cs typeface="Century Gothic"/>
              </a:rPr>
              <a:t>Skiils</a:t>
            </a:r>
            <a:r>
              <a:rPr lang="en-US" sz="2800" dirty="0" smtClean="0">
                <a:latin typeface="Century Gothic"/>
                <a:ea typeface="+mn-ea"/>
                <a:cs typeface="Century Gothic"/>
              </a:rPr>
              <a:t> (CEPS</a:t>
            </a:r>
            <a:r>
              <a:rPr lang="en-US" sz="2800" dirty="0">
                <a:latin typeface="Century Gothic"/>
                <a:ea typeface="+mn-ea"/>
                <a:cs typeface="Century Gothic"/>
              </a:rPr>
              <a:t>)</a:t>
            </a:r>
            <a:r>
              <a:rPr lang="en-US" sz="2800" dirty="0" smtClean="0">
                <a:latin typeface="Century Gothic"/>
                <a:ea typeface="+mn-ea"/>
                <a:cs typeface="Century Gothic"/>
              </a:rPr>
              <a:t> </a:t>
            </a:r>
            <a:r>
              <a:rPr lang="en-US" sz="2800" dirty="0">
                <a:latin typeface="Century Gothic"/>
                <a:ea typeface="+mn-ea"/>
                <a:cs typeface="Century Gothic"/>
              </a:rPr>
              <a:t>done before finishing hospital posts (much easier getting a </a:t>
            </a:r>
            <a:r>
              <a:rPr lang="en-US" sz="2800" dirty="0" err="1">
                <a:latin typeface="Century Gothic"/>
                <a:ea typeface="+mn-ea"/>
                <a:cs typeface="Century Gothic"/>
              </a:rPr>
              <a:t>reg</a:t>
            </a:r>
            <a:r>
              <a:rPr lang="en-US" sz="2800" dirty="0">
                <a:latin typeface="Century Gothic"/>
                <a:ea typeface="+mn-ea"/>
                <a:cs typeface="Century Gothic"/>
              </a:rPr>
              <a:t> in A&amp;E watching you do a PR then trying to do it in </a:t>
            </a:r>
            <a:r>
              <a:rPr lang="en-US" sz="2800" dirty="0" smtClean="0">
                <a:latin typeface="Century Gothic"/>
                <a:ea typeface="+mn-ea"/>
                <a:cs typeface="Century Gothic"/>
              </a:rPr>
              <a:t>GP-land)”</a:t>
            </a:r>
            <a:endParaRPr lang="en-US" sz="2800" dirty="0">
              <a:latin typeface="Century Gothic"/>
              <a:ea typeface="+mn-ea"/>
              <a:cs typeface="Century Gothic"/>
            </a:endParaRPr>
          </a:p>
          <a:p>
            <a:pPr marL="0" indent="0" eaLnBrk="1" fontAlgn="auto" hangingPunct="1">
              <a:spcBef>
                <a:spcPts val="0"/>
              </a:spcBef>
              <a:buFont typeface="Wingdings 2" pitchFamily="18" charset="2"/>
              <a:buNone/>
              <a:defRPr/>
            </a:pPr>
            <a:endParaRPr lang="en-US" sz="2800" dirty="0">
              <a:latin typeface="Century Gothic"/>
              <a:ea typeface="+mn-ea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>
                <a:solidFill>
                  <a:srgbClr val="A32323"/>
                </a:solidFill>
                <a:latin typeface="Calisto MT" charset="0"/>
              </a:rPr>
              <a:t>What Previous Registrars Say</a:t>
            </a:r>
          </a:p>
        </p:txBody>
      </p:sp>
      <p:sp>
        <p:nvSpPr>
          <p:cNvPr id="3481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 dirty="0">
                <a:latin typeface="Century Gothic" charset="0"/>
                <a:cs typeface="Century Gothic" charset="0"/>
              </a:rPr>
              <a:t>“In A&amp;E - spend as much </a:t>
            </a:r>
            <a:r>
              <a:rPr lang="en-US" sz="2800" dirty="0" smtClean="0">
                <a:latin typeface="Century Gothic" charset="0"/>
                <a:cs typeface="Century Gothic" charset="0"/>
              </a:rPr>
              <a:t>time </a:t>
            </a:r>
            <a:r>
              <a:rPr lang="en-US" sz="2800" dirty="0">
                <a:latin typeface="Century Gothic" charset="0"/>
                <a:cs typeface="Century Gothic" charset="0"/>
              </a:rPr>
              <a:t>as possible in minors”</a:t>
            </a:r>
            <a:endParaRPr lang="en-US" altLang="ja-JP" sz="2800" dirty="0">
              <a:latin typeface="Century Gothic" charset="0"/>
              <a:cs typeface="Century Gothic" charset="0"/>
            </a:endParaRPr>
          </a:p>
          <a:p>
            <a:pPr eaLnBrk="1" hangingPunct="1">
              <a:spcAft>
                <a:spcPct val="0"/>
              </a:spcAft>
            </a:pPr>
            <a:r>
              <a:rPr lang="en-US" sz="2800" dirty="0">
                <a:latin typeface="Century Gothic" charset="0"/>
                <a:cs typeface="Century Gothic" charset="0"/>
              </a:rPr>
              <a:t>“In </a:t>
            </a:r>
            <a:r>
              <a:rPr lang="en-US" sz="2800" dirty="0" err="1">
                <a:latin typeface="Century Gothic" charset="0"/>
                <a:cs typeface="Century Gothic" charset="0"/>
              </a:rPr>
              <a:t>Paeds</a:t>
            </a:r>
            <a:r>
              <a:rPr lang="en-US" sz="2800" dirty="0">
                <a:latin typeface="Century Gothic" charset="0"/>
                <a:cs typeface="Century Gothic" charset="0"/>
              </a:rPr>
              <a:t> - take heart that PAR is really useful for seeing lots of sick kids as you rarely see any in GP-land”</a:t>
            </a:r>
            <a:endParaRPr lang="en-US" altLang="ja-JP" sz="2800" dirty="0">
              <a:latin typeface="Century Gothic" charset="0"/>
              <a:cs typeface="Century Gothic" charset="0"/>
            </a:endParaRPr>
          </a:p>
          <a:p>
            <a:pPr eaLnBrk="1" hangingPunct="1">
              <a:spcAft>
                <a:spcPct val="0"/>
              </a:spcAft>
            </a:pPr>
            <a:r>
              <a:rPr lang="en-US" sz="2800" dirty="0">
                <a:latin typeface="Century Gothic" charset="0"/>
                <a:cs typeface="Century Gothic" charset="0"/>
              </a:rPr>
              <a:t>“In </a:t>
            </a:r>
            <a:r>
              <a:rPr lang="en-US" sz="2800" dirty="0" err="1">
                <a:latin typeface="Century Gothic" charset="0"/>
                <a:cs typeface="Century Gothic" charset="0"/>
              </a:rPr>
              <a:t>Gynae</a:t>
            </a:r>
            <a:r>
              <a:rPr lang="en-US" sz="2800" dirty="0">
                <a:latin typeface="Century Gothic" charset="0"/>
                <a:cs typeface="Century Gothic" charset="0"/>
              </a:rPr>
              <a:t> - do lots of clinics and get good at </a:t>
            </a:r>
            <a:r>
              <a:rPr lang="en-US" sz="2800" dirty="0" err="1">
                <a:latin typeface="Century Gothic" charset="0"/>
                <a:cs typeface="Century Gothic" charset="0"/>
              </a:rPr>
              <a:t>gynae</a:t>
            </a:r>
            <a:r>
              <a:rPr lang="en-US" sz="2800" dirty="0">
                <a:latin typeface="Century Gothic" charset="0"/>
                <a:cs typeface="Century Gothic" charset="0"/>
              </a:rPr>
              <a:t> examinations.”</a:t>
            </a:r>
            <a:endParaRPr lang="en-US" altLang="ja-JP" sz="2800" dirty="0">
              <a:latin typeface="Century Gothic" charset="0"/>
              <a:cs typeface="Century Gothic" charset="0"/>
            </a:endParaRPr>
          </a:p>
          <a:p>
            <a:pPr eaLnBrk="1" hangingPunct="1">
              <a:spcAft>
                <a:spcPct val="0"/>
              </a:spcAft>
            </a:pPr>
            <a:endParaRPr lang="en-US" sz="2800" dirty="0">
              <a:latin typeface="Century Gothic" charset="0"/>
              <a:cs typeface="Century Gothic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A32323"/>
                </a:solidFill>
                <a:latin typeface="Calisto MT" charset="0"/>
              </a:rPr>
              <a:t>And Finally . . .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320675" y="1758950"/>
            <a:ext cx="8499475" cy="3921125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Century Gothic" charset="0"/>
                <a:cs typeface="Century Gothic" charset="0"/>
              </a:rPr>
              <a:t>If you haven’t already – become a member of the BMA while in training</a:t>
            </a:r>
          </a:p>
          <a:p>
            <a:pPr eaLnBrk="1" hangingPunct="1"/>
            <a:r>
              <a:rPr lang="en-US" sz="2800" dirty="0">
                <a:latin typeface="Century Gothic" charset="0"/>
                <a:cs typeface="Century Gothic" charset="0"/>
              </a:rPr>
              <a:t>Employment issues – holidays, maternity pay </a:t>
            </a:r>
            <a:r>
              <a:rPr lang="en-US" sz="2800" dirty="0" err="1">
                <a:latin typeface="Century Gothic" charset="0"/>
                <a:cs typeface="Century Gothic" charset="0"/>
              </a:rPr>
              <a:t>etc</a:t>
            </a:r>
            <a:r>
              <a:rPr lang="en-US" sz="2800" dirty="0">
                <a:latin typeface="Century Gothic" charset="0"/>
                <a:cs typeface="Century Gothic" charset="0"/>
              </a:rPr>
              <a:t> – can be a minefield so worth having proper </a:t>
            </a:r>
            <a:r>
              <a:rPr lang="en-US" sz="2800" dirty="0" smtClean="0">
                <a:latin typeface="Century Gothic" charset="0"/>
                <a:cs typeface="Century Gothic" charset="0"/>
              </a:rPr>
              <a:t>representation</a:t>
            </a:r>
          </a:p>
          <a:p>
            <a:pPr eaLnBrk="1" hangingPunct="1"/>
            <a:r>
              <a:rPr lang="en-US" sz="2800" dirty="0" smtClean="0">
                <a:latin typeface="Century Gothic" charset="0"/>
                <a:cs typeface="Century Gothic" charset="0"/>
              </a:rPr>
              <a:t>You should have a ‘new contract’ and this should include a job plan with specific GP educational time in contracted time. This is new and we a keen to evaluate this.</a:t>
            </a:r>
            <a:endParaRPr lang="en-US" sz="2800" dirty="0">
              <a:latin typeface="Century Gothic" charset="0"/>
              <a:cs typeface="Century Gothic" charset="0"/>
            </a:endParaRPr>
          </a:p>
          <a:p>
            <a:pPr eaLnBrk="1" hangingPunct="1"/>
            <a:r>
              <a:rPr lang="en-US" sz="2800" dirty="0">
                <a:latin typeface="Century Gothic" charset="0"/>
                <a:cs typeface="Century Gothic" charset="0"/>
              </a:rPr>
              <a:t>Good luck and keep up the good work!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>
                <a:solidFill>
                  <a:schemeClr val="accent2"/>
                </a:solidFill>
                <a:latin typeface="Calisto MT" charset="0"/>
              </a:rPr>
              <a:t>Hospital Posts</a:t>
            </a:r>
          </a:p>
        </p:txBody>
      </p:sp>
      <p:sp>
        <p:nvSpPr>
          <p:cNvPr id="15363" name="Tex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You will gain useful clinical knowledge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But how else can you make your experience useful for your future in GP?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What could you reflect on and put in your eportfolio?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20675" y="139700"/>
            <a:ext cx="8470900" cy="1366838"/>
          </a:xfrm>
        </p:spPr>
        <p:txBody>
          <a:bodyPr/>
          <a:lstStyle/>
          <a:p>
            <a:pPr eaLnBrk="1" hangingPunct="1"/>
            <a:r>
              <a:rPr lang="en-US" sz="4000">
                <a:solidFill>
                  <a:srgbClr val="A32323"/>
                </a:solidFill>
                <a:latin typeface="Calisto MT" charset="0"/>
              </a:rPr>
              <a:t>Generic Aspects of Hospital Practice Useful for your Future as a GP 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41350" y="2009775"/>
            <a:ext cx="8045450" cy="4368800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Medical teamwork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Safe prescribing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Multidisciplinary teamwork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Communication skills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How families behave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Significant event analysis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Ethical issues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The hospital-GP interface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>
                <a:solidFill>
                  <a:srgbClr val="A32323"/>
                </a:solidFill>
                <a:latin typeface="Calisto MT" charset="0"/>
              </a:rPr>
              <a:t>Medical Teamwork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Support for colleagues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Allocation of work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Effective </a:t>
            </a:r>
            <a:r>
              <a:rPr lang="en-US" sz="2800" b="1" i="1" u="sng">
                <a:latin typeface="Century Gothic" charset="0"/>
              </a:rPr>
              <a:t>handover</a:t>
            </a:r>
            <a:r>
              <a:rPr lang="en-US" sz="2800">
                <a:solidFill>
                  <a:srgbClr val="FF6600"/>
                </a:solidFill>
                <a:latin typeface="Century Gothic" charset="0"/>
              </a:rPr>
              <a:t> </a:t>
            </a:r>
            <a:r>
              <a:rPr lang="en-US" sz="2800">
                <a:latin typeface="Century Gothic" charset="0"/>
              </a:rPr>
              <a:t>of important information – essential in hospital shift system, especially useful in GP if you work LTFT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>
                <a:solidFill>
                  <a:schemeClr val="accent2"/>
                </a:solidFill>
                <a:latin typeface="Calisto MT" charset="0"/>
              </a:rPr>
              <a:t>Safe Prescribing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Hospital ‘zero tolerance’ policy for prescribing in allergic patients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Easier in GP when prescribing on computer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Sounds obvious but - look it up if its an unfamiliar drug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Be extra careful when prescribing for children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334963" y="274638"/>
            <a:ext cx="8442325" cy="1143000"/>
          </a:xfrm>
        </p:spPr>
        <p:txBody>
          <a:bodyPr/>
          <a:lstStyle/>
          <a:p>
            <a:pPr eaLnBrk="1" hangingPunct="1"/>
            <a:r>
              <a:rPr lang="en-US" sz="4800">
                <a:solidFill>
                  <a:srgbClr val="A32323"/>
                </a:solidFill>
                <a:latin typeface="Calisto MT" charset="0"/>
              </a:rPr>
              <a:t>Multidisciplinary Teamwork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Understand the roles of team members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Especially other health professionals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Respect their skills and contribution to patient care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Ensure effective communication with other team members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>
                <a:solidFill>
                  <a:srgbClr val="A32323"/>
                </a:solidFill>
                <a:latin typeface="Calisto MT" charset="0"/>
              </a:rPr>
              <a:t>Communication Skills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With patients 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With relatives 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With colleagues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With other team member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Record keeping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>
                <a:solidFill>
                  <a:srgbClr val="A32323"/>
                </a:solidFill>
                <a:latin typeface="Calisto MT" charset="0"/>
              </a:rPr>
              <a:t>How Families Behave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Many family interactions visible in hospital specialties especially A&amp;E, Paediatrics, Medicine for the Elderly and Palliative Care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In GP family a</a:t>
            </a:r>
            <a:r>
              <a:rPr lang="en-US" altLang="ja-JP" sz="2800">
                <a:latin typeface="Century Gothic" charset="0"/>
                <a:ea typeface="ＭＳ 明朝" charset="0"/>
                <a:cs typeface="ＭＳ 明朝" charset="0"/>
              </a:rPr>
              <a:t>re generally in the background – but in hospital they</a:t>
            </a:r>
            <a:r>
              <a:rPr lang="en-GB" altLang="ja-JP" sz="2800">
                <a:latin typeface="Century Gothic" charset="0"/>
                <a:ea typeface="ＭＳ 明朝" charset="0"/>
                <a:cs typeface="ＭＳ 明朝" charset="0"/>
              </a:rPr>
              <a:t>’</a:t>
            </a:r>
            <a:r>
              <a:rPr lang="en-US" altLang="ja-JP" sz="2800">
                <a:latin typeface="Century Gothic" charset="0"/>
                <a:ea typeface="ＭＳ 明朝" charset="0"/>
                <a:cs typeface="ＭＳ 明朝" charset="0"/>
              </a:rPr>
              <a:t>re often there for you to observe</a:t>
            </a:r>
          </a:p>
          <a:p>
            <a:pPr eaLnBrk="1" hangingPunct="1">
              <a:spcAft>
                <a:spcPct val="0"/>
              </a:spcAft>
            </a:pPr>
            <a:r>
              <a:rPr lang="en-US" altLang="ja-JP" sz="2800">
                <a:latin typeface="Century Gothic" charset="0"/>
                <a:ea typeface="ＭＳ 明朝" charset="0"/>
                <a:cs typeface="ＭＳ 明朝" charset="0"/>
              </a:rPr>
              <a:t>Exceptions in GP – patients with dementia, children</a:t>
            </a:r>
          </a:p>
          <a:p>
            <a:pPr eaLnBrk="1" hangingPunct="1">
              <a:spcAft>
                <a:spcPct val="0"/>
              </a:spcAft>
            </a:pPr>
            <a:endParaRPr lang="en-US" sz="2800">
              <a:latin typeface="Century 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>
                <a:solidFill>
                  <a:srgbClr val="A32323"/>
                </a:solidFill>
                <a:latin typeface="Calisto MT" charset="0"/>
              </a:rPr>
              <a:t>Significant Event Analysis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Looking at what</a:t>
            </a:r>
            <a:r>
              <a:rPr lang="en-GB" sz="2800">
                <a:latin typeface="Century Gothic" charset="0"/>
              </a:rPr>
              <a:t>’</a:t>
            </a:r>
            <a:r>
              <a:rPr lang="en-US" altLang="ja-JP" sz="2800">
                <a:latin typeface="Century Gothic" charset="0"/>
                <a:ea typeface="ＭＳ 明朝" charset="0"/>
                <a:cs typeface="ＭＳ 明朝" charset="0"/>
              </a:rPr>
              <a:t>s happened when something went wrong or nearly did so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Looking at the feelings of everyone involved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Reviewing the organisational systems involved</a:t>
            </a:r>
          </a:p>
          <a:p>
            <a:pPr eaLnBrk="1" hangingPunct="1">
              <a:spcAft>
                <a:spcPct val="0"/>
              </a:spcAft>
            </a:pPr>
            <a:r>
              <a:rPr lang="en-US" sz="2800">
                <a:latin typeface="Century Gothic" charset="0"/>
              </a:rPr>
              <a:t>Working out how to prevent a recurrence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557</TotalTime>
  <Words>733</Words>
  <Application>Microsoft Macintosh PowerPoint</Application>
  <PresentationFormat>On-screen Show (4:3)</PresentationFormat>
  <Paragraphs>84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Travelogue</vt:lpstr>
      <vt:lpstr>Hospital Posts on the Bradford Scheme</vt:lpstr>
      <vt:lpstr>Hospital Posts</vt:lpstr>
      <vt:lpstr>Generic Aspects of Hospital Practice Useful for your Future as a GP </vt:lpstr>
      <vt:lpstr>Medical Teamwork</vt:lpstr>
      <vt:lpstr>Safe Prescribing</vt:lpstr>
      <vt:lpstr>Multidisciplinary Teamwork</vt:lpstr>
      <vt:lpstr>Communication Skills</vt:lpstr>
      <vt:lpstr>How Families Behave</vt:lpstr>
      <vt:lpstr>Significant Event Analysis</vt:lpstr>
      <vt:lpstr>Ethical Issues</vt:lpstr>
      <vt:lpstr>The GP-Secondary Care Interface</vt:lpstr>
      <vt:lpstr>What Previous Registrars Say</vt:lpstr>
      <vt:lpstr>What Previous Registrars Say</vt:lpstr>
      <vt:lpstr>What Previous Registrars Say</vt:lpstr>
      <vt:lpstr>And Finally . . 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Posts on Bradford VTS</dc:title>
  <dc:creator>Maggie Eisner</dc:creator>
  <cp:lastModifiedBy>Nicholas Price</cp:lastModifiedBy>
  <cp:revision>26</cp:revision>
  <dcterms:created xsi:type="dcterms:W3CDTF">2011-08-06T09:51:22Z</dcterms:created>
  <dcterms:modified xsi:type="dcterms:W3CDTF">2017-08-10T06:46:18Z</dcterms:modified>
</cp:coreProperties>
</file>