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1pPr>
    <a:lvl2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2pPr>
    <a:lvl3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3pPr>
    <a:lvl4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4pPr>
    <a:lvl5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5pPr>
    <a:lvl6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6pPr>
    <a:lvl7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7pPr>
    <a:lvl8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8pPr>
    <a:lvl9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aj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5EE"/>
          </a:solidFill>
        </a:fill>
      </a:tcStyle>
    </a:wholeTbl>
    <a:band2H>
      <a:tcTxStyle/>
      <a:tcStyle>
        <a:tcBdr/>
        <a:fill>
          <a:solidFill>
            <a:srgbClr val="E8EBF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EE5CD"/>
          </a:solidFill>
        </a:fill>
      </a:tcStyle>
    </a:wholeTbl>
    <a:band2H>
      <a:tcTxStyle/>
      <a:tcStyle>
        <a:tcBdr/>
        <a:fill>
          <a:solidFill>
            <a:srgbClr val="E8F2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8D3E5"/>
          </a:solidFill>
        </a:fill>
      </a:tcStyle>
    </a:wholeTbl>
    <a:band2H>
      <a:tcTxStyle/>
      <a:tcStyle>
        <a:tcBdr/>
        <a:fill>
          <a:solidFill>
            <a:srgbClr val="ECEAF3"/>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36" d="100"/>
          <a:sy n="36" d="100"/>
        </p:scale>
        <p:origin x="-404" y="32"/>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8" name="Shape 158"/>
          <p:cNvSpPr>
            <a:spLocks noGrp="1" noRot="1" noChangeAspect="1"/>
          </p:cNvSpPr>
          <p:nvPr>
            <p:ph type="sldImg"/>
          </p:nvPr>
        </p:nvSpPr>
        <p:spPr>
          <a:xfrm>
            <a:off x="1143000" y="685800"/>
            <a:ext cx="4572000" cy="3429000"/>
          </a:xfrm>
          <a:prstGeom prst="rect">
            <a:avLst/>
          </a:prstGeom>
        </p:spPr>
        <p:txBody>
          <a:bodyPr/>
          <a:lstStyle/>
          <a:p>
            <a:endParaRPr/>
          </a:p>
        </p:txBody>
      </p:sp>
      <p:sp>
        <p:nvSpPr>
          <p:cNvPr id="159" name="Shape 15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000431353"/>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p:spTree>
      <p:nvGrpSpPr>
        <p:cNvPr id="1" name=""/>
        <p:cNvGrpSpPr/>
        <p:nvPr/>
      </p:nvGrpSpPr>
      <p:grpSpPr>
        <a:xfrm>
          <a:off x="0" y="0"/>
          <a:ext cx="0" cy="0"/>
          <a:chOff x="0" y="0"/>
          <a:chExt cx="0" cy="0"/>
        </a:xfrm>
      </p:grpSpPr>
      <p:sp>
        <p:nvSpPr>
          <p:cNvPr id="11" name="Body Level One…"/>
          <p:cNvSpPr txBox="1">
            <a:spLocks noGrp="1"/>
          </p:cNvSpPr>
          <p:nvPr>
            <p:ph type="body" sz="quarter" idx="1" hasCustomPrompt="1"/>
          </p:nvPr>
        </p:nvSpPr>
        <p:spPr>
          <a:xfrm>
            <a:off x="1219200" y="11986162"/>
            <a:ext cx="21945599" cy="605793"/>
          </a:xfrm>
          <a:prstGeom prst="rect">
            <a:avLst/>
          </a:prstGeom>
        </p:spPr>
        <p:txBody>
          <a:bodyPr/>
          <a:lstStyle>
            <a:lvl1pPr marL="0" indent="0" algn="ctr" defTabSz="825500">
              <a:lnSpc>
                <a:spcPct val="100000"/>
              </a:lnSpc>
              <a:spcBef>
                <a:spcPts val="0"/>
              </a:spcBef>
              <a:buSzTx/>
              <a:buNone/>
              <a:defRPr sz="3000" spc="-29">
                <a:latin typeface="Graphik Medium"/>
                <a:ea typeface="Graphik Medium"/>
                <a:cs typeface="Graphik Medium"/>
                <a:sym typeface="Graphik Medium"/>
              </a:defRPr>
            </a:lvl1pPr>
            <a:lvl2pPr marL="918439" indent="-372339" algn="ctr" defTabSz="825500">
              <a:lnSpc>
                <a:spcPct val="100000"/>
              </a:lnSpc>
              <a:spcBef>
                <a:spcPts val="0"/>
              </a:spcBef>
              <a:defRPr sz="3000" spc="-29">
                <a:latin typeface="Graphik Medium"/>
                <a:ea typeface="Graphik Medium"/>
                <a:cs typeface="Graphik Medium"/>
                <a:sym typeface="Graphik Medium"/>
              </a:defRPr>
            </a:lvl2pPr>
            <a:lvl3pPr marL="1464539" indent="-372339" algn="ctr" defTabSz="825500">
              <a:lnSpc>
                <a:spcPct val="100000"/>
              </a:lnSpc>
              <a:spcBef>
                <a:spcPts val="0"/>
              </a:spcBef>
              <a:defRPr sz="3000" spc="-29">
                <a:latin typeface="Graphik Medium"/>
                <a:ea typeface="Graphik Medium"/>
                <a:cs typeface="Graphik Medium"/>
                <a:sym typeface="Graphik Medium"/>
              </a:defRPr>
            </a:lvl3pPr>
            <a:lvl4pPr marL="2010640" indent="-372340" algn="ctr" defTabSz="825500">
              <a:lnSpc>
                <a:spcPct val="100000"/>
              </a:lnSpc>
              <a:spcBef>
                <a:spcPts val="0"/>
              </a:spcBef>
              <a:defRPr sz="3000" spc="-29">
                <a:latin typeface="Graphik Medium"/>
                <a:ea typeface="Graphik Medium"/>
                <a:cs typeface="Graphik Medium"/>
                <a:sym typeface="Graphik Medium"/>
              </a:defRPr>
            </a:lvl4pPr>
            <a:lvl5pPr marL="2556740" indent="-372340" algn="ctr" defTabSz="825500">
              <a:lnSpc>
                <a:spcPct val="100000"/>
              </a:lnSpc>
              <a:spcBef>
                <a:spcPts val="0"/>
              </a:spcBef>
              <a:defRPr sz="3000" spc="-29">
                <a:latin typeface="Graphik Medium"/>
                <a:ea typeface="Graphik Medium"/>
                <a:cs typeface="Graphik Medium"/>
                <a:sym typeface="Graphik Medium"/>
              </a:defRPr>
            </a:lvl5pPr>
          </a:lstStyle>
          <a:p>
            <a:r>
              <a:t>Author and Date</a:t>
            </a:r>
          </a:p>
          <a:p>
            <a:pPr lvl="1"/>
            <a:endParaRPr/>
          </a:p>
          <a:p>
            <a:pPr lvl="2"/>
            <a:endParaRPr/>
          </a:p>
          <a:p>
            <a:pPr lvl="3"/>
            <a:endParaRPr/>
          </a:p>
          <a:p>
            <a:pPr lvl="4"/>
            <a:endParaRPr/>
          </a:p>
        </p:txBody>
      </p:sp>
      <p:sp>
        <p:nvSpPr>
          <p:cNvPr id="12" name="Presentation Title"/>
          <p:cNvSpPr txBox="1">
            <a:spLocks noGrp="1"/>
          </p:cNvSpPr>
          <p:nvPr>
            <p:ph type="title" hasCustomPrompt="1"/>
          </p:nvPr>
        </p:nvSpPr>
        <p:spPr>
          <a:xfrm>
            <a:off x="1219200" y="3543300"/>
            <a:ext cx="21945600" cy="4267200"/>
          </a:xfrm>
          <a:prstGeom prst="rect">
            <a:avLst/>
          </a:prstGeom>
        </p:spPr>
        <p:txBody>
          <a:bodyPr anchor="b"/>
          <a:lstStyle>
            <a:lvl1pPr>
              <a:defRPr sz="12800" spc="-128"/>
            </a:lvl1pPr>
          </a:lstStyle>
          <a:p>
            <a:r>
              <a:t>Presentation Title</a:t>
            </a:r>
          </a:p>
        </p:txBody>
      </p:sp>
      <p:sp>
        <p:nvSpPr>
          <p:cNvPr id="13" name="Body Level One…"/>
          <p:cNvSpPr txBox="1">
            <a:spLocks noGrp="1"/>
          </p:cNvSpPr>
          <p:nvPr>
            <p:ph type="body" sz="quarter" idx="21" hasCustomPrompt="1"/>
          </p:nvPr>
        </p:nvSpPr>
        <p:spPr>
          <a:xfrm>
            <a:off x="1219200" y="7567579"/>
            <a:ext cx="21945600" cy="2250595"/>
          </a:xfrm>
          <a:prstGeom prst="rect">
            <a:avLst/>
          </a:prstGeom>
        </p:spPr>
        <p:txBody>
          <a:bodyPr/>
          <a:lstStyle>
            <a:lvl1pPr marL="0" indent="0" algn="ctr" defTabSz="825500">
              <a:lnSpc>
                <a:spcPct val="100000"/>
              </a:lnSpc>
              <a:spcBef>
                <a:spcPts val="0"/>
              </a:spcBef>
              <a:buSzTx/>
              <a:buNone/>
              <a:defRPr sz="6000" spc="-100">
                <a:latin typeface="Graphik Semibold"/>
                <a:ea typeface="Graphik Semibold"/>
                <a:cs typeface="Graphik Semibold"/>
                <a:sym typeface="Graphik Semibold"/>
              </a:defRPr>
            </a:lvl1pPr>
          </a:lstStyle>
          <a:p>
            <a:r>
              <a:t>Presentation Subtitle</a:t>
            </a:r>
          </a:p>
        </p:txBody>
      </p:sp>
      <p:sp>
        <p:nvSpPr>
          <p:cNvPr id="14"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idx="1" hasCustomPrompt="1"/>
          </p:nvPr>
        </p:nvSpPr>
        <p:spPr>
          <a:xfrm>
            <a:off x="1219200" y="3251200"/>
            <a:ext cx="21945600" cy="6604000"/>
          </a:xfrm>
          <a:prstGeom prst="rect">
            <a:avLst/>
          </a:prstGeom>
        </p:spPr>
        <p:txBody>
          <a:bodyPr anchor="ctr"/>
          <a:lstStyle>
            <a:lvl1pPr marL="0" indent="0" algn="ctr" defTabSz="2438400">
              <a:lnSpc>
                <a:spcPct val="80000"/>
              </a:lnSpc>
              <a:spcBef>
                <a:spcPts val="0"/>
              </a:spcBef>
              <a:buSzTx/>
              <a:buNone/>
              <a:defRPr sz="12800">
                <a:latin typeface="Canela Regular"/>
                <a:ea typeface="Canela Regular"/>
                <a:cs typeface="Canela Regular"/>
                <a:sym typeface="Canela Regular"/>
              </a:defRPr>
            </a:lvl1pPr>
            <a:lvl2pPr marL="0" indent="0" algn="ctr" defTabSz="2438400">
              <a:lnSpc>
                <a:spcPct val="80000"/>
              </a:lnSpc>
              <a:spcBef>
                <a:spcPts val="0"/>
              </a:spcBef>
              <a:buSzTx/>
              <a:buNone/>
              <a:defRPr sz="12800">
                <a:latin typeface="Canela Regular"/>
                <a:ea typeface="Canela Regular"/>
                <a:cs typeface="Canela Regular"/>
                <a:sym typeface="Canela Regular"/>
              </a:defRPr>
            </a:lvl2pPr>
            <a:lvl3pPr marL="0" indent="0" algn="ctr" defTabSz="2438400">
              <a:lnSpc>
                <a:spcPct val="80000"/>
              </a:lnSpc>
              <a:spcBef>
                <a:spcPts val="0"/>
              </a:spcBef>
              <a:buSzTx/>
              <a:buNone/>
              <a:defRPr sz="12800">
                <a:latin typeface="Canela Regular"/>
                <a:ea typeface="Canela Regular"/>
                <a:cs typeface="Canela Regular"/>
                <a:sym typeface="Canela Regular"/>
              </a:defRPr>
            </a:lvl3pPr>
            <a:lvl4pPr marL="0" indent="0" algn="ctr" defTabSz="2438400">
              <a:lnSpc>
                <a:spcPct val="80000"/>
              </a:lnSpc>
              <a:spcBef>
                <a:spcPts val="0"/>
              </a:spcBef>
              <a:buSzTx/>
              <a:buNone/>
              <a:defRPr sz="12800">
                <a:latin typeface="Canela Regular"/>
                <a:ea typeface="Canela Regular"/>
                <a:cs typeface="Canela Regular"/>
                <a:sym typeface="Canela Regular"/>
              </a:defRPr>
            </a:lvl4pPr>
            <a:lvl5pPr marL="0" indent="0" algn="ctr" defTabSz="2438400">
              <a:lnSpc>
                <a:spcPct val="80000"/>
              </a:lnSpc>
              <a:spcBef>
                <a:spcPts val="0"/>
              </a:spcBef>
              <a:buSzTx/>
              <a:buNone/>
              <a:defRPr sz="12800">
                <a:latin typeface="Canela Regular"/>
                <a:ea typeface="Canela Regular"/>
                <a:cs typeface="Canela Regular"/>
                <a:sym typeface="Canela Regular"/>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Body Level One…"/>
          <p:cNvSpPr txBox="1">
            <a:spLocks noGrp="1"/>
          </p:cNvSpPr>
          <p:nvPr>
            <p:ph type="body" sz="quarter" idx="1" hasCustomPrompt="1"/>
          </p:nvPr>
        </p:nvSpPr>
        <p:spPr>
          <a:xfrm>
            <a:off x="1219200" y="8462239"/>
            <a:ext cx="21945602" cy="832615"/>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vl2pPr algn="ctr" defTabSz="825500">
              <a:lnSpc>
                <a:spcPct val="100000"/>
              </a:lnSpc>
              <a:spcBef>
                <a:spcPts val="0"/>
              </a:spcBef>
              <a:defRPr spc="-44">
                <a:latin typeface="Graphik Semibold"/>
                <a:ea typeface="Graphik Semibold"/>
                <a:cs typeface="Graphik Semibold"/>
                <a:sym typeface="Graphik Semibold"/>
              </a:defRPr>
            </a:lvl2pPr>
            <a:lvl3pPr algn="ctr" defTabSz="825500">
              <a:lnSpc>
                <a:spcPct val="100000"/>
              </a:lnSpc>
              <a:spcBef>
                <a:spcPts val="0"/>
              </a:spcBef>
              <a:defRPr spc="-44">
                <a:latin typeface="Graphik Semibold"/>
                <a:ea typeface="Graphik Semibold"/>
                <a:cs typeface="Graphik Semibold"/>
                <a:sym typeface="Graphik Semibold"/>
              </a:defRPr>
            </a:lvl3pPr>
            <a:lvl4pPr algn="ctr" defTabSz="825500">
              <a:lnSpc>
                <a:spcPct val="100000"/>
              </a:lnSpc>
              <a:spcBef>
                <a:spcPts val="0"/>
              </a:spcBef>
              <a:defRPr spc="-44">
                <a:latin typeface="Graphik Semibold"/>
                <a:ea typeface="Graphik Semibold"/>
                <a:cs typeface="Graphik Semibold"/>
                <a:sym typeface="Graphik Semibold"/>
              </a:defRPr>
            </a:lvl4pPr>
            <a:lvl5pPr algn="ctr" defTabSz="825500">
              <a:lnSpc>
                <a:spcPct val="100000"/>
              </a:lnSpc>
              <a:spcBef>
                <a:spcPts val="0"/>
              </a:spcBef>
              <a:defRPr spc="-44">
                <a:latin typeface="Graphik Semibold"/>
                <a:ea typeface="Graphik Semibold"/>
                <a:cs typeface="Graphik Semibold"/>
                <a:sym typeface="Graphik Semibold"/>
              </a:defRPr>
            </a:lvl5pPr>
          </a:lstStyle>
          <a:p>
            <a:r>
              <a:t>Fact information</a:t>
            </a:r>
          </a:p>
          <a:p>
            <a:pPr lvl="1"/>
            <a:endParaRPr/>
          </a:p>
          <a:p>
            <a:pPr lvl="2"/>
            <a:endParaRPr/>
          </a:p>
          <a:p>
            <a:pPr lvl="3"/>
            <a:endParaRPr/>
          </a:p>
          <a:p>
            <a:pPr lvl="4"/>
            <a:endParaRPr/>
          </a:p>
        </p:txBody>
      </p:sp>
      <p:sp>
        <p:nvSpPr>
          <p:cNvPr id="107" name="Body Level One…"/>
          <p:cNvSpPr txBox="1">
            <a:spLocks noGrp="1"/>
          </p:cNvSpPr>
          <p:nvPr>
            <p:ph type="body" sz="half" idx="21" hasCustomPrompt="1"/>
          </p:nvPr>
        </p:nvSpPr>
        <p:spPr>
          <a:xfrm>
            <a:off x="1219200" y="4214483"/>
            <a:ext cx="21945600" cy="4269710"/>
          </a:xfrm>
          <a:prstGeom prst="rect">
            <a:avLst/>
          </a:prstGeom>
        </p:spPr>
        <p:txBody>
          <a:bodyPr anchor="b"/>
          <a:lstStyle/>
          <a:p>
            <a:pPr marL="0" lvl="4" indent="1166774" algn="ctr" defTabSz="565708">
              <a:lnSpc>
                <a:spcPct val="80000"/>
              </a:lnSpc>
              <a:spcBef>
                <a:spcPts val="0"/>
              </a:spcBef>
              <a:buSzTx/>
              <a:buNone/>
              <a:defRPr sz="5162">
                <a:latin typeface="Canela Bold"/>
                <a:ea typeface="Canela Bold"/>
                <a:cs typeface="Canela Bold"/>
                <a:sym typeface="Canela Bold"/>
              </a:defRPr>
            </a:pPr>
            <a:r>
              <a:t>100%
</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Body Level One…"/>
          <p:cNvSpPr txBox="1">
            <a:spLocks noGrp="1"/>
          </p:cNvSpPr>
          <p:nvPr>
            <p:ph type="body" sz="quarter" idx="1" hasCustomPrompt="1"/>
          </p:nvPr>
        </p:nvSpPr>
        <p:spPr>
          <a:xfrm>
            <a:off x="1219200" y="11100051"/>
            <a:ext cx="21945602" cy="832615"/>
          </a:xfrm>
          <a:prstGeom prst="rect">
            <a:avLst/>
          </a:prstGeom>
        </p:spPr>
        <p:txBody>
          <a:bodyPr anchor="ct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vl2pPr algn="ctr" defTabSz="825500">
              <a:lnSpc>
                <a:spcPct val="100000"/>
              </a:lnSpc>
              <a:spcBef>
                <a:spcPts val="0"/>
              </a:spcBef>
              <a:defRPr spc="-44">
                <a:latin typeface="Graphik Semibold"/>
                <a:ea typeface="Graphik Semibold"/>
                <a:cs typeface="Graphik Semibold"/>
                <a:sym typeface="Graphik Semibold"/>
              </a:defRPr>
            </a:lvl2pPr>
            <a:lvl3pPr algn="ctr" defTabSz="825500">
              <a:lnSpc>
                <a:spcPct val="100000"/>
              </a:lnSpc>
              <a:spcBef>
                <a:spcPts val="0"/>
              </a:spcBef>
              <a:defRPr spc="-44">
                <a:latin typeface="Graphik Semibold"/>
                <a:ea typeface="Graphik Semibold"/>
                <a:cs typeface="Graphik Semibold"/>
                <a:sym typeface="Graphik Semibold"/>
              </a:defRPr>
            </a:lvl3pPr>
            <a:lvl4pPr algn="ctr" defTabSz="825500">
              <a:lnSpc>
                <a:spcPct val="100000"/>
              </a:lnSpc>
              <a:spcBef>
                <a:spcPts val="0"/>
              </a:spcBef>
              <a:defRPr spc="-44">
                <a:latin typeface="Graphik Semibold"/>
                <a:ea typeface="Graphik Semibold"/>
                <a:cs typeface="Graphik Semibold"/>
                <a:sym typeface="Graphik Semibold"/>
              </a:defRPr>
            </a:lvl4pPr>
            <a:lvl5pPr algn="ctr" defTabSz="825500">
              <a:lnSpc>
                <a:spcPct val="100000"/>
              </a:lnSpc>
              <a:spcBef>
                <a:spcPts val="0"/>
              </a:spcBef>
              <a:defRPr spc="-44">
                <a:latin typeface="Graphik Semibold"/>
                <a:ea typeface="Graphik Semibold"/>
                <a:cs typeface="Graphik Semibold"/>
                <a:sym typeface="Graphik Semibold"/>
              </a:defRPr>
            </a:lvl5pPr>
          </a:lstStyle>
          <a:p>
            <a:r>
              <a:t>Attribution</a:t>
            </a:r>
          </a:p>
          <a:p>
            <a:pPr lvl="1"/>
            <a:endParaRPr/>
          </a:p>
          <a:p>
            <a:pPr lvl="2"/>
            <a:endParaRPr/>
          </a:p>
          <a:p>
            <a:pPr lvl="3"/>
            <a:endParaRPr/>
          </a:p>
          <a:p>
            <a:pPr lvl="4"/>
            <a:endParaRPr/>
          </a:p>
        </p:txBody>
      </p:sp>
      <p:sp>
        <p:nvSpPr>
          <p:cNvPr id="116" name="Body Level One…"/>
          <p:cNvSpPr txBox="1">
            <a:spLocks noGrp="1"/>
          </p:cNvSpPr>
          <p:nvPr>
            <p:ph type="body" sz="half" idx="21" hasCustomPrompt="1"/>
          </p:nvPr>
        </p:nvSpPr>
        <p:spPr>
          <a:xfrm>
            <a:off x="1219200" y="4178300"/>
            <a:ext cx="21945600" cy="4416425"/>
          </a:xfrm>
          <a:prstGeom prst="rect">
            <a:avLst/>
          </a:prstGeom>
        </p:spPr>
        <p:txBody>
          <a:bodyPr anchor="ctr"/>
          <a:lstStyle/>
          <a:p>
            <a:pPr marL="0" lvl="4" indent="2615183" algn="ctr" defTabSz="1511808">
              <a:lnSpc>
                <a:spcPct val="80000"/>
              </a:lnSpc>
              <a:spcBef>
                <a:spcPts val="0"/>
              </a:spcBef>
              <a:buSzTx/>
              <a:buNone/>
              <a:defRPr sz="5200">
                <a:latin typeface="Canela Bold"/>
                <a:ea typeface="Canela Bold"/>
                <a:cs typeface="Canela Bold"/>
                <a:sym typeface="Canela Bold"/>
              </a:defRPr>
            </a:pPr>
            <a:r>
              <a:t>“Notable Quote”
</a:t>
            </a:r>
          </a:p>
        </p:txBody>
      </p:sp>
      <p:sp>
        <p:nvSpPr>
          <p:cNvPr id="117"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941297804_1296x1457.jpg"/>
          <p:cNvSpPr>
            <a:spLocks noGrp="1"/>
          </p:cNvSpPr>
          <p:nvPr>
            <p:ph type="pic" sz="quarter" idx="21"/>
          </p:nvPr>
        </p:nvSpPr>
        <p:spPr>
          <a:xfrm>
            <a:off x="15744825" y="5581751"/>
            <a:ext cx="7365408" cy="8280403"/>
          </a:xfrm>
          <a:prstGeom prst="rect">
            <a:avLst/>
          </a:prstGeom>
        </p:spPr>
        <p:txBody>
          <a:bodyPr lIns="91439" tIns="45719" rIns="91439" bIns="45719">
            <a:noAutofit/>
          </a:bodyPr>
          <a:lstStyle/>
          <a:p>
            <a:endParaRPr/>
          </a:p>
        </p:txBody>
      </p:sp>
      <p:sp>
        <p:nvSpPr>
          <p:cNvPr id="125" name="915009552_2264x1509.jpg"/>
          <p:cNvSpPr>
            <a:spLocks noGrp="1"/>
          </p:cNvSpPr>
          <p:nvPr>
            <p:ph type="pic" sz="quarter" idx="22"/>
          </p:nvPr>
        </p:nvSpPr>
        <p:spPr>
          <a:xfrm>
            <a:off x="15363825" y="1270000"/>
            <a:ext cx="8115300" cy="5409006"/>
          </a:xfrm>
          <a:prstGeom prst="rect">
            <a:avLst/>
          </a:prstGeom>
        </p:spPr>
        <p:txBody>
          <a:bodyPr lIns="91439" tIns="45719" rIns="91439" bIns="45719">
            <a:noAutofit/>
          </a:bodyPr>
          <a:lstStyle/>
          <a:p>
            <a:endParaRPr/>
          </a:p>
        </p:txBody>
      </p:sp>
      <p:sp>
        <p:nvSpPr>
          <p:cNvPr id="126" name="740519873_3318x2212.jpg"/>
          <p:cNvSpPr>
            <a:spLocks noGrp="1"/>
          </p:cNvSpPr>
          <p:nvPr>
            <p:ph type="pic" idx="23"/>
          </p:nvPr>
        </p:nvSpPr>
        <p:spPr>
          <a:xfrm>
            <a:off x="-63500" y="1270000"/>
            <a:ext cx="16764000" cy="1117600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740519873_3318x2212.jpg"/>
          <p:cNvSpPr>
            <a:spLocks noGrp="1"/>
          </p:cNvSpPr>
          <p:nvPr>
            <p:ph type="pic" idx="21"/>
          </p:nvPr>
        </p:nvSpPr>
        <p:spPr>
          <a:xfrm>
            <a:off x="1270000" y="-423334"/>
            <a:ext cx="21844000" cy="14562668"/>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149" name="Slide Title"/>
          <p:cNvSpPr txBox="1">
            <a:spLocks noGrp="1"/>
          </p:cNvSpPr>
          <p:nvPr>
            <p:ph type="title" hasCustomPrompt="1"/>
          </p:nvPr>
        </p:nvSpPr>
        <p:spPr>
          <a:prstGeom prst="rect">
            <a:avLst/>
          </a:prstGeom>
        </p:spPr>
        <p:txBody>
          <a:bodyPr/>
          <a:lstStyle/>
          <a:p>
            <a:r>
              <a:t>Slide Title</a:t>
            </a:r>
          </a:p>
        </p:txBody>
      </p:sp>
      <p:sp>
        <p:nvSpPr>
          <p:cNvPr id="150" name="Body Level One…"/>
          <p:cNvSpPr txBox="1">
            <a:spLocks noGrp="1"/>
          </p:cNvSpPr>
          <p:nvPr>
            <p:ph type="body" idx="1" hasCustomPrompt="1"/>
          </p:nvPr>
        </p:nvSpPr>
        <p:spPr>
          <a:prstGeom prst="rect">
            <a:avLst/>
          </a:prstGeom>
        </p:spPr>
        <p:txBody>
          <a:bodyPr/>
          <a:lstStyle>
            <a:lvl1pPr defTabSz="2438338"/>
            <a:lvl2pPr defTabSz="2438338"/>
            <a:lvl3pPr defTabSz="2438338"/>
            <a:lvl4pPr defTabSz="2438338"/>
            <a:lvl5pPr defTabSz="2438338"/>
          </a:lstStyle>
          <a:p>
            <a:r>
              <a:t>Slide bullet text</a:t>
            </a:r>
          </a:p>
          <a:p>
            <a:pPr lvl="1"/>
            <a:endParaRPr/>
          </a:p>
          <a:p>
            <a:pPr lvl="2"/>
            <a:endParaRPr/>
          </a:p>
          <a:p>
            <a:pPr lvl="3"/>
            <a:endParaRPr/>
          </a:p>
          <a:p>
            <a:pPr lvl="4"/>
            <a:endParaRPr/>
          </a:p>
        </p:txBody>
      </p:sp>
      <p:sp>
        <p:nvSpPr>
          <p:cNvPr id="151" name="Slide Subtitle"/>
          <p:cNvSpPr txBox="1">
            <a:spLocks noGrp="1"/>
          </p:cNvSpPr>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152" name="Slide Number"/>
          <p:cNvSpPr txBox="1">
            <a:spLocks noGrp="1"/>
          </p:cNvSpPr>
          <p:nvPr>
            <p:ph type="sldNum" sz="quarter" idx="2"/>
          </p:nvPr>
        </p:nvSpPr>
        <p:spPr>
          <a:xfrm>
            <a:off x="1199768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740519873_3318x2212.jpg"/>
          <p:cNvSpPr>
            <a:spLocks noGrp="1"/>
          </p:cNvSpPr>
          <p:nvPr>
            <p:ph type="pic" idx="21"/>
          </p:nvPr>
        </p:nvSpPr>
        <p:spPr>
          <a:xfrm>
            <a:off x="0" y="-1270000"/>
            <a:ext cx="24384000" cy="16256000"/>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19200" y="3543300"/>
            <a:ext cx="21945600" cy="4267200"/>
          </a:xfrm>
          <a:prstGeom prst="rect">
            <a:avLst/>
          </a:prstGeom>
        </p:spPr>
        <p:txBody>
          <a:bodyPr anchor="b"/>
          <a:lstStyle>
            <a:lvl1pPr>
              <a:defRPr sz="12800" spc="-128">
                <a:solidFill>
                  <a:srgbClr val="FFFFFF"/>
                </a:solidFill>
              </a:defRPr>
            </a:lvl1pPr>
          </a:lstStyle>
          <a:p>
            <a:r>
              <a:t>Presentation Title</a:t>
            </a:r>
          </a:p>
        </p:txBody>
      </p:sp>
      <p:sp>
        <p:nvSpPr>
          <p:cNvPr id="23" name="Body Level One…"/>
          <p:cNvSpPr txBox="1">
            <a:spLocks noGrp="1"/>
          </p:cNvSpPr>
          <p:nvPr>
            <p:ph type="body" sz="quarter" idx="1" hasCustomPrompt="1"/>
          </p:nvPr>
        </p:nvSpPr>
        <p:spPr>
          <a:xfrm>
            <a:off x="1219200" y="7569200"/>
            <a:ext cx="21945600" cy="2252112"/>
          </a:xfrm>
          <a:prstGeom prst="rect">
            <a:avLst/>
          </a:prstGeom>
        </p:spPr>
        <p:txBody>
          <a:bodyPr/>
          <a:lstStyle>
            <a:lvl1pPr marL="0" indent="0" algn="ctr" defTabSz="825500">
              <a:lnSpc>
                <a:spcPct val="100000"/>
              </a:lnSpc>
              <a:spcBef>
                <a:spcPts val="0"/>
              </a:spcBef>
              <a:buSzTx/>
              <a:buNone/>
              <a:defRPr sz="6000" spc="-58">
                <a:solidFill>
                  <a:srgbClr val="FFFFFF"/>
                </a:solidFill>
                <a:latin typeface="Graphik Semibold"/>
                <a:ea typeface="Graphik Semibold"/>
                <a:cs typeface="Graphik Semibold"/>
                <a:sym typeface="Graphik Semibold"/>
              </a:defRPr>
            </a:lvl1pPr>
            <a:lvl2pPr marL="0" indent="0" algn="ctr" defTabSz="825500">
              <a:lnSpc>
                <a:spcPct val="100000"/>
              </a:lnSpc>
              <a:spcBef>
                <a:spcPts val="0"/>
              </a:spcBef>
              <a:buSzTx/>
              <a:buNone/>
              <a:defRPr sz="6000" spc="-58">
                <a:solidFill>
                  <a:srgbClr val="FFFFFF"/>
                </a:solidFill>
                <a:latin typeface="Graphik Semibold"/>
                <a:ea typeface="Graphik Semibold"/>
                <a:cs typeface="Graphik Semibold"/>
                <a:sym typeface="Graphik Semibold"/>
              </a:defRPr>
            </a:lvl2pPr>
            <a:lvl3pPr marL="0" indent="0" algn="ctr" defTabSz="825500">
              <a:lnSpc>
                <a:spcPct val="100000"/>
              </a:lnSpc>
              <a:spcBef>
                <a:spcPts val="0"/>
              </a:spcBef>
              <a:buSzTx/>
              <a:buNone/>
              <a:defRPr sz="6000" spc="-58">
                <a:solidFill>
                  <a:srgbClr val="FFFFFF"/>
                </a:solidFill>
                <a:latin typeface="Graphik Semibold"/>
                <a:ea typeface="Graphik Semibold"/>
                <a:cs typeface="Graphik Semibold"/>
                <a:sym typeface="Graphik Semibold"/>
              </a:defRPr>
            </a:lvl3pPr>
            <a:lvl4pPr marL="0" indent="0" algn="ctr" defTabSz="825500">
              <a:lnSpc>
                <a:spcPct val="100000"/>
              </a:lnSpc>
              <a:spcBef>
                <a:spcPts val="0"/>
              </a:spcBef>
              <a:buSzTx/>
              <a:buNone/>
              <a:defRPr sz="6000" spc="-58">
                <a:solidFill>
                  <a:srgbClr val="FFFFFF"/>
                </a:solidFill>
                <a:latin typeface="Graphik Semibold"/>
                <a:ea typeface="Graphik Semibold"/>
                <a:cs typeface="Graphik Semibold"/>
                <a:sym typeface="Graphik Semibold"/>
              </a:defRPr>
            </a:lvl4pPr>
            <a:lvl5pPr marL="0" indent="0" algn="ctr" defTabSz="825500">
              <a:lnSpc>
                <a:spcPct val="100000"/>
              </a:lnSpc>
              <a:spcBef>
                <a:spcPts val="0"/>
              </a:spcBef>
              <a:buSzTx/>
              <a:buNone/>
              <a:defRPr sz="6000" spc="-58">
                <a:solidFill>
                  <a:srgbClr val="FFFFFF"/>
                </a:solidFill>
                <a:latin typeface="Graphik Semibold"/>
                <a:ea typeface="Graphik Semibold"/>
                <a:cs typeface="Graphik Semibold"/>
                <a:sym typeface="Graphik Semibold"/>
              </a:defRPr>
            </a:lvl5pPr>
          </a:lstStyle>
          <a:p>
            <a:r>
              <a:t>Presentation Subtitle</a:t>
            </a:r>
          </a:p>
          <a:p>
            <a:pPr lvl="1"/>
            <a:endParaRPr/>
          </a:p>
          <a:p>
            <a:pPr lvl="2"/>
            <a:endParaRPr/>
          </a:p>
          <a:p>
            <a:pPr lvl="3"/>
            <a:endParaRPr/>
          </a:p>
          <a:p>
            <a:pPr lvl="4"/>
            <a:endParaRPr/>
          </a:p>
        </p:txBody>
      </p:sp>
      <p:sp>
        <p:nvSpPr>
          <p:cNvPr id="24" name="Author and Date"/>
          <p:cNvSpPr txBox="1">
            <a:spLocks noGrp="1"/>
          </p:cNvSpPr>
          <p:nvPr>
            <p:ph type="body" sz="quarter" idx="22" hasCustomPrompt="1"/>
          </p:nvPr>
        </p:nvSpPr>
        <p:spPr>
          <a:xfrm>
            <a:off x="1219200" y="11988800"/>
            <a:ext cx="21945602" cy="605791"/>
          </a:xfrm>
          <a:prstGeom prst="rect">
            <a:avLst/>
          </a:prstGeom>
        </p:spPr>
        <p:txBody>
          <a:bodyPr/>
          <a:lstStyle>
            <a:lvl1pPr marL="0" indent="0" algn="ctr" defTabSz="825500">
              <a:lnSpc>
                <a:spcPct val="100000"/>
              </a:lnSpc>
              <a:spcBef>
                <a:spcPts val="0"/>
              </a:spcBef>
              <a:buSzTx/>
              <a:buNone/>
              <a:defRPr sz="3000" spc="-100">
                <a:solidFill>
                  <a:srgbClr val="FFFFFF"/>
                </a:solidFill>
                <a:latin typeface="Graphik Medium"/>
                <a:ea typeface="Graphik Medium"/>
                <a:cs typeface="Graphik Medium"/>
                <a:sym typeface="Graphik Medium"/>
              </a:defRPr>
            </a:lvl1pPr>
          </a:lstStyle>
          <a:p>
            <a:r>
              <a:t>Author and Date</a:t>
            </a:r>
          </a:p>
        </p:txBody>
      </p:sp>
      <p:sp>
        <p:nvSpPr>
          <p:cNvPr id="2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Slide Title"/>
          <p:cNvSpPr txBox="1">
            <a:spLocks noGrp="1"/>
          </p:cNvSpPr>
          <p:nvPr>
            <p:ph type="title" hasCustomPrompt="1"/>
          </p:nvPr>
        </p:nvSpPr>
        <p:spPr>
          <a:xfrm>
            <a:off x="1215494" y="4585101"/>
            <a:ext cx="9757340" cy="2540003"/>
          </a:xfrm>
          <a:prstGeom prst="rect">
            <a:avLst/>
          </a:prstGeom>
        </p:spPr>
        <p:txBody>
          <a:bodyPr anchor="b"/>
          <a:lstStyle/>
          <a:p>
            <a:r>
              <a:t>Slide Title</a:t>
            </a:r>
          </a:p>
        </p:txBody>
      </p:sp>
      <p:sp>
        <p:nvSpPr>
          <p:cNvPr id="33" name="Image"/>
          <p:cNvSpPr>
            <a:spLocks noGrp="1"/>
          </p:cNvSpPr>
          <p:nvPr>
            <p:ph type="pic" idx="21"/>
          </p:nvPr>
        </p:nvSpPr>
        <p:spPr>
          <a:xfrm>
            <a:off x="9283700" y="1270000"/>
            <a:ext cx="16751300" cy="11176000"/>
          </a:xfrm>
          <a:prstGeom prst="rect">
            <a:avLst/>
          </a:prstGeom>
        </p:spPr>
        <p:txBody>
          <a:bodyPr lIns="91439" tIns="45719" rIns="91439" bIns="45719">
            <a:noAutofit/>
          </a:bodyPr>
          <a:lstStyle/>
          <a:p>
            <a:endParaRPr/>
          </a:p>
        </p:txBody>
      </p:sp>
      <p:sp>
        <p:nvSpPr>
          <p:cNvPr id="34" name="Body Level One…"/>
          <p:cNvSpPr txBox="1">
            <a:spLocks noGrp="1"/>
          </p:cNvSpPr>
          <p:nvPr>
            <p:ph type="body" sz="quarter" idx="1" hasCustomPrompt="1"/>
          </p:nvPr>
        </p:nvSpPr>
        <p:spPr>
          <a:xfrm>
            <a:off x="1219200" y="7016750"/>
            <a:ext cx="9753600" cy="5416550"/>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vl2pPr marL="0" indent="0" algn="ctr" defTabSz="825500">
              <a:lnSpc>
                <a:spcPct val="100000"/>
              </a:lnSpc>
              <a:spcBef>
                <a:spcPts val="0"/>
              </a:spcBef>
              <a:buSzTx/>
              <a:buNone/>
              <a:defRPr spc="-44">
                <a:latin typeface="Graphik Semibold"/>
                <a:ea typeface="Graphik Semibold"/>
                <a:cs typeface="Graphik Semibold"/>
                <a:sym typeface="Graphik Semibold"/>
              </a:defRPr>
            </a:lvl2pPr>
            <a:lvl3pPr marL="0" indent="0" algn="ctr" defTabSz="825500">
              <a:lnSpc>
                <a:spcPct val="100000"/>
              </a:lnSpc>
              <a:spcBef>
                <a:spcPts val="0"/>
              </a:spcBef>
              <a:buSzTx/>
              <a:buNone/>
              <a:defRPr spc="-44">
                <a:latin typeface="Graphik Semibold"/>
                <a:ea typeface="Graphik Semibold"/>
                <a:cs typeface="Graphik Semibold"/>
                <a:sym typeface="Graphik Semibold"/>
              </a:defRPr>
            </a:lvl3pPr>
            <a:lvl4pPr marL="0" indent="0" algn="ctr" defTabSz="825500">
              <a:lnSpc>
                <a:spcPct val="100000"/>
              </a:lnSpc>
              <a:spcBef>
                <a:spcPts val="0"/>
              </a:spcBef>
              <a:buSzTx/>
              <a:buNone/>
              <a:defRPr spc="-44">
                <a:latin typeface="Graphik Semibold"/>
                <a:ea typeface="Graphik Semibold"/>
                <a:cs typeface="Graphik Semibold"/>
                <a:sym typeface="Graphik Semibold"/>
              </a:defRPr>
            </a:lvl4pPr>
            <a:lvl5pPr marL="0" indent="0" algn="ctr" defTabSz="825500">
              <a:lnSpc>
                <a:spcPct val="100000"/>
              </a:lnSpc>
              <a:spcBef>
                <a:spcPts val="0"/>
              </a:spcBef>
              <a:buSzTx/>
              <a:buNone/>
              <a:defRPr spc="-44">
                <a:latin typeface="Graphik Semibold"/>
                <a:ea typeface="Graphik Semibold"/>
                <a:cs typeface="Graphik Semibold"/>
                <a:sym typeface="Graphik Semibold"/>
              </a:defRPr>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4" name="Slide Subtitle"/>
          <p:cNvSpPr txBox="1">
            <a:spLocks noGrp="1"/>
          </p:cNvSpPr>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100">
                <a:latin typeface="Graphik Semibold"/>
                <a:ea typeface="Graphik Semibold"/>
                <a:cs typeface="Graphik Semibold"/>
                <a:sym typeface="Graphik Semibold"/>
              </a:defRPr>
            </a:lvl1pPr>
          </a:lstStyle>
          <a:p>
            <a:r>
              <a:t>Slide Subtitle</a:t>
            </a: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xfrm>
            <a:off x="1219200" y="4013200"/>
            <a:ext cx="21945600" cy="8487148"/>
          </a:xfrm>
          <a:prstGeom prst="rect">
            <a:avLst/>
          </a:prstGeom>
        </p:spPr>
        <p:txBody>
          <a:bodyPr numCol="2" spcCol="2558382"/>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Title"/>
          <p:cNvSpPr txBox="1">
            <a:spLocks noGrp="1"/>
          </p:cNvSpPr>
          <p:nvPr>
            <p:ph type="title" hasCustomPrompt="1"/>
          </p:nvPr>
        </p:nvSpPr>
        <p:spPr>
          <a:xfrm>
            <a:off x="1219200" y="774700"/>
            <a:ext cx="9753600" cy="1600200"/>
          </a:xfrm>
          <a:prstGeom prst="rect">
            <a:avLst/>
          </a:prstGeom>
        </p:spPr>
        <p:txBody>
          <a:bodyPr/>
          <a:lstStyle/>
          <a:p>
            <a:r>
              <a:t>Slide Title</a:t>
            </a:r>
          </a:p>
        </p:txBody>
      </p:sp>
      <p:sp>
        <p:nvSpPr>
          <p:cNvPr id="61" name="Image"/>
          <p:cNvSpPr>
            <a:spLocks noGrp="1"/>
          </p:cNvSpPr>
          <p:nvPr>
            <p:ph type="pic" idx="21"/>
          </p:nvPr>
        </p:nvSpPr>
        <p:spPr>
          <a:xfrm>
            <a:off x="12192644" y="718588"/>
            <a:ext cx="10972801" cy="12329625"/>
          </a:xfrm>
          <a:prstGeom prst="rect">
            <a:avLst/>
          </a:prstGeom>
        </p:spPr>
        <p:txBody>
          <a:bodyPr lIns="91439" tIns="45719" rIns="91439" bIns="45719">
            <a:noAutofit/>
          </a:bodyPr>
          <a:lstStyle/>
          <a:p>
            <a:endParaRPr/>
          </a:p>
        </p:txBody>
      </p:sp>
      <p:sp>
        <p:nvSpPr>
          <p:cNvPr id="62" name="Body Level One…"/>
          <p:cNvSpPr txBox="1">
            <a:spLocks noGrp="1"/>
          </p:cNvSpPr>
          <p:nvPr>
            <p:ph type="body" sz="quarter" idx="1" hasCustomPrompt="1"/>
          </p:nvPr>
        </p:nvSpPr>
        <p:spPr>
          <a:xfrm>
            <a:off x="1219200" y="2387600"/>
            <a:ext cx="9757569" cy="832612"/>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vl2pPr algn="ctr" defTabSz="825500">
              <a:lnSpc>
                <a:spcPct val="100000"/>
              </a:lnSpc>
              <a:spcBef>
                <a:spcPts val="0"/>
              </a:spcBef>
              <a:defRPr spc="-44">
                <a:latin typeface="Graphik Semibold"/>
                <a:ea typeface="Graphik Semibold"/>
                <a:cs typeface="Graphik Semibold"/>
                <a:sym typeface="Graphik Semibold"/>
              </a:defRPr>
            </a:lvl2pPr>
            <a:lvl3pPr algn="ctr" defTabSz="825500">
              <a:lnSpc>
                <a:spcPct val="100000"/>
              </a:lnSpc>
              <a:spcBef>
                <a:spcPts val="0"/>
              </a:spcBef>
              <a:defRPr spc="-44">
                <a:latin typeface="Graphik Semibold"/>
                <a:ea typeface="Graphik Semibold"/>
                <a:cs typeface="Graphik Semibold"/>
                <a:sym typeface="Graphik Semibold"/>
              </a:defRPr>
            </a:lvl3pPr>
            <a:lvl4pPr algn="ctr" defTabSz="825500">
              <a:lnSpc>
                <a:spcPct val="100000"/>
              </a:lnSpc>
              <a:spcBef>
                <a:spcPts val="0"/>
              </a:spcBef>
              <a:defRPr spc="-44">
                <a:latin typeface="Graphik Semibold"/>
                <a:ea typeface="Graphik Semibold"/>
                <a:cs typeface="Graphik Semibold"/>
                <a:sym typeface="Graphik Semibold"/>
              </a:defRPr>
            </a:lvl4pPr>
            <a:lvl5pPr algn="ctr" defTabSz="825500">
              <a:lnSpc>
                <a:spcPct val="100000"/>
              </a:lnSpc>
              <a:spcBef>
                <a:spcPts val="0"/>
              </a:spcBef>
              <a:defRPr spc="-44">
                <a:latin typeface="Graphik Semibold"/>
                <a:ea typeface="Graphik Semibold"/>
                <a:cs typeface="Graphik Semibold"/>
                <a:sym typeface="Graphik Semibold"/>
              </a:defRPr>
            </a:lvl5pPr>
          </a:lstStyle>
          <a:p>
            <a:r>
              <a:t>Slide Subtitle</a:t>
            </a:r>
          </a:p>
          <a:p>
            <a:pPr lvl="1"/>
            <a:endParaRPr/>
          </a:p>
          <a:p>
            <a:pPr lvl="2"/>
            <a:endParaRPr/>
          </a:p>
          <a:p>
            <a:pPr lvl="3"/>
            <a:endParaRPr/>
          </a:p>
          <a:p>
            <a:pPr lvl="4"/>
            <a:endParaRPr/>
          </a:p>
        </p:txBody>
      </p:sp>
      <p:sp>
        <p:nvSpPr>
          <p:cNvPr id="63" name="Body Level One…"/>
          <p:cNvSpPr txBox="1">
            <a:spLocks noGrp="1"/>
          </p:cNvSpPr>
          <p:nvPr>
            <p:ph type="body" sz="half" idx="22" hasCustomPrompt="1"/>
          </p:nvPr>
        </p:nvSpPr>
        <p:spPr>
          <a:xfrm>
            <a:off x="1219199" y="4023221"/>
            <a:ext cx="9757572" cy="8384679"/>
          </a:xfrm>
          <a:prstGeom prst="rect">
            <a:avLst/>
          </a:prstGeom>
        </p:spPr>
        <p:txBody>
          <a:bodyPr/>
          <a:lstStyle/>
          <a:p>
            <a:r>
              <a:t>Slide bullet text</a:t>
            </a:r>
          </a:p>
        </p:txBody>
      </p:sp>
      <p:sp>
        <p:nvSpPr>
          <p:cNvPr id="64" name="Slide Number"/>
          <p:cNvSpPr txBox="1">
            <a:spLocks noGrp="1"/>
          </p:cNvSpPr>
          <p:nvPr>
            <p:ph type="sldNum" sz="quarter" idx="2"/>
          </p:nvPr>
        </p:nvSpPr>
        <p:spPr>
          <a:xfrm>
            <a:off x="12004040"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19200" y="3242268"/>
            <a:ext cx="21945600" cy="6604004"/>
          </a:xfrm>
          <a:prstGeom prst="rect">
            <a:avLst/>
          </a:prstGeom>
        </p:spPr>
        <p:txBody>
          <a:bodyPr anchor="ctr"/>
          <a:lstStyle>
            <a:lvl1pPr>
              <a:defRPr sz="12800" spc="0"/>
            </a:lvl1pPr>
          </a:lstStyle>
          <a:p>
            <a:r>
              <a:t>Section Title</a:t>
            </a:r>
          </a:p>
        </p:txBody>
      </p:sp>
      <p:sp>
        <p:nvSpPr>
          <p:cNvPr id="72"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prstGeom prst="rect">
            <a:avLst/>
          </a:prstGeom>
        </p:spPr>
        <p:txBody>
          <a:bodyPr/>
          <a:lstStyle/>
          <a:p>
            <a:r>
              <a:t>Slide Title</a:t>
            </a:r>
          </a:p>
        </p:txBody>
      </p:sp>
      <p:sp>
        <p:nvSpPr>
          <p:cNvPr id="80" name="Body Level One…"/>
          <p:cNvSpPr txBox="1">
            <a:spLocks noGrp="1"/>
          </p:cNvSpPr>
          <p:nvPr>
            <p:ph type="body" sz="quarter" idx="1" hasCustomPrompt="1"/>
          </p:nvPr>
        </p:nvSpPr>
        <p:spPr>
          <a:xfrm>
            <a:off x="1219200" y="2384648"/>
            <a:ext cx="21945602" cy="832615"/>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vl2pPr algn="ctr" defTabSz="825500">
              <a:lnSpc>
                <a:spcPct val="100000"/>
              </a:lnSpc>
              <a:spcBef>
                <a:spcPts val="0"/>
              </a:spcBef>
              <a:defRPr spc="-44">
                <a:latin typeface="Graphik Semibold"/>
                <a:ea typeface="Graphik Semibold"/>
                <a:cs typeface="Graphik Semibold"/>
                <a:sym typeface="Graphik Semibold"/>
              </a:defRPr>
            </a:lvl2pPr>
            <a:lvl3pPr algn="ctr" defTabSz="825500">
              <a:lnSpc>
                <a:spcPct val="100000"/>
              </a:lnSpc>
              <a:spcBef>
                <a:spcPts val="0"/>
              </a:spcBef>
              <a:defRPr spc="-44">
                <a:latin typeface="Graphik Semibold"/>
                <a:ea typeface="Graphik Semibold"/>
                <a:cs typeface="Graphik Semibold"/>
                <a:sym typeface="Graphik Semibold"/>
              </a:defRPr>
            </a:lvl3pPr>
            <a:lvl4pPr algn="ctr" defTabSz="825500">
              <a:lnSpc>
                <a:spcPct val="100000"/>
              </a:lnSpc>
              <a:spcBef>
                <a:spcPts val="0"/>
              </a:spcBef>
              <a:defRPr spc="-44">
                <a:latin typeface="Graphik Semibold"/>
                <a:ea typeface="Graphik Semibold"/>
                <a:cs typeface="Graphik Semibold"/>
                <a:sym typeface="Graphik Semibold"/>
              </a:defRPr>
            </a:lvl4pPr>
            <a:lvl5pPr algn="ctr" defTabSz="825500">
              <a:lnSpc>
                <a:spcPct val="100000"/>
              </a:lnSpc>
              <a:spcBef>
                <a:spcPts val="0"/>
              </a:spcBef>
              <a:defRPr spc="-44">
                <a:latin typeface="Graphik Semibold"/>
                <a:ea typeface="Graphik Semibold"/>
                <a:cs typeface="Graphik Semibold"/>
                <a:sym typeface="Graphik Semibold"/>
              </a:defRPr>
            </a:lvl5pPr>
          </a:lstStyle>
          <a:p>
            <a:r>
              <a:t>Slide Subtitle</a:t>
            </a:r>
          </a:p>
          <a:p>
            <a:pPr lvl="1"/>
            <a:endParaRPr/>
          </a:p>
          <a:p>
            <a:pPr lvl="2"/>
            <a:endParaRPr/>
          </a:p>
          <a:p>
            <a:pPr lvl="3"/>
            <a:endParaRPr/>
          </a:p>
          <a:p>
            <a:pPr lvl="4"/>
            <a:endParaRPr/>
          </a:p>
        </p:txBody>
      </p:sp>
      <p:sp>
        <p:nvSpPr>
          <p:cNvPr id="81"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prstGeom prst="rect">
            <a:avLst/>
          </a:prstGeom>
        </p:spPr>
        <p:txBody>
          <a:bodyPr/>
          <a:lstStyle/>
          <a:p>
            <a:r>
              <a:t>Agenda Title</a:t>
            </a:r>
          </a:p>
        </p:txBody>
      </p:sp>
      <p:sp>
        <p:nvSpPr>
          <p:cNvPr id="89" name="Body Level One…"/>
          <p:cNvSpPr txBox="1">
            <a:spLocks noGrp="1"/>
          </p:cNvSpPr>
          <p:nvPr>
            <p:ph type="body" idx="1" hasCustomPrompt="1"/>
          </p:nvPr>
        </p:nvSpPr>
        <p:spPr>
          <a:xfrm>
            <a:off x="1219200" y="4013200"/>
            <a:ext cx="21945600" cy="8385548"/>
          </a:xfrm>
          <a:prstGeom prst="rect">
            <a:avLst/>
          </a:prstGeom>
        </p:spPr>
        <p:txBody>
          <a:bodyPr/>
          <a:lstStyle>
            <a:lvl1pPr marL="0" indent="0" defTabSz="825500">
              <a:lnSpc>
                <a:spcPct val="100000"/>
              </a:lnSpc>
              <a:buSzTx/>
              <a:buNone/>
              <a:defRPr sz="6800" spc="-136">
                <a:latin typeface="Canela Deck Regular"/>
                <a:ea typeface="Canela Deck Regular"/>
                <a:cs typeface="Canela Deck Regular"/>
                <a:sym typeface="Canela Deck Regular"/>
              </a:defRPr>
            </a:lvl1pPr>
            <a:lvl2pPr marL="0" indent="0" defTabSz="825500">
              <a:lnSpc>
                <a:spcPct val="100000"/>
              </a:lnSpc>
              <a:buSzTx/>
              <a:buNone/>
              <a:defRPr sz="6800" spc="-136">
                <a:latin typeface="Canela Deck Regular"/>
                <a:ea typeface="Canela Deck Regular"/>
                <a:cs typeface="Canela Deck Regular"/>
                <a:sym typeface="Canela Deck Regular"/>
              </a:defRPr>
            </a:lvl2pPr>
            <a:lvl3pPr marL="0" indent="0" defTabSz="825500">
              <a:lnSpc>
                <a:spcPct val="100000"/>
              </a:lnSpc>
              <a:buSzTx/>
              <a:buNone/>
              <a:defRPr sz="6800" spc="-136">
                <a:latin typeface="Canela Deck Regular"/>
                <a:ea typeface="Canela Deck Regular"/>
                <a:cs typeface="Canela Deck Regular"/>
                <a:sym typeface="Canela Deck Regular"/>
              </a:defRPr>
            </a:lvl3pPr>
            <a:lvl4pPr marL="0" indent="0" defTabSz="825500">
              <a:lnSpc>
                <a:spcPct val="100000"/>
              </a:lnSpc>
              <a:buSzTx/>
              <a:buNone/>
              <a:defRPr sz="6800" spc="-136">
                <a:latin typeface="Canela Deck Regular"/>
                <a:ea typeface="Canela Deck Regular"/>
                <a:cs typeface="Canela Deck Regular"/>
                <a:sym typeface="Canela Deck Regular"/>
              </a:defRPr>
            </a:lvl4pPr>
            <a:lvl5pPr marL="0" indent="0" defTabSz="825500">
              <a:lnSpc>
                <a:spcPct val="100000"/>
              </a:lnSpc>
              <a:buSzTx/>
              <a:buNone/>
              <a:defRPr sz="6800" spc="-136">
                <a:latin typeface="Canela Deck Regular"/>
                <a:ea typeface="Canela Deck Regular"/>
                <a:cs typeface="Canela Deck Regular"/>
                <a:sym typeface="Canela Deck Regular"/>
              </a:defRPr>
            </a:lvl5pPr>
          </a:lstStyle>
          <a:p>
            <a:r>
              <a:t>Agenda Topics</a:t>
            </a:r>
          </a:p>
          <a:p>
            <a:pPr lvl="1"/>
            <a:endParaRPr/>
          </a:p>
          <a:p>
            <a:pPr lvl="2"/>
            <a:endParaRPr/>
          </a:p>
          <a:p>
            <a:pPr lvl="3"/>
            <a:endParaRPr/>
          </a:p>
          <a:p>
            <a:pPr lvl="4"/>
            <a:endParaRPr/>
          </a:p>
        </p:txBody>
      </p:sp>
      <p:sp>
        <p:nvSpPr>
          <p:cNvPr id="90" name="Agenda Subtitle"/>
          <p:cNvSpPr txBox="1">
            <a:spLocks noGrp="1"/>
          </p:cNvSpPr>
          <p:nvPr>
            <p:ph type="body" sz="quarter" idx="21" hasCustomPrompt="1"/>
          </p:nvPr>
        </p:nvSpPr>
        <p:spPr>
          <a:xfrm>
            <a:off x="1219200" y="2387113"/>
            <a:ext cx="21945602" cy="832615"/>
          </a:xfrm>
          <a:prstGeom prst="rect">
            <a:avLst/>
          </a:prstGeom>
        </p:spPr>
        <p:txBody>
          <a:bodyPr/>
          <a:lstStyle>
            <a:lvl1pPr marL="0" indent="0" algn="ctr" defTabSz="825500">
              <a:lnSpc>
                <a:spcPct val="100000"/>
              </a:lnSpc>
              <a:spcBef>
                <a:spcPts val="0"/>
              </a:spcBef>
              <a:buSzTx/>
              <a:buNone/>
              <a:defRPr spc="-100">
                <a:latin typeface="Graphik Semibold"/>
                <a:ea typeface="Graphik Semibold"/>
                <a:cs typeface="Graphik Semibold"/>
                <a:sym typeface="Graphik Semibold"/>
              </a:defRPr>
            </a:lvl1pPr>
          </a:lstStyle>
          <a:p>
            <a:r>
              <a:t>Agenda Subtitle</a:t>
            </a:r>
          </a:p>
        </p:txBody>
      </p:sp>
      <p:sp>
        <p:nvSpPr>
          <p:cNvPr id="91"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p:nvPr>
        </p:nvSpPr>
        <p:spPr>
          <a:xfrm>
            <a:off x="1219200" y="774700"/>
            <a:ext cx="21945600" cy="1727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3" name="Body Level One…"/>
          <p:cNvSpPr txBox="1">
            <a:spLocks noGrp="1"/>
          </p:cNvSpPr>
          <p:nvPr>
            <p:ph type="body" idx="1"/>
          </p:nvPr>
        </p:nvSpPr>
        <p:spPr>
          <a:xfrm>
            <a:off x="1219200" y="4013200"/>
            <a:ext cx="21948577" cy="8483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1997690" y="12700000"/>
            <a:ext cx="388621" cy="429261"/>
          </a:xfrm>
          <a:prstGeom prst="rect">
            <a:avLst/>
          </a:prstGeom>
          <a:ln w="12700">
            <a:miter lim="400000"/>
          </a:ln>
        </p:spPr>
        <p:txBody>
          <a:bodyPr wrap="none" lIns="50800" tIns="50800" rIns="50800" bIns="50800" anchor="b">
            <a:spAutoFit/>
          </a:bodyPr>
          <a:lstStyle>
            <a:lvl1pPr defTabSz="584200">
              <a:lnSpc>
                <a:spcPct val="100000"/>
              </a:lnSpc>
              <a:defRPr sz="2000">
                <a:solidFill>
                  <a:srgbClr val="5E5E5E"/>
                </a:solidFill>
                <a:latin typeface="Graphik"/>
                <a:ea typeface="Graphik"/>
                <a:cs typeface="Graphik"/>
                <a:sym typeface="Graphik"/>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ransition spd="med"/>
  <p:txStyles>
    <p:titleStyle>
      <a:lvl1pPr marL="0" marR="0" indent="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Canela Bold"/>
          <a:ea typeface="Canela Bold"/>
          <a:cs typeface="Canela Bold"/>
          <a:sym typeface="Canela Bold"/>
        </a:defRPr>
      </a:lvl1pPr>
      <a:lvl2pPr marL="0" marR="0" indent="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Canela Bold"/>
          <a:ea typeface="Canela Bold"/>
          <a:cs typeface="Canela Bold"/>
          <a:sym typeface="Canela Bold"/>
        </a:defRPr>
      </a:lvl2pPr>
      <a:lvl3pPr marL="0" marR="0" indent="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Canela Bold"/>
          <a:ea typeface="Canela Bold"/>
          <a:cs typeface="Canela Bold"/>
          <a:sym typeface="Canela Bold"/>
        </a:defRPr>
      </a:lvl3pPr>
      <a:lvl4pPr marL="0" marR="0" indent="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Canela Bold"/>
          <a:ea typeface="Canela Bold"/>
          <a:cs typeface="Canela Bold"/>
          <a:sym typeface="Canela Bold"/>
        </a:defRPr>
      </a:lvl4pPr>
      <a:lvl5pPr marL="0" marR="0" indent="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Canela Bold"/>
          <a:ea typeface="Canela Bold"/>
          <a:cs typeface="Canela Bold"/>
          <a:sym typeface="Canela Bold"/>
        </a:defRPr>
      </a:lvl5pPr>
      <a:lvl6pPr marL="0" marR="0" indent="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Canela Bold"/>
          <a:ea typeface="Canela Bold"/>
          <a:cs typeface="Canela Bold"/>
          <a:sym typeface="Canela Bold"/>
        </a:defRPr>
      </a:lvl6pPr>
      <a:lvl7pPr marL="0" marR="0" indent="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Canela Bold"/>
          <a:ea typeface="Canela Bold"/>
          <a:cs typeface="Canela Bold"/>
          <a:sym typeface="Canela Bold"/>
        </a:defRPr>
      </a:lvl7pPr>
      <a:lvl8pPr marL="0" marR="0" indent="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Canela Bold"/>
          <a:ea typeface="Canela Bold"/>
          <a:cs typeface="Canela Bold"/>
          <a:sym typeface="Canela Bold"/>
        </a:defRPr>
      </a:lvl8pPr>
      <a:lvl9pPr marL="0" marR="0" indent="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Canela Bold"/>
          <a:ea typeface="Canela Bold"/>
          <a:cs typeface="Canela Bold"/>
          <a:sym typeface="Canela Bold"/>
        </a:defRPr>
      </a:lvl9pPr>
    </p:titleStyle>
    <p:bodyStyle>
      <a:lvl1pPr marL="546100" marR="0" indent="-546100" algn="l" defTabSz="2438337"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1pPr>
      <a:lvl2pPr marL="1092200" marR="0" indent="-546100" algn="l" defTabSz="2438337"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2pPr>
      <a:lvl3pPr marL="1638300" marR="0" indent="-546100" algn="l" defTabSz="2438337"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3pPr>
      <a:lvl4pPr marL="2184400" marR="0" indent="-546100" algn="l" defTabSz="2438337"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4pPr>
      <a:lvl5pPr marL="2730500" marR="0" indent="-546100" algn="l" defTabSz="2438337"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5pPr>
      <a:lvl6pPr marL="3276600" marR="0" indent="-546100" algn="l" defTabSz="2438337"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6pPr>
      <a:lvl7pPr marL="3822700" marR="0" indent="-546100" algn="l" defTabSz="2438337"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7pPr>
      <a:lvl8pPr marL="4368800" marR="0" indent="-546100" algn="l" defTabSz="2438337"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8pPr>
      <a:lvl9pPr marL="4914900" marR="0" indent="-546100" algn="l" defTabSz="2438337"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9pPr>
    </p:bodyStyle>
    <p:otherStyle>
      <a:lvl1pPr marL="0" marR="0" indent="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1pPr>
      <a:lvl2pPr marL="0" marR="0" indent="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2pPr>
      <a:lvl3pPr marL="0" marR="0" indent="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3pPr>
      <a:lvl4pPr marL="0" marR="0" indent="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4pPr>
      <a:lvl5pPr marL="0" marR="0" indent="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5pPr>
      <a:lvl6pPr marL="0" marR="0" indent="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6pPr>
      <a:lvl7pPr marL="0" marR="0" indent="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7pPr>
      <a:lvl8pPr marL="0" marR="0" indent="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8pPr>
      <a:lvl9pPr marL="0" marR="0" indent="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satOff val="-5226"/>
            <a:lumOff val="26372"/>
          </a:schemeClr>
        </a:solidFill>
        <a:effectLst/>
      </p:bgPr>
    </p:bg>
    <p:spTree>
      <p:nvGrpSpPr>
        <p:cNvPr id="1" name=""/>
        <p:cNvGrpSpPr/>
        <p:nvPr/>
      </p:nvGrpSpPr>
      <p:grpSpPr>
        <a:xfrm>
          <a:off x="0" y="0"/>
          <a:ext cx="0" cy="0"/>
          <a:chOff x="0" y="0"/>
          <a:chExt cx="0" cy="0"/>
        </a:xfrm>
      </p:grpSpPr>
      <p:sp>
        <p:nvSpPr>
          <p:cNvPr id="161" name="MRCGP"/>
          <p:cNvSpPr txBox="1">
            <a:spLocks noGrp="1"/>
          </p:cNvSpPr>
          <p:nvPr>
            <p:ph type="title"/>
          </p:nvPr>
        </p:nvSpPr>
        <p:spPr>
          <a:prstGeom prst="rect">
            <a:avLst/>
          </a:prstGeom>
        </p:spPr>
        <p:txBody>
          <a:bodyPr/>
          <a:lstStyle>
            <a:lvl1pPr>
              <a:defRPr b="1" spc="-200">
                <a:latin typeface="Calibri"/>
                <a:ea typeface="Calibri"/>
                <a:cs typeface="Calibri"/>
                <a:sym typeface="Calibri"/>
              </a:defRPr>
            </a:lvl1pPr>
          </a:lstStyle>
          <a:p>
            <a:r>
              <a:t>MRCGP</a:t>
            </a:r>
          </a:p>
        </p:txBody>
      </p:sp>
      <p:sp>
        <p:nvSpPr>
          <p:cNvPr id="162" name="Recorded Consultation Assessment"/>
          <p:cNvSpPr txBox="1"/>
          <p:nvPr/>
        </p:nvSpPr>
        <p:spPr>
          <a:xfrm>
            <a:off x="1219200" y="7567579"/>
            <a:ext cx="21945600" cy="22505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lvl1pPr defTabSz="825500">
              <a:lnSpc>
                <a:spcPct val="100000"/>
              </a:lnSpc>
              <a:defRPr sz="6000" b="1" spc="-100">
                <a:latin typeface="Calibri"/>
                <a:ea typeface="Calibri"/>
                <a:cs typeface="Calibri"/>
                <a:sym typeface="Calibri"/>
              </a:defRPr>
            </a:lvl1pPr>
          </a:lstStyle>
          <a:p>
            <a:r>
              <a:t>Recorded Consultation Assessment</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Mandatory criteria"/>
          <p:cNvSpPr txBox="1">
            <a:spLocks noGrp="1"/>
          </p:cNvSpPr>
          <p:nvPr>
            <p:ph type="title"/>
          </p:nvPr>
        </p:nvSpPr>
        <p:spPr>
          <a:prstGeom prst="rect">
            <a:avLst/>
          </a:prstGeom>
        </p:spPr>
        <p:txBody>
          <a:bodyPr/>
          <a:lstStyle>
            <a:lvl1pPr>
              <a:defRPr sz="10000" spc="-100">
                <a:latin typeface="Calibri"/>
                <a:ea typeface="Calibri"/>
                <a:cs typeface="Calibri"/>
                <a:sym typeface="Calibri"/>
              </a:defRPr>
            </a:lvl1pPr>
          </a:lstStyle>
          <a:p>
            <a:r>
              <a:t>Mandatory criteria</a:t>
            </a:r>
          </a:p>
        </p:txBody>
      </p:sp>
      <p:sp>
        <p:nvSpPr>
          <p:cNvPr id="181" name="One case involving a child aged 16y or younger (including by proxy)…"/>
          <p:cNvSpPr txBox="1">
            <a:spLocks noGrp="1"/>
          </p:cNvSpPr>
          <p:nvPr>
            <p:ph type="body" idx="1"/>
          </p:nvPr>
        </p:nvSpPr>
        <p:spPr>
          <a:prstGeom prst="rect">
            <a:avLst/>
          </a:prstGeom>
        </p:spPr>
        <p:txBody>
          <a:bodyPr/>
          <a:lstStyle/>
          <a:p>
            <a:pPr marL="601578" indent="-601578">
              <a:buSzPct val="100000"/>
              <a:defRPr sz="6000">
                <a:latin typeface="Calibri"/>
                <a:ea typeface="Calibri"/>
                <a:cs typeface="Calibri"/>
                <a:sym typeface="Calibri"/>
              </a:defRPr>
            </a:pPr>
            <a:r>
              <a:t>One case involving a child aged 16y or younger (including by proxy)</a:t>
            </a:r>
          </a:p>
          <a:p>
            <a:pPr marL="601578" indent="-601578">
              <a:buSzPct val="100000"/>
              <a:defRPr sz="6000">
                <a:latin typeface="Calibri"/>
                <a:ea typeface="Calibri"/>
                <a:cs typeface="Calibri"/>
                <a:sym typeface="Calibri"/>
              </a:defRPr>
            </a:pPr>
            <a:r>
              <a:t>Minimum of one older adult (&gt;65y)</a:t>
            </a:r>
          </a:p>
          <a:p>
            <a:pPr marL="601578" indent="-601578">
              <a:buSzPct val="100000"/>
              <a:defRPr sz="6000">
                <a:latin typeface="Calibri"/>
                <a:ea typeface="Calibri"/>
                <a:cs typeface="Calibri"/>
                <a:sym typeface="Calibri"/>
              </a:defRPr>
            </a:pPr>
            <a:r>
              <a:t>Minimum of one case involving each of:</a:t>
            </a:r>
          </a:p>
          <a:p>
            <a:pPr marL="982578" lvl="1" indent="-601578">
              <a:buSzPct val="100000"/>
              <a:defRPr sz="6000">
                <a:latin typeface="Calibri"/>
                <a:ea typeface="Calibri"/>
                <a:cs typeface="Calibri"/>
                <a:sym typeface="Calibri"/>
              </a:defRPr>
            </a:pPr>
            <a:r>
              <a:t>An acute problem that needs urgent investigation or referral</a:t>
            </a:r>
          </a:p>
          <a:p>
            <a:pPr marL="982578" lvl="1" indent="-601578">
              <a:buSzPct val="100000"/>
              <a:defRPr sz="6000">
                <a:latin typeface="Calibri"/>
                <a:ea typeface="Calibri"/>
                <a:cs typeface="Calibri"/>
                <a:sym typeface="Calibri"/>
              </a:defRPr>
            </a:pPr>
            <a:r>
              <a:t>Maternal and reproductive health</a:t>
            </a:r>
          </a:p>
          <a:p>
            <a:pPr marL="982578" lvl="1" indent="-601578">
              <a:buSzPct val="100000"/>
              <a:defRPr sz="6000">
                <a:latin typeface="Calibri"/>
                <a:ea typeface="Calibri"/>
                <a:cs typeface="Calibri"/>
                <a:sym typeface="Calibri"/>
              </a:defRPr>
            </a:pPr>
            <a:r>
              <a:t>A Mental Health Condition within the DSM or ICD classifications</a:t>
            </a:r>
          </a:p>
          <a:p>
            <a:pPr marL="982578" lvl="1" indent="-601578">
              <a:buSzPct val="100000"/>
              <a:defRPr sz="6000">
                <a:latin typeface="Calibri"/>
                <a:ea typeface="Calibri"/>
                <a:cs typeface="Calibri"/>
                <a:sym typeface="Calibri"/>
              </a:defRPr>
            </a:pPr>
            <a:r>
              <a:t>A long-term condition e.g. cancer, multimorbidity or disability</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Examination"/>
          <p:cNvSpPr txBox="1">
            <a:spLocks noGrp="1"/>
          </p:cNvSpPr>
          <p:nvPr>
            <p:ph type="title"/>
          </p:nvPr>
        </p:nvSpPr>
        <p:spPr>
          <a:prstGeom prst="rect">
            <a:avLst/>
          </a:prstGeom>
        </p:spPr>
        <p:txBody>
          <a:bodyPr/>
          <a:lstStyle>
            <a:lvl1pPr>
              <a:defRPr sz="10000" spc="-100">
                <a:latin typeface="Calibri"/>
                <a:ea typeface="Calibri"/>
                <a:cs typeface="Calibri"/>
                <a:sym typeface="Calibri"/>
              </a:defRPr>
            </a:lvl1pPr>
          </a:lstStyle>
          <a:p>
            <a:r>
              <a:t>Examination </a:t>
            </a:r>
          </a:p>
        </p:txBody>
      </p:sp>
      <p:sp>
        <p:nvSpPr>
          <p:cNvPr id="184" name="Minimum of 2 cases requiring either a clinical examination or an explanation of the clinical examination required to the patient (psychiatric examinations are included in this definition)…"/>
          <p:cNvSpPr txBox="1">
            <a:spLocks noGrp="1"/>
          </p:cNvSpPr>
          <p:nvPr>
            <p:ph type="body" idx="1"/>
          </p:nvPr>
        </p:nvSpPr>
        <p:spPr>
          <a:prstGeom prst="rect">
            <a:avLst/>
          </a:prstGeom>
        </p:spPr>
        <p:txBody>
          <a:bodyPr/>
          <a:lstStyle/>
          <a:p>
            <a:pPr marL="601578" indent="-601578">
              <a:buSzPct val="100000"/>
              <a:defRPr sz="6000">
                <a:latin typeface="Calibri"/>
                <a:ea typeface="Calibri"/>
                <a:cs typeface="Calibri"/>
                <a:sym typeface="Calibri"/>
              </a:defRPr>
            </a:pPr>
            <a:r>
              <a:t>Minimum of 2 cases requiring either a clinical examination or an explanation of the clinical examination required to the patient (psychiatric examinations are included in this definition)</a:t>
            </a:r>
          </a:p>
          <a:p>
            <a:pPr marL="601578" indent="-601578">
              <a:buSzPct val="100000"/>
              <a:defRPr sz="6000">
                <a:latin typeface="Calibri"/>
                <a:ea typeface="Calibri"/>
                <a:cs typeface="Calibri"/>
                <a:sym typeface="Calibri"/>
              </a:defRPr>
            </a:pPr>
            <a:r>
              <a:t>Clinical Examination is still considered an important component of the assessment and remains essential within the practical and ethical constraints of a recorded consultation</a:t>
            </a:r>
          </a:p>
          <a:p>
            <a:pPr marL="601578" indent="-601578">
              <a:buSzPct val="100000"/>
              <a:defRPr sz="6000">
                <a:latin typeface="Calibri"/>
                <a:ea typeface="Calibri"/>
                <a:cs typeface="Calibri"/>
                <a:sym typeface="Calibri"/>
              </a:defRPr>
            </a:pPr>
            <a:r>
              <a:t>It is not sufficient to merely state that an examination is required</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Swimsuit area"/>
          <p:cNvSpPr txBox="1">
            <a:spLocks noGrp="1"/>
          </p:cNvSpPr>
          <p:nvPr>
            <p:ph type="title"/>
          </p:nvPr>
        </p:nvSpPr>
        <p:spPr>
          <a:prstGeom prst="rect">
            <a:avLst/>
          </a:prstGeom>
        </p:spPr>
        <p:txBody>
          <a:bodyPr/>
          <a:lstStyle>
            <a:lvl1pPr>
              <a:defRPr sz="10000" spc="-100">
                <a:latin typeface="Calibri"/>
                <a:ea typeface="Calibri"/>
                <a:cs typeface="Calibri"/>
                <a:sym typeface="Calibri"/>
              </a:defRPr>
            </a:lvl1pPr>
          </a:lstStyle>
          <a:p>
            <a:r>
              <a:t>Swimsuit area</a:t>
            </a:r>
          </a:p>
        </p:txBody>
      </p:sp>
      <p:sp>
        <p:nvSpPr>
          <p:cNvPr id="187" name="For children up to age 2 years the area which would normally be expected to be covered by a “nappy”…"/>
          <p:cNvSpPr txBox="1">
            <a:spLocks noGrp="1"/>
          </p:cNvSpPr>
          <p:nvPr>
            <p:ph type="body" idx="1"/>
          </p:nvPr>
        </p:nvSpPr>
        <p:spPr>
          <a:prstGeom prst="rect">
            <a:avLst/>
          </a:prstGeom>
        </p:spPr>
        <p:txBody>
          <a:bodyPr/>
          <a:lstStyle/>
          <a:p>
            <a:pPr marL="611605" indent="-611605">
              <a:buSzPct val="100000"/>
              <a:defRPr sz="6100">
                <a:latin typeface="Calibri"/>
                <a:ea typeface="Calibri"/>
                <a:cs typeface="Calibri"/>
                <a:sym typeface="Calibri"/>
              </a:defRPr>
            </a:pPr>
            <a:r>
              <a:t>For children up to age 2 years the area which would normally be expected to be covered by a “nappy”</a:t>
            </a:r>
          </a:p>
          <a:p>
            <a:pPr marL="611605" indent="-611605">
              <a:buSzPct val="100000"/>
              <a:defRPr sz="6100">
                <a:latin typeface="Calibri"/>
                <a:ea typeface="Calibri"/>
                <a:cs typeface="Calibri"/>
                <a:sym typeface="Calibri"/>
              </a:defRPr>
            </a:pPr>
            <a:r>
              <a:t>For all male patients over the age of 2 years the area which would be covered by “Trunks”</a:t>
            </a:r>
          </a:p>
          <a:p>
            <a:pPr marL="611605" indent="-611605">
              <a:buSzPct val="100000"/>
              <a:defRPr sz="6100">
                <a:latin typeface="Calibri"/>
                <a:ea typeface="Calibri"/>
                <a:cs typeface="Calibri"/>
                <a:sym typeface="Calibri"/>
              </a:defRPr>
            </a:pPr>
            <a:r>
              <a:t>For all female patients over the age of 2 years the area which would be covered by a “bikini” ie the “trunks area and breast” </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Recommended criteria"/>
          <p:cNvSpPr txBox="1">
            <a:spLocks noGrp="1"/>
          </p:cNvSpPr>
          <p:nvPr>
            <p:ph type="title"/>
          </p:nvPr>
        </p:nvSpPr>
        <p:spPr>
          <a:prstGeom prst="rect">
            <a:avLst/>
          </a:prstGeom>
        </p:spPr>
        <p:txBody>
          <a:bodyPr/>
          <a:lstStyle>
            <a:lvl1pPr>
              <a:defRPr sz="10000" spc="-100">
                <a:latin typeface="Calibri"/>
                <a:ea typeface="Calibri"/>
                <a:cs typeface="Calibri"/>
                <a:sym typeface="Calibri"/>
              </a:defRPr>
            </a:lvl1pPr>
          </a:lstStyle>
          <a:p>
            <a:r>
              <a:t>Recommended criteria</a:t>
            </a:r>
          </a:p>
        </p:txBody>
      </p:sp>
      <p:sp>
        <p:nvSpPr>
          <p:cNvPr id="190" name="No more than 2 cases where the focus of the consultation lies in any one of the Clinical Topic Areas as listed in the GP curriculum. The spread of cases should be broad to demonstrate competence across the GP curriculum…"/>
          <p:cNvSpPr txBox="1">
            <a:spLocks noGrp="1"/>
          </p:cNvSpPr>
          <p:nvPr>
            <p:ph type="body" idx="1"/>
          </p:nvPr>
        </p:nvSpPr>
        <p:spPr>
          <a:prstGeom prst="rect">
            <a:avLst/>
          </a:prstGeom>
        </p:spPr>
        <p:txBody>
          <a:bodyPr/>
          <a:lstStyle/>
          <a:p>
            <a:pPr marL="744681" indent="-744681">
              <a:defRPr sz="6000">
                <a:latin typeface="Calibri"/>
                <a:ea typeface="Calibri"/>
                <a:cs typeface="Calibri"/>
                <a:sym typeface="Calibri"/>
              </a:defRPr>
            </a:pPr>
            <a:r>
              <a:t>No more than 2 cases where the focus of the consultation lies in any one of the Clinical Topic Areas as listed in the GP curriculum. The spread of cases should be broad to demonstrate competence across the GP curriculum</a:t>
            </a:r>
          </a:p>
          <a:p>
            <a:pPr marL="744681" indent="-744681">
              <a:defRPr sz="6000">
                <a:latin typeface="Calibri"/>
                <a:ea typeface="Calibri"/>
                <a:cs typeface="Calibri"/>
                <a:sym typeface="Calibri"/>
              </a:defRPr>
            </a:pPr>
            <a:r>
              <a:t>Varying spread of clinical cases and levels of challenge in the consultation. Consideration should be given to the complexity of the consultations submitted, for example in terms of patient expectations, beliefs, social situation, psychological issues, hidden agendas</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2" name="Table"/>
          <p:cNvGraphicFramePr/>
          <p:nvPr/>
        </p:nvGraphicFramePr>
        <p:xfrm>
          <a:off x="269336" y="274734"/>
          <a:ext cx="23845326" cy="13166530"/>
        </p:xfrm>
        <a:graphic>
          <a:graphicData uri="http://schemas.openxmlformats.org/drawingml/2006/table">
            <a:tbl>
              <a:tblPr>
                <a:tableStyleId>{4C3C2611-4C71-4FC5-86AE-919BDF0F9419}</a:tableStyleId>
              </a:tblPr>
              <a:tblGrid>
                <a:gridCol w="5961331"/>
                <a:gridCol w="5961331"/>
                <a:gridCol w="5961331"/>
                <a:gridCol w="5961331"/>
              </a:tblGrid>
              <a:tr h="1645816">
                <a:tc gridSpan="4">
                  <a:txBody>
                    <a:bodyPr/>
                    <a:lstStyle/>
                    <a:p>
                      <a:pPr defTabSz="914400">
                        <a:tabLst>
                          <a:tab pos="1663700" algn="l"/>
                        </a:tabLst>
                        <a:defRPr sz="1800"/>
                      </a:pPr>
                      <a:r>
                        <a:rPr sz="4400">
                          <a:latin typeface="Calibri"/>
                          <a:ea typeface="Calibri"/>
                          <a:cs typeface="Calibri"/>
                          <a:sym typeface="Calibri"/>
                        </a:rPr>
                        <a:t>Complicating factors
(eg patient expectations, beliefs, psychological issues, social situation, hidden agendas)</a:t>
                      </a:r>
                    </a:p>
                  </a:txBody>
                  <a:tcPr marL="50800" marR="50800" marT="50800" marB="50800" anchor="ctr" horzOverflow="overflow">
                    <a:lnL w="12700">
                      <a:solidFill>
                        <a:schemeClr val="accent3"/>
                      </a:solidFill>
                      <a:miter lim="400000"/>
                    </a:lnL>
                    <a:lnR w="12700">
                      <a:solidFill>
                        <a:schemeClr val="accent3"/>
                      </a:solidFill>
                      <a:miter lim="400000"/>
                    </a:lnR>
                    <a:lnT w="12700">
                      <a:solidFill>
                        <a:schemeClr val="accent3"/>
                      </a:solidFill>
                      <a:miter lim="400000"/>
                    </a:lnT>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645816">
                <a:tc>
                  <a:txBody>
                    <a:bodyPr/>
                    <a:lstStyle/>
                    <a:p>
                      <a:pPr defTabSz="914400">
                        <a:tabLst>
                          <a:tab pos="1663700" algn="l"/>
                        </a:tabLst>
                        <a:defRPr sz="4400">
                          <a:latin typeface="Calibri"/>
                          <a:ea typeface="Calibri"/>
                          <a:cs typeface="Calibri"/>
                          <a:sym typeface="Calibri"/>
                        </a:defRPr>
                      </a:pPr>
                      <a:endParaRPr/>
                    </a:p>
                  </a:txBody>
                  <a:tcPr marL="50800" marR="50800" marT="50800" marB="50800" anchor="ctr" horzOverflow="overflow">
                    <a:lnL w="12700">
                      <a:solidFill>
                        <a:schemeClr val="accent3"/>
                      </a:solidFill>
                      <a:miter lim="400000"/>
                    </a:lnL>
                    <a:solidFill>
                      <a:srgbClr val="FFFFFF"/>
                    </a:solidFill>
                  </a:tcPr>
                </a:tc>
                <a:tc>
                  <a:txBody>
                    <a:bodyPr/>
                    <a:lstStyle/>
                    <a:p>
                      <a:pPr defTabSz="914400">
                        <a:tabLst>
                          <a:tab pos="1663700" algn="l"/>
                        </a:tabLst>
                        <a:defRPr sz="1800"/>
                      </a:pPr>
                      <a:r>
                        <a:rPr sz="4400">
                          <a:latin typeface="Calibri"/>
                          <a:ea typeface="Calibri"/>
                          <a:cs typeface="Calibri"/>
                          <a:sym typeface="Calibri"/>
                        </a:rPr>
                        <a:t>Multiple factors present</a:t>
                      </a:r>
                    </a:p>
                  </a:txBody>
                  <a:tcPr marL="50800" marR="50800" marT="50800" marB="50800" anchor="ctr" horzOverflow="overflow">
                    <a:solidFill>
                      <a:srgbClr val="FFFFFF"/>
                    </a:solidFill>
                  </a:tcPr>
                </a:tc>
                <a:tc>
                  <a:txBody>
                    <a:bodyPr/>
                    <a:lstStyle/>
                    <a:p>
                      <a:pPr defTabSz="914400">
                        <a:tabLst>
                          <a:tab pos="1663700" algn="l"/>
                        </a:tabLst>
                        <a:defRPr sz="1800"/>
                      </a:pPr>
                      <a:r>
                        <a:rPr sz="4400">
                          <a:latin typeface="Calibri"/>
                          <a:ea typeface="Calibri"/>
                          <a:cs typeface="Calibri"/>
                          <a:sym typeface="Calibri"/>
                        </a:rPr>
                        <a:t>Some factors present</a:t>
                      </a:r>
                    </a:p>
                  </a:txBody>
                  <a:tcPr marL="50800" marR="50800" marT="50800" marB="50800" anchor="ctr" horzOverflow="overflow">
                    <a:solidFill>
                      <a:srgbClr val="FFFFFF"/>
                    </a:solidFill>
                  </a:tcPr>
                </a:tc>
                <a:tc>
                  <a:txBody>
                    <a:bodyPr/>
                    <a:lstStyle/>
                    <a:p>
                      <a:pPr defTabSz="914400">
                        <a:tabLst>
                          <a:tab pos="1663700" algn="l"/>
                        </a:tabLst>
                        <a:defRPr sz="1800"/>
                      </a:pPr>
                      <a:r>
                        <a:rPr sz="4400">
                          <a:latin typeface="Calibri"/>
                          <a:ea typeface="Calibri"/>
                          <a:cs typeface="Calibri"/>
                          <a:sym typeface="Calibri"/>
                        </a:rPr>
                        <a:t>Complicating factors absent</a:t>
                      </a:r>
                    </a:p>
                  </a:txBody>
                  <a:tcPr marL="50800" marR="50800" marT="50800" marB="50800" anchor="ctr" horzOverflow="overflow">
                    <a:lnR w="12700">
                      <a:solidFill>
                        <a:schemeClr val="accent3"/>
                      </a:solidFill>
                      <a:miter lim="400000"/>
                    </a:lnR>
                    <a:solidFill>
                      <a:srgbClr val="FFFFFF"/>
                    </a:solidFill>
                  </a:tcPr>
                </a:tc>
              </a:tr>
              <a:tr h="1645816">
                <a:tc rowSpan="2">
                  <a:txBody>
                    <a:bodyPr/>
                    <a:lstStyle/>
                    <a:p>
                      <a:pPr defTabSz="914400">
                        <a:tabLst>
                          <a:tab pos="1663700" algn="l"/>
                        </a:tabLst>
                        <a:defRPr sz="1800"/>
                      </a:pPr>
                      <a:r>
                        <a:rPr sz="4400">
                          <a:latin typeface="Calibri"/>
                          <a:ea typeface="Calibri"/>
                          <a:cs typeface="Calibri"/>
                          <a:sym typeface="Calibri"/>
                        </a:rPr>
                        <a:t>High 
clinical challenge</a:t>
                      </a:r>
                    </a:p>
                  </a:txBody>
                  <a:tcPr marL="50800" marR="50800" marT="50800" marB="50800" anchor="ctr" horzOverflow="overflow">
                    <a:lnL w="12700">
                      <a:solidFill>
                        <a:schemeClr val="accent3"/>
                      </a:solidFill>
                      <a:miter lim="400000"/>
                    </a:lnL>
                    <a:solidFill>
                      <a:srgbClr val="FFFFFF"/>
                    </a:solidFill>
                  </a:tcPr>
                </a:tc>
                <a:tc rowSpan="2">
                  <a:txBody>
                    <a:bodyPr/>
                    <a:lstStyle/>
                    <a:p>
                      <a:pPr defTabSz="914400">
                        <a:tabLst>
                          <a:tab pos="1663700" algn="l"/>
                        </a:tabLst>
                        <a:defRPr sz="1800"/>
                      </a:pPr>
                      <a:r>
                        <a:rPr sz="3500">
                          <a:latin typeface="Calibri"/>
                          <a:ea typeface="Calibri"/>
                          <a:cs typeface="Calibri"/>
                          <a:sym typeface="Calibri"/>
                        </a:rPr>
                        <a:t>Extremely challenging consultation – excellent opportunity to display capabilities but case likely to be hard to complete in 10 minutes</a:t>
                      </a:r>
                    </a:p>
                  </a:txBody>
                  <a:tcPr marL="50800" marR="50800" marT="50800" marB="50800" anchor="ctr" horzOverflow="overflow">
                    <a:solidFill>
                      <a:schemeClr val="accent5"/>
                    </a:solidFill>
                  </a:tcPr>
                </a:tc>
                <a:tc rowSpan="2">
                  <a:txBody>
                    <a:bodyPr/>
                    <a:lstStyle/>
                    <a:p>
                      <a:pPr defTabSz="914400">
                        <a:tabLst>
                          <a:tab pos="1663700" algn="l"/>
                        </a:tabLst>
                        <a:defRPr sz="1800"/>
                      </a:pPr>
                      <a:r>
                        <a:rPr sz="3500">
                          <a:latin typeface="Calibri"/>
                          <a:ea typeface="Calibri"/>
                          <a:cs typeface="Calibri"/>
                          <a:sym typeface="Calibri"/>
                        </a:rPr>
                        <a:t>Very challenging consultation – excellent opportunity to display capabilities</a:t>
                      </a:r>
                    </a:p>
                  </a:txBody>
                  <a:tcPr marL="50800" marR="50800" marT="50800" marB="50800" anchor="ctr" horzOverflow="overflow">
                    <a:solidFill>
                      <a:schemeClr val="accent3"/>
                    </a:solidFill>
                  </a:tcPr>
                </a:tc>
                <a:tc rowSpan="2">
                  <a:txBody>
                    <a:bodyPr/>
                    <a:lstStyle/>
                    <a:p>
                      <a:pPr defTabSz="914400">
                        <a:tabLst>
                          <a:tab pos="1663700" algn="l"/>
                        </a:tabLst>
                        <a:defRPr sz="1800"/>
                      </a:pPr>
                      <a:r>
                        <a:rPr sz="3500">
                          <a:latin typeface="Calibri"/>
                          <a:ea typeface="Calibri"/>
                          <a:cs typeface="Calibri"/>
                          <a:sym typeface="Calibri"/>
                        </a:rPr>
                        <a:t>Challenging consultation – good opportunity to display capabilities</a:t>
                      </a:r>
                    </a:p>
                  </a:txBody>
                  <a:tcPr marL="50800" marR="50800" marT="50800" marB="50800" anchor="ctr" horzOverflow="overflow">
                    <a:lnR w="12700">
                      <a:solidFill>
                        <a:schemeClr val="accent3"/>
                      </a:solidFill>
                      <a:miter lim="400000"/>
                    </a:lnR>
                    <a:solidFill>
                      <a:schemeClr val="accent3"/>
                    </a:solidFill>
                  </a:tcPr>
                </a:tc>
              </a:tr>
              <a:tr h="164581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645816">
                <a:tc rowSpan="2">
                  <a:txBody>
                    <a:bodyPr/>
                    <a:lstStyle/>
                    <a:p>
                      <a:pPr defTabSz="914400">
                        <a:tabLst>
                          <a:tab pos="1663700" algn="l"/>
                        </a:tabLst>
                        <a:defRPr sz="1800"/>
                      </a:pPr>
                      <a:r>
                        <a:rPr sz="4400">
                          <a:latin typeface="Calibri"/>
                          <a:ea typeface="Calibri"/>
                          <a:cs typeface="Calibri"/>
                          <a:sym typeface="Calibri"/>
                        </a:rPr>
                        <a:t>Moderate 
clinical challenge</a:t>
                      </a:r>
                    </a:p>
                  </a:txBody>
                  <a:tcPr marL="50800" marR="50800" marT="50800" marB="50800" anchor="ctr" horzOverflow="overflow">
                    <a:solidFill>
                      <a:srgbClr val="FFFFFF"/>
                    </a:solidFill>
                  </a:tcPr>
                </a:tc>
                <a:tc rowSpan="2">
                  <a:txBody>
                    <a:bodyPr/>
                    <a:lstStyle/>
                    <a:p>
                      <a:pPr defTabSz="914400">
                        <a:tabLst>
                          <a:tab pos="1663700" algn="l"/>
                        </a:tabLst>
                        <a:defRPr sz="1800"/>
                      </a:pPr>
                      <a:r>
                        <a:rPr sz="3500">
                          <a:latin typeface="Calibri"/>
                          <a:ea typeface="Calibri"/>
                          <a:cs typeface="Calibri"/>
                          <a:sym typeface="Calibri"/>
                        </a:rPr>
                        <a:t>Very challenging consultation – excellent opportunity to display capabilities</a:t>
                      </a:r>
                    </a:p>
                  </a:txBody>
                  <a:tcPr marL="50800" marR="50800" marT="50800" marB="50800" anchor="ctr" horzOverflow="overflow">
                    <a:solidFill>
                      <a:schemeClr val="accent3"/>
                    </a:solidFill>
                  </a:tcPr>
                </a:tc>
                <a:tc rowSpan="2">
                  <a:txBody>
                    <a:bodyPr/>
                    <a:lstStyle/>
                    <a:p>
                      <a:pPr defTabSz="914400">
                        <a:tabLst>
                          <a:tab pos="1663700" algn="l"/>
                        </a:tabLst>
                        <a:defRPr sz="1800"/>
                      </a:pPr>
                      <a:r>
                        <a:rPr sz="3500">
                          <a:latin typeface="Calibri"/>
                          <a:ea typeface="Calibri"/>
                          <a:cs typeface="Calibri"/>
                          <a:sym typeface="Calibri"/>
                        </a:rPr>
                        <a:t>Challenging consultation – good opportunity to display capabilities</a:t>
                      </a:r>
                    </a:p>
                  </a:txBody>
                  <a:tcPr marL="50800" marR="50800" marT="50800" marB="50800" anchor="ctr" horzOverflow="overflow">
                    <a:lnR w="12700">
                      <a:solidFill>
                        <a:schemeClr val="accent3"/>
                      </a:solidFill>
                      <a:miter lim="400000"/>
                    </a:lnR>
                    <a:lnB w="12700">
                      <a:solidFill>
                        <a:schemeClr val="accent3"/>
                      </a:solidFill>
                      <a:miter lim="400000"/>
                    </a:lnB>
                    <a:solidFill>
                      <a:schemeClr val="accent3"/>
                    </a:solidFill>
                  </a:tcPr>
                </a:tc>
                <a:tc rowSpan="2">
                  <a:txBody>
                    <a:bodyPr/>
                    <a:lstStyle/>
                    <a:p>
                      <a:pPr defTabSz="914400">
                        <a:tabLst>
                          <a:tab pos="1663700" algn="l"/>
                        </a:tabLst>
                        <a:defRPr sz="1800"/>
                      </a:pPr>
                      <a:r>
                        <a:rPr sz="3500">
                          <a:latin typeface="Calibri"/>
                          <a:ea typeface="Calibri"/>
                          <a:cs typeface="Calibri"/>
                          <a:sym typeface="Calibri"/>
                        </a:rPr>
                        <a:t>Moderate level of challenge in consultation – some opportunity to display capabilities</a:t>
                      </a:r>
                    </a:p>
                  </a:txBody>
                  <a:tcPr marL="50800" marR="50800" marT="50800" marB="50800" anchor="ctr" horzOverflow="overflow">
                    <a:lnL w="12700">
                      <a:solidFill>
                        <a:schemeClr val="accent3"/>
                      </a:solidFill>
                      <a:miter lim="400000"/>
                    </a:lnL>
                    <a:lnR w="12700">
                      <a:solidFill>
                        <a:schemeClr val="accent3"/>
                      </a:solidFill>
                      <a:miter lim="400000"/>
                    </a:lnR>
                    <a:solidFill>
                      <a:srgbClr val="FF8B25"/>
                    </a:solidFill>
                  </a:tcPr>
                </a:tc>
              </a:tr>
              <a:tr h="164581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645816">
                <a:tc rowSpan="2">
                  <a:txBody>
                    <a:bodyPr/>
                    <a:lstStyle/>
                    <a:p>
                      <a:pPr defTabSz="914400">
                        <a:tabLst>
                          <a:tab pos="1663700" algn="l"/>
                        </a:tabLst>
                        <a:defRPr sz="1800"/>
                      </a:pPr>
                      <a:r>
                        <a:rPr sz="4400">
                          <a:latin typeface="Calibri"/>
                          <a:ea typeface="Calibri"/>
                          <a:cs typeface="Calibri"/>
                          <a:sym typeface="Calibri"/>
                        </a:rPr>
                        <a:t>Low 
clinical challenge</a:t>
                      </a:r>
                    </a:p>
                  </a:txBody>
                  <a:tcPr marL="50800" marR="50800" marT="50800" marB="50800" anchor="ctr" horzOverflow="overflow">
                    <a:lnL w="12700">
                      <a:solidFill>
                        <a:schemeClr val="accent3"/>
                      </a:solidFill>
                      <a:miter lim="400000"/>
                    </a:lnL>
                    <a:lnB w="12700">
                      <a:solidFill>
                        <a:schemeClr val="accent3"/>
                      </a:solidFill>
                      <a:miter lim="400000"/>
                    </a:lnB>
                    <a:solidFill>
                      <a:srgbClr val="FFFFFF"/>
                    </a:solidFill>
                  </a:tcPr>
                </a:tc>
                <a:tc rowSpan="2">
                  <a:txBody>
                    <a:bodyPr/>
                    <a:lstStyle/>
                    <a:p>
                      <a:pPr defTabSz="914400">
                        <a:tabLst>
                          <a:tab pos="1663700" algn="l"/>
                        </a:tabLst>
                        <a:defRPr sz="1800"/>
                      </a:pPr>
                      <a:r>
                        <a:rPr sz="3500">
                          <a:latin typeface="Calibri"/>
                          <a:ea typeface="Calibri"/>
                          <a:cs typeface="Calibri"/>
                          <a:sym typeface="Calibri"/>
                        </a:rPr>
                        <a:t>Challenging consultation – good opportunity to display capabilities</a:t>
                      </a:r>
                    </a:p>
                  </a:txBody>
                  <a:tcPr marL="50800" marR="50800" marT="50800" marB="50800" anchor="ctr" horzOverflow="overflow">
                    <a:lnB w="12700">
                      <a:solidFill>
                        <a:schemeClr val="accent3"/>
                      </a:solidFill>
                      <a:miter lim="400000"/>
                    </a:lnB>
                    <a:solidFill>
                      <a:schemeClr val="accent3"/>
                    </a:solidFill>
                  </a:tcPr>
                </a:tc>
                <a:tc rowSpan="2">
                  <a:txBody>
                    <a:bodyPr/>
                    <a:lstStyle/>
                    <a:p>
                      <a:pPr defTabSz="914400">
                        <a:tabLst>
                          <a:tab pos="1663700" algn="l"/>
                        </a:tabLst>
                        <a:defRPr sz="1800"/>
                      </a:pPr>
                      <a:r>
                        <a:rPr sz="3500">
                          <a:latin typeface="Calibri"/>
                          <a:ea typeface="Calibri"/>
                          <a:cs typeface="Calibri"/>
                          <a:sym typeface="Calibri"/>
                        </a:rPr>
                        <a:t>Moderate level of challenge in consultation – some opportunity to display capabilities</a:t>
                      </a:r>
                    </a:p>
                  </a:txBody>
                  <a:tcPr marL="50800" marR="50800" marT="50800" marB="50800" anchor="ctr" horzOverflow="overflow">
                    <a:lnT w="12700">
                      <a:solidFill>
                        <a:schemeClr val="accent3"/>
                      </a:solidFill>
                      <a:miter lim="400000"/>
                    </a:lnT>
                    <a:lnB w="12700">
                      <a:solidFill>
                        <a:schemeClr val="accent3"/>
                      </a:solidFill>
                      <a:miter lim="400000"/>
                    </a:lnB>
                    <a:solidFill>
                      <a:srgbClr val="FF8B25"/>
                    </a:solidFill>
                  </a:tcPr>
                </a:tc>
                <a:tc rowSpan="2">
                  <a:txBody>
                    <a:bodyPr/>
                    <a:lstStyle/>
                    <a:p>
                      <a:pPr defTabSz="914400">
                        <a:tabLst>
                          <a:tab pos="1663700" algn="l"/>
                        </a:tabLst>
                        <a:defRPr sz="1800"/>
                      </a:pPr>
                      <a:r>
                        <a:rPr sz="3500">
                          <a:latin typeface="Calibri"/>
                          <a:ea typeface="Calibri"/>
                          <a:cs typeface="Calibri"/>
                          <a:sym typeface="Calibri"/>
                        </a:rPr>
                        <a:t>Low level of challenge in consultation – very limited opportunity to display capabilities (insufficient evidence)</a:t>
                      </a:r>
                    </a:p>
                  </a:txBody>
                  <a:tcPr marL="50800" marR="50800" marT="50800" marB="50800" anchor="ctr" horzOverflow="overflow">
                    <a:lnR w="12700">
                      <a:solidFill>
                        <a:schemeClr val="accent3"/>
                      </a:solidFill>
                      <a:miter lim="400000"/>
                    </a:lnR>
                    <a:lnB w="12700">
                      <a:solidFill>
                        <a:schemeClr val="accent3"/>
                      </a:solidFill>
                      <a:miter lim="400000"/>
                    </a:lnB>
                    <a:solidFill>
                      <a:schemeClr val="accent5"/>
                    </a:solidFill>
                  </a:tcPr>
                </a:tc>
              </a:tr>
              <a:tr h="164581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Case marking"/>
          <p:cNvSpPr txBox="1">
            <a:spLocks noGrp="1"/>
          </p:cNvSpPr>
          <p:nvPr>
            <p:ph type="title"/>
          </p:nvPr>
        </p:nvSpPr>
        <p:spPr>
          <a:prstGeom prst="rect">
            <a:avLst/>
          </a:prstGeom>
        </p:spPr>
        <p:txBody>
          <a:bodyPr/>
          <a:lstStyle>
            <a:lvl1pPr>
              <a:defRPr>
                <a:latin typeface="Calibri"/>
                <a:ea typeface="Calibri"/>
                <a:cs typeface="Calibri"/>
                <a:sym typeface="Calibri"/>
              </a:defRPr>
            </a:lvl1pPr>
          </a:lstStyle>
          <a:p>
            <a:r>
              <a:t>Case marking</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Each consultation will be viewed independently by at least one examiner who will make a global judgement of that consultation, attributing marks in three domains - data gathering, clinical management and interpersonal skills…"/>
          <p:cNvSpPr txBox="1">
            <a:spLocks noGrp="1"/>
          </p:cNvSpPr>
          <p:nvPr>
            <p:ph type="body" idx="1"/>
          </p:nvPr>
        </p:nvSpPr>
        <p:spPr>
          <a:prstGeom prst="rect">
            <a:avLst/>
          </a:prstGeom>
        </p:spPr>
        <p:txBody>
          <a:bodyPr/>
          <a:lstStyle/>
          <a:p>
            <a:pPr marL="662766" indent="-662766" defTabSz="2170119">
              <a:spcBef>
                <a:spcPts val="2100"/>
              </a:spcBef>
              <a:defRPr sz="5340">
                <a:latin typeface="Calibri"/>
                <a:ea typeface="Calibri"/>
                <a:cs typeface="Calibri"/>
                <a:sym typeface="Calibri"/>
              </a:defRPr>
            </a:pPr>
            <a:r>
              <a:t>Each consultation will be viewed independently by at least one examiner who will make a global judgement of that consultation, attributing marks in three domains - data gathering, clinical management and interpersonal skills</a:t>
            </a:r>
          </a:p>
          <a:p>
            <a:pPr marL="662766" indent="-662766" defTabSz="2170119">
              <a:spcBef>
                <a:spcPts val="2100"/>
              </a:spcBef>
              <a:defRPr sz="5340">
                <a:latin typeface="Calibri"/>
                <a:ea typeface="Calibri"/>
                <a:cs typeface="Calibri"/>
                <a:sym typeface="Calibri"/>
              </a:defRPr>
            </a:pPr>
            <a:r>
              <a:t>Each domain will earn a grade of </a:t>
            </a:r>
            <a:r>
              <a:rPr b="1"/>
              <a:t>Clear Pass / Pass / Fail or Clear Fail</a:t>
            </a:r>
          </a:p>
          <a:p>
            <a:pPr marL="662766" indent="-662766" defTabSz="2170119">
              <a:spcBef>
                <a:spcPts val="2100"/>
              </a:spcBef>
              <a:defRPr sz="5340">
                <a:latin typeface="Calibri"/>
                <a:ea typeface="Calibri"/>
                <a:cs typeface="Calibri"/>
                <a:sym typeface="Calibri"/>
              </a:defRPr>
            </a:pPr>
            <a:r>
              <a:t>The first ten minutes of the consultation submitted will be assessed. This time will not include any time for verbal consent that is recorded</a:t>
            </a:r>
          </a:p>
          <a:p>
            <a:pPr marL="662766" indent="-662766" defTabSz="2170119">
              <a:spcBef>
                <a:spcPts val="2100"/>
              </a:spcBef>
              <a:defRPr sz="5340">
                <a:latin typeface="Calibri"/>
                <a:ea typeface="Calibri"/>
                <a:cs typeface="Calibri"/>
                <a:sym typeface="Calibri"/>
              </a:defRPr>
            </a:pPr>
            <a:r>
              <a:t>The time taken for examinations will be part of that ten minutes. The camera should run continuously and not be turned off during the consultation</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Generic grade descriptors"/>
          <p:cNvSpPr txBox="1">
            <a:spLocks noGrp="1"/>
          </p:cNvSpPr>
          <p:nvPr>
            <p:ph type="title"/>
          </p:nvPr>
        </p:nvSpPr>
        <p:spPr>
          <a:prstGeom prst="rect">
            <a:avLst/>
          </a:prstGeom>
        </p:spPr>
        <p:txBody>
          <a:bodyPr/>
          <a:lstStyle>
            <a:lvl1pPr>
              <a:defRPr>
                <a:latin typeface="Calibri"/>
                <a:ea typeface="Calibri"/>
                <a:cs typeface="Calibri"/>
                <a:sym typeface="Calibri"/>
              </a:defRPr>
            </a:lvl1pPr>
          </a:lstStyle>
          <a:p>
            <a:r>
              <a:t>Generic grade descriptors</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Clear Pass (CP)"/>
          <p:cNvSpPr txBox="1">
            <a:spLocks noGrp="1"/>
          </p:cNvSpPr>
          <p:nvPr>
            <p:ph type="title"/>
          </p:nvPr>
        </p:nvSpPr>
        <p:spPr>
          <a:prstGeom prst="rect">
            <a:avLst/>
          </a:prstGeom>
        </p:spPr>
        <p:txBody>
          <a:bodyPr/>
          <a:lstStyle>
            <a:lvl1pPr>
              <a:defRPr sz="10000" spc="-119">
                <a:latin typeface="Calibri"/>
                <a:ea typeface="Calibri"/>
                <a:cs typeface="Calibri"/>
                <a:sym typeface="Calibri"/>
              </a:defRPr>
            </a:lvl1pPr>
          </a:lstStyle>
          <a:p>
            <a:r>
              <a:t>Clear Pass (CP)</a:t>
            </a:r>
          </a:p>
        </p:txBody>
      </p:sp>
      <p:sp>
        <p:nvSpPr>
          <p:cNvPr id="201" name="The candidate demonstrates a high level of competence, with a justifiable clinical approach that is fluent, appropriately focussed and technically proficient.…"/>
          <p:cNvSpPr txBox="1">
            <a:spLocks noGrp="1"/>
          </p:cNvSpPr>
          <p:nvPr>
            <p:ph type="body" idx="1"/>
          </p:nvPr>
        </p:nvSpPr>
        <p:spPr>
          <a:xfrm>
            <a:off x="1217710" y="4013200"/>
            <a:ext cx="21948580" cy="8483600"/>
          </a:xfrm>
          <a:prstGeom prst="rect">
            <a:avLst/>
          </a:prstGeom>
        </p:spPr>
        <p:txBody>
          <a:bodyPr/>
          <a:lstStyle/>
          <a:p>
            <a:pPr marL="601577" indent="-601577">
              <a:buSzPct val="100000"/>
              <a:defRPr sz="6000">
                <a:latin typeface="Calibri"/>
                <a:ea typeface="Calibri"/>
                <a:cs typeface="Calibri"/>
                <a:sym typeface="Calibri"/>
              </a:defRPr>
            </a:pPr>
            <a:r>
              <a:t>The candidate demonstrates a </a:t>
            </a:r>
            <a:r>
              <a:rPr b="1"/>
              <a:t>high</a:t>
            </a:r>
            <a:r>
              <a:t> level of competence, with a justifiable clinical approach that is </a:t>
            </a:r>
            <a:r>
              <a:rPr b="1"/>
              <a:t>fluent</a:t>
            </a:r>
            <a:r>
              <a:t>, appropriately </a:t>
            </a:r>
            <a:r>
              <a:rPr b="1"/>
              <a:t>focussed</a:t>
            </a:r>
            <a:r>
              <a:t> and </a:t>
            </a:r>
            <a:r>
              <a:rPr b="1"/>
              <a:t>technically proficient</a:t>
            </a:r>
          </a:p>
          <a:p>
            <a:pPr marL="601577" indent="-601577">
              <a:buSzPct val="100000"/>
              <a:defRPr sz="6000">
                <a:latin typeface="Calibri"/>
                <a:ea typeface="Calibri"/>
                <a:cs typeface="Calibri"/>
                <a:sym typeface="Calibri"/>
              </a:defRPr>
            </a:pPr>
            <a:r>
              <a:t>There is sufficient evidence provided to demonstrate capability in this domain</a:t>
            </a:r>
          </a:p>
          <a:p>
            <a:pPr marL="601577" indent="-601577">
              <a:buSzPct val="100000"/>
              <a:defRPr sz="6000" b="1" i="1">
                <a:latin typeface="Calibri"/>
                <a:ea typeface="Calibri"/>
                <a:cs typeface="Calibri"/>
                <a:sym typeface="Calibri"/>
              </a:defRPr>
            </a:pPr>
            <a:r>
              <a:t>The candidate shows sensitivity, actively shares ideas and may empower the patient</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Pass (P)"/>
          <p:cNvSpPr txBox="1">
            <a:spLocks noGrp="1"/>
          </p:cNvSpPr>
          <p:nvPr>
            <p:ph type="title"/>
          </p:nvPr>
        </p:nvSpPr>
        <p:spPr>
          <a:prstGeom prst="rect">
            <a:avLst/>
          </a:prstGeom>
        </p:spPr>
        <p:txBody>
          <a:bodyPr/>
          <a:lstStyle>
            <a:lvl1pPr>
              <a:defRPr sz="10000" spc="-119">
                <a:latin typeface="Calibri"/>
                <a:ea typeface="Calibri"/>
                <a:cs typeface="Calibri"/>
                <a:sym typeface="Calibri"/>
              </a:defRPr>
            </a:lvl1pPr>
          </a:lstStyle>
          <a:p>
            <a:r>
              <a:t>Pass (P)</a:t>
            </a:r>
          </a:p>
        </p:txBody>
      </p:sp>
      <p:sp>
        <p:nvSpPr>
          <p:cNvPr id="204" name="The candidate demonstrates an adequate level of competence, with a clinical approach that may not be fluent but is justifiable and technically proficient. The lack of complexity in the case presented restricts the achievement of a Clear Pass grade.…"/>
          <p:cNvSpPr txBox="1">
            <a:spLocks noGrp="1"/>
          </p:cNvSpPr>
          <p:nvPr>
            <p:ph type="body" idx="1"/>
          </p:nvPr>
        </p:nvSpPr>
        <p:spPr>
          <a:xfrm>
            <a:off x="1219198" y="4013200"/>
            <a:ext cx="21948580" cy="8483600"/>
          </a:xfrm>
          <a:prstGeom prst="rect">
            <a:avLst/>
          </a:prstGeom>
        </p:spPr>
        <p:txBody>
          <a:bodyPr/>
          <a:lstStyle/>
          <a:p>
            <a:pPr marL="601577" indent="-601577">
              <a:buSzPct val="100000"/>
              <a:defRPr sz="6000">
                <a:latin typeface="Calibri"/>
                <a:ea typeface="Calibri"/>
                <a:cs typeface="Calibri"/>
                <a:sym typeface="Calibri"/>
              </a:defRPr>
            </a:pPr>
            <a:r>
              <a:t>The candidate demonstrates an </a:t>
            </a:r>
            <a:r>
              <a:rPr b="1"/>
              <a:t>adequate</a:t>
            </a:r>
            <a:r>
              <a:t> level of competence, with a clinical approach that </a:t>
            </a:r>
            <a:r>
              <a:rPr b="1"/>
              <a:t>may not be fluent</a:t>
            </a:r>
            <a:r>
              <a:t> but is </a:t>
            </a:r>
            <a:r>
              <a:rPr b="1"/>
              <a:t>justifiable</a:t>
            </a:r>
            <a:r>
              <a:t> and </a:t>
            </a:r>
            <a:r>
              <a:rPr b="1"/>
              <a:t>technically proficient</a:t>
            </a:r>
          </a:p>
          <a:p>
            <a:pPr marL="601577" indent="-601577">
              <a:buSzPct val="100000"/>
              <a:defRPr sz="6000">
                <a:latin typeface="Calibri"/>
                <a:ea typeface="Calibri"/>
                <a:cs typeface="Calibri"/>
                <a:sym typeface="Calibri"/>
              </a:defRPr>
            </a:pPr>
            <a:r>
              <a:t>The lack of complexity in the case presented restricts the achievement of a Clear Pass grade</a:t>
            </a:r>
          </a:p>
          <a:p>
            <a:pPr marL="601577" indent="-601577">
              <a:buSzPct val="100000"/>
              <a:defRPr sz="6000" b="1" i="1">
                <a:latin typeface="Calibri"/>
                <a:ea typeface="Calibri"/>
                <a:cs typeface="Calibri"/>
                <a:sym typeface="Calibri"/>
              </a:defRPr>
            </a:pPr>
            <a:r>
              <a:t>The candidate shows sensitivity and tries to involve the patient</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Background"/>
          <p:cNvSpPr txBox="1">
            <a:spLocks noGrp="1"/>
          </p:cNvSpPr>
          <p:nvPr>
            <p:ph type="title"/>
          </p:nvPr>
        </p:nvSpPr>
        <p:spPr>
          <a:prstGeom prst="rect">
            <a:avLst/>
          </a:prstGeom>
        </p:spPr>
        <p:txBody>
          <a:bodyPr/>
          <a:lstStyle>
            <a:lvl1pPr>
              <a:defRPr>
                <a:latin typeface="Calibri"/>
                <a:ea typeface="Calibri"/>
                <a:cs typeface="Calibri"/>
                <a:sym typeface="Calibri"/>
              </a:defRPr>
            </a:lvl1pPr>
          </a:lstStyle>
          <a:p>
            <a:r>
              <a:t>Background </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Fail (F)"/>
          <p:cNvSpPr txBox="1">
            <a:spLocks noGrp="1"/>
          </p:cNvSpPr>
          <p:nvPr>
            <p:ph type="title"/>
          </p:nvPr>
        </p:nvSpPr>
        <p:spPr>
          <a:prstGeom prst="rect">
            <a:avLst/>
          </a:prstGeom>
        </p:spPr>
        <p:txBody>
          <a:bodyPr/>
          <a:lstStyle>
            <a:lvl1pPr>
              <a:defRPr sz="10000" spc="-119">
                <a:latin typeface="Calibri"/>
                <a:ea typeface="Calibri"/>
                <a:cs typeface="Calibri"/>
                <a:sym typeface="Calibri"/>
              </a:defRPr>
            </a:lvl1pPr>
          </a:lstStyle>
          <a:p>
            <a:r>
              <a:t>Fail (F)</a:t>
            </a:r>
          </a:p>
        </p:txBody>
      </p:sp>
      <p:sp>
        <p:nvSpPr>
          <p:cNvPr id="207" name="The candidate fails to demonstrate adequate competence, with a clinical approach that is at times unsystematic or inconsistent with accepted practice. Technical proficiency may be of concern.…"/>
          <p:cNvSpPr txBox="1">
            <a:spLocks noGrp="1"/>
          </p:cNvSpPr>
          <p:nvPr>
            <p:ph type="body" idx="1"/>
          </p:nvPr>
        </p:nvSpPr>
        <p:spPr>
          <a:xfrm>
            <a:off x="1217710" y="4009347"/>
            <a:ext cx="21948580" cy="8483603"/>
          </a:xfrm>
          <a:prstGeom prst="rect">
            <a:avLst/>
          </a:prstGeom>
        </p:spPr>
        <p:txBody>
          <a:bodyPr/>
          <a:lstStyle/>
          <a:p>
            <a:pPr marL="601577" indent="-601577">
              <a:buSzPct val="100000"/>
              <a:defRPr sz="6000">
                <a:latin typeface="Calibri"/>
                <a:ea typeface="Calibri"/>
                <a:cs typeface="Calibri"/>
                <a:sym typeface="Calibri"/>
              </a:defRPr>
            </a:pPr>
            <a:r>
              <a:t>The candidate fails to demonstrate adequate competence, with a clinical approach that is at times unsystematic or inconsistent with accepted practice. Technical proficiency may be of concern</a:t>
            </a:r>
          </a:p>
          <a:p>
            <a:pPr marL="601577" indent="-601577">
              <a:buSzPct val="100000"/>
              <a:defRPr sz="6000">
                <a:latin typeface="Calibri"/>
                <a:ea typeface="Calibri"/>
                <a:cs typeface="Calibri"/>
                <a:sym typeface="Calibri"/>
              </a:defRPr>
            </a:pPr>
            <a:r>
              <a:t>There is limited (new) evidence provided to demonstrate capability of a doctor sufficient for safe independent UK General Practice</a:t>
            </a:r>
          </a:p>
          <a:p>
            <a:pPr marL="601577" indent="-601577">
              <a:buSzPct val="100000"/>
              <a:defRPr sz="6000" b="1" i="1">
                <a:latin typeface="Calibri"/>
                <a:ea typeface="Calibri"/>
                <a:cs typeface="Calibri"/>
                <a:sym typeface="Calibri"/>
              </a:defRPr>
            </a:pPr>
            <a:r>
              <a:t>The patient is treated with sensitivity and respect, but the doctor does not sufficiently facilitate or respond to the patient’s contribution</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Clear Fail (CF)"/>
          <p:cNvSpPr txBox="1">
            <a:spLocks noGrp="1"/>
          </p:cNvSpPr>
          <p:nvPr>
            <p:ph type="title"/>
          </p:nvPr>
        </p:nvSpPr>
        <p:spPr>
          <a:prstGeom prst="rect">
            <a:avLst/>
          </a:prstGeom>
        </p:spPr>
        <p:txBody>
          <a:bodyPr/>
          <a:lstStyle>
            <a:lvl1pPr>
              <a:defRPr sz="10000" spc="-119">
                <a:latin typeface="Calibri"/>
                <a:ea typeface="Calibri"/>
                <a:cs typeface="Calibri"/>
                <a:sym typeface="Calibri"/>
              </a:defRPr>
            </a:lvl1pPr>
          </a:lstStyle>
          <a:p>
            <a:r>
              <a:t>Clear Fail (CF)</a:t>
            </a:r>
          </a:p>
        </p:txBody>
      </p:sp>
      <p:sp>
        <p:nvSpPr>
          <p:cNvPr id="210" name="The candidate clearly fails to demonstrate competence, with a clinical approach that is incompatible with accepted practice, arbitrary or technically incompetent.…"/>
          <p:cNvSpPr txBox="1">
            <a:spLocks noGrp="1"/>
          </p:cNvSpPr>
          <p:nvPr>
            <p:ph type="body" idx="1"/>
          </p:nvPr>
        </p:nvSpPr>
        <p:spPr>
          <a:xfrm>
            <a:off x="1219198" y="4013200"/>
            <a:ext cx="21948580" cy="8483600"/>
          </a:xfrm>
          <a:prstGeom prst="rect">
            <a:avLst/>
          </a:prstGeom>
        </p:spPr>
        <p:txBody>
          <a:bodyPr/>
          <a:lstStyle/>
          <a:p>
            <a:pPr marL="601577" indent="-601577">
              <a:buSzPct val="100000"/>
              <a:defRPr sz="6000">
                <a:latin typeface="Calibri"/>
                <a:ea typeface="Calibri"/>
                <a:cs typeface="Calibri"/>
                <a:sym typeface="Calibri"/>
              </a:defRPr>
            </a:pPr>
            <a:r>
              <a:t>The candidate clearly fails to demonstrate competence, with a clinical approach that is incompatible with accepted practice, arbitrary or technically incompetent</a:t>
            </a:r>
          </a:p>
          <a:p>
            <a:pPr marL="601577" indent="-601577">
              <a:buSzPct val="100000"/>
              <a:defRPr sz="6000">
                <a:latin typeface="Calibri"/>
                <a:ea typeface="Calibri"/>
                <a:cs typeface="Calibri"/>
                <a:sym typeface="Calibri"/>
              </a:defRPr>
            </a:pPr>
            <a:r>
              <a:t>There is no evidence or very limited evidence provided to demonstrate capability of a doctor sufficient for safe independent UK General Practice in this domain</a:t>
            </a:r>
          </a:p>
          <a:p>
            <a:pPr marL="601577" indent="-601577">
              <a:buSzPct val="100000"/>
              <a:defRPr sz="6000" b="1" i="1">
                <a:latin typeface="Calibri"/>
                <a:ea typeface="Calibri"/>
                <a:cs typeface="Calibri"/>
                <a:sym typeface="Calibri"/>
              </a:defRPr>
            </a:pPr>
            <a:r>
              <a:t>The patient is not treated with adequate attention, sensitivity or respect for their contribution</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Marking scheme"/>
          <p:cNvSpPr txBox="1">
            <a:spLocks noGrp="1"/>
          </p:cNvSpPr>
          <p:nvPr>
            <p:ph type="title"/>
          </p:nvPr>
        </p:nvSpPr>
        <p:spPr>
          <a:prstGeom prst="rect">
            <a:avLst/>
          </a:prstGeom>
        </p:spPr>
        <p:txBody>
          <a:bodyPr/>
          <a:lstStyle>
            <a:lvl1pPr>
              <a:defRPr>
                <a:latin typeface="Calibri"/>
                <a:ea typeface="Calibri"/>
                <a:cs typeface="Calibri"/>
                <a:sym typeface="Calibri"/>
              </a:defRPr>
            </a:lvl1pPr>
          </a:lstStyle>
          <a:p>
            <a:r>
              <a:t>Marking scheme</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Data gathering, Technical and Assessment Skills"/>
          <p:cNvSpPr txBox="1">
            <a:spLocks noGrp="1"/>
          </p:cNvSpPr>
          <p:nvPr>
            <p:ph type="title"/>
          </p:nvPr>
        </p:nvSpPr>
        <p:spPr>
          <a:prstGeom prst="rect">
            <a:avLst/>
          </a:prstGeom>
        </p:spPr>
        <p:txBody>
          <a:bodyPr/>
          <a:lstStyle>
            <a:lvl1pPr defTabSz="2063860">
              <a:defRPr sz="9200" spc="-119">
                <a:latin typeface="Calibri"/>
                <a:ea typeface="Calibri"/>
                <a:cs typeface="Calibri"/>
                <a:sym typeface="Calibri"/>
              </a:defRPr>
            </a:lvl1pPr>
          </a:lstStyle>
          <a:p>
            <a:r>
              <a:t>Data gathering, Technical and Assessment Skills</a:t>
            </a:r>
          </a:p>
        </p:txBody>
      </p:sp>
      <p:sp>
        <p:nvSpPr>
          <p:cNvPr id="215" name="Takes a focussed history to allow for a safe assessment to take place…"/>
          <p:cNvSpPr txBox="1">
            <a:spLocks noGrp="1"/>
          </p:cNvSpPr>
          <p:nvPr>
            <p:ph type="body" idx="1"/>
          </p:nvPr>
        </p:nvSpPr>
        <p:spPr>
          <a:xfrm>
            <a:off x="1219198" y="4013200"/>
            <a:ext cx="21948580" cy="8483600"/>
          </a:xfrm>
          <a:prstGeom prst="rect">
            <a:avLst/>
          </a:prstGeom>
        </p:spPr>
        <p:txBody>
          <a:bodyPr/>
          <a:lstStyle/>
          <a:p>
            <a:pPr marL="535404" indent="-535404" defTabSz="2170119">
              <a:spcBef>
                <a:spcPts val="2100"/>
              </a:spcBef>
              <a:buSzPct val="100000"/>
              <a:defRPr sz="5340">
                <a:latin typeface="Calibri"/>
                <a:ea typeface="Calibri"/>
                <a:cs typeface="Calibri"/>
                <a:sym typeface="Calibri"/>
              </a:defRPr>
            </a:pPr>
            <a:r>
              <a:t>Takes a </a:t>
            </a:r>
            <a:r>
              <a:rPr b="1"/>
              <a:t>focussed history </a:t>
            </a:r>
            <a:r>
              <a:t>to allow for a</a:t>
            </a:r>
            <a:r>
              <a:rPr b="1"/>
              <a:t> safe assessment </a:t>
            </a:r>
            <a:r>
              <a:t>to take place</a:t>
            </a:r>
          </a:p>
          <a:p>
            <a:pPr marL="535404" indent="-535404" defTabSz="2170119">
              <a:spcBef>
                <a:spcPts val="2100"/>
              </a:spcBef>
              <a:buSzPct val="100000"/>
              <a:defRPr sz="5340">
                <a:latin typeface="Calibri"/>
                <a:ea typeface="Calibri"/>
                <a:cs typeface="Calibri"/>
                <a:sym typeface="Calibri"/>
              </a:defRPr>
            </a:pPr>
            <a:r>
              <a:t>Elicits and develops relevant </a:t>
            </a:r>
            <a:r>
              <a:rPr b="1"/>
              <a:t>NEW </a:t>
            </a:r>
            <a:r>
              <a:t>information</a:t>
            </a:r>
          </a:p>
          <a:p>
            <a:pPr marL="535404" indent="-535404" defTabSz="2170119">
              <a:spcBef>
                <a:spcPts val="2100"/>
              </a:spcBef>
              <a:buSzPct val="100000"/>
              <a:defRPr sz="5340">
                <a:latin typeface="Calibri"/>
                <a:ea typeface="Calibri"/>
                <a:cs typeface="Calibri"/>
                <a:sym typeface="Calibri"/>
              </a:defRPr>
            </a:pPr>
            <a:r>
              <a:t>Rules in or out </a:t>
            </a:r>
            <a:r>
              <a:rPr b="1"/>
              <a:t>serious or significant disease</a:t>
            </a:r>
          </a:p>
          <a:p>
            <a:pPr marL="535404" indent="-535404" defTabSz="2170119">
              <a:spcBef>
                <a:spcPts val="2100"/>
              </a:spcBef>
              <a:buSzPct val="100000"/>
              <a:defRPr sz="5340">
                <a:latin typeface="Calibri"/>
                <a:ea typeface="Calibri"/>
                <a:cs typeface="Calibri"/>
                <a:sym typeface="Calibri"/>
              </a:defRPr>
            </a:pPr>
            <a:r>
              <a:t>Considers and/or generates any appropriate diagnostic hypotheses</a:t>
            </a:r>
          </a:p>
          <a:p>
            <a:pPr marL="535404" indent="-535404" defTabSz="2170119">
              <a:spcBef>
                <a:spcPts val="2100"/>
              </a:spcBef>
              <a:buSzPct val="100000"/>
              <a:defRPr sz="5340">
                <a:latin typeface="Calibri"/>
                <a:ea typeface="Calibri"/>
                <a:cs typeface="Calibri"/>
                <a:sym typeface="Calibri"/>
              </a:defRPr>
            </a:pPr>
            <a:r>
              <a:t>Explores where appropriate the </a:t>
            </a:r>
            <a:r>
              <a:rPr b="1"/>
              <a:t>impact</a:t>
            </a:r>
            <a:r>
              <a:t> and </a:t>
            </a:r>
            <a:r>
              <a:rPr b="1"/>
              <a:t>psychosocial</a:t>
            </a:r>
            <a:r>
              <a:t> context of the presenting problem</a:t>
            </a:r>
          </a:p>
          <a:p>
            <a:pPr marL="535404" indent="-535404" defTabSz="2170119">
              <a:spcBef>
                <a:spcPts val="2100"/>
              </a:spcBef>
              <a:buSzPct val="100000"/>
              <a:defRPr sz="5340">
                <a:latin typeface="Calibri"/>
                <a:ea typeface="Calibri"/>
                <a:cs typeface="Calibri"/>
                <a:sym typeface="Calibri"/>
              </a:defRPr>
            </a:pPr>
            <a:r>
              <a:t>Plans, explains and where possible, performs appropriate </a:t>
            </a:r>
            <a:r>
              <a:rPr b="1"/>
              <a:t>physical/mental examinations</a:t>
            </a:r>
            <a:r>
              <a:t> and tests</a:t>
            </a:r>
          </a:p>
          <a:p>
            <a:pPr marL="535404" indent="-535404" defTabSz="2170119">
              <a:spcBef>
                <a:spcPts val="2100"/>
              </a:spcBef>
              <a:buSzPct val="100000"/>
              <a:defRPr sz="5340">
                <a:latin typeface="Calibri"/>
                <a:ea typeface="Calibri"/>
                <a:cs typeface="Calibri"/>
                <a:sym typeface="Calibri"/>
              </a:defRPr>
            </a:pPr>
            <a:r>
              <a:t>Appears to recognise the </a:t>
            </a:r>
            <a:r>
              <a:rPr b="1"/>
              <a:t>issues or priorities</a:t>
            </a:r>
            <a:r>
              <a:t> in the consultation</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Decision Making and Clinical Management Skills"/>
          <p:cNvSpPr txBox="1">
            <a:spLocks noGrp="1"/>
          </p:cNvSpPr>
          <p:nvPr>
            <p:ph type="title"/>
          </p:nvPr>
        </p:nvSpPr>
        <p:spPr>
          <a:prstGeom prst="rect">
            <a:avLst/>
          </a:prstGeom>
        </p:spPr>
        <p:txBody>
          <a:bodyPr/>
          <a:lstStyle>
            <a:lvl1pPr defTabSz="2041427">
              <a:defRPr sz="9100" spc="-118">
                <a:latin typeface="Calibri"/>
                <a:ea typeface="Calibri"/>
                <a:cs typeface="Calibri"/>
                <a:sym typeface="Calibri"/>
              </a:defRPr>
            </a:lvl1pPr>
          </a:lstStyle>
          <a:p>
            <a:r>
              <a:t>Decision Making and Clinical Management Skills</a:t>
            </a:r>
          </a:p>
        </p:txBody>
      </p:sp>
      <p:sp>
        <p:nvSpPr>
          <p:cNvPr id="218" name="Appears to make a safe and appropriate working diagnosis/es…"/>
          <p:cNvSpPr txBox="1">
            <a:spLocks noGrp="1"/>
          </p:cNvSpPr>
          <p:nvPr>
            <p:ph type="body" idx="1"/>
          </p:nvPr>
        </p:nvSpPr>
        <p:spPr>
          <a:xfrm>
            <a:off x="1219198" y="4013200"/>
            <a:ext cx="21948580" cy="8483600"/>
          </a:xfrm>
          <a:prstGeom prst="rect">
            <a:avLst/>
          </a:prstGeom>
        </p:spPr>
        <p:txBody>
          <a:bodyPr/>
          <a:lstStyle/>
          <a:p>
            <a:pPr marL="722341" indent="-722341" defTabSz="2365187">
              <a:spcBef>
                <a:spcPts val="2300"/>
              </a:spcBef>
              <a:defRPr sz="5820">
                <a:latin typeface="Calibri"/>
                <a:ea typeface="Calibri"/>
                <a:cs typeface="Calibri"/>
                <a:sym typeface="Calibri"/>
              </a:defRPr>
            </a:pPr>
            <a:r>
              <a:t>Appears to make a safe and appropriate </a:t>
            </a:r>
            <a:r>
              <a:rPr b="1"/>
              <a:t>working diagnosis/es</a:t>
            </a:r>
          </a:p>
          <a:p>
            <a:pPr marL="722341" indent="-722341" defTabSz="2365187">
              <a:spcBef>
                <a:spcPts val="2300"/>
              </a:spcBef>
              <a:defRPr sz="5820">
                <a:latin typeface="Calibri"/>
                <a:ea typeface="Calibri"/>
                <a:cs typeface="Calibri"/>
                <a:sym typeface="Calibri"/>
              </a:defRPr>
            </a:pPr>
            <a:r>
              <a:t>Offers appropriate and safe management </a:t>
            </a:r>
            <a:r>
              <a:rPr b="1"/>
              <a:t>options</a:t>
            </a:r>
            <a:r>
              <a:t> for the presenting problem</a:t>
            </a:r>
          </a:p>
          <a:p>
            <a:pPr marL="722341" indent="-722341" defTabSz="2365187">
              <a:spcBef>
                <a:spcPts val="2300"/>
              </a:spcBef>
              <a:defRPr sz="5820">
                <a:latin typeface="Calibri"/>
                <a:ea typeface="Calibri"/>
                <a:cs typeface="Calibri"/>
                <a:sym typeface="Calibri"/>
              </a:defRPr>
            </a:pPr>
            <a:r>
              <a:t>Where possible, makes </a:t>
            </a:r>
            <a:r>
              <a:rPr b="1"/>
              <a:t>evidence-based decisions</a:t>
            </a:r>
            <a:r>
              <a:t> re prescribing, referral and co-ordinating care with other health care professionals</a:t>
            </a:r>
          </a:p>
          <a:p>
            <a:pPr marL="722341" indent="-722341" defTabSz="2365187">
              <a:spcBef>
                <a:spcPts val="2300"/>
              </a:spcBef>
              <a:defRPr sz="5820">
                <a:latin typeface="Calibri"/>
                <a:ea typeface="Calibri"/>
                <a:cs typeface="Calibri"/>
                <a:sym typeface="Calibri"/>
              </a:defRPr>
            </a:pPr>
            <a:r>
              <a:t>Makes </a:t>
            </a:r>
            <a:r>
              <a:rPr b="1"/>
              <a:t>appropriate use of time and resources </a:t>
            </a:r>
            <a:r>
              <a:t>whilst attending to risks</a:t>
            </a:r>
          </a:p>
          <a:p>
            <a:pPr marL="722341" indent="-722341" defTabSz="2365187">
              <a:spcBef>
                <a:spcPts val="2300"/>
              </a:spcBef>
              <a:defRPr sz="5820">
                <a:latin typeface="Calibri"/>
                <a:ea typeface="Calibri"/>
                <a:cs typeface="Calibri"/>
                <a:sym typeface="Calibri"/>
              </a:defRPr>
            </a:pPr>
            <a:r>
              <a:t>Provides </a:t>
            </a:r>
            <a:r>
              <a:rPr b="1"/>
              <a:t>safety netting and follow up</a:t>
            </a:r>
            <a:r>
              <a:t> instructions appropriate to the nature of the consultation</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Interpersonal Skills"/>
          <p:cNvSpPr txBox="1">
            <a:spLocks noGrp="1"/>
          </p:cNvSpPr>
          <p:nvPr>
            <p:ph type="title"/>
          </p:nvPr>
        </p:nvSpPr>
        <p:spPr>
          <a:prstGeom prst="rect">
            <a:avLst/>
          </a:prstGeom>
        </p:spPr>
        <p:txBody>
          <a:bodyPr/>
          <a:lstStyle>
            <a:lvl1pPr>
              <a:defRPr sz="10000" spc="-119">
                <a:latin typeface="Calibri"/>
                <a:ea typeface="Calibri"/>
                <a:cs typeface="Calibri"/>
                <a:sym typeface="Calibri"/>
              </a:defRPr>
            </a:lvl1pPr>
          </a:lstStyle>
          <a:p>
            <a:r>
              <a:t>Interpersonal Skills</a:t>
            </a:r>
          </a:p>
        </p:txBody>
      </p:sp>
      <p:sp>
        <p:nvSpPr>
          <p:cNvPr id="221" name="Encourages the patient's contribution, identifying and responding to cues appropriate to the consultation…"/>
          <p:cNvSpPr txBox="1">
            <a:spLocks noGrp="1"/>
          </p:cNvSpPr>
          <p:nvPr>
            <p:ph type="body" idx="1"/>
          </p:nvPr>
        </p:nvSpPr>
        <p:spPr>
          <a:xfrm>
            <a:off x="1219198" y="4013200"/>
            <a:ext cx="21948580" cy="8483600"/>
          </a:xfrm>
          <a:prstGeom prst="rect">
            <a:avLst/>
          </a:prstGeom>
        </p:spPr>
        <p:txBody>
          <a:bodyPr/>
          <a:lstStyle/>
          <a:p>
            <a:pPr marL="670213" indent="-670213" defTabSz="2194503">
              <a:spcBef>
                <a:spcPts val="2100"/>
              </a:spcBef>
              <a:defRPr sz="5400">
                <a:latin typeface="Calibri"/>
                <a:ea typeface="Calibri"/>
                <a:cs typeface="Calibri"/>
                <a:sym typeface="Calibri"/>
              </a:defRPr>
            </a:pPr>
            <a:r>
              <a:t>Encourages the patient's contribution, identifying and responding to </a:t>
            </a:r>
            <a:r>
              <a:rPr b="1"/>
              <a:t>cues </a:t>
            </a:r>
            <a:r>
              <a:t>appropriate to the consultation</a:t>
            </a:r>
          </a:p>
          <a:p>
            <a:pPr marL="670213" indent="-670213" defTabSz="2194503">
              <a:spcBef>
                <a:spcPts val="2100"/>
              </a:spcBef>
              <a:defRPr sz="5400">
                <a:latin typeface="Calibri"/>
                <a:ea typeface="Calibri"/>
                <a:cs typeface="Calibri"/>
                <a:sym typeface="Calibri"/>
              </a:defRPr>
            </a:pPr>
            <a:r>
              <a:t>Explores where appropriate, </a:t>
            </a:r>
            <a:r>
              <a:rPr b="1"/>
              <a:t>patient’s agenda, health beliefs &amp; preferences</a:t>
            </a:r>
          </a:p>
          <a:p>
            <a:pPr marL="670213" indent="-670213" defTabSz="2194503">
              <a:spcBef>
                <a:spcPts val="2100"/>
              </a:spcBef>
              <a:defRPr sz="5400">
                <a:latin typeface="Calibri"/>
                <a:ea typeface="Calibri"/>
                <a:cs typeface="Calibri"/>
                <a:sym typeface="Calibri"/>
              </a:defRPr>
            </a:pPr>
            <a:r>
              <a:t>Offers the opportunity to be </a:t>
            </a:r>
            <a:r>
              <a:rPr b="1"/>
              <a:t>involved </a:t>
            </a:r>
            <a:r>
              <a:t>in significant management decisions reaching a shared understanding</a:t>
            </a:r>
          </a:p>
          <a:p>
            <a:pPr marL="670213" indent="-670213" defTabSz="2194503">
              <a:spcBef>
                <a:spcPts val="2100"/>
              </a:spcBef>
              <a:defRPr sz="5400">
                <a:latin typeface="Calibri"/>
                <a:ea typeface="Calibri"/>
                <a:cs typeface="Calibri"/>
                <a:sym typeface="Calibri"/>
              </a:defRPr>
            </a:pPr>
            <a:r>
              <a:t>When undertaken, explains and conducts </a:t>
            </a:r>
            <a:r>
              <a:rPr b="1"/>
              <a:t>examinations with sensitivity </a:t>
            </a:r>
            <a:r>
              <a:t>and</a:t>
            </a:r>
            <a:r>
              <a:rPr b="1"/>
              <a:t> obtains valid consent</a:t>
            </a:r>
          </a:p>
          <a:p>
            <a:pPr marL="670213" indent="-670213" defTabSz="2194503">
              <a:spcBef>
                <a:spcPts val="2100"/>
              </a:spcBef>
              <a:defRPr sz="5400">
                <a:latin typeface="Calibri"/>
                <a:ea typeface="Calibri"/>
                <a:cs typeface="Calibri"/>
                <a:sym typeface="Calibri"/>
              </a:defRPr>
            </a:pPr>
            <a:r>
              <a:t>Provides explanations that are relevant, necessary and </a:t>
            </a:r>
            <a:r>
              <a:rPr b="1"/>
              <a:t>understandable </a:t>
            </a:r>
            <a:r>
              <a:t>to the patient</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Feedback Statements"/>
          <p:cNvSpPr txBox="1">
            <a:spLocks noGrp="1"/>
          </p:cNvSpPr>
          <p:nvPr>
            <p:ph type="title"/>
          </p:nvPr>
        </p:nvSpPr>
        <p:spPr>
          <a:xfrm>
            <a:off x="1219200" y="3242270"/>
            <a:ext cx="21945600" cy="6604001"/>
          </a:xfrm>
          <a:prstGeom prst="rect">
            <a:avLst/>
          </a:prstGeom>
        </p:spPr>
        <p:txBody>
          <a:bodyPr/>
          <a:lstStyle>
            <a:lvl1pPr>
              <a:defRPr>
                <a:latin typeface="Calibri"/>
                <a:ea typeface="Calibri"/>
                <a:cs typeface="Calibri"/>
                <a:sym typeface="Calibri"/>
              </a:defRPr>
            </a:lvl1pPr>
          </a:lstStyle>
          <a:p>
            <a:r>
              <a:t>Feedback Statements</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Global"/>
          <p:cNvSpPr txBox="1">
            <a:spLocks noGrp="1"/>
          </p:cNvSpPr>
          <p:nvPr>
            <p:ph type="title"/>
          </p:nvPr>
        </p:nvSpPr>
        <p:spPr>
          <a:prstGeom prst="rect">
            <a:avLst/>
          </a:prstGeom>
        </p:spPr>
        <p:txBody>
          <a:bodyPr/>
          <a:lstStyle>
            <a:lvl1pPr>
              <a:defRPr sz="10000" spc="-119">
                <a:latin typeface="Calibri"/>
                <a:ea typeface="Calibri"/>
                <a:cs typeface="Calibri"/>
                <a:sym typeface="Calibri"/>
              </a:defRPr>
            </a:lvl1pPr>
          </a:lstStyle>
          <a:p>
            <a:r>
              <a:t>Global</a:t>
            </a:r>
          </a:p>
        </p:txBody>
      </p:sp>
      <p:sp>
        <p:nvSpPr>
          <p:cNvPr id="226" name="Disorganised and or unstructured consultation.…"/>
          <p:cNvSpPr txBox="1">
            <a:spLocks noGrp="1"/>
          </p:cNvSpPr>
          <p:nvPr>
            <p:ph type="body" idx="1"/>
          </p:nvPr>
        </p:nvSpPr>
        <p:spPr>
          <a:xfrm>
            <a:off x="1219198" y="4013200"/>
            <a:ext cx="21948580" cy="8483600"/>
          </a:xfrm>
          <a:prstGeom prst="rect">
            <a:avLst/>
          </a:prstGeom>
        </p:spPr>
        <p:txBody>
          <a:bodyPr/>
          <a:lstStyle/>
          <a:p>
            <a:pPr marL="601577" indent="-601577">
              <a:buSzPct val="100000"/>
              <a:defRPr sz="6000">
                <a:latin typeface="Calibri"/>
                <a:ea typeface="Calibri"/>
                <a:cs typeface="Calibri"/>
                <a:sym typeface="Calibri"/>
              </a:defRPr>
            </a:pPr>
            <a:r>
              <a:t>Disorganised and or unstructured consultation</a:t>
            </a:r>
          </a:p>
          <a:p>
            <a:pPr marL="601577" indent="-601577">
              <a:buSzPct val="100000"/>
              <a:defRPr sz="6000">
                <a:latin typeface="Calibri"/>
                <a:ea typeface="Calibri"/>
                <a:cs typeface="Calibri"/>
                <a:sym typeface="Calibri"/>
              </a:defRPr>
            </a:pPr>
            <a:r>
              <a:t>Does not recognise the issues or priorities in the consultation</a:t>
            </a:r>
          </a:p>
          <a:p>
            <a:pPr marL="601577" indent="-601577">
              <a:buSzPct val="100000"/>
              <a:defRPr sz="6000">
                <a:latin typeface="Calibri"/>
                <a:ea typeface="Calibri"/>
                <a:cs typeface="Calibri"/>
                <a:sym typeface="Calibri"/>
              </a:defRPr>
            </a:pPr>
            <a:r>
              <a:t>Shows poor time management</a:t>
            </a:r>
          </a:p>
          <a:p>
            <a:pPr marL="601577" indent="-601577">
              <a:buSzPct val="100000"/>
              <a:defRPr sz="6000">
                <a:latin typeface="Calibri"/>
                <a:ea typeface="Calibri"/>
                <a:cs typeface="Calibri"/>
                <a:sym typeface="Calibri"/>
              </a:defRPr>
            </a:pPr>
            <a:r>
              <a:t>Poor choice of consultation. Does not demonstrate capability in consulting skills sufficient for independent UK general practice</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Data gathering, technical and assessment skills"/>
          <p:cNvSpPr txBox="1">
            <a:spLocks noGrp="1"/>
          </p:cNvSpPr>
          <p:nvPr>
            <p:ph type="title"/>
          </p:nvPr>
        </p:nvSpPr>
        <p:spPr>
          <a:prstGeom prst="rect">
            <a:avLst/>
          </a:prstGeom>
        </p:spPr>
        <p:txBody>
          <a:bodyPr/>
          <a:lstStyle>
            <a:lvl1pPr defTabSz="1673228">
              <a:defRPr sz="9344" spc="-119">
                <a:latin typeface="Calibri"/>
                <a:ea typeface="Calibri"/>
                <a:cs typeface="Calibri"/>
                <a:sym typeface="Calibri"/>
              </a:defRPr>
            </a:lvl1pPr>
          </a:lstStyle>
          <a:p>
            <a:r>
              <a:t>Data gathering, technical and assessment skills</a:t>
            </a:r>
          </a:p>
        </p:txBody>
      </p:sp>
      <p:sp>
        <p:nvSpPr>
          <p:cNvPr id="229" name="Insufficient evidence of data gathering skills to demonstrate capability of safe independent UK General Practice.…"/>
          <p:cNvSpPr txBox="1">
            <a:spLocks noGrp="1"/>
          </p:cNvSpPr>
          <p:nvPr>
            <p:ph type="body" idx="1"/>
          </p:nvPr>
        </p:nvSpPr>
        <p:spPr>
          <a:xfrm>
            <a:off x="1217710" y="4009347"/>
            <a:ext cx="21948580" cy="8483603"/>
          </a:xfrm>
          <a:prstGeom prst="rect">
            <a:avLst/>
          </a:prstGeom>
        </p:spPr>
        <p:txBody>
          <a:bodyPr/>
          <a:lstStyle/>
          <a:p>
            <a:pPr marL="457199" indent="-457199" defTabSz="1686354">
              <a:spcBef>
                <a:spcPts val="1500"/>
              </a:spcBef>
              <a:buSzPct val="100000"/>
              <a:defRPr sz="4560">
                <a:latin typeface="Calibri"/>
                <a:ea typeface="Calibri"/>
                <a:cs typeface="Calibri"/>
                <a:sym typeface="Calibri"/>
              </a:defRPr>
            </a:pPr>
            <a:r>
              <a:t>Insufficient evidence of data gathering skills to demonstrate capability of safe independent UK General Practice</a:t>
            </a:r>
          </a:p>
          <a:p>
            <a:pPr marL="457199" indent="-457199" defTabSz="1686354">
              <a:spcBef>
                <a:spcPts val="1500"/>
              </a:spcBef>
              <a:buSzPct val="100000"/>
              <a:defRPr sz="4560">
                <a:latin typeface="Calibri"/>
                <a:ea typeface="Calibri"/>
                <a:cs typeface="Calibri"/>
                <a:sym typeface="Calibri"/>
              </a:defRPr>
            </a:pPr>
            <a:r>
              <a:t>Inadequate history taken to enable safe assessment of disease and its severity</a:t>
            </a:r>
          </a:p>
          <a:p>
            <a:pPr marL="457199" indent="-457199" defTabSz="1686354">
              <a:spcBef>
                <a:spcPts val="1500"/>
              </a:spcBef>
              <a:buSzPct val="100000"/>
              <a:defRPr sz="4560">
                <a:latin typeface="Calibri"/>
                <a:ea typeface="Calibri"/>
                <a:cs typeface="Calibri"/>
                <a:sym typeface="Calibri"/>
              </a:defRPr>
            </a:pPr>
            <a:r>
              <a:t>Does not elicit and develop adequate amount of new information to demonstrate capability</a:t>
            </a:r>
          </a:p>
          <a:p>
            <a:pPr marL="457199" indent="-457199" defTabSz="1686354">
              <a:spcBef>
                <a:spcPts val="1500"/>
              </a:spcBef>
              <a:buSzPct val="100000"/>
              <a:defRPr sz="4560">
                <a:latin typeface="Calibri"/>
                <a:ea typeface="Calibri"/>
                <a:cs typeface="Calibri"/>
                <a:sym typeface="Calibri"/>
              </a:defRPr>
            </a:pPr>
            <a:r>
              <a:t>Does not consider and / or test an adequate range of differential diagnoses</a:t>
            </a:r>
          </a:p>
          <a:p>
            <a:pPr marL="457199" indent="-457199" defTabSz="1686354">
              <a:spcBef>
                <a:spcPts val="1500"/>
              </a:spcBef>
              <a:buSzPct val="100000"/>
              <a:defRPr sz="4560">
                <a:latin typeface="Calibri"/>
                <a:ea typeface="Calibri"/>
                <a:cs typeface="Calibri"/>
                <a:sym typeface="Calibri"/>
              </a:defRPr>
            </a:pPr>
            <a:r>
              <a:t>Does not identify or use appropriate psychological or social information to place the problem in context</a:t>
            </a:r>
          </a:p>
          <a:p>
            <a:pPr marL="457199" indent="-457199" defTabSz="1686354">
              <a:spcBef>
                <a:spcPts val="1500"/>
              </a:spcBef>
              <a:buSzPct val="100000"/>
              <a:defRPr sz="4560">
                <a:latin typeface="Calibri"/>
                <a:ea typeface="Calibri"/>
                <a:cs typeface="Calibri"/>
                <a:sym typeface="Calibri"/>
              </a:defRPr>
            </a:pPr>
            <a:r>
              <a:t>Does not offer / undertake appropriate physical mental examination as part of the diagnostic process</a:t>
            </a:r>
          </a:p>
          <a:p>
            <a:pPr marL="457199" indent="-457199" defTabSz="1686354">
              <a:spcBef>
                <a:spcPts val="1500"/>
              </a:spcBef>
              <a:buSzPct val="100000"/>
              <a:defRPr sz="4560">
                <a:latin typeface="Calibri"/>
                <a:ea typeface="Calibri"/>
                <a:cs typeface="Calibri"/>
                <a:sym typeface="Calibri"/>
              </a:defRPr>
            </a:pPr>
            <a:r>
              <a:t>Does not recognise the implications of any abnormal findings or results</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Decision making and clinical management"/>
          <p:cNvSpPr txBox="1">
            <a:spLocks noGrp="1"/>
          </p:cNvSpPr>
          <p:nvPr>
            <p:ph type="title"/>
          </p:nvPr>
        </p:nvSpPr>
        <p:spPr>
          <a:prstGeom prst="rect">
            <a:avLst/>
          </a:prstGeom>
        </p:spPr>
        <p:txBody>
          <a:bodyPr/>
          <a:lstStyle>
            <a:lvl1pPr>
              <a:defRPr sz="10000" spc="-119">
                <a:latin typeface="Calibri"/>
                <a:ea typeface="Calibri"/>
                <a:cs typeface="Calibri"/>
                <a:sym typeface="Calibri"/>
              </a:defRPr>
            </a:lvl1pPr>
          </a:lstStyle>
          <a:p>
            <a:r>
              <a:t>Decision making and clinical management</a:t>
            </a:r>
          </a:p>
        </p:txBody>
      </p:sp>
      <p:sp>
        <p:nvSpPr>
          <p:cNvPr id="232" name="Insufficient evidence of decision making and clinical management skills to demonstrate safe independent UK General Practice.…"/>
          <p:cNvSpPr txBox="1">
            <a:spLocks noGrp="1"/>
          </p:cNvSpPr>
          <p:nvPr>
            <p:ph type="body" idx="1"/>
          </p:nvPr>
        </p:nvSpPr>
        <p:spPr>
          <a:xfrm>
            <a:off x="1219198" y="4013200"/>
            <a:ext cx="21948580" cy="8483600"/>
          </a:xfrm>
          <a:prstGeom prst="rect">
            <a:avLst/>
          </a:prstGeom>
        </p:spPr>
        <p:txBody>
          <a:bodyPr/>
          <a:lstStyle/>
          <a:p>
            <a:pPr marL="457199" indent="-457199" defTabSz="1667823">
              <a:spcBef>
                <a:spcPts val="1500"/>
              </a:spcBef>
              <a:buSzPct val="100000"/>
              <a:defRPr sz="4560">
                <a:latin typeface="Calibri"/>
                <a:ea typeface="Calibri"/>
                <a:cs typeface="Calibri"/>
                <a:sym typeface="Calibri"/>
              </a:defRPr>
            </a:pPr>
            <a:r>
              <a:t>Insufficient evidence of decision making and clinical management skills to demonstrate safe independent UK General Practice</a:t>
            </a:r>
          </a:p>
          <a:p>
            <a:pPr marL="457199" indent="-457199" defTabSz="1667823">
              <a:spcBef>
                <a:spcPts val="1500"/>
              </a:spcBef>
              <a:buSzPct val="100000"/>
              <a:defRPr sz="4560">
                <a:latin typeface="Calibri"/>
                <a:ea typeface="Calibri"/>
                <a:cs typeface="Calibri"/>
                <a:sym typeface="Calibri"/>
              </a:defRPr>
            </a:pPr>
            <a:r>
              <a:t>Does not identify an appropriate range of differential diagnoses and / or form a reasoned working diagnosis</a:t>
            </a:r>
          </a:p>
          <a:p>
            <a:pPr marL="457199" indent="-457199" defTabSz="1667823">
              <a:spcBef>
                <a:spcPts val="1500"/>
              </a:spcBef>
              <a:buSzPct val="100000"/>
              <a:defRPr sz="4560">
                <a:latin typeface="Calibri"/>
                <a:ea typeface="Calibri"/>
                <a:cs typeface="Calibri"/>
                <a:sym typeface="Calibri"/>
              </a:defRPr>
            </a:pPr>
            <a:r>
              <a:t>Does not develop a management plan (including prescribing and referral) reflecting knowledge of current best practice</a:t>
            </a:r>
          </a:p>
          <a:p>
            <a:pPr marL="457199" indent="-457199" defTabSz="1667823">
              <a:spcBef>
                <a:spcPts val="1500"/>
              </a:spcBef>
              <a:buSzPct val="100000"/>
              <a:defRPr sz="4560">
                <a:latin typeface="Calibri"/>
                <a:ea typeface="Calibri"/>
                <a:cs typeface="Calibri"/>
                <a:sym typeface="Calibri"/>
              </a:defRPr>
            </a:pPr>
            <a:r>
              <a:t>The choice of management was unclear due to missing information</a:t>
            </a:r>
          </a:p>
          <a:p>
            <a:pPr marL="457199" indent="-457199" defTabSz="1667823">
              <a:spcBef>
                <a:spcPts val="1500"/>
              </a:spcBef>
              <a:buSzPct val="100000"/>
              <a:defRPr sz="4560">
                <a:latin typeface="Calibri"/>
                <a:ea typeface="Calibri"/>
                <a:cs typeface="Calibri"/>
                <a:sym typeface="Calibri"/>
              </a:defRPr>
            </a:pPr>
            <a:r>
              <a:t>Does not demonstrate an awareness of management of risk or make the patient aware of relative risks of different options</a:t>
            </a:r>
          </a:p>
          <a:p>
            <a:pPr marL="457199" indent="-457199" defTabSz="1667823">
              <a:spcBef>
                <a:spcPts val="1500"/>
              </a:spcBef>
              <a:buSzPct val="100000"/>
              <a:defRPr sz="4560">
                <a:latin typeface="Calibri"/>
                <a:ea typeface="Calibri"/>
                <a:cs typeface="Calibri"/>
                <a:sym typeface="Calibri"/>
              </a:defRPr>
            </a:pPr>
            <a:r>
              <a:t>Does not show appropriate use of resources, including aspects of budgetary governance</a:t>
            </a:r>
          </a:p>
          <a:p>
            <a:pPr marL="457199" indent="-457199" defTabSz="1667823">
              <a:spcBef>
                <a:spcPts val="1500"/>
              </a:spcBef>
              <a:buSzPct val="100000"/>
              <a:defRPr sz="4560">
                <a:latin typeface="Calibri"/>
                <a:ea typeface="Calibri"/>
                <a:cs typeface="Calibri"/>
                <a:sym typeface="Calibri"/>
              </a:defRPr>
            </a:pPr>
            <a:r>
              <a:t>Does not make adequate arrangements for follow-up and safety netting</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Due to safety issues created by COVID-19 the CSA became undeliverable during March 2020 due to safety issues. RCA developed to assess the same curriculum areas and capabilities as CSA with its 1st sitting in July 2020"/>
          <p:cNvSpPr txBox="1">
            <a:spLocks noGrp="1"/>
          </p:cNvSpPr>
          <p:nvPr>
            <p:ph type="body" idx="1"/>
          </p:nvPr>
        </p:nvSpPr>
        <p:spPr>
          <a:prstGeom prst="rect">
            <a:avLst/>
          </a:prstGeom>
        </p:spPr>
        <p:txBody>
          <a:bodyPr/>
          <a:lstStyle>
            <a:lvl1pPr defTabSz="1731263">
              <a:defRPr sz="9088">
                <a:latin typeface="Calibri"/>
                <a:ea typeface="Calibri"/>
                <a:cs typeface="Calibri"/>
                <a:sym typeface="Calibri"/>
              </a:defRPr>
            </a:lvl1pPr>
          </a:lstStyle>
          <a:p>
            <a:r>
              <a:t>Due to safety issues created by COVID-19 the CSA became undeliverable during March 2020 due to safety issues. RCA developed to assess the same curriculum areas and capabilities as CSA with its 1st sitting in July 2020</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Interpersonal skills"/>
          <p:cNvSpPr txBox="1">
            <a:spLocks noGrp="1"/>
          </p:cNvSpPr>
          <p:nvPr>
            <p:ph type="title"/>
          </p:nvPr>
        </p:nvSpPr>
        <p:spPr>
          <a:prstGeom prst="rect">
            <a:avLst/>
          </a:prstGeom>
        </p:spPr>
        <p:txBody>
          <a:bodyPr/>
          <a:lstStyle>
            <a:lvl1pPr>
              <a:defRPr sz="10000" spc="-119">
                <a:latin typeface="Calibri"/>
                <a:ea typeface="Calibri"/>
                <a:cs typeface="Calibri"/>
                <a:sym typeface="Calibri"/>
              </a:defRPr>
            </a:lvl1pPr>
          </a:lstStyle>
          <a:p>
            <a:r>
              <a:t>Interpersonal skills</a:t>
            </a:r>
          </a:p>
        </p:txBody>
      </p:sp>
      <p:sp>
        <p:nvSpPr>
          <p:cNvPr id="235" name="Insufficient evidence of interpersonal skills to demonstrate safe independent UK General Practice.…"/>
          <p:cNvSpPr txBox="1">
            <a:spLocks noGrp="1"/>
          </p:cNvSpPr>
          <p:nvPr>
            <p:ph type="body" idx="1"/>
          </p:nvPr>
        </p:nvSpPr>
        <p:spPr>
          <a:xfrm>
            <a:off x="1219198" y="4013200"/>
            <a:ext cx="21948580" cy="8483600"/>
          </a:xfrm>
          <a:prstGeom prst="rect">
            <a:avLst/>
          </a:prstGeom>
        </p:spPr>
        <p:txBody>
          <a:bodyPr/>
          <a:lstStyle/>
          <a:p>
            <a:pPr marL="469230" indent="-469230" defTabSz="1787789">
              <a:spcBef>
                <a:spcPts val="1700"/>
              </a:spcBef>
              <a:buSzPct val="100000"/>
              <a:defRPr sz="4680">
                <a:latin typeface="Calibri"/>
                <a:ea typeface="Calibri"/>
                <a:cs typeface="Calibri"/>
                <a:sym typeface="Calibri"/>
              </a:defRPr>
            </a:pPr>
            <a:r>
              <a:t>Insufficient evidence of interpersonal skills to demonstrate safe independent UK General Practice</a:t>
            </a:r>
          </a:p>
          <a:p>
            <a:pPr marL="469230" indent="-469230" defTabSz="1787789">
              <a:spcBef>
                <a:spcPts val="1700"/>
              </a:spcBef>
              <a:buSzPct val="100000"/>
              <a:defRPr sz="4680">
                <a:latin typeface="Calibri"/>
                <a:ea typeface="Calibri"/>
                <a:cs typeface="Calibri"/>
                <a:sym typeface="Calibri"/>
              </a:defRPr>
            </a:pPr>
            <a:r>
              <a:t>Does not demonstrate active listening skills, limited exploration and use of cues</a:t>
            </a:r>
          </a:p>
          <a:p>
            <a:pPr marL="469230" indent="-469230" defTabSz="1787789">
              <a:spcBef>
                <a:spcPts val="1700"/>
              </a:spcBef>
              <a:buSzPct val="100000"/>
              <a:defRPr sz="4680">
                <a:latin typeface="Calibri"/>
                <a:ea typeface="Calibri"/>
                <a:cs typeface="Calibri"/>
                <a:sym typeface="Calibri"/>
              </a:defRPr>
            </a:pPr>
            <a:r>
              <a:t>Does not develop a shared understanding, demonstrating an ability to work in partnership with the patient</a:t>
            </a:r>
          </a:p>
          <a:p>
            <a:pPr marL="469230" indent="-469230" defTabSz="1787789">
              <a:spcBef>
                <a:spcPts val="1700"/>
              </a:spcBef>
              <a:buSzPct val="100000"/>
              <a:defRPr sz="4680">
                <a:latin typeface="Calibri"/>
                <a:ea typeface="Calibri"/>
                <a:cs typeface="Calibri"/>
                <a:sym typeface="Calibri"/>
              </a:defRPr>
            </a:pPr>
            <a:r>
              <a:t>Does not acknowledge or use the patient's contribution to the consultation including consent</a:t>
            </a:r>
          </a:p>
          <a:p>
            <a:pPr marL="469230" indent="-469230" defTabSz="1787789">
              <a:spcBef>
                <a:spcPts val="1700"/>
              </a:spcBef>
              <a:buSzPct val="100000"/>
              <a:defRPr sz="4680">
                <a:latin typeface="Calibri"/>
                <a:ea typeface="Calibri"/>
                <a:cs typeface="Calibri"/>
                <a:sym typeface="Calibri"/>
              </a:defRPr>
            </a:pPr>
            <a:r>
              <a:t>Does not use language and / or explanations that are relevant and understandable to the patient</a:t>
            </a:r>
          </a:p>
          <a:p>
            <a:pPr marL="469230" indent="-469230" defTabSz="1787789">
              <a:spcBef>
                <a:spcPts val="1700"/>
              </a:spcBef>
              <a:buSzPct val="100000"/>
              <a:defRPr sz="4680">
                <a:latin typeface="Calibri"/>
                <a:ea typeface="Calibri"/>
                <a:cs typeface="Calibri"/>
                <a:sym typeface="Calibri"/>
              </a:defRPr>
            </a:pPr>
            <a:r>
              <a:t>Does not treat the patient with appropriate respect and / or sensitivity during the consultation</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Why candidates fail"/>
          <p:cNvSpPr txBox="1">
            <a:spLocks noGrp="1"/>
          </p:cNvSpPr>
          <p:nvPr>
            <p:ph type="title"/>
          </p:nvPr>
        </p:nvSpPr>
        <p:spPr>
          <a:prstGeom prst="rect">
            <a:avLst/>
          </a:prstGeom>
        </p:spPr>
        <p:txBody>
          <a:bodyPr/>
          <a:lstStyle>
            <a:lvl1pPr>
              <a:defRPr sz="10000" spc="-119">
                <a:latin typeface="Calibri"/>
                <a:ea typeface="Calibri"/>
                <a:cs typeface="Calibri"/>
                <a:sym typeface="Calibri"/>
              </a:defRPr>
            </a:lvl1pPr>
          </a:lstStyle>
          <a:p>
            <a:r>
              <a:t>Why candidates fail</a:t>
            </a:r>
          </a:p>
        </p:txBody>
      </p:sp>
      <p:sp>
        <p:nvSpPr>
          <p:cNvPr id="238" name="Poor choice of cases eg multiple problems, follow up.…"/>
          <p:cNvSpPr txBox="1">
            <a:spLocks noGrp="1"/>
          </p:cNvSpPr>
          <p:nvPr>
            <p:ph type="body" idx="1"/>
          </p:nvPr>
        </p:nvSpPr>
        <p:spPr>
          <a:xfrm>
            <a:off x="1219199" y="4013200"/>
            <a:ext cx="21948578" cy="8483600"/>
          </a:xfrm>
          <a:prstGeom prst="rect">
            <a:avLst/>
          </a:prstGeom>
        </p:spPr>
        <p:txBody>
          <a:bodyPr/>
          <a:lstStyle/>
          <a:p>
            <a:pPr marL="585130" indent="-585130" defTabSz="1654656">
              <a:spcBef>
                <a:spcPts val="1500"/>
              </a:spcBef>
              <a:defRPr sz="4680">
                <a:latin typeface="Calibri"/>
                <a:ea typeface="Calibri"/>
                <a:cs typeface="Calibri"/>
                <a:sym typeface="Calibri"/>
              </a:defRPr>
            </a:pPr>
            <a:r>
              <a:t>Poor choice of cases eg multiple problems, follow up</a:t>
            </a:r>
          </a:p>
          <a:p>
            <a:pPr marL="585130" indent="-585130" defTabSz="1654656">
              <a:spcBef>
                <a:spcPts val="1500"/>
              </a:spcBef>
              <a:defRPr sz="4680">
                <a:latin typeface="Calibri"/>
                <a:ea typeface="Calibri"/>
                <a:cs typeface="Calibri"/>
                <a:sym typeface="Calibri"/>
              </a:defRPr>
            </a:pPr>
            <a:r>
              <a:t>Insufficient evidence for independent UK GP : Low challenge</a:t>
            </a:r>
          </a:p>
          <a:p>
            <a:pPr marL="585130" indent="-585130" defTabSz="1654656">
              <a:spcBef>
                <a:spcPts val="1500"/>
              </a:spcBef>
              <a:defRPr sz="4680">
                <a:latin typeface="Calibri"/>
                <a:ea typeface="Calibri"/>
                <a:cs typeface="Calibri"/>
                <a:sym typeface="Calibri"/>
              </a:defRPr>
            </a:pPr>
            <a:r>
              <a:t>Fail to score in each domain: DG, CM, IPS..</a:t>
            </a:r>
          </a:p>
          <a:p>
            <a:pPr marL="585130" indent="-585130" defTabSz="1654656">
              <a:spcBef>
                <a:spcPts val="1500"/>
              </a:spcBef>
              <a:defRPr sz="4680">
                <a:latin typeface="Calibri"/>
                <a:ea typeface="Calibri"/>
                <a:cs typeface="Calibri"/>
                <a:sym typeface="Calibri"/>
              </a:defRPr>
            </a:pPr>
            <a:r>
              <a:t>No structure to consultation</a:t>
            </a:r>
          </a:p>
          <a:p>
            <a:pPr marL="585130" indent="-585130" defTabSz="1654656">
              <a:spcBef>
                <a:spcPts val="1500"/>
              </a:spcBef>
              <a:defRPr sz="4680">
                <a:latin typeface="Calibri"/>
                <a:ea typeface="Calibri"/>
                <a:cs typeface="Calibri"/>
                <a:sym typeface="Calibri"/>
              </a:defRPr>
            </a:pPr>
            <a:r>
              <a:t>Hospital based / Dr centred / rigid consulting</a:t>
            </a:r>
          </a:p>
          <a:p>
            <a:pPr marL="585130" indent="-585130" defTabSz="1654656">
              <a:spcBef>
                <a:spcPts val="1500"/>
              </a:spcBef>
              <a:defRPr sz="4680">
                <a:latin typeface="Calibri"/>
                <a:ea typeface="Calibri"/>
                <a:cs typeface="Calibri"/>
                <a:sym typeface="Calibri"/>
              </a:defRPr>
            </a:pPr>
            <a:r>
              <a:t>Failing to involve the patient</a:t>
            </a:r>
          </a:p>
          <a:p>
            <a:pPr marL="585130" indent="-585130" defTabSz="1654656">
              <a:spcBef>
                <a:spcPts val="1500"/>
              </a:spcBef>
              <a:defRPr sz="4680">
                <a:latin typeface="Calibri"/>
                <a:ea typeface="Calibri"/>
                <a:cs typeface="Calibri"/>
                <a:sym typeface="Calibri"/>
              </a:defRPr>
            </a:pPr>
            <a:r>
              <a:t>Don’t listen and lack empathy</a:t>
            </a:r>
          </a:p>
          <a:p>
            <a:pPr marL="585130" indent="-585130" defTabSz="1654656">
              <a:spcBef>
                <a:spcPts val="1500"/>
              </a:spcBef>
              <a:defRPr sz="4680">
                <a:latin typeface="Calibri"/>
                <a:ea typeface="Calibri"/>
                <a:cs typeface="Calibri"/>
                <a:sym typeface="Calibri"/>
              </a:defRPr>
            </a:pPr>
            <a:r>
              <a:t>Unable to see / discover the issue</a:t>
            </a:r>
          </a:p>
          <a:p>
            <a:pPr marL="585130" indent="-585130" defTabSz="1654656">
              <a:spcBef>
                <a:spcPts val="1500"/>
              </a:spcBef>
              <a:defRPr sz="4680">
                <a:latin typeface="Calibri"/>
                <a:ea typeface="Calibri"/>
                <a:cs typeface="Calibri"/>
                <a:sym typeface="Calibri"/>
              </a:defRPr>
            </a:pPr>
            <a:r>
              <a:t>Poor clinical knowledge</a:t>
            </a:r>
          </a:p>
          <a:p>
            <a:pPr marL="585130" indent="-585130" defTabSz="1654656">
              <a:spcBef>
                <a:spcPts val="1500"/>
              </a:spcBef>
              <a:defRPr sz="4680">
                <a:latin typeface="Calibri"/>
                <a:ea typeface="Calibri"/>
                <a:cs typeface="Calibri"/>
                <a:sym typeface="Calibri"/>
              </a:defRPr>
            </a:pPr>
            <a:r>
              <a:t>Poor technical quality: Usually internet connection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What is the RCA?"/>
          <p:cNvSpPr txBox="1">
            <a:spLocks noGrp="1"/>
          </p:cNvSpPr>
          <p:nvPr>
            <p:ph type="title"/>
          </p:nvPr>
        </p:nvSpPr>
        <p:spPr>
          <a:prstGeom prst="rect">
            <a:avLst/>
          </a:prstGeom>
        </p:spPr>
        <p:txBody>
          <a:bodyPr/>
          <a:lstStyle>
            <a:lvl1pPr>
              <a:defRPr>
                <a:latin typeface="Calibri"/>
                <a:ea typeface="Calibri"/>
                <a:cs typeface="Calibri"/>
                <a:sym typeface="Calibri"/>
              </a:defRPr>
            </a:lvl1pPr>
          </a:lstStyle>
          <a:p>
            <a:r>
              <a:t>What is the RCA?</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A summative assessment of a doctor's ability to integrate and apply clinical, professional, communication and practical skills appropriate for general practice. It uses pre-recorded video or audio consultations to provides evidence from a range of encoun"/>
          <p:cNvSpPr txBox="1">
            <a:spLocks noGrp="1"/>
          </p:cNvSpPr>
          <p:nvPr>
            <p:ph type="body" idx="1"/>
          </p:nvPr>
        </p:nvSpPr>
        <p:spPr>
          <a:xfrm>
            <a:off x="1219200" y="3556000"/>
            <a:ext cx="21945600" cy="6604000"/>
          </a:xfrm>
          <a:prstGeom prst="rect">
            <a:avLst/>
          </a:prstGeom>
        </p:spPr>
        <p:txBody>
          <a:bodyPr/>
          <a:lstStyle>
            <a:lvl1pPr defTabSz="1316736">
              <a:defRPr sz="6912">
                <a:latin typeface="Calibri"/>
                <a:ea typeface="Calibri"/>
                <a:cs typeface="Calibri"/>
                <a:sym typeface="Calibri"/>
              </a:defRPr>
            </a:lvl1pPr>
          </a:lstStyle>
          <a:p>
            <a:r>
              <a:t>A summative assessment of a doctor's ability to integrate and apply clinical, professional, communication and practical skills appropriate for general practice. It uses pre-recorded video or audio consultations to provides evidence from a range of encounters in general practice relevant to most parts of the curriculum and also provides an opportunity to target particular aspects of clinical care and expertise</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The aim is to test a doctor's ability to gather information and apply learned understanding of disease processes and person-centred care appropriately in a primary care context, make evidence-based decisions, and communicate effectively with patients and"/>
          <p:cNvSpPr txBox="1">
            <a:spLocks noGrp="1"/>
          </p:cNvSpPr>
          <p:nvPr>
            <p:ph type="body" idx="1"/>
          </p:nvPr>
        </p:nvSpPr>
        <p:spPr>
          <a:prstGeom prst="rect">
            <a:avLst/>
          </a:prstGeom>
        </p:spPr>
        <p:txBody>
          <a:bodyPr/>
          <a:lstStyle>
            <a:lvl1pPr defTabSz="1243583">
              <a:defRPr sz="6900">
                <a:latin typeface="Calibri"/>
                <a:ea typeface="Calibri"/>
                <a:cs typeface="Calibri"/>
                <a:sym typeface="Calibri"/>
              </a:defRPr>
            </a:lvl1pPr>
          </a:lstStyle>
          <a:p>
            <a:r>
              <a:t>The aim is to test a doctor's ability to gather information and apply learned understanding of disease processes and person-centred care appropriately in a primary care context, make evidence-based decisions, and communicate effectively with patients and colleagues. Being able to integrate these skills effectively is a key element of this assessment </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he facts"/>
          <p:cNvSpPr txBox="1">
            <a:spLocks noGrp="1"/>
          </p:cNvSpPr>
          <p:nvPr>
            <p:ph type="body" idx="1"/>
          </p:nvPr>
        </p:nvSpPr>
        <p:spPr>
          <a:prstGeom prst="rect">
            <a:avLst/>
          </a:prstGeom>
        </p:spPr>
        <p:txBody>
          <a:bodyPr/>
          <a:lstStyle>
            <a:lvl1pPr>
              <a:defRPr>
                <a:latin typeface="Calibri"/>
                <a:ea typeface="Calibri"/>
                <a:cs typeface="Calibri"/>
                <a:sym typeface="Calibri"/>
              </a:defRPr>
            </a:lvl1pPr>
          </a:lstStyle>
          <a:p>
            <a:r>
              <a:t>The facts</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6" name="Table"/>
          <p:cNvGraphicFramePr/>
          <p:nvPr/>
        </p:nvGraphicFramePr>
        <p:xfrm>
          <a:off x="198246" y="194255"/>
          <a:ext cx="23987504" cy="13195876"/>
        </p:xfrm>
        <a:graphic>
          <a:graphicData uri="http://schemas.openxmlformats.org/drawingml/2006/table">
            <a:tbl>
              <a:tblPr>
                <a:tableStyleId>{4C3C2611-4C71-4FC5-86AE-919BDF0F9419}</a:tableStyleId>
              </a:tblPr>
              <a:tblGrid>
                <a:gridCol w="5996876"/>
                <a:gridCol w="5996876"/>
                <a:gridCol w="5996876"/>
                <a:gridCol w="5996876"/>
              </a:tblGrid>
              <a:tr h="3298969">
                <a:tc>
                  <a:txBody>
                    <a:bodyPr/>
                    <a:lstStyle/>
                    <a:p>
                      <a:pPr defTabSz="914400">
                        <a:tabLst>
                          <a:tab pos="1663700" algn="l"/>
                        </a:tabLst>
                        <a:defRPr sz="1800"/>
                      </a:pPr>
                      <a:r>
                        <a:rPr sz="4400">
                          <a:latin typeface="Calibri"/>
                          <a:ea typeface="Calibri"/>
                          <a:cs typeface="Calibri"/>
                          <a:sym typeface="Calibri"/>
                        </a:rPr>
                        <a:t>13 recorded consultations</a:t>
                      </a:r>
                    </a:p>
                  </a:txBody>
                  <a:tcPr marL="50800" marR="50800" marT="50800" marB="50800" anchor="ctr" horzOverflow="overflow"/>
                </a:tc>
                <a:tc>
                  <a:txBody>
                    <a:bodyPr/>
                    <a:lstStyle/>
                    <a:p>
                      <a:pPr defTabSz="914400">
                        <a:tabLst>
                          <a:tab pos="1663700" algn="l"/>
                        </a:tabLst>
                        <a:defRPr sz="1800"/>
                      </a:pPr>
                      <a:r>
                        <a:rPr sz="4400">
                          <a:latin typeface="Calibri"/>
                          <a:ea typeface="Calibri"/>
                          <a:cs typeface="Calibri"/>
                          <a:sym typeface="Calibri"/>
                        </a:rPr>
                        <a:t>ST3</a:t>
                      </a:r>
                    </a:p>
                  </a:txBody>
                  <a:tcPr marL="50800" marR="50800" marT="50800" marB="50800" anchor="ctr" horzOverflow="overflow"/>
                </a:tc>
                <a:tc>
                  <a:txBody>
                    <a:bodyPr/>
                    <a:lstStyle/>
                    <a:p>
                      <a:pPr defTabSz="914400">
                        <a:tabLst>
                          <a:tab pos="1663700" algn="l"/>
                        </a:tabLst>
                        <a:defRPr sz="1800"/>
                      </a:pPr>
                      <a:r>
                        <a:rPr sz="4400">
                          <a:latin typeface="Calibri"/>
                          <a:ea typeface="Calibri"/>
                          <a:cs typeface="Calibri"/>
                          <a:sym typeface="Calibri"/>
                        </a:rPr>
                        <a:t>Recorded in current working environment (may be at home)</a:t>
                      </a:r>
                    </a:p>
                  </a:txBody>
                  <a:tcPr marL="50800" marR="50800" marT="50800" marB="50800" anchor="ctr" horzOverflow="overflow"/>
                </a:tc>
                <a:tc>
                  <a:txBody>
                    <a:bodyPr/>
                    <a:lstStyle/>
                    <a:p>
                      <a:pPr defTabSz="914400">
                        <a:tabLst>
                          <a:tab pos="1663700" algn="l"/>
                        </a:tabLst>
                        <a:defRPr sz="1800"/>
                      </a:pPr>
                      <a:r>
                        <a:rPr sz="4400">
                          <a:latin typeface="Calibri"/>
                          <a:ea typeface="Calibri"/>
                          <a:cs typeface="Calibri"/>
                          <a:sym typeface="Calibri"/>
                        </a:rPr>
                        <a:t>Most cases conducted remotely</a:t>
                      </a:r>
                    </a:p>
                  </a:txBody>
                  <a:tcPr marL="50800" marR="50800" marT="50800" marB="50800" anchor="ctr" horzOverflow="overflow"/>
                </a:tc>
              </a:tr>
              <a:tr h="3298969">
                <a:tc>
                  <a:txBody>
                    <a:bodyPr/>
                    <a:lstStyle/>
                    <a:p>
                      <a:pPr defTabSz="914400">
                        <a:tabLst>
                          <a:tab pos="1663700" algn="l"/>
                        </a:tabLst>
                        <a:defRPr sz="1800"/>
                      </a:pPr>
                      <a:r>
                        <a:rPr sz="4400">
                          <a:latin typeface="Calibri"/>
                          <a:ea typeface="Calibri"/>
                          <a:cs typeface="Calibri"/>
                          <a:sym typeface="Calibri"/>
                        </a:rPr>
                        <a:t>Audio / video / 
face to face (audio most popular)</a:t>
                      </a:r>
                    </a:p>
                  </a:txBody>
                  <a:tcPr marL="50800" marR="50800" marT="50800" marB="50800" anchor="ctr" horzOverflow="overflow"/>
                </a:tc>
                <a:tc>
                  <a:txBody>
                    <a:bodyPr/>
                    <a:lstStyle/>
                    <a:p>
                      <a:pPr defTabSz="914400">
                        <a:tabLst>
                          <a:tab pos="1663700" algn="l"/>
                        </a:tabLst>
                        <a:defRPr sz="1800"/>
                      </a:pPr>
                      <a:r>
                        <a:rPr sz="4400">
                          <a:latin typeface="Calibri"/>
                          <a:ea typeface="Calibri"/>
                          <a:cs typeface="Calibri"/>
                          <a:sym typeface="Calibri"/>
                        </a:rPr>
                        <a:t>Appropriate level of challenge to demonstrate safe &amp; independent practice</a:t>
                      </a:r>
                    </a:p>
                  </a:txBody>
                  <a:tcPr marL="50800" marR="50800" marT="50800" marB="50800" anchor="ctr" horzOverflow="overflow"/>
                </a:tc>
                <a:tc>
                  <a:txBody>
                    <a:bodyPr/>
                    <a:lstStyle/>
                    <a:p>
                      <a:pPr defTabSz="914400">
                        <a:tabLst>
                          <a:tab pos="1663700" algn="l"/>
                        </a:tabLst>
                        <a:defRPr sz="1800"/>
                      </a:pPr>
                      <a:r>
                        <a:rPr sz="4400">
                          <a:latin typeface="Calibri"/>
                          <a:ea typeface="Calibri"/>
                          <a:cs typeface="Calibri"/>
                          <a:sym typeface="Calibri"/>
                        </a:rPr>
                        <a:t>Appropriate consent established</a:t>
                      </a:r>
                    </a:p>
                  </a:txBody>
                  <a:tcPr marL="50800" marR="50800" marT="50800" marB="50800" anchor="ctr" horzOverflow="overflow"/>
                </a:tc>
                <a:tc>
                  <a:txBody>
                    <a:bodyPr/>
                    <a:lstStyle/>
                    <a:p>
                      <a:pPr defTabSz="914400">
                        <a:tabLst>
                          <a:tab pos="1663700" algn="l"/>
                        </a:tabLst>
                        <a:defRPr sz="1800"/>
                      </a:pPr>
                      <a:r>
                        <a:rPr sz="4400">
                          <a:latin typeface="Calibri"/>
                          <a:ea typeface="Calibri"/>
                          <a:cs typeface="Calibri"/>
                          <a:sym typeface="Calibri"/>
                        </a:rPr>
                        <a:t>Continuous recording</a:t>
                      </a:r>
                    </a:p>
                  </a:txBody>
                  <a:tcPr marL="50800" marR="50800" marT="50800" marB="50800" anchor="ctr" horzOverflow="overflow"/>
                </a:tc>
              </a:tr>
              <a:tr h="3298969">
                <a:tc>
                  <a:txBody>
                    <a:bodyPr/>
                    <a:lstStyle/>
                    <a:p>
                      <a:pPr defTabSz="914400">
                        <a:tabLst>
                          <a:tab pos="1663700" algn="l"/>
                        </a:tabLst>
                        <a:defRPr sz="1800"/>
                      </a:pPr>
                      <a:r>
                        <a:rPr sz="4400">
                          <a:latin typeface="Calibri"/>
                          <a:ea typeface="Calibri"/>
                          <a:cs typeface="Calibri"/>
                          <a:sym typeface="Calibri"/>
                        </a:rPr>
                        <a:t>No editing </a:t>
                      </a:r>
                    </a:p>
                  </a:txBody>
                  <a:tcPr marL="50800" marR="50800" marT="50800" marB="50800" anchor="ctr" horzOverflow="overflow"/>
                </a:tc>
                <a:tc>
                  <a:txBody>
                    <a:bodyPr/>
                    <a:lstStyle/>
                    <a:p>
                      <a:pPr defTabSz="914400">
                        <a:tabLst>
                          <a:tab pos="1663700" algn="l"/>
                        </a:tabLst>
                        <a:defRPr sz="1800"/>
                      </a:pPr>
                      <a:r>
                        <a:rPr sz="4400">
                          <a:latin typeface="Calibri"/>
                          <a:ea typeface="Calibri"/>
                          <a:cs typeface="Calibri"/>
                          <a:sym typeface="Calibri"/>
                        </a:rPr>
                        <a:t>Choice of consultations should be the candidates</a:t>
                      </a:r>
                    </a:p>
                  </a:txBody>
                  <a:tcPr marL="50800" marR="50800" marT="50800" marB="50800" anchor="ctr" horzOverflow="overflow"/>
                </a:tc>
                <a:tc>
                  <a:txBody>
                    <a:bodyPr/>
                    <a:lstStyle/>
                    <a:p>
                      <a:pPr defTabSz="914400">
                        <a:tabLst>
                          <a:tab pos="1663700" algn="l"/>
                        </a:tabLst>
                        <a:defRPr sz="1800"/>
                      </a:pPr>
                      <a:r>
                        <a:rPr sz="4400">
                          <a:latin typeface="Calibri"/>
                          <a:ea typeface="Calibri"/>
                          <a:cs typeface="Calibri"/>
                          <a:sym typeface="Calibri"/>
                        </a:rPr>
                        <a:t>ES or CS verifies candidates identity and that consultations are genuine</a:t>
                      </a:r>
                    </a:p>
                  </a:txBody>
                  <a:tcPr marL="50800" marR="50800" marT="50800" marB="50800" anchor="ctr" horzOverflow="overflow"/>
                </a:tc>
                <a:tc>
                  <a:txBody>
                    <a:bodyPr/>
                    <a:lstStyle/>
                    <a:p>
                      <a:pPr defTabSz="914400">
                        <a:tabLst>
                          <a:tab pos="1663700" algn="l"/>
                        </a:tabLst>
                        <a:defRPr sz="1800"/>
                      </a:pPr>
                      <a:r>
                        <a:rPr sz="4400">
                          <a:latin typeface="Calibri"/>
                          <a:ea typeface="Calibri"/>
                          <a:cs typeface="Calibri"/>
                          <a:sym typeface="Calibri"/>
                        </a:rPr>
                        <a:t>Most candidates record directly on to 14F</a:t>
                      </a:r>
                    </a:p>
                  </a:txBody>
                  <a:tcPr marL="50800" marR="50800" marT="50800" marB="50800" anchor="ctr" horzOverflow="overflow"/>
                </a:tc>
              </a:tr>
              <a:tr h="3298969">
                <a:tc>
                  <a:txBody>
                    <a:bodyPr/>
                    <a:lstStyle/>
                    <a:p>
                      <a:pPr defTabSz="914400">
                        <a:tabLst>
                          <a:tab pos="1663700" algn="l"/>
                        </a:tabLst>
                        <a:defRPr sz="1800"/>
                      </a:pPr>
                      <a:r>
                        <a:rPr sz="4400">
                          <a:latin typeface="Calibri"/>
                          <a:ea typeface="Calibri"/>
                          <a:cs typeface="Calibri"/>
                          <a:sym typeface="Calibri"/>
                        </a:rPr>
                        <a:t>Assessed by examiners</a:t>
                      </a:r>
                    </a:p>
                  </a:txBody>
                  <a:tcPr marL="50800" marR="50800" marT="50800" marB="50800" anchor="ctr" horzOverflow="overflow"/>
                </a:tc>
                <a:tc>
                  <a:txBody>
                    <a:bodyPr/>
                    <a:lstStyle/>
                    <a:p>
                      <a:pPr defTabSz="914400">
                        <a:tabLst>
                          <a:tab pos="1663700" algn="l"/>
                        </a:tabLst>
                        <a:defRPr sz="1800"/>
                      </a:pPr>
                      <a:r>
                        <a:rPr sz="4400">
                          <a:latin typeface="Calibri"/>
                          <a:ea typeface="Calibri"/>
                          <a:cs typeface="Calibri"/>
                          <a:sym typeface="Calibri"/>
                        </a:rPr>
                        <a:t>Examiners watch for 10m remotely in virtual groups of 14 with support</a:t>
                      </a:r>
                    </a:p>
                  </a:txBody>
                  <a:tcPr marL="50800" marR="50800" marT="50800" marB="50800" anchor="ctr" horzOverflow="overflow"/>
                </a:tc>
                <a:tc>
                  <a:txBody>
                    <a:bodyPr/>
                    <a:lstStyle/>
                    <a:p>
                      <a:pPr defTabSz="914400">
                        <a:tabLst>
                          <a:tab pos="1663700" algn="l"/>
                        </a:tabLst>
                        <a:defRPr sz="1800"/>
                      </a:pPr>
                      <a:r>
                        <a:rPr sz="4400">
                          <a:latin typeface="Calibri"/>
                          <a:ea typeface="Calibri"/>
                          <a:cs typeface="Calibri"/>
                          <a:sym typeface="Calibri"/>
                        </a:rPr>
                        <a:t>Mark each case in 3 domains: DG, CM and IPS</a:t>
                      </a:r>
                    </a:p>
                  </a:txBody>
                  <a:tcPr marL="50800" marR="50800" marT="50800" marB="50800" anchor="ctr" horzOverflow="overflow"/>
                </a:tc>
                <a:tc>
                  <a:txBody>
                    <a:bodyPr/>
                    <a:lstStyle/>
                    <a:p>
                      <a:pPr defTabSz="914400">
                        <a:tabLst>
                          <a:tab pos="1663700" algn="l"/>
                        </a:tabLst>
                        <a:defRPr sz="1800"/>
                      </a:pPr>
                      <a:r>
                        <a:rPr sz="4400">
                          <a:latin typeface="Calibri"/>
                          <a:ea typeface="Calibri"/>
                          <a:cs typeface="Calibri"/>
                          <a:sym typeface="Calibri"/>
                        </a:rPr>
                        <a:t>All cases submitted should not be used for WBPA</a:t>
                      </a:r>
                    </a:p>
                  </a:txBody>
                  <a:tcPr marL="50800" marR="50800" marT="50800" marB="50800" anchor="ctr" horzOverflow="overflow"/>
                </a:tc>
              </a:tr>
            </a:tbl>
          </a:graphicData>
        </a:graphic>
      </p:graphicFrame>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Case selection"/>
          <p:cNvSpPr txBox="1">
            <a:spLocks noGrp="1"/>
          </p:cNvSpPr>
          <p:nvPr>
            <p:ph type="title"/>
          </p:nvPr>
        </p:nvSpPr>
        <p:spPr>
          <a:prstGeom prst="rect">
            <a:avLst/>
          </a:prstGeom>
        </p:spPr>
        <p:txBody>
          <a:bodyPr/>
          <a:lstStyle>
            <a:lvl1pPr>
              <a:defRPr>
                <a:latin typeface="Calibri"/>
                <a:ea typeface="Calibri"/>
                <a:cs typeface="Calibri"/>
                <a:sym typeface="Calibri"/>
              </a:defRPr>
            </a:lvl1pPr>
          </a:lstStyle>
          <a:p>
            <a:r>
              <a:t>Case selection </a:t>
            </a:r>
          </a:p>
        </p:txBody>
      </p:sp>
    </p:spTree>
  </p:cSld>
  <p:clrMapOvr>
    <a:masterClrMapping/>
  </p:clrMapOvr>
  <p:transition spd="med"/>
</p:sld>
</file>

<file path=ppt/theme/theme1.xml><?xml version="1.0" encoding="utf-8"?>
<a:theme xmlns:a="http://schemas.openxmlformats.org/drawingml/2006/main" name="23_ClassicWhite">
  <a:themeElements>
    <a:clrScheme name="23_ClassicWhite">
      <a:dk1>
        <a:srgbClr val="000000"/>
      </a:dk1>
      <a:lt1>
        <a:srgbClr val="FFFFFF"/>
      </a:lt1>
      <a:dk2>
        <a:srgbClr val="A7A7A7"/>
      </a:dk2>
      <a:lt2>
        <a:srgbClr val="535353"/>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Helvetica"/>
        <a:ea typeface="Helvetica"/>
        <a:cs typeface="Helvetica"/>
      </a:majorFont>
      <a:minorFont>
        <a:latin typeface="Helvetica Neue"/>
        <a:ea typeface="Helvetica Neue"/>
        <a:cs typeface="Helvetica Neue"/>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3_ClassicWhite">
  <a:themeElements>
    <a:clrScheme name="23_ClassicWhite">
      <a:dk1>
        <a:srgbClr val="000000"/>
      </a:dk1>
      <a:lt1>
        <a:srgbClr val="FFFFFF"/>
      </a:lt1>
      <a:dk2>
        <a:srgbClr val="A7A7A7"/>
      </a:dk2>
      <a:lt2>
        <a:srgbClr val="535353"/>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Helvetica"/>
        <a:ea typeface="Helvetica"/>
        <a:cs typeface="Helvetica"/>
      </a:majorFont>
      <a:minorFont>
        <a:latin typeface="Helvetica Neue"/>
        <a:ea typeface="Helvetica Neue"/>
        <a:cs typeface="Helvetica Neue"/>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1601</Words>
  <Application>Microsoft Office PowerPoint</Application>
  <PresentationFormat>Custom</PresentationFormat>
  <Paragraphs>143</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23_ClassicWhite</vt:lpstr>
      <vt:lpstr>MRCGP</vt:lpstr>
      <vt:lpstr>Background </vt:lpstr>
      <vt:lpstr>PowerPoint Presentation</vt:lpstr>
      <vt:lpstr>What is the RCA?</vt:lpstr>
      <vt:lpstr>PowerPoint Presentation</vt:lpstr>
      <vt:lpstr>PowerPoint Presentation</vt:lpstr>
      <vt:lpstr>PowerPoint Presentation</vt:lpstr>
      <vt:lpstr>PowerPoint Presentation</vt:lpstr>
      <vt:lpstr>Case selection </vt:lpstr>
      <vt:lpstr>Mandatory criteria</vt:lpstr>
      <vt:lpstr>Examination </vt:lpstr>
      <vt:lpstr>Swimsuit area</vt:lpstr>
      <vt:lpstr>Recommended criteria</vt:lpstr>
      <vt:lpstr>PowerPoint Presentation</vt:lpstr>
      <vt:lpstr>Case marking</vt:lpstr>
      <vt:lpstr>PowerPoint Presentation</vt:lpstr>
      <vt:lpstr>Generic grade descriptors</vt:lpstr>
      <vt:lpstr>Clear Pass (CP)</vt:lpstr>
      <vt:lpstr>Pass (P)</vt:lpstr>
      <vt:lpstr>Fail (F)</vt:lpstr>
      <vt:lpstr>Clear Fail (CF)</vt:lpstr>
      <vt:lpstr>Marking scheme</vt:lpstr>
      <vt:lpstr>Data gathering, Technical and Assessment Skills</vt:lpstr>
      <vt:lpstr>Decision Making and Clinical Management Skills</vt:lpstr>
      <vt:lpstr>Interpersonal Skills</vt:lpstr>
      <vt:lpstr>Feedback Statements</vt:lpstr>
      <vt:lpstr>Global</vt:lpstr>
      <vt:lpstr>Data gathering, technical and assessment skills</vt:lpstr>
      <vt:lpstr>Decision making and clinical management</vt:lpstr>
      <vt:lpstr>Interpersonal skills</vt:lpstr>
      <vt:lpstr>Why candidates fail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MRCGP</dc:title>
  <dc:creator>Chris Webb</dc:creator>
  <cp:lastModifiedBy>Chris Webb</cp:lastModifiedBy>
  <cp:revision>1</cp:revision>
  <dcterms:modified xsi:type="dcterms:W3CDTF">2021-02-14T12:28:27Z</dcterms:modified>
</cp:coreProperties>
</file>