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4255726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Calibri"/>
                <a:ea typeface="Calibri"/>
                <a:cs typeface="Calibri"/>
                <a:sym typeface="Calibri"/>
              </a:defRPr>
            </a:lvl1pPr>
          </a:lstStyle>
          <a:p>
            <a:r>
              <a:t>Dr Chris Webb - December 2020</a:t>
            </a:r>
          </a:p>
        </p:txBody>
      </p:sp>
      <p:sp>
        <p:nvSpPr>
          <p:cNvPr id="152" name="Multi-Source Feedback"/>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Multi-Source Feedback</a:t>
            </a:r>
          </a:p>
        </p:txBody>
      </p:sp>
      <p:sp>
        <p:nvSpPr>
          <p:cNvPr id="153" name="MSF"/>
          <p:cNvSpPr txBox="1">
            <a:spLocks noGrp="1"/>
          </p:cNvSpPr>
          <p:nvPr>
            <p:ph type="subTitle" sz="quarter" idx="1"/>
          </p:nvPr>
        </p:nvSpPr>
        <p:spPr>
          <a:prstGeom prst="rect">
            <a:avLst/>
          </a:prstGeom>
        </p:spPr>
        <p:txBody>
          <a:bodyPr/>
          <a:lstStyle>
            <a:lvl1pPr>
              <a:defRPr>
                <a:latin typeface="Calibri"/>
                <a:ea typeface="Calibri"/>
                <a:cs typeface="Calibri"/>
                <a:sym typeface="Calibri"/>
              </a:defRPr>
            </a:lvl1pPr>
          </a:lstStyle>
          <a:p>
            <a:r>
              <a:t>MSF</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he Multi-Source Feedback (MSF) tool is used to collect colleagues’ opinions on clinical performance and professional behaviour. It provides data for reflection on performance and self-evaluation"/>
          <p:cNvSpPr txBox="1">
            <a:spLocks noGrp="1"/>
          </p:cNvSpPr>
          <p:nvPr>
            <p:ph type="body" idx="1"/>
          </p:nvPr>
        </p:nvSpPr>
        <p:spPr>
          <a:prstGeom prst="rect">
            <a:avLst/>
          </a:prstGeom>
        </p:spPr>
        <p:txBody>
          <a:bodyPr/>
          <a:lstStyle>
            <a:lvl1pPr>
              <a:defRPr sz="5400">
                <a:latin typeface="Graphik"/>
                <a:ea typeface="Graphik"/>
                <a:cs typeface="Graphik"/>
                <a:sym typeface="Graphik"/>
              </a:defRPr>
            </a:lvl1pPr>
          </a:lstStyle>
          <a:p>
            <a:r>
              <a:t>The Multi-Source Feedback (MSF) tool is used to collect colleagues’ opinions on clinical performance and professional behaviour. It provides data for reflection on performance and self-evaluation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he Multi-Source Feedback takes place in every year of training (ST1, ST2 and ST3) and a minimum of 10 respondents is needed each time. In ST3 a leadership MSF needs completing in addition to this MSF"/>
          <p:cNvSpPr txBox="1">
            <a:spLocks noGrp="1"/>
          </p:cNvSpPr>
          <p:nvPr>
            <p:ph type="body" idx="1"/>
          </p:nvPr>
        </p:nvSpPr>
        <p:spPr>
          <a:prstGeom prst="rect">
            <a:avLst/>
          </a:prstGeom>
        </p:spPr>
        <p:txBody>
          <a:bodyPr/>
          <a:lstStyle>
            <a:lvl1pPr>
              <a:defRPr sz="5300">
                <a:latin typeface="Graphik"/>
                <a:ea typeface="Graphik"/>
                <a:cs typeface="Graphik"/>
                <a:sym typeface="Graphik"/>
              </a:defRPr>
            </a:lvl1pPr>
          </a:lstStyle>
          <a:p>
            <a:r>
              <a:t>The Multi-Source Feedback takes place in every year of training (ST1, ST2 and ST3) and a minimum of 10 respondents is needed each time. In ST3 a leadership MSF needs completing in addition to this MSF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reparing for the MSF"/>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Preparing for the MSF</a:t>
            </a:r>
          </a:p>
        </p:txBody>
      </p:sp>
      <p:sp>
        <p:nvSpPr>
          <p:cNvPr id="160" name="A date needs to be agreed to conduct the MSF with the Educational or Clinical Supervisor, and time set aside after the closing date so the feedback generated can be discussed…"/>
          <p:cNvSpPr txBox="1">
            <a:spLocks noGrp="1"/>
          </p:cNvSpPr>
          <p:nvPr>
            <p:ph type="body" idx="1"/>
          </p:nvPr>
        </p:nvSpPr>
        <p:spPr>
          <a:prstGeom prst="rect">
            <a:avLst/>
          </a:prstGeom>
        </p:spPr>
        <p:txBody>
          <a:bodyPr/>
          <a:lstStyle/>
          <a:p>
            <a:pPr marL="447801" indent="-447801" defTabSz="1999437">
              <a:spcBef>
                <a:spcPts val="1900"/>
              </a:spcBef>
              <a:defRPr sz="3607">
                <a:latin typeface="Graphik"/>
                <a:ea typeface="Graphik"/>
                <a:cs typeface="Graphik"/>
                <a:sym typeface="Graphik"/>
              </a:defRPr>
            </a:pPr>
            <a:r>
              <a:t>A date needs to be agreed to conduct the MSF with the Educational or Clinical Supervisor, and time set aside after the closing date so the feedback generated can be discussed</a:t>
            </a:r>
          </a:p>
          <a:p>
            <a:pPr marL="447801" indent="-447801" defTabSz="1999437">
              <a:spcBef>
                <a:spcPts val="1900"/>
              </a:spcBef>
              <a:defRPr sz="3607">
                <a:latin typeface="Graphik"/>
                <a:ea typeface="Graphik"/>
                <a:cs typeface="Graphik"/>
                <a:sym typeface="Graphik"/>
              </a:defRPr>
            </a:pPr>
            <a:r>
              <a:t>Complete the self-assessment and then select the respondents</a:t>
            </a:r>
          </a:p>
          <a:p>
            <a:pPr marL="895603" lvl="1" indent="-447801" defTabSz="1999437">
              <a:spcBef>
                <a:spcPts val="1900"/>
              </a:spcBef>
              <a:defRPr sz="3607">
                <a:latin typeface="Graphik"/>
                <a:ea typeface="Graphik"/>
                <a:cs typeface="Graphik"/>
                <a:sym typeface="Graphik"/>
              </a:defRPr>
            </a:pPr>
            <a:r>
              <a:t>In non-primary care placements, 5 clinicians and 5 non-clinicians need to be selected who know the trainee’s work well. It is recognised that identifying 5 non-clinicians might be more challenging in some posts, in which case more clinicians may be asked. Respondents should come from a variety of roles and include people with a range of seniority</a:t>
            </a:r>
          </a:p>
          <a:p>
            <a:pPr marL="895603" lvl="1" indent="-447801" defTabSz="1999437">
              <a:spcBef>
                <a:spcPts val="1900"/>
              </a:spcBef>
              <a:defRPr sz="3607">
                <a:latin typeface="Graphik"/>
                <a:ea typeface="Graphik"/>
                <a:cs typeface="Graphik"/>
                <a:sym typeface="Graphik"/>
              </a:defRPr>
            </a:pPr>
            <a:r>
              <a:t>In primary care, 5 clinicians (usually established GPs) and 5 non-clinicians are required and again it is advised people are chosen who know the trainee’s work through working alongside them</a:t>
            </a:r>
          </a:p>
          <a:p>
            <a:pPr marL="895603" lvl="1" indent="-447801" defTabSz="1999437">
              <a:spcBef>
                <a:spcPts val="1900"/>
              </a:spcBef>
              <a:defRPr sz="3607">
                <a:latin typeface="Graphik"/>
                <a:ea typeface="Graphik"/>
                <a:cs typeface="Graphik"/>
                <a:sym typeface="Graphik"/>
              </a:defRPr>
            </a:pPr>
            <a:r>
              <a:t>It is recommended more than 10 people are asked, i.e. 15 to ensure 10 responses</a:t>
            </a:r>
          </a:p>
          <a:p>
            <a:pPr marL="895603" lvl="1" indent="-447801" defTabSz="1999437">
              <a:spcBef>
                <a:spcPts val="1900"/>
              </a:spcBef>
              <a:defRPr sz="3607">
                <a:latin typeface="Graphik"/>
                <a:ea typeface="Graphik"/>
                <a:cs typeface="Graphik"/>
                <a:sym typeface="Graphik"/>
              </a:defRPr>
            </a:pPr>
            <a:r>
              <a:t>From the Portfolio a ticket code needs to be generated which is then emailed to respondents for them to be able to answer the questions. Their answers are anonymous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Using MSF feedback"/>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Using MSF feedback</a:t>
            </a:r>
          </a:p>
        </p:txBody>
      </p:sp>
      <p:sp>
        <p:nvSpPr>
          <p:cNvPr id="163" name="The Educational Supervisor will have access to the anonymised results once the MSF closes. Once authorised by the Educational Supervisor, the results will be available to the trainee through their Portfolio…"/>
          <p:cNvSpPr txBox="1">
            <a:spLocks noGrp="1"/>
          </p:cNvSpPr>
          <p:nvPr>
            <p:ph type="body" idx="1"/>
          </p:nvPr>
        </p:nvSpPr>
        <p:spPr>
          <a:prstGeom prst="rect">
            <a:avLst/>
          </a:prstGeom>
        </p:spPr>
        <p:txBody>
          <a:bodyPr/>
          <a:lstStyle/>
          <a:p>
            <a:pPr>
              <a:defRPr>
                <a:latin typeface="Graphik"/>
                <a:ea typeface="Graphik"/>
                <a:cs typeface="Graphik"/>
                <a:sym typeface="Graphik"/>
              </a:defRPr>
            </a:pPr>
            <a:r>
              <a:t>The Educational Supervisor will have access to the anonymised results once the MSF closes. Once authorised by the Educational Supervisor, the results will be available to the trainee through their Portfolio</a:t>
            </a:r>
          </a:p>
          <a:p>
            <a:pPr>
              <a:defRPr>
                <a:latin typeface="Graphik"/>
                <a:ea typeface="Graphik"/>
                <a:cs typeface="Graphik"/>
                <a:sym typeface="Graphik"/>
              </a:defRPr>
            </a:pPr>
            <a:r>
              <a:t>The trainee will then have a feedback discussion with their Clinical or Educational Supervisor and an opportunity to reflect on their results. The trainee can record this discussion and the resulting action plan in their Learning Log / PDP</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Why is MSF completed?"/>
          <p:cNvSpPr txBox="1">
            <a:spLocks noGrp="1"/>
          </p:cNvSpPr>
          <p:nvPr>
            <p:ph type="title"/>
          </p:nvPr>
        </p:nvSpPr>
        <p:spPr>
          <a:prstGeom prst="rect">
            <a:avLst/>
          </a:prstGeom>
        </p:spPr>
        <p:txBody>
          <a:bodyPr/>
          <a:lstStyle>
            <a:lvl1pPr>
              <a:defRPr>
                <a:latin typeface="Graphik"/>
                <a:ea typeface="Graphik"/>
                <a:cs typeface="Graphik"/>
                <a:sym typeface="Graphik"/>
              </a:defRPr>
            </a:lvl1pPr>
          </a:lstStyle>
          <a:p>
            <a:r>
              <a:t>Why is MSF completed?</a:t>
            </a:r>
          </a:p>
        </p:txBody>
      </p:sp>
      <p:sp>
        <p:nvSpPr>
          <p:cNvPr id="166" name="The trainee can compare how they think they score in the areas concerned to the scores given to them by their colleagues…"/>
          <p:cNvSpPr txBox="1">
            <a:spLocks noGrp="1"/>
          </p:cNvSpPr>
          <p:nvPr>
            <p:ph type="body" idx="1"/>
          </p:nvPr>
        </p:nvSpPr>
        <p:spPr>
          <a:prstGeom prst="rect">
            <a:avLst/>
          </a:prstGeom>
        </p:spPr>
        <p:txBody>
          <a:bodyPr/>
          <a:lstStyle/>
          <a:p>
            <a:pPr>
              <a:defRPr>
                <a:latin typeface="Graphik"/>
                <a:ea typeface="Graphik"/>
                <a:cs typeface="Graphik"/>
                <a:sym typeface="Graphik"/>
              </a:defRPr>
            </a:pPr>
            <a:r>
              <a:t>The trainee can compare how they think they score in the areas concerned to the scores given to them by their colleagues</a:t>
            </a:r>
          </a:p>
          <a:p>
            <a:pPr>
              <a:defRPr>
                <a:latin typeface="Graphik"/>
                <a:ea typeface="Graphik"/>
                <a:cs typeface="Graphik"/>
                <a:sym typeface="Graphik"/>
              </a:defRPr>
            </a:pPr>
            <a:r>
              <a:t>This requirement has been set by the GMC</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Custom</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23_ClassicWhite</vt:lpstr>
      <vt:lpstr>Multi-Source Feedback</vt:lpstr>
      <vt:lpstr>PowerPoint Presentation</vt:lpstr>
      <vt:lpstr>PowerPoint Presentation</vt:lpstr>
      <vt:lpstr>Preparing for the MSF</vt:lpstr>
      <vt:lpstr>Using MSF feedback</vt:lpstr>
      <vt:lpstr>Why is MSF completed?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Multi-Source Feedback</dc:title>
  <dc:creator>Chris Webb</dc:creator>
  <cp:lastModifiedBy>Chris Webb</cp:lastModifiedBy>
  <cp:revision>1</cp:revision>
  <dcterms:modified xsi:type="dcterms:W3CDTF">2021-02-14T12:51:49Z</dcterms:modified>
</cp:coreProperties>
</file>