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6" d="100"/>
          <a:sy n="36" d="100"/>
        </p:scale>
        <p:origin x="-404" y="3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0358951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spc="-59">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Fact information</a:t>
            </a:r>
          </a:p>
        </p:txBody>
      </p:sp>
      <p:sp>
        <p:nvSpPr>
          <p:cNvPr id="107" name="Body Level One…"/>
          <p:cNvSpPr txBox="1">
            <a:spLocks noGrp="1"/>
          </p:cNvSpPr>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Attribution</a:t>
            </a:r>
          </a:p>
        </p:txBody>
      </p:sp>
      <p:sp>
        <p:nvSpPr>
          <p:cNvPr id="116" name="Body Level One…"/>
          <p:cNvSpPr txBox="1">
            <a:spLocks noGrp="1"/>
          </p:cNvSpPr>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941297804_1296x1457.jpg"/>
          <p:cNvSpPr>
            <a:spLocks noGrp="1"/>
          </p:cNvSpPr>
          <p:nvPr>
            <p:ph type="pic" sz="quarter" idx="21"/>
          </p:nvPr>
        </p:nvSpPr>
        <p:spPr>
          <a:xfrm>
            <a:off x="15744825" y="5581752"/>
            <a:ext cx="7365408" cy="8280401"/>
          </a:xfrm>
          <a:prstGeom prst="rect">
            <a:avLst/>
          </a:prstGeom>
        </p:spPr>
        <p:txBody>
          <a:bodyPr lIns="91439" tIns="45719" rIns="91439" bIns="45719">
            <a:noAutofit/>
          </a:bodyPr>
          <a:lstStyle/>
          <a:p>
            <a:endParaRPr/>
          </a:p>
        </p:txBody>
      </p:sp>
      <p:sp>
        <p:nvSpPr>
          <p:cNvPr id="125" name="915009552_2264x1509.jpg"/>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26" name="740519873_3318x2212.jpg"/>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740519873_3318x2212.jpg"/>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z="3000" spc="-29">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15495" y="4585102"/>
            <a:ext cx="9757338" cy="2540001"/>
          </a:xfrm>
          <a:prstGeom prst="rect">
            <a:avLst/>
          </a:prstGeom>
        </p:spPr>
        <p:txBody>
          <a:bodyPr anchor="b"/>
          <a:lstStyle/>
          <a:p>
            <a:r>
              <a:t>Slide Title</a:t>
            </a:r>
          </a:p>
        </p:txBody>
      </p:sp>
      <p:sp>
        <p:nvSpPr>
          <p:cNvPr id="33" name="Image"/>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19200" y="4013200"/>
            <a:ext cx="21945600" cy="8487148"/>
          </a:xfrm>
          <a:prstGeom prst="rect">
            <a:avLst/>
          </a:prstGeom>
        </p:spPr>
        <p:txBody>
          <a:bodyPr numCol="2" spcCol="2558384"/>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61" name="Image"/>
          <p:cNvSpPr>
            <a:spLocks noGrp="1"/>
          </p:cNvSpPr>
          <p:nvPr>
            <p:ph type="pic" idx="21"/>
          </p:nvPr>
        </p:nvSpPr>
        <p:spPr>
          <a:xfrm>
            <a:off x="12192644" y="718588"/>
            <a:ext cx="10972801" cy="12329624"/>
          </a:xfrm>
          <a:prstGeom prst="rect">
            <a:avLst/>
          </a:prstGeom>
        </p:spPr>
        <p:txBody>
          <a:bodyPr lIns="91439" tIns="45719" rIns="91439" bIns="45719">
            <a:noAutofit/>
          </a:bodyPr>
          <a:lstStyle/>
          <a:p>
            <a:endParaRPr/>
          </a:p>
        </p:txBody>
      </p:sp>
      <p:sp>
        <p:nvSpPr>
          <p:cNvPr id="62" name="Slide Subtitle"/>
          <p:cNvSpPr txBox="1">
            <a:spLocks noGrp="1"/>
          </p:cNvSpPr>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63" name="Body Level One…"/>
          <p:cNvSpPr txBox="1">
            <a:spLocks noGrp="1"/>
          </p:cNvSpPr>
          <p:nvPr>
            <p:ph type="body" sz="half" idx="1" hasCustomPrompt="1"/>
          </p:nvPr>
        </p:nvSpPr>
        <p:spPr>
          <a:xfrm>
            <a:off x="1219200" y="4023221"/>
            <a:ext cx="9757569" cy="8384679"/>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xfrm>
            <a:off x="1200403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19200" y="3242270"/>
            <a:ext cx="21945600" cy="6604001"/>
          </a:xfrm>
          <a:prstGeom prst="rect">
            <a:avLst/>
          </a:prstGeom>
        </p:spPr>
        <p:txBody>
          <a:bodyPr anchor="ctr"/>
          <a:lstStyle>
            <a:lvl1pPr>
              <a:defRPr sz="12800" spc="0"/>
            </a:lvl1pPr>
          </a:lstStyle>
          <a:p>
            <a:r>
              <a:t>Section Title</a:t>
            </a:r>
          </a:p>
        </p:txBody>
      </p:sp>
      <p:sp>
        <p:nvSpPr>
          <p:cNvPr id="7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8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prstGeom prst="rect">
            <a:avLst/>
          </a:prstGeom>
        </p:spPr>
        <p:txBody>
          <a:bodyPr/>
          <a:lstStyle/>
          <a:p>
            <a:r>
              <a:t>Agenda Title</a:t>
            </a:r>
          </a:p>
        </p:txBody>
      </p:sp>
      <p:sp>
        <p:nvSpPr>
          <p:cNvPr id="89" name="Body Level One…"/>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457200" defTabSz="825500">
              <a:lnSpc>
                <a:spcPct val="100000"/>
              </a:lnSpc>
              <a:buSzTx/>
              <a:buNone/>
              <a:defRPr sz="6800" spc="-136">
                <a:latin typeface="Canela Deck Regular"/>
                <a:ea typeface="Canela Deck Regular"/>
                <a:cs typeface="Canela Deck Regular"/>
                <a:sym typeface="Canela Deck Regular"/>
              </a:defRPr>
            </a:lvl2pPr>
            <a:lvl3pPr marL="0" indent="914400" defTabSz="825500">
              <a:lnSpc>
                <a:spcPct val="100000"/>
              </a:lnSpc>
              <a:buSzTx/>
              <a:buNone/>
              <a:defRPr sz="6800" spc="-136">
                <a:latin typeface="Canela Deck Regular"/>
                <a:ea typeface="Canela Deck Regular"/>
                <a:cs typeface="Canela Deck Regular"/>
                <a:sym typeface="Canela Deck Regular"/>
              </a:defRPr>
            </a:lvl3pPr>
            <a:lvl4pPr marL="0" indent="1371600" defTabSz="825500">
              <a:lnSpc>
                <a:spcPct val="100000"/>
              </a:lnSpc>
              <a:buSzTx/>
              <a:buNone/>
              <a:defRPr sz="6800" spc="-136">
                <a:latin typeface="Canela Deck Regular"/>
                <a:ea typeface="Canela Deck Regular"/>
                <a:cs typeface="Canela Deck Regular"/>
                <a:sym typeface="Canela Deck Regular"/>
              </a:defRPr>
            </a:lvl4pPr>
            <a:lvl5pPr marL="0" indent="1828800" defTabSz="825500">
              <a:lnSpc>
                <a:spcPct val="100000"/>
              </a:lnSpc>
              <a:buSzTx/>
              <a:buNone/>
              <a:defRPr sz="6800" spc="-136">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90" name="Agenda Subtitle"/>
          <p:cNvSpPr txBox="1">
            <a:spLocks noGrp="1"/>
          </p:cNvSpPr>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Agenda Subtitle</a:t>
            </a:r>
          </a:p>
        </p:txBody>
      </p:sp>
      <p:sp>
        <p:nvSpPr>
          <p:cNvPr id="9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hueOff val="-245591"/>
            <a:satOff val="13830"/>
            <a:lumOff val="17557"/>
          </a:schemeClr>
        </a:solidFill>
        <a:effectLst/>
      </p:bgPr>
    </p:bg>
    <p:spTree>
      <p:nvGrpSpPr>
        <p:cNvPr id="1" name=""/>
        <p:cNvGrpSpPr/>
        <p:nvPr/>
      </p:nvGrpSpPr>
      <p:grpSpPr>
        <a:xfrm>
          <a:off x="0" y="0"/>
          <a:ext cx="0" cy="0"/>
          <a:chOff x="0" y="0"/>
          <a:chExt cx="0" cy="0"/>
        </a:xfrm>
      </p:grpSpPr>
      <p:sp>
        <p:nvSpPr>
          <p:cNvPr id="151" name="Dr Chris Webb - December 2020"/>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Calibri"/>
                <a:ea typeface="Calibri"/>
                <a:cs typeface="Calibri"/>
                <a:sym typeface="Calibri"/>
              </a:defRPr>
            </a:lvl1pPr>
          </a:lstStyle>
          <a:p>
            <a:r>
              <a:t>Dr Chris Webb - December 2020</a:t>
            </a:r>
          </a:p>
        </p:txBody>
      </p:sp>
      <p:sp>
        <p:nvSpPr>
          <p:cNvPr id="152" name="Prescribing Assessment"/>
          <p:cNvSpPr txBox="1">
            <a:spLocks noGrp="1"/>
          </p:cNvSpPr>
          <p:nvPr>
            <p:ph type="ctrTitle"/>
          </p:nvPr>
        </p:nvSpPr>
        <p:spPr>
          <a:prstGeom prst="rect">
            <a:avLst/>
          </a:prstGeom>
        </p:spPr>
        <p:txBody>
          <a:bodyPr/>
          <a:lstStyle>
            <a:lvl1pPr>
              <a:defRPr b="1">
                <a:latin typeface="Calibri"/>
                <a:ea typeface="Calibri"/>
                <a:cs typeface="Calibri"/>
                <a:sym typeface="Calibri"/>
              </a:defRPr>
            </a:lvl1pPr>
          </a:lstStyle>
          <a:p>
            <a:r>
              <a:t>Prescribing Assessment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What the review is NOT intended to do"/>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What the review is NOT intended to do</a:t>
            </a:r>
          </a:p>
        </p:txBody>
      </p:sp>
      <p:sp>
        <p:nvSpPr>
          <p:cNvPr id="176" name="Review the diagnosis within a consultation…"/>
          <p:cNvSpPr txBox="1">
            <a:spLocks noGrp="1"/>
          </p:cNvSpPr>
          <p:nvPr>
            <p:ph type="body" idx="1"/>
          </p:nvPr>
        </p:nvSpPr>
        <p:spPr>
          <a:prstGeom prst="rect">
            <a:avLst/>
          </a:prstGeom>
        </p:spPr>
        <p:txBody>
          <a:bodyPr/>
          <a:lstStyle/>
          <a:p>
            <a:pPr>
              <a:defRPr>
                <a:latin typeface="Graphik"/>
                <a:ea typeface="Graphik"/>
                <a:cs typeface="Graphik"/>
                <a:sym typeface="Graphik"/>
              </a:defRPr>
            </a:pPr>
            <a:r>
              <a:t>Review the diagnosis within a consultation</a:t>
            </a:r>
          </a:p>
          <a:p>
            <a:pPr>
              <a:defRPr>
                <a:latin typeface="Graphik"/>
                <a:ea typeface="Graphik"/>
                <a:cs typeface="Graphik"/>
                <a:sym typeface="Graphik"/>
              </a:defRPr>
            </a:pPr>
            <a:r>
              <a:t>Set the expectation that all prescribing undertaken in the review must be perfect</a:t>
            </a:r>
          </a:p>
          <a:p>
            <a:pPr>
              <a:defRPr>
                <a:latin typeface="Graphik"/>
                <a:ea typeface="Graphik"/>
                <a:cs typeface="Graphik"/>
                <a:sym typeface="Graphik"/>
              </a:defRPr>
            </a:pPr>
            <a:r>
              <a:t>Dishearten or discourage the reviewer</a:t>
            </a:r>
          </a:p>
          <a:p>
            <a:pPr>
              <a:defRPr>
                <a:latin typeface="Graphik"/>
                <a:ea typeface="Graphik"/>
                <a:cs typeface="Graphik"/>
                <a:sym typeface="Graphik"/>
              </a:defRPr>
            </a:pPr>
            <a:r>
              <a:t>Review prescribing primarily on the grounds of cost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What is assessed?"/>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What is assessed?</a:t>
            </a:r>
          </a:p>
        </p:txBody>
      </p:sp>
      <p:sp>
        <p:nvSpPr>
          <p:cNvPr id="179" name="Reflection and learning…"/>
          <p:cNvSpPr txBox="1">
            <a:spLocks noGrp="1"/>
          </p:cNvSpPr>
          <p:nvPr>
            <p:ph type="body" idx="1"/>
          </p:nvPr>
        </p:nvSpPr>
        <p:spPr>
          <a:prstGeom prst="rect">
            <a:avLst/>
          </a:prstGeom>
        </p:spPr>
        <p:txBody>
          <a:bodyPr/>
          <a:lstStyle/>
          <a:p>
            <a:pPr>
              <a:defRPr>
                <a:latin typeface="Graphik"/>
                <a:ea typeface="Graphik"/>
                <a:cs typeface="Graphik"/>
                <a:sym typeface="Graphik"/>
              </a:defRPr>
            </a:pPr>
            <a:r>
              <a:t>Reflection and learning</a:t>
            </a:r>
          </a:p>
          <a:p>
            <a:pPr>
              <a:defRPr>
                <a:latin typeface="Graphik"/>
                <a:ea typeface="Graphik"/>
                <a:cs typeface="Graphik"/>
                <a:sym typeface="Graphik"/>
              </a:defRPr>
            </a:pPr>
            <a:r>
              <a:t>An acceptable error rate is not set, numbers are for comparison and context</a:t>
            </a:r>
          </a:p>
          <a:p>
            <a:pPr>
              <a:defRPr>
                <a:latin typeface="Graphik"/>
                <a:ea typeface="Graphik"/>
                <a:cs typeface="Graphik"/>
                <a:sym typeface="Graphik"/>
              </a:defRPr>
            </a:pPr>
            <a:r>
              <a:t>It is not the rate of errors that is important but how you the trainee responds to them</a:t>
            </a:r>
          </a:p>
          <a:p>
            <a:pPr>
              <a:defRPr>
                <a:latin typeface="Graphik"/>
                <a:ea typeface="Graphik"/>
                <a:cs typeface="Graphik"/>
                <a:sym typeface="Graphik"/>
              </a:defRPr>
            </a:pPr>
            <a:r>
              <a:t>An assessment with no errors and no learning would not be acceptable as this was never the case in either the PRACtICe or REVISIT study</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Image" descr="Image"/>
          <p:cNvPicPr>
            <a:picLocks noChangeAspect="1"/>
          </p:cNvPicPr>
          <p:nvPr/>
        </p:nvPicPr>
        <p:blipFill>
          <a:blip r:embed="rId2">
            <a:extLst/>
          </a:blip>
          <a:stretch>
            <a:fillRect/>
          </a:stretch>
        </p:blipFill>
        <p:spPr>
          <a:xfrm>
            <a:off x="2039667" y="-13304"/>
            <a:ext cx="20304667" cy="13742608"/>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he trainee review - prepara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The trainee review - preparation</a:t>
            </a:r>
          </a:p>
        </p:txBody>
      </p:sp>
      <p:sp>
        <p:nvSpPr>
          <p:cNvPr id="184" name="Retrospective to capture normal prescribing habits…"/>
          <p:cNvSpPr txBox="1">
            <a:spLocks noGrp="1"/>
          </p:cNvSpPr>
          <p:nvPr>
            <p:ph type="body" idx="1"/>
          </p:nvPr>
        </p:nvSpPr>
        <p:spPr>
          <a:prstGeom prst="rect">
            <a:avLst/>
          </a:prstGeom>
        </p:spPr>
        <p:txBody>
          <a:bodyPr/>
          <a:lstStyle/>
          <a:p>
            <a:pPr>
              <a:defRPr>
                <a:latin typeface="Graphik"/>
                <a:ea typeface="Graphik"/>
                <a:cs typeface="Graphik"/>
                <a:sym typeface="Graphik"/>
              </a:defRPr>
            </a:pPr>
            <a:r>
              <a:t>Retrospective to capture normal prescribing habits</a:t>
            </a:r>
          </a:p>
          <a:p>
            <a:pPr>
              <a:defRPr>
                <a:latin typeface="Graphik"/>
                <a:ea typeface="Graphik"/>
                <a:cs typeface="Graphik"/>
                <a:sym typeface="Graphik"/>
              </a:defRPr>
            </a:pPr>
            <a:r>
              <a:t>Either manual review records from date set by supervisor until 50 prescriptions reviewed or</a:t>
            </a:r>
          </a:p>
          <a:p>
            <a:pPr>
              <a:defRPr>
                <a:latin typeface="Graphik"/>
                <a:ea typeface="Graphik"/>
                <a:cs typeface="Graphik"/>
                <a:sym typeface="Graphik"/>
              </a:defRPr>
            </a:pPr>
            <a:r>
              <a:t>Computer generated search added to spread sheet of 50 consecutive prescriptions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How to asses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How to assess:</a:t>
            </a:r>
          </a:p>
        </p:txBody>
      </p:sp>
      <p:sp>
        <p:nvSpPr>
          <p:cNvPr id="187" name="Was the RIGHT DRUG (s) selected for the indication and the patient?…"/>
          <p:cNvSpPr txBox="1">
            <a:spLocks noGrp="1"/>
          </p:cNvSpPr>
          <p:nvPr>
            <p:ph type="body" idx="1"/>
          </p:nvPr>
        </p:nvSpPr>
        <p:spPr>
          <a:prstGeom prst="rect">
            <a:avLst/>
          </a:prstGeom>
        </p:spPr>
        <p:txBody>
          <a:bodyPr/>
          <a:lstStyle/>
          <a:p>
            <a:pPr marL="535177" indent="-535177" defTabSz="2389572">
              <a:spcBef>
                <a:spcPts val="2300"/>
              </a:spcBef>
              <a:defRPr sz="4312">
                <a:latin typeface="Graphik"/>
                <a:ea typeface="Graphik"/>
                <a:cs typeface="Graphik"/>
                <a:sym typeface="Graphik"/>
              </a:defRPr>
            </a:pPr>
            <a:r>
              <a:t>Was the RIGHT DRUG (s) selected for the indication and the patient?</a:t>
            </a:r>
          </a:p>
          <a:p>
            <a:pPr marL="535177" indent="-535177" defTabSz="2389572">
              <a:spcBef>
                <a:spcPts val="2300"/>
              </a:spcBef>
              <a:defRPr sz="4312">
                <a:latin typeface="Graphik"/>
                <a:ea typeface="Graphik"/>
                <a:cs typeface="Graphik"/>
                <a:sym typeface="Graphik"/>
              </a:defRPr>
            </a:pPr>
            <a:r>
              <a:t>Was the drug prescribed at the RIGHT DOSE for the indication and the patient?</a:t>
            </a:r>
          </a:p>
          <a:p>
            <a:pPr marL="535177" indent="-535177" defTabSz="2389572">
              <a:spcBef>
                <a:spcPts val="2300"/>
              </a:spcBef>
              <a:defRPr sz="4312">
                <a:latin typeface="Graphik"/>
                <a:ea typeface="Graphik"/>
                <a:cs typeface="Graphik"/>
                <a:sym typeface="Graphik"/>
              </a:defRPr>
            </a:pPr>
            <a:r>
              <a:t>Were the RIGHT DOSAGE INSTRUCTIONS written on the prescription in a way the patient can understand?</a:t>
            </a:r>
          </a:p>
          <a:p>
            <a:pPr marL="535177" indent="-535177" defTabSz="2389572">
              <a:spcBef>
                <a:spcPts val="2300"/>
              </a:spcBef>
              <a:defRPr sz="4312">
                <a:latin typeface="Graphik"/>
                <a:ea typeface="Graphik"/>
                <a:cs typeface="Graphik"/>
                <a:sym typeface="Graphik"/>
              </a:defRPr>
            </a:pPr>
            <a:r>
              <a:t>Was the RIGHT FOLLOW UP planned, enacted or acted upon with regards to the medication?</a:t>
            </a:r>
          </a:p>
          <a:p>
            <a:pPr marL="535177" indent="-535177" defTabSz="2389572">
              <a:spcBef>
                <a:spcPts val="2300"/>
              </a:spcBef>
              <a:defRPr sz="4312">
                <a:latin typeface="Graphik"/>
                <a:ea typeface="Graphik"/>
                <a:cs typeface="Graphik"/>
                <a:sym typeface="Graphik"/>
              </a:defRPr>
            </a:pPr>
            <a:r>
              <a:t>Have you provided the RIGHT DOCUMENTATION to support prescribing?  </a:t>
            </a:r>
          </a:p>
          <a:p>
            <a:pPr marL="535177" indent="-535177" defTabSz="2389572">
              <a:spcBef>
                <a:spcPts val="2300"/>
              </a:spcBef>
              <a:defRPr sz="4312">
                <a:latin typeface="Graphik"/>
                <a:ea typeface="Graphik"/>
                <a:cs typeface="Graphik"/>
                <a:sym typeface="Graphik"/>
              </a:defRPr>
            </a:pPr>
            <a:r>
              <a:t>Has the medication been subject to the RIGHT REVIEW before prescribing (including checking adherence to therapy)?</a:t>
            </a:r>
          </a:p>
          <a:p>
            <a:pPr marL="535177" indent="-535177" defTabSz="2389572">
              <a:spcBef>
                <a:spcPts val="2300"/>
              </a:spcBef>
              <a:defRPr sz="4312">
                <a:latin typeface="Graphik"/>
                <a:ea typeface="Graphik"/>
                <a:cs typeface="Graphik"/>
                <a:sym typeface="Graphik"/>
              </a:defRPr>
            </a:pPr>
            <a:r>
              <a:t>Are there any examples of GOOD PRESCRIBING practice?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How to asses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How to assess:</a:t>
            </a:r>
          </a:p>
        </p:txBody>
      </p:sp>
      <p:sp>
        <p:nvSpPr>
          <p:cNvPr id="190" name="Was the RIGHT DRUG (s) selected for the indication and the patient? Is this drug suggested by NICE or other guidelines as first choice are there good reasons to use it if it is second choice? Have allergies or contraindications been considered?…"/>
          <p:cNvSpPr txBox="1">
            <a:spLocks noGrp="1"/>
          </p:cNvSpPr>
          <p:nvPr>
            <p:ph type="body" idx="1"/>
          </p:nvPr>
        </p:nvSpPr>
        <p:spPr>
          <a:prstGeom prst="rect">
            <a:avLst/>
          </a:prstGeom>
        </p:spPr>
        <p:txBody>
          <a:bodyPr/>
          <a:lstStyle/>
          <a:p>
            <a:pPr marL="529717" indent="-529717" defTabSz="2365188">
              <a:spcBef>
                <a:spcPts val="2300"/>
              </a:spcBef>
              <a:defRPr sz="4268">
                <a:latin typeface="Graphik"/>
                <a:ea typeface="Graphik"/>
                <a:cs typeface="Graphik"/>
                <a:sym typeface="Graphik"/>
              </a:defRPr>
            </a:pPr>
            <a:r>
              <a:t>Was the RIGHT DRUG (s) selected for the indication and the patient? Is this drug suggested by NICE or other guidelines as first choice are there good reasons to use it if it is second choice? Have allergies or contraindications been considered?</a:t>
            </a:r>
          </a:p>
          <a:p>
            <a:pPr marL="529717" indent="-529717" defTabSz="2365188">
              <a:spcBef>
                <a:spcPts val="2300"/>
              </a:spcBef>
              <a:defRPr sz="4268">
                <a:latin typeface="Graphik"/>
                <a:ea typeface="Graphik"/>
                <a:cs typeface="Graphik"/>
                <a:sym typeface="Graphik"/>
              </a:defRPr>
            </a:pPr>
            <a:r>
              <a:t>Was the drug prescribed at the RIGHT DOSE for the indication and the patient? E.g. is the dose the one advised by BNF bearing in mind LFT and renal function?</a:t>
            </a:r>
          </a:p>
          <a:p>
            <a:pPr marL="529717" indent="-529717" defTabSz="2365188">
              <a:spcBef>
                <a:spcPts val="2300"/>
              </a:spcBef>
              <a:defRPr sz="4268">
                <a:latin typeface="Graphik"/>
                <a:ea typeface="Graphik"/>
                <a:cs typeface="Graphik"/>
                <a:sym typeface="Graphik"/>
              </a:defRPr>
            </a:pPr>
            <a:r>
              <a:t>Were the RIGHT DOSAGE INSTRUCTIONS written on the prescription in a way the patient can understand? They should be in plain English (not qid or qds)  and should be specific (as needed is never appropriate; which eye or ear should be stated)</a:t>
            </a:r>
          </a:p>
          <a:p>
            <a:pPr marL="529717" indent="-529717" defTabSz="2365188">
              <a:spcBef>
                <a:spcPts val="2300"/>
              </a:spcBef>
              <a:defRPr sz="4268">
                <a:latin typeface="Graphik"/>
                <a:ea typeface="Graphik"/>
                <a:cs typeface="Graphik"/>
                <a:sym typeface="Graphik"/>
              </a:defRPr>
            </a:pPr>
            <a:r>
              <a:t>Was the RIGHT FOLLOW UP planned, enacted or acted upon with regards to the medication? E.g. if there should be a review of blood tests were these arranged; were arrangements made for review of a trial of treatment ? Etc</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How to asses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How to assess:</a:t>
            </a:r>
          </a:p>
        </p:txBody>
      </p:sp>
      <p:sp>
        <p:nvSpPr>
          <p:cNvPr id="193" name="Have you provided the RIGHT DOCUMENTATION to support prescribing? Does the documentation make the indication, monitoring and follow up clear; If prescribing does not follow normal guidance is the reason documented?…"/>
          <p:cNvSpPr txBox="1">
            <a:spLocks noGrp="1"/>
          </p:cNvSpPr>
          <p:nvPr>
            <p:ph type="body" idx="1"/>
          </p:nvPr>
        </p:nvSpPr>
        <p:spPr>
          <a:prstGeom prst="rect">
            <a:avLst/>
          </a:prstGeom>
        </p:spPr>
        <p:txBody>
          <a:bodyPr/>
          <a:lstStyle/>
          <a:p>
            <a:pPr>
              <a:defRPr>
                <a:latin typeface="Graphik"/>
                <a:ea typeface="Graphik"/>
                <a:cs typeface="Graphik"/>
                <a:sym typeface="Graphik"/>
              </a:defRPr>
            </a:pPr>
            <a:r>
              <a:t>Have you provided the RIGHT DOCUMENTATION to support prescribing? Does the documentation make the indication, monitoring and follow up clear; If prescribing does not follow normal guidance is the reason documented?</a:t>
            </a:r>
          </a:p>
          <a:p>
            <a:pPr>
              <a:defRPr>
                <a:latin typeface="Graphik"/>
                <a:ea typeface="Graphik"/>
                <a:cs typeface="Graphik"/>
                <a:sym typeface="Graphik"/>
              </a:defRPr>
            </a:pPr>
            <a:r>
              <a:t>Has the medication been subject to the RIGHT REVIEW before prescribing (including checking adherence to therapy)? Have any necessary discussions taken place before continuing medications with risks e.g. HRT?</a:t>
            </a:r>
          </a:p>
          <a:p>
            <a:pPr>
              <a:defRPr>
                <a:latin typeface="Graphik"/>
                <a:ea typeface="Graphik"/>
                <a:cs typeface="Graphik"/>
                <a:sym typeface="Graphik"/>
              </a:defRPr>
            </a:pPr>
            <a:r>
              <a:t>Are there any examples of GOOD PRESCRIBING practice? E.g. following guidelines, clear explanations, clear details on OTC suggestions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Error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Errors</a:t>
            </a:r>
          </a:p>
        </p:txBody>
      </p:sp>
      <p:sp>
        <p:nvSpPr>
          <p:cNvPr id="196" name="More than one type can apply to a single prescription…"/>
          <p:cNvSpPr txBox="1">
            <a:spLocks noGrp="1"/>
          </p:cNvSpPr>
          <p:nvPr>
            <p:ph type="body" idx="1"/>
          </p:nvPr>
        </p:nvSpPr>
        <p:spPr>
          <a:prstGeom prst="rect">
            <a:avLst/>
          </a:prstGeom>
        </p:spPr>
        <p:txBody>
          <a:bodyPr/>
          <a:lstStyle/>
          <a:p>
            <a:pPr>
              <a:defRPr>
                <a:latin typeface="Graphik"/>
                <a:ea typeface="Graphik"/>
                <a:cs typeface="Graphik"/>
                <a:sym typeface="Graphik"/>
              </a:defRPr>
            </a:pPr>
            <a:r>
              <a:t>More than one type can apply to a single prescription</a:t>
            </a:r>
          </a:p>
          <a:p>
            <a:pPr>
              <a:defRPr>
                <a:latin typeface="Graphik"/>
                <a:ea typeface="Graphik"/>
                <a:cs typeface="Graphik"/>
                <a:sym typeface="Graphik"/>
              </a:defRPr>
            </a:pPr>
            <a:r>
              <a:t>Trainee should consider possible reasons why and how to avoid in future</a:t>
            </a:r>
          </a:p>
          <a:p>
            <a:pPr>
              <a:defRPr>
                <a:latin typeface="Graphik"/>
                <a:ea typeface="Graphik"/>
                <a:cs typeface="Graphik"/>
                <a:sym typeface="Graphik"/>
              </a:defRPr>
            </a:pPr>
            <a:r>
              <a:t>Good practice should make conscious decision to continue</a:t>
            </a:r>
          </a:p>
          <a:p>
            <a:pPr>
              <a:defRPr>
                <a:latin typeface="Graphik"/>
                <a:ea typeface="Graphik"/>
                <a:cs typeface="Graphik"/>
                <a:sym typeface="Graphik"/>
              </a:defRPr>
            </a:pPr>
            <a:r>
              <a:t>Look for themes and patterns</a:t>
            </a:r>
          </a:p>
          <a:p>
            <a:pPr>
              <a:defRPr>
                <a:latin typeface="Graphik"/>
                <a:ea typeface="Graphik"/>
                <a:cs typeface="Graphik"/>
                <a:sym typeface="Graphik"/>
              </a:defRPr>
            </a:pPr>
            <a:r>
              <a:t>If significant error this should be highlighted to the supervisor and follow practice procedures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reparing for the review"/>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Preparing for the review</a:t>
            </a:r>
          </a:p>
        </p:txBody>
      </p:sp>
      <p:sp>
        <p:nvSpPr>
          <p:cNvPr id="199" name="Have available reference sources:…"/>
          <p:cNvSpPr txBox="1">
            <a:spLocks noGrp="1"/>
          </p:cNvSpPr>
          <p:nvPr>
            <p:ph type="body" idx="1"/>
          </p:nvPr>
        </p:nvSpPr>
        <p:spPr>
          <a:prstGeom prst="rect">
            <a:avLst/>
          </a:prstGeom>
        </p:spPr>
        <p:txBody>
          <a:bodyPr/>
          <a:lstStyle/>
          <a:p>
            <a:pPr>
              <a:defRPr>
                <a:latin typeface="Graphik"/>
                <a:ea typeface="Graphik"/>
                <a:cs typeface="Graphik"/>
                <a:sym typeface="Graphik"/>
              </a:defRPr>
            </a:pPr>
            <a:r>
              <a:t>Have available reference sources:</a:t>
            </a:r>
          </a:p>
          <a:p>
            <a:pPr>
              <a:defRPr>
                <a:latin typeface="Graphik"/>
                <a:ea typeface="Graphik"/>
                <a:cs typeface="Graphik"/>
                <a:sym typeface="Graphik"/>
              </a:defRPr>
            </a:pPr>
            <a:r>
              <a:t>BNF and BNF for children</a:t>
            </a:r>
          </a:p>
          <a:p>
            <a:pPr>
              <a:defRPr>
                <a:latin typeface="Graphik"/>
                <a:ea typeface="Graphik"/>
                <a:cs typeface="Graphik"/>
                <a:sym typeface="Graphik"/>
              </a:defRPr>
            </a:pPr>
            <a:r>
              <a:t>Local formulary guidance</a:t>
            </a:r>
          </a:p>
          <a:p>
            <a:pPr>
              <a:defRPr>
                <a:latin typeface="Graphik"/>
                <a:ea typeface="Graphik"/>
                <a:cs typeface="Graphik"/>
                <a:sym typeface="Graphik"/>
              </a:defRPr>
            </a:pPr>
            <a:r>
              <a:t>Local clinical guidelines e.g. antimicrobial</a:t>
            </a:r>
          </a:p>
          <a:p>
            <a:pPr>
              <a:defRPr>
                <a:latin typeface="Graphik"/>
                <a:ea typeface="Graphik"/>
                <a:cs typeface="Graphik"/>
                <a:sym typeface="Graphik"/>
              </a:defRPr>
            </a:pPr>
            <a:r>
              <a:t>The Self- assessment Prescribing review for GP trainees document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Excel spreadsheet part 1"/>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Excel spreadsheet part 1</a:t>
            </a:r>
          </a:p>
        </p:txBody>
      </p:sp>
      <p:sp>
        <p:nvSpPr>
          <p:cNvPr id="202" name="Direct copy from clinical system or…"/>
          <p:cNvSpPr txBox="1">
            <a:spLocks noGrp="1"/>
          </p:cNvSpPr>
          <p:nvPr>
            <p:ph type="body" idx="1"/>
          </p:nvPr>
        </p:nvSpPr>
        <p:spPr>
          <a:prstGeom prst="rect">
            <a:avLst/>
          </a:prstGeom>
        </p:spPr>
        <p:txBody>
          <a:bodyPr/>
          <a:lstStyle/>
          <a:p>
            <a:pPr>
              <a:defRPr>
                <a:latin typeface="Graphik"/>
                <a:ea typeface="Graphik"/>
                <a:cs typeface="Graphik"/>
                <a:sym typeface="Graphik"/>
              </a:defRPr>
            </a:pPr>
            <a:r>
              <a:t>Direct copy from clinical system or</a:t>
            </a:r>
          </a:p>
          <a:p>
            <a:pPr>
              <a:defRPr>
                <a:latin typeface="Graphik"/>
                <a:ea typeface="Graphik"/>
                <a:cs typeface="Graphik"/>
                <a:sym typeface="Graphik"/>
              </a:defRPr>
            </a:pPr>
            <a:r>
              <a:t>Completed manually</a:t>
            </a:r>
          </a:p>
          <a:p>
            <a:pPr>
              <a:defRPr>
                <a:latin typeface="Graphik"/>
                <a:ea typeface="Graphik"/>
                <a:cs typeface="Graphik"/>
                <a:sym typeface="Graphik"/>
              </a:defRPr>
            </a:pPr>
            <a:endParaRPr/>
          </a:p>
        </p:txBody>
      </p:sp>
      <p:pic>
        <p:nvPicPr>
          <p:cNvPr id="203" name="Image" descr="Image"/>
          <p:cNvPicPr>
            <a:picLocks noChangeAspect="1"/>
          </p:cNvPicPr>
          <p:nvPr/>
        </p:nvPicPr>
        <p:blipFill>
          <a:blip r:embed="rId2">
            <a:extLst/>
          </a:blip>
          <a:stretch>
            <a:fillRect/>
          </a:stretch>
        </p:blipFill>
        <p:spPr>
          <a:xfrm>
            <a:off x="1219200" y="4013200"/>
            <a:ext cx="17725708" cy="6248925"/>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Why you need to know"/>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Why you need to know</a:t>
            </a:r>
          </a:p>
        </p:txBody>
      </p:sp>
      <p:sp>
        <p:nvSpPr>
          <p:cNvPr id="155" name="How and why this assessment came about…"/>
          <p:cNvSpPr txBox="1">
            <a:spLocks noGrp="1"/>
          </p:cNvSpPr>
          <p:nvPr>
            <p:ph type="body" idx="1"/>
          </p:nvPr>
        </p:nvSpPr>
        <p:spPr>
          <a:prstGeom prst="rect">
            <a:avLst/>
          </a:prstGeom>
        </p:spPr>
        <p:txBody>
          <a:bodyPr/>
          <a:lstStyle/>
          <a:p>
            <a:r>
              <a:t>How and why this assessment came about</a:t>
            </a:r>
          </a:p>
          <a:p>
            <a:r>
              <a:t>How it should be done</a:t>
            </a:r>
          </a:p>
          <a:p>
            <a:r>
              <a:t>What needs to be done</a:t>
            </a:r>
          </a:p>
          <a:p>
            <a:r>
              <a:t>How the data is gathered </a:t>
            </a:r>
          </a:p>
          <a:p>
            <a:r>
              <a:t>How the data is analysed and inputted into the ePortfolio</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Excel spreadsheet part 2"/>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Excel spreadsheet part 2</a:t>
            </a:r>
          </a:p>
        </p:txBody>
      </p:sp>
      <p:sp>
        <p:nvSpPr>
          <p:cNvPr id="206" name="Place a 1 in relevant box if issue identified…"/>
          <p:cNvSpPr txBox="1">
            <a:spLocks noGrp="1"/>
          </p:cNvSpPr>
          <p:nvPr>
            <p:ph type="body" idx="1"/>
          </p:nvPr>
        </p:nvSpPr>
        <p:spPr>
          <a:prstGeom prst="rect">
            <a:avLst/>
          </a:prstGeom>
        </p:spPr>
        <p:txBody>
          <a:bodyPr/>
          <a:lstStyle/>
          <a:p>
            <a:pPr>
              <a:defRPr>
                <a:latin typeface="Graphik"/>
                <a:ea typeface="Graphik"/>
                <a:cs typeface="Graphik"/>
                <a:sym typeface="Graphik"/>
              </a:defRPr>
            </a:pPr>
            <a:r>
              <a:t>Place a 1 in relevant box if issue identified</a:t>
            </a:r>
          </a:p>
          <a:p>
            <a:pPr>
              <a:defRPr>
                <a:latin typeface="Graphik"/>
                <a:ea typeface="Graphik"/>
                <a:cs typeface="Graphik"/>
                <a:sym typeface="Graphik"/>
              </a:defRPr>
            </a:pPr>
            <a:r>
              <a:t>Last box details what should have been done</a:t>
            </a:r>
          </a:p>
          <a:p>
            <a:pPr>
              <a:defRPr>
                <a:latin typeface="Graphik"/>
                <a:ea typeface="Graphik"/>
                <a:cs typeface="Graphik"/>
                <a:sym typeface="Graphik"/>
              </a:defRPr>
            </a:pPr>
            <a:endParaRPr/>
          </a:p>
        </p:txBody>
      </p:sp>
      <p:pic>
        <p:nvPicPr>
          <p:cNvPr id="207" name="Image" descr="Image"/>
          <p:cNvPicPr>
            <a:picLocks noChangeAspect="1"/>
          </p:cNvPicPr>
          <p:nvPr/>
        </p:nvPicPr>
        <p:blipFill>
          <a:blip r:embed="rId2">
            <a:extLst/>
          </a:blip>
          <a:stretch>
            <a:fillRect/>
          </a:stretch>
        </p:blipFill>
        <p:spPr>
          <a:xfrm>
            <a:off x="1219200" y="4013200"/>
            <a:ext cx="12231978" cy="6037579"/>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Excel spreadsheet part 3"/>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Excel spreadsheet part 3</a:t>
            </a:r>
          </a:p>
        </p:txBody>
      </p:sp>
      <p:sp>
        <p:nvSpPr>
          <p:cNvPr id="210" name="Records reflections on possible reasons the issue occurred…"/>
          <p:cNvSpPr txBox="1">
            <a:spLocks noGrp="1"/>
          </p:cNvSpPr>
          <p:nvPr>
            <p:ph type="body" idx="1"/>
          </p:nvPr>
        </p:nvSpPr>
        <p:spPr>
          <a:prstGeom prst="rect">
            <a:avLst/>
          </a:prstGeom>
        </p:spPr>
        <p:txBody>
          <a:bodyPr/>
          <a:lstStyle/>
          <a:p>
            <a:pPr>
              <a:defRPr>
                <a:latin typeface="Graphik"/>
                <a:ea typeface="Graphik"/>
                <a:cs typeface="Graphik"/>
                <a:sym typeface="Graphik"/>
              </a:defRPr>
            </a:pPr>
            <a:r>
              <a:t>Records reflections on possible reasons the issue occurred</a:t>
            </a:r>
          </a:p>
          <a:p>
            <a:pPr>
              <a:defRPr>
                <a:latin typeface="Graphik"/>
                <a:ea typeface="Graphik"/>
                <a:cs typeface="Graphik"/>
                <a:sym typeface="Graphik"/>
              </a:defRPr>
            </a:pPr>
            <a:r>
              <a:t>Asks about possible strategies that could be used in future to prevent issue occurring again</a:t>
            </a:r>
          </a:p>
          <a:p>
            <a:pPr>
              <a:defRPr>
                <a:latin typeface="Graphik"/>
                <a:ea typeface="Graphik"/>
                <a:cs typeface="Graphik"/>
                <a:sym typeface="Graphik"/>
              </a:defRPr>
            </a:pPr>
            <a:r>
              <a:t>This section is essential</a:t>
            </a:r>
          </a:p>
          <a:p>
            <a:pPr>
              <a:defRPr>
                <a:latin typeface="Graphik"/>
                <a:ea typeface="Graphik"/>
                <a:cs typeface="Graphik"/>
                <a:sym typeface="Graphik"/>
              </a:defRPr>
            </a:pPr>
            <a:r>
              <a:t>Numbers alone are not acceptable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GP Prescribing proficiencie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GP Prescribing proficiencies </a:t>
            </a:r>
          </a:p>
        </p:txBody>
      </p:sp>
      <p:sp>
        <p:nvSpPr>
          <p:cNvPr id="213" name="The trainee needs to self assess and to reflect on their performance against the GMC Generic Professional Capabilities for  Prescribing safely- called GP prescribing proficiencies…"/>
          <p:cNvSpPr txBox="1">
            <a:spLocks noGrp="1"/>
          </p:cNvSpPr>
          <p:nvPr>
            <p:ph type="body" idx="1"/>
          </p:nvPr>
        </p:nvSpPr>
        <p:spPr>
          <a:prstGeom prst="rect">
            <a:avLst/>
          </a:prstGeom>
        </p:spPr>
        <p:txBody>
          <a:bodyPr/>
          <a:lstStyle/>
          <a:p>
            <a:pPr>
              <a:defRPr>
                <a:latin typeface="Graphik"/>
                <a:ea typeface="Graphik"/>
                <a:cs typeface="Graphik"/>
                <a:sym typeface="Graphik"/>
              </a:defRPr>
            </a:pPr>
            <a:r>
              <a:t>The trainee needs to self assess and to reflect on their performance against the GMC Generic Professional Capabilities for  Prescribing safely- called GP prescribing proficiencies</a:t>
            </a:r>
          </a:p>
          <a:p>
            <a:pPr>
              <a:defRPr>
                <a:latin typeface="Graphik"/>
                <a:ea typeface="Graphik"/>
                <a:cs typeface="Graphik"/>
                <a:sym typeface="Graphik"/>
              </a:defRPr>
            </a:pPr>
            <a:r>
              <a:t>The supervisor needs to assess the trainee against the same proficiencies</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GMC Prescribing proficiencie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GMC Prescribing proficiencies</a:t>
            </a:r>
          </a:p>
        </p:txBody>
      </p:sp>
      <p:sp>
        <p:nvSpPr>
          <p:cNvPr id="216" name="Assess the risks and benefits including that posed by other medications and medical conditions…"/>
          <p:cNvSpPr txBox="1">
            <a:spLocks noGrp="1"/>
          </p:cNvSpPr>
          <p:nvPr>
            <p:ph type="body" idx="1"/>
          </p:nvPr>
        </p:nvSpPr>
        <p:spPr>
          <a:prstGeom prst="rect">
            <a:avLst/>
          </a:prstGeom>
        </p:spPr>
        <p:txBody>
          <a:bodyPr/>
          <a:lstStyle/>
          <a:p>
            <a:pPr marL="535177" indent="-535177" defTabSz="2389572">
              <a:spcBef>
                <a:spcPts val="2300"/>
              </a:spcBef>
              <a:defRPr sz="4312">
                <a:latin typeface="Graphik"/>
                <a:ea typeface="Graphik"/>
                <a:cs typeface="Graphik"/>
                <a:sym typeface="Graphik"/>
              </a:defRPr>
            </a:pPr>
            <a:r>
              <a:t>Assess the risks and benefits including that posed by other medications and medical conditions</a:t>
            </a:r>
          </a:p>
          <a:p>
            <a:pPr marL="535177" indent="-535177" defTabSz="2389572">
              <a:spcBef>
                <a:spcPts val="2300"/>
              </a:spcBef>
              <a:defRPr sz="4312">
                <a:latin typeface="Graphik"/>
                <a:ea typeface="Graphik"/>
                <a:cs typeface="Graphik"/>
                <a:sym typeface="Graphik"/>
              </a:defRPr>
            </a:pPr>
            <a:r>
              <a:t>Identify when prescribing unlicensed medicines and informs patients appropriately</a:t>
            </a:r>
          </a:p>
          <a:p>
            <a:pPr marL="535177" indent="-535177" defTabSz="2389572">
              <a:spcBef>
                <a:spcPts val="2300"/>
              </a:spcBef>
              <a:defRPr sz="4312">
                <a:latin typeface="Graphik"/>
                <a:ea typeface="Graphik"/>
                <a:cs typeface="Graphik"/>
                <a:sym typeface="Graphik"/>
              </a:defRPr>
            </a:pPr>
            <a:r>
              <a:t>Adhere to local guidelines and evidence based medicine</a:t>
            </a:r>
          </a:p>
          <a:p>
            <a:pPr marL="535177" indent="-535177" defTabSz="2389572">
              <a:spcBef>
                <a:spcPts val="2300"/>
              </a:spcBef>
              <a:defRPr sz="4312">
                <a:latin typeface="Graphik"/>
                <a:ea typeface="Graphik"/>
                <a:cs typeface="Graphik"/>
                <a:sym typeface="Graphik"/>
              </a:defRPr>
            </a:pPr>
            <a:r>
              <a:t>Use antimicrobials appropriately</a:t>
            </a:r>
          </a:p>
          <a:p>
            <a:pPr marL="535177" indent="-535177" defTabSz="2389572">
              <a:spcBef>
                <a:spcPts val="2300"/>
              </a:spcBef>
              <a:defRPr sz="4312">
                <a:latin typeface="Graphik"/>
                <a:ea typeface="Graphik"/>
                <a:cs typeface="Graphik"/>
                <a:sym typeface="Graphik"/>
              </a:defRPr>
            </a:pPr>
            <a:r>
              <a:t>Counsel patients appropriately including instructions for taking medicines safely in line with up to date literature</a:t>
            </a:r>
          </a:p>
          <a:p>
            <a:pPr marL="535177" indent="-535177" defTabSz="2389572">
              <a:spcBef>
                <a:spcPts val="2300"/>
              </a:spcBef>
              <a:defRPr sz="4312">
                <a:latin typeface="Graphik"/>
                <a:ea typeface="Graphik"/>
                <a:cs typeface="Graphik"/>
                <a:sym typeface="Graphik"/>
              </a:defRPr>
            </a:pPr>
            <a:r>
              <a:t>Review and monitor effects including blood testing at appropriate intervals</a:t>
            </a:r>
          </a:p>
          <a:p>
            <a:pPr marL="535177" indent="-535177" defTabSz="2389572">
              <a:spcBef>
                <a:spcPts val="2300"/>
              </a:spcBef>
              <a:defRPr sz="4312">
                <a:latin typeface="Graphik"/>
                <a:ea typeface="Graphik"/>
                <a:cs typeface="Graphik"/>
                <a:sym typeface="Graphik"/>
              </a:defRPr>
            </a:pPr>
            <a:r>
              <a:t>Range of ages and clinical areas covered in assessment</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Analysing the result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Analysing the results </a:t>
            </a:r>
          </a:p>
        </p:txBody>
      </p:sp>
      <p:sp>
        <p:nvSpPr>
          <p:cNvPr id="219" name="How many prescribing events have been highlighted by you?…"/>
          <p:cNvSpPr txBox="1">
            <a:spLocks noGrp="1"/>
          </p:cNvSpPr>
          <p:nvPr>
            <p:ph type="body" idx="1"/>
          </p:nvPr>
        </p:nvSpPr>
        <p:spPr>
          <a:prstGeom prst="rect">
            <a:avLst/>
          </a:prstGeom>
        </p:spPr>
        <p:txBody>
          <a:bodyPr/>
          <a:lstStyle/>
          <a:p>
            <a:pPr marL="387730" indent="-387730" defTabSz="1731220">
              <a:spcBef>
                <a:spcPts val="1700"/>
              </a:spcBef>
              <a:defRPr sz="3124">
                <a:latin typeface="Graphik"/>
                <a:ea typeface="Graphik"/>
                <a:cs typeface="Graphik"/>
                <a:sym typeface="Graphik"/>
              </a:defRPr>
            </a:pPr>
            <a:r>
              <a:t>How many prescribing events have been highlighted by you?</a:t>
            </a:r>
          </a:p>
          <a:p>
            <a:pPr marL="387730" indent="-387730" defTabSz="1731220">
              <a:spcBef>
                <a:spcPts val="1700"/>
              </a:spcBef>
              <a:defRPr sz="3124">
                <a:latin typeface="Graphik"/>
                <a:ea typeface="Graphik"/>
                <a:cs typeface="Graphik"/>
                <a:sym typeface="Graphik"/>
              </a:defRPr>
            </a:pPr>
            <a:r>
              <a:t>Were there any themes that could be identified within these prescribing events?</a:t>
            </a:r>
          </a:p>
          <a:p>
            <a:pPr marL="387730" indent="-387730" defTabSz="1731220">
              <a:spcBef>
                <a:spcPts val="1700"/>
              </a:spcBef>
              <a:defRPr sz="3124">
                <a:latin typeface="Graphik"/>
                <a:ea typeface="Graphik"/>
                <a:cs typeface="Graphik"/>
                <a:sym typeface="Graphik"/>
              </a:defRPr>
            </a:pPr>
            <a:r>
              <a:t>Which areas of good prescribing did your review identify?</a:t>
            </a:r>
          </a:p>
          <a:p>
            <a:pPr marL="387730" indent="-387730" defTabSz="1731220">
              <a:spcBef>
                <a:spcPts val="1700"/>
              </a:spcBef>
              <a:defRPr sz="3124">
                <a:latin typeface="Graphik"/>
                <a:ea typeface="Graphik"/>
                <a:cs typeface="Graphik"/>
                <a:sym typeface="Graphik"/>
              </a:defRPr>
            </a:pPr>
            <a:r>
              <a:t>What was the number of prescribing events in each of the prescription categories (new repeat, repeat repeat etc.)?</a:t>
            </a:r>
          </a:p>
          <a:p>
            <a:pPr marL="387730" indent="-387730" defTabSz="1731220">
              <a:spcBef>
                <a:spcPts val="1700"/>
              </a:spcBef>
              <a:defRPr sz="3124">
                <a:latin typeface="Graphik"/>
                <a:ea typeface="Graphik"/>
                <a:cs typeface="Graphik"/>
                <a:sym typeface="Graphik"/>
              </a:defRPr>
            </a:pPr>
            <a:r>
              <a:t>What was the number of prescribing events in each of the prescribing event categories (right drug, right dose etc.)?</a:t>
            </a:r>
          </a:p>
          <a:p>
            <a:pPr marL="387730" indent="-387730" defTabSz="1731220">
              <a:spcBef>
                <a:spcPts val="1700"/>
              </a:spcBef>
              <a:defRPr sz="3124">
                <a:latin typeface="Graphik"/>
                <a:ea typeface="Graphik"/>
                <a:cs typeface="Graphik"/>
                <a:sym typeface="Graphik"/>
              </a:defRPr>
            </a:pPr>
            <a:r>
              <a:t>Are there any prescribing events that have occurred more than once (e.g. incorrect dose of an antibiotic)?</a:t>
            </a:r>
          </a:p>
          <a:p>
            <a:pPr marL="387730" indent="-387730" defTabSz="1731220">
              <a:spcBef>
                <a:spcPts val="1700"/>
              </a:spcBef>
              <a:defRPr sz="3124">
                <a:latin typeface="Graphik"/>
                <a:ea typeface="Graphik"/>
                <a:cs typeface="Graphik"/>
                <a:sym typeface="Graphik"/>
              </a:defRPr>
            </a:pPr>
            <a:r>
              <a:t>Are there examples of good prescribing that have occurred more than once?</a:t>
            </a:r>
          </a:p>
          <a:p>
            <a:pPr marL="387730" indent="-387730" defTabSz="1731220">
              <a:spcBef>
                <a:spcPts val="1700"/>
              </a:spcBef>
              <a:defRPr sz="3124">
                <a:latin typeface="Graphik"/>
                <a:ea typeface="Graphik"/>
                <a:cs typeface="Graphik"/>
                <a:sym typeface="Graphik"/>
              </a:defRPr>
            </a:pPr>
            <a:r>
              <a:t>When the possible reasons and possible strategies for the future are considered are there recurring themes e.g. need to refer to guidelines, need to document indication. How can this then link to your personal development plan?</a:t>
            </a:r>
          </a:p>
          <a:p>
            <a:pPr marL="387730" indent="-387730" defTabSz="1731220">
              <a:spcBef>
                <a:spcPts val="1700"/>
              </a:spcBef>
              <a:defRPr sz="3124">
                <a:latin typeface="Graphik"/>
                <a:ea typeface="Graphik"/>
                <a:cs typeface="Graphik"/>
                <a:sym typeface="Graphik"/>
              </a:defRPr>
            </a:pPr>
            <a:r>
              <a:t>Which areas of the BNF cover the majority of the prescribing (e.g. antimicrobial and analgesia)? Would your clinical supervisor consider this typical of current prescribing and that of a post CCT GP?</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rainee completes the prescribing assessment form"/>
          <p:cNvSpPr txBox="1">
            <a:spLocks noGrp="1"/>
          </p:cNvSpPr>
          <p:nvPr>
            <p:ph type="title"/>
          </p:nvPr>
        </p:nvSpPr>
        <p:spPr>
          <a:prstGeom prst="rect">
            <a:avLst/>
          </a:prstGeom>
        </p:spPr>
        <p:txBody>
          <a:bodyPr/>
          <a:lstStyle>
            <a:lvl1pPr defTabSz="2097023">
              <a:defRPr sz="7224" spc="-72">
                <a:latin typeface="Graphik"/>
                <a:ea typeface="Graphik"/>
                <a:cs typeface="Graphik"/>
                <a:sym typeface="Graphik"/>
              </a:defRPr>
            </a:lvl1pPr>
          </a:lstStyle>
          <a:p>
            <a:r>
              <a:t>Trainee completes the prescribing assessment form</a:t>
            </a:r>
          </a:p>
        </p:txBody>
      </p:sp>
      <p:pic>
        <p:nvPicPr>
          <p:cNvPr id="222" name="Image" descr="Image"/>
          <p:cNvPicPr>
            <a:picLocks noChangeAspect="1"/>
          </p:cNvPicPr>
          <p:nvPr/>
        </p:nvPicPr>
        <p:blipFill>
          <a:blip r:embed="rId2">
            <a:extLst/>
          </a:blip>
          <a:stretch>
            <a:fillRect/>
          </a:stretch>
        </p:blipFill>
        <p:spPr>
          <a:xfrm>
            <a:off x="6886745" y="3211769"/>
            <a:ext cx="10610511" cy="10139630"/>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Questionnaire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Questionnaires</a:t>
            </a:r>
          </a:p>
        </p:txBody>
      </p:sp>
      <p:sp>
        <p:nvSpPr>
          <p:cNvPr id="225" name="Mandatory questionnaires to be completed by trainee and supervisor on completion of assessment…"/>
          <p:cNvSpPr txBox="1">
            <a:spLocks noGrp="1"/>
          </p:cNvSpPr>
          <p:nvPr>
            <p:ph type="body" idx="1"/>
          </p:nvPr>
        </p:nvSpPr>
        <p:spPr>
          <a:prstGeom prst="rect">
            <a:avLst/>
          </a:prstGeom>
        </p:spPr>
        <p:txBody>
          <a:bodyPr/>
          <a:lstStyle/>
          <a:p>
            <a:pPr>
              <a:defRPr>
                <a:latin typeface="Graphik"/>
                <a:ea typeface="Graphik"/>
                <a:cs typeface="Graphik"/>
                <a:sym typeface="Graphik"/>
              </a:defRPr>
            </a:pPr>
            <a:r>
              <a:t>Mandatory questionnaires to be completed by trainee and supervisor on completion of assessment</a:t>
            </a:r>
          </a:p>
          <a:p>
            <a:pPr>
              <a:defRPr>
                <a:latin typeface="Graphik"/>
                <a:ea typeface="Graphik"/>
                <a:cs typeface="Graphik"/>
                <a:sym typeface="Graphik"/>
              </a:defRPr>
            </a:pPr>
            <a:r>
              <a:t>Required to identify any unintended consequences in introducing a totally new assessment into GP training</a:t>
            </a:r>
          </a:p>
          <a:p>
            <a:pPr>
              <a:defRPr>
                <a:latin typeface="Graphik"/>
                <a:ea typeface="Graphik"/>
                <a:cs typeface="Graphik"/>
                <a:sym typeface="Graphik"/>
              </a:defRPr>
            </a:pPr>
            <a:r>
              <a:t>Further evaluated by GMC after initial year</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Evidence form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Evidence forms</a:t>
            </a:r>
          </a:p>
        </p:txBody>
      </p:sp>
      <p:sp>
        <p:nvSpPr>
          <p:cNvPr id="228" name="Trainee needs to complete a new learning log type “prescribing assessment” and attach:…"/>
          <p:cNvSpPr txBox="1">
            <a:spLocks noGrp="1"/>
          </p:cNvSpPr>
          <p:nvPr>
            <p:ph type="body" idx="1"/>
          </p:nvPr>
        </p:nvSpPr>
        <p:spPr>
          <a:prstGeom prst="rect">
            <a:avLst/>
          </a:prstGeom>
        </p:spPr>
        <p:txBody>
          <a:bodyPr/>
          <a:lstStyle/>
          <a:p>
            <a:pPr>
              <a:defRPr>
                <a:latin typeface="Graphik"/>
                <a:ea typeface="Graphik"/>
                <a:cs typeface="Graphik"/>
                <a:sym typeface="Graphik"/>
              </a:defRPr>
            </a:pPr>
            <a:r>
              <a:t>Trainee needs to complete a new learning log type “prescribing assessment” and attach:</a:t>
            </a:r>
          </a:p>
          <a:p>
            <a:pPr>
              <a:defRPr>
                <a:latin typeface="Graphik"/>
                <a:ea typeface="Graphik"/>
                <a:cs typeface="Graphik"/>
                <a:sym typeface="Graphik"/>
              </a:defRPr>
            </a:pPr>
            <a:r>
              <a:t>Excel spreadsheet - having removed any identifiable ID numbers</a:t>
            </a:r>
          </a:p>
          <a:p>
            <a:pPr>
              <a:defRPr>
                <a:latin typeface="Graphik"/>
                <a:ea typeface="Graphik"/>
                <a:cs typeface="Graphik"/>
                <a:sym typeface="Graphik"/>
              </a:defRPr>
            </a:pPr>
            <a:r>
              <a:t>The trainer will complete a new Prescribing assessment form</a:t>
            </a:r>
          </a:p>
          <a:p>
            <a:pPr>
              <a:defRPr>
                <a:latin typeface="Graphik"/>
                <a:ea typeface="Graphik"/>
                <a:cs typeface="Graphik"/>
                <a:sym typeface="Graphik"/>
              </a:defRPr>
            </a:pPr>
            <a:r>
              <a:t>Both need to complete on line surveys: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Additional informa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Additional information </a:t>
            </a:r>
          </a:p>
        </p:txBody>
      </p:sp>
      <p:sp>
        <p:nvSpPr>
          <p:cNvPr id="231" name="Right Drug…"/>
          <p:cNvSpPr txBox="1">
            <a:spLocks noGrp="1"/>
          </p:cNvSpPr>
          <p:nvPr>
            <p:ph type="body" idx="1"/>
          </p:nvPr>
        </p:nvSpPr>
        <p:spPr>
          <a:prstGeom prst="rect">
            <a:avLst/>
          </a:prstGeom>
        </p:spPr>
        <p:txBody>
          <a:bodyPr/>
          <a:lstStyle/>
          <a:p>
            <a:pPr marL="431419" indent="-431419" defTabSz="1926287">
              <a:spcBef>
                <a:spcPts val="1800"/>
              </a:spcBef>
              <a:defRPr sz="3476">
                <a:latin typeface="Graphik"/>
                <a:ea typeface="Graphik"/>
                <a:cs typeface="Graphik"/>
                <a:sym typeface="Graphik"/>
              </a:defRPr>
            </a:pPr>
            <a:r>
              <a:t>Right Drug</a:t>
            </a:r>
          </a:p>
          <a:p>
            <a:pPr marL="862838" lvl="1" indent="-431419" defTabSz="1926287">
              <a:spcBef>
                <a:spcPts val="1800"/>
              </a:spcBef>
              <a:defRPr sz="3476">
                <a:latin typeface="Graphik"/>
                <a:ea typeface="Graphik"/>
                <a:cs typeface="Graphik"/>
                <a:sym typeface="Graphik"/>
              </a:defRPr>
            </a:pPr>
            <a:r>
              <a:t>Evidence for use in the indication</a:t>
            </a:r>
          </a:p>
          <a:p>
            <a:pPr marL="862838" lvl="1" indent="-431419" defTabSz="1926287">
              <a:spcBef>
                <a:spcPts val="1800"/>
              </a:spcBef>
              <a:defRPr sz="3476">
                <a:latin typeface="Graphik"/>
                <a:ea typeface="Graphik"/>
                <a:cs typeface="Graphik"/>
                <a:sym typeface="Graphik"/>
              </a:defRPr>
            </a:pPr>
            <a:r>
              <a:t>Allergies</a:t>
            </a:r>
          </a:p>
          <a:p>
            <a:pPr marL="862838" lvl="1" indent="-431419" defTabSz="1926287">
              <a:spcBef>
                <a:spcPts val="1800"/>
              </a:spcBef>
              <a:defRPr sz="3476">
                <a:latin typeface="Graphik"/>
                <a:ea typeface="Graphik"/>
                <a:cs typeface="Graphik"/>
                <a:sym typeface="Graphik"/>
              </a:defRPr>
            </a:pPr>
            <a:r>
              <a:t>Contra-indications/Cautions</a:t>
            </a:r>
          </a:p>
          <a:p>
            <a:pPr marL="862838" lvl="1" indent="-431419" defTabSz="1926287">
              <a:spcBef>
                <a:spcPts val="1800"/>
              </a:spcBef>
              <a:defRPr sz="3476">
                <a:latin typeface="Graphik"/>
                <a:ea typeface="Graphik"/>
                <a:cs typeface="Graphik"/>
                <a:sym typeface="Graphik"/>
              </a:defRPr>
            </a:pPr>
            <a:r>
              <a:t>Interactions with co-prescribed medication</a:t>
            </a:r>
          </a:p>
          <a:p>
            <a:pPr marL="862838" lvl="1" indent="-431419" defTabSz="1926287">
              <a:spcBef>
                <a:spcPts val="1800"/>
              </a:spcBef>
              <a:defRPr sz="3476">
                <a:latin typeface="Graphik"/>
                <a:ea typeface="Graphik"/>
                <a:cs typeface="Graphik"/>
                <a:sym typeface="Graphik"/>
              </a:defRPr>
            </a:pPr>
            <a:r>
              <a:t>Local and national prescribing guidelines</a:t>
            </a:r>
          </a:p>
          <a:p>
            <a:pPr marL="862838" lvl="1" indent="-431419" defTabSz="1926287">
              <a:spcBef>
                <a:spcPts val="1800"/>
              </a:spcBef>
              <a:defRPr sz="3476">
                <a:latin typeface="Graphik"/>
                <a:ea typeface="Graphik"/>
                <a:cs typeface="Graphik"/>
                <a:sym typeface="Graphik"/>
              </a:defRPr>
            </a:pPr>
            <a:r>
              <a:t>Local formulary</a:t>
            </a:r>
          </a:p>
          <a:p>
            <a:pPr marL="862838" lvl="1" indent="-431419" defTabSz="1926287">
              <a:spcBef>
                <a:spcPts val="1800"/>
              </a:spcBef>
              <a:defRPr sz="3476">
                <a:latin typeface="Graphik"/>
                <a:ea typeface="Graphik"/>
                <a:cs typeface="Graphik"/>
                <a:sym typeface="Graphik"/>
              </a:defRPr>
            </a:pPr>
            <a:r>
              <a:t>Social issues (e.g. carers, inclusion in a monitored dosage system)</a:t>
            </a:r>
          </a:p>
          <a:p>
            <a:pPr marL="862838" lvl="1" indent="-431419" defTabSz="1926287">
              <a:spcBef>
                <a:spcPts val="1800"/>
              </a:spcBef>
              <a:defRPr sz="3476">
                <a:latin typeface="Graphik"/>
                <a:ea typeface="Graphik"/>
                <a:cs typeface="Graphik"/>
                <a:sym typeface="Graphik"/>
              </a:defRPr>
            </a:pPr>
            <a:r>
              <a:t>Formulation</a:t>
            </a:r>
          </a:p>
          <a:p>
            <a:pPr marL="862838" lvl="1" indent="-431419" defTabSz="1926287">
              <a:spcBef>
                <a:spcPts val="1800"/>
              </a:spcBef>
              <a:defRPr sz="3476">
                <a:latin typeface="Graphik"/>
                <a:ea typeface="Graphik"/>
                <a:cs typeface="Graphik"/>
                <a:sym typeface="Graphik"/>
              </a:defRPr>
            </a:pPr>
            <a:r>
              <a:t>Duplication or omissions in therapy.</a:t>
            </a:r>
          </a:p>
          <a:p>
            <a:pPr marL="862838" lvl="1" indent="-431419" defTabSz="1926287">
              <a:spcBef>
                <a:spcPts val="1800"/>
              </a:spcBef>
              <a:defRPr sz="3476">
                <a:latin typeface="Graphik"/>
                <a:ea typeface="Graphik"/>
                <a:cs typeface="Graphik"/>
                <a:sym typeface="Graphik"/>
              </a:defRPr>
            </a:pPr>
            <a:r>
              <a:t>Correct use of brand prescribing for safety reasons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Additional informa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Additional information </a:t>
            </a:r>
          </a:p>
        </p:txBody>
      </p:sp>
      <p:sp>
        <p:nvSpPr>
          <p:cNvPr id="234" name="Right Dose…"/>
          <p:cNvSpPr txBox="1">
            <a:spLocks noGrp="1"/>
          </p:cNvSpPr>
          <p:nvPr>
            <p:ph type="body" idx="1"/>
          </p:nvPr>
        </p:nvSpPr>
        <p:spPr>
          <a:prstGeom prst="rect">
            <a:avLst/>
          </a:prstGeom>
        </p:spPr>
        <p:txBody>
          <a:bodyPr/>
          <a:lstStyle/>
          <a:p>
            <a:pPr>
              <a:defRPr>
                <a:latin typeface="Graphik"/>
                <a:ea typeface="Graphik"/>
                <a:cs typeface="Graphik"/>
                <a:sym typeface="Graphik"/>
              </a:defRPr>
            </a:pPr>
            <a:r>
              <a:t>Right Dose</a:t>
            </a:r>
          </a:p>
          <a:p>
            <a:pPr lvl="1">
              <a:defRPr>
                <a:latin typeface="Graphik"/>
                <a:ea typeface="Graphik"/>
                <a:cs typeface="Graphik"/>
                <a:sym typeface="Graphik"/>
              </a:defRPr>
            </a:pPr>
            <a:r>
              <a:t>Renal or hepatic function</a:t>
            </a:r>
          </a:p>
          <a:p>
            <a:pPr lvl="1">
              <a:defRPr>
                <a:latin typeface="Graphik"/>
                <a:ea typeface="Graphik"/>
                <a:cs typeface="Graphik"/>
                <a:sym typeface="Graphik"/>
              </a:defRPr>
            </a:pPr>
            <a:r>
              <a:t>Age / weight</a:t>
            </a:r>
          </a:p>
          <a:p>
            <a:pPr lvl="1">
              <a:defRPr>
                <a:latin typeface="Graphik"/>
                <a:ea typeface="Graphik"/>
                <a:cs typeface="Graphik"/>
                <a:sym typeface="Graphik"/>
              </a:defRPr>
            </a:pPr>
            <a:r>
              <a:t>Local and national prescribing guidance (including MHRA)</a:t>
            </a:r>
          </a:p>
          <a:p>
            <a:pPr lvl="1">
              <a:defRPr>
                <a:latin typeface="Graphik"/>
                <a:ea typeface="Graphik"/>
                <a:cs typeface="Graphik"/>
                <a:sym typeface="Graphik"/>
              </a:defRPr>
            </a:pPr>
            <a:r>
              <a:t>Is the dose correct for the indication?</a:t>
            </a:r>
          </a:p>
          <a:p>
            <a:pPr lvl="1">
              <a:defRPr>
                <a:latin typeface="Graphik"/>
                <a:ea typeface="Graphik"/>
                <a:cs typeface="Graphik"/>
                <a:sym typeface="Graphik"/>
              </a:defRPr>
            </a:pPr>
            <a:r>
              <a:t>Has increasing or reducing dosing been done appropriately?</a:t>
            </a:r>
          </a:p>
          <a:p>
            <a:pPr lvl="1">
              <a:defRPr>
                <a:latin typeface="Graphik"/>
                <a:ea typeface="Graphik"/>
                <a:cs typeface="Graphik"/>
                <a:sym typeface="Graphik"/>
              </a:defRPr>
            </a:pPr>
            <a:r>
              <a:t>Most appropriate strength of tablet prescribed for the required dose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rescribing is an integral part of a General Practitioners work and several high profile cases have been published when qualified doctors have made catastrophic errors. In 2017 the GMCs published a document describing Generic Professional Competences. Th"/>
          <p:cNvSpPr txBox="1">
            <a:spLocks noGrp="1"/>
          </p:cNvSpPr>
          <p:nvPr>
            <p:ph type="body" idx="1"/>
          </p:nvPr>
        </p:nvSpPr>
        <p:spPr>
          <a:prstGeom prst="rect">
            <a:avLst/>
          </a:prstGeom>
        </p:spPr>
        <p:txBody>
          <a:bodyPr/>
          <a:lstStyle>
            <a:lvl1pPr defTabSz="975360">
              <a:defRPr sz="5120">
                <a:latin typeface="Graphik"/>
                <a:ea typeface="Graphik"/>
                <a:cs typeface="Graphik"/>
                <a:sym typeface="Graphik"/>
              </a:defRPr>
            </a:lvl1pPr>
          </a:lstStyle>
          <a:p>
            <a:r>
              <a:t>Prescribing is an integral part of a General Practitioners work and several high profile cases have been published when qualified doctors have made catastrophic errors. In 2017 the GMCs published a document describing Generic Professional Competences. These are competences, which every speciality trainee needs to achieve before the end of training and they include prescribing as one of their key areas. GP trainees are not currently assessed on their prescribing in the workplace and it was felt that this needed to be rectified as a priority</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Additional informa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Additional information </a:t>
            </a:r>
          </a:p>
        </p:txBody>
      </p:sp>
      <p:sp>
        <p:nvSpPr>
          <p:cNvPr id="237" name="Right Dosage Instructions…"/>
          <p:cNvSpPr txBox="1">
            <a:spLocks noGrp="1"/>
          </p:cNvSpPr>
          <p:nvPr>
            <p:ph type="body" idx="1"/>
          </p:nvPr>
        </p:nvSpPr>
        <p:spPr>
          <a:prstGeom prst="rect">
            <a:avLst/>
          </a:prstGeom>
        </p:spPr>
        <p:txBody>
          <a:bodyPr/>
          <a:lstStyle/>
          <a:p>
            <a:pPr marL="513333" indent="-513333" defTabSz="2292038">
              <a:spcBef>
                <a:spcPts val="2200"/>
              </a:spcBef>
              <a:defRPr sz="4136">
                <a:latin typeface="Graphik"/>
                <a:ea typeface="Graphik"/>
                <a:cs typeface="Graphik"/>
                <a:sym typeface="Graphik"/>
              </a:defRPr>
            </a:pPr>
            <a:r>
              <a:t>Right Dosage Instructions</a:t>
            </a:r>
          </a:p>
          <a:p>
            <a:pPr marL="1026667" lvl="1" indent="-513333" defTabSz="2292038">
              <a:spcBef>
                <a:spcPts val="2200"/>
              </a:spcBef>
              <a:defRPr sz="4136">
                <a:latin typeface="Graphik"/>
                <a:ea typeface="Graphik"/>
                <a:cs typeface="Graphik"/>
                <a:sym typeface="Graphik"/>
              </a:defRPr>
            </a:pPr>
            <a:r>
              <a:t>Clear and unambiguous (avoiding “as directed”)</a:t>
            </a:r>
          </a:p>
          <a:p>
            <a:pPr marL="1026667" lvl="1" indent="-513333" defTabSz="2292038">
              <a:spcBef>
                <a:spcPts val="2200"/>
              </a:spcBef>
              <a:defRPr sz="4136">
                <a:latin typeface="Graphik"/>
                <a:ea typeface="Graphik"/>
                <a:cs typeface="Graphik"/>
                <a:sym typeface="Graphik"/>
              </a:defRPr>
            </a:pPr>
            <a:r>
              <a:t>Up to date (with current usage/latest letters from secondary care)</a:t>
            </a:r>
          </a:p>
          <a:p>
            <a:pPr marL="1026667" lvl="1" indent="-513333" defTabSz="2292038">
              <a:spcBef>
                <a:spcPts val="2200"/>
              </a:spcBef>
              <a:defRPr sz="4136">
                <a:latin typeface="Graphik"/>
                <a:ea typeface="Graphik"/>
                <a:cs typeface="Graphik"/>
                <a:sym typeface="Graphik"/>
              </a:defRPr>
            </a:pPr>
            <a:r>
              <a:t>Include route of administration/area of application/treatment eye or ear</a:t>
            </a:r>
          </a:p>
          <a:p>
            <a:pPr marL="1026667" lvl="1" indent="-513333" defTabSz="2292038">
              <a:spcBef>
                <a:spcPts val="2200"/>
              </a:spcBef>
              <a:defRPr sz="4136">
                <a:latin typeface="Graphik"/>
                <a:ea typeface="Graphik"/>
                <a:cs typeface="Graphik"/>
                <a:sym typeface="Graphik"/>
              </a:defRPr>
            </a:pPr>
            <a:r>
              <a:t>Are the instructions able to be read and understood by the patient?</a:t>
            </a:r>
          </a:p>
          <a:p>
            <a:pPr marL="513333" indent="-513333" defTabSz="2292038">
              <a:spcBef>
                <a:spcPts val="2200"/>
              </a:spcBef>
              <a:defRPr sz="4136">
                <a:latin typeface="Graphik"/>
                <a:ea typeface="Graphik"/>
                <a:cs typeface="Graphik"/>
                <a:sym typeface="Graphik"/>
              </a:defRPr>
            </a:pPr>
            <a:r>
              <a:t>Right follow up</a:t>
            </a:r>
          </a:p>
          <a:p>
            <a:pPr marL="1026667" lvl="1" indent="-513333" defTabSz="2292038">
              <a:spcBef>
                <a:spcPts val="2200"/>
              </a:spcBef>
              <a:defRPr sz="4136">
                <a:latin typeface="Graphik"/>
                <a:ea typeface="Graphik"/>
                <a:cs typeface="Graphik"/>
                <a:sym typeface="Graphik"/>
              </a:defRPr>
            </a:pPr>
            <a:r>
              <a:t>Has the necessary monitoring has been planned/taken/acted upon e.g. blood tests, BP</a:t>
            </a:r>
          </a:p>
          <a:p>
            <a:pPr marL="1026667" lvl="1" indent="-513333" defTabSz="2292038">
              <a:spcBef>
                <a:spcPts val="2200"/>
              </a:spcBef>
              <a:defRPr sz="4136">
                <a:latin typeface="Graphik"/>
                <a:ea typeface="Graphik"/>
                <a:cs typeface="Graphik"/>
                <a:sym typeface="Graphik"/>
              </a:defRPr>
            </a:pPr>
            <a:r>
              <a:t>Has the item been placed on repeat appropriately so that it cannot be continued without a necessary review?</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Additional informa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Additional information </a:t>
            </a:r>
          </a:p>
        </p:txBody>
      </p:sp>
      <p:sp>
        <p:nvSpPr>
          <p:cNvPr id="240" name="Right Documentation…"/>
          <p:cNvSpPr txBox="1">
            <a:spLocks noGrp="1"/>
          </p:cNvSpPr>
          <p:nvPr>
            <p:ph type="body" idx="1"/>
          </p:nvPr>
        </p:nvSpPr>
        <p:spPr>
          <a:prstGeom prst="rect">
            <a:avLst/>
          </a:prstGeom>
        </p:spPr>
        <p:txBody>
          <a:bodyPr/>
          <a:lstStyle/>
          <a:p>
            <a:pPr>
              <a:defRPr>
                <a:latin typeface="Graphik"/>
                <a:ea typeface="Graphik"/>
                <a:cs typeface="Graphik"/>
                <a:sym typeface="Graphik"/>
              </a:defRPr>
            </a:pPr>
            <a:r>
              <a:t>Right Documentation</a:t>
            </a:r>
          </a:p>
          <a:p>
            <a:pPr lvl="1">
              <a:defRPr>
                <a:latin typeface="Graphik"/>
                <a:ea typeface="Graphik"/>
                <a:cs typeface="Graphik"/>
                <a:sym typeface="Graphik"/>
              </a:defRPr>
            </a:pPr>
            <a:r>
              <a:t>Is the indication for prescribing clear?</a:t>
            </a:r>
          </a:p>
          <a:p>
            <a:pPr lvl="1">
              <a:defRPr>
                <a:latin typeface="Graphik"/>
                <a:ea typeface="Graphik"/>
                <a:cs typeface="Graphik"/>
                <a:sym typeface="Graphik"/>
              </a:defRPr>
            </a:pPr>
            <a:r>
              <a:t>If prescribing does not follow normal guidance is the reason documented?</a:t>
            </a:r>
          </a:p>
          <a:p>
            <a:pPr lvl="1">
              <a:defRPr>
                <a:latin typeface="Graphik"/>
                <a:ea typeface="Graphik"/>
                <a:cs typeface="Graphik"/>
                <a:sym typeface="Graphik"/>
              </a:defRPr>
            </a:pPr>
            <a:r>
              <a:t>Is the plan for any necessary monitoring or follow up documented?</a:t>
            </a:r>
          </a:p>
          <a:p>
            <a:pPr>
              <a:defRPr>
                <a:latin typeface="Graphik"/>
                <a:ea typeface="Graphik"/>
                <a:cs typeface="Graphik"/>
                <a:sym typeface="Graphik"/>
              </a:defRPr>
            </a:pPr>
            <a:r>
              <a:t>Right Review</a:t>
            </a:r>
          </a:p>
          <a:p>
            <a:pPr lvl="1">
              <a:defRPr>
                <a:latin typeface="Graphik"/>
                <a:ea typeface="Graphik"/>
                <a:cs typeface="Graphik"/>
                <a:sym typeface="Graphik"/>
              </a:defRPr>
            </a:pPr>
            <a:r>
              <a:t>Where the medication has been used before, has under or over-ordering been addressed before supplying (adherence to therapy)?</a:t>
            </a:r>
          </a:p>
          <a:p>
            <a:pPr lvl="1">
              <a:defRPr>
                <a:latin typeface="Graphik"/>
                <a:ea typeface="Graphik"/>
                <a:cs typeface="Graphik"/>
                <a:sym typeface="Graphik"/>
              </a:defRPr>
            </a:pPr>
            <a:r>
              <a:t>Have any necessary discussions taken place before continuing medications with risks e.g. HRT?</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Additional information"/>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Additional information </a:t>
            </a:r>
          </a:p>
        </p:txBody>
      </p:sp>
      <p:sp>
        <p:nvSpPr>
          <p:cNvPr id="243" name="Good prescribing…"/>
          <p:cNvSpPr txBox="1">
            <a:spLocks noGrp="1"/>
          </p:cNvSpPr>
          <p:nvPr>
            <p:ph type="body" idx="1"/>
          </p:nvPr>
        </p:nvSpPr>
        <p:spPr>
          <a:prstGeom prst="rect">
            <a:avLst/>
          </a:prstGeom>
        </p:spPr>
        <p:txBody>
          <a:bodyPr/>
          <a:lstStyle/>
          <a:p>
            <a:pPr>
              <a:defRPr>
                <a:latin typeface="Graphik"/>
                <a:ea typeface="Graphik"/>
                <a:cs typeface="Graphik"/>
                <a:sym typeface="Graphik"/>
              </a:defRPr>
            </a:pPr>
            <a:r>
              <a:t>Good prescribing</a:t>
            </a:r>
          </a:p>
          <a:p>
            <a:pPr lvl="1">
              <a:defRPr>
                <a:latin typeface="Graphik"/>
                <a:ea typeface="Graphik"/>
                <a:cs typeface="Graphik"/>
                <a:sym typeface="Graphik"/>
              </a:defRPr>
            </a:pPr>
            <a:r>
              <a:t>Does prescribing show that local guidelines have been referred to e.g. antimicrobial guidelines?</a:t>
            </a:r>
          </a:p>
          <a:p>
            <a:pPr lvl="1">
              <a:defRPr>
                <a:latin typeface="Graphik"/>
                <a:ea typeface="Graphik"/>
                <a:cs typeface="Graphik"/>
                <a:sym typeface="Graphik"/>
              </a:defRPr>
            </a:pPr>
            <a:r>
              <a:t>Is the prescribing plan in the notes and thought process accurate and clear for the next clinician to follow?</a:t>
            </a:r>
          </a:p>
          <a:p>
            <a:pPr lvl="1">
              <a:defRPr>
                <a:latin typeface="Graphik"/>
                <a:ea typeface="Graphik"/>
                <a:cs typeface="Graphik"/>
                <a:sym typeface="Graphik"/>
              </a:defRPr>
            </a:pPr>
            <a:r>
              <a:t>Is the OTC advice that has been given very clear with regards to medication dosage and further advice?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Results of prescribing assessment pilot 2019"/>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Results of prescribing assessment pilot 2019</a:t>
            </a:r>
          </a:p>
        </p:txBody>
      </p:sp>
      <p:sp>
        <p:nvSpPr>
          <p:cNvPr id="246" name="71.5% uncovered a prescribing error…"/>
          <p:cNvSpPr txBox="1">
            <a:spLocks noGrp="1"/>
          </p:cNvSpPr>
          <p:nvPr>
            <p:ph type="body" idx="1"/>
          </p:nvPr>
        </p:nvSpPr>
        <p:spPr>
          <a:prstGeom prst="rect">
            <a:avLst/>
          </a:prstGeom>
        </p:spPr>
        <p:txBody>
          <a:bodyPr/>
          <a:lstStyle/>
          <a:p>
            <a:pPr marL="475106" indent="-475106" defTabSz="2121354">
              <a:spcBef>
                <a:spcPts val="2000"/>
              </a:spcBef>
              <a:defRPr sz="3828">
                <a:latin typeface="Graphik"/>
                <a:ea typeface="Graphik"/>
                <a:cs typeface="Graphik"/>
                <a:sym typeface="Graphik"/>
              </a:defRPr>
            </a:pPr>
            <a:r>
              <a:t>71.5% uncovered a prescribing error</a:t>
            </a:r>
          </a:p>
          <a:p>
            <a:pPr marL="475106" indent="-475106" defTabSz="2121354">
              <a:spcBef>
                <a:spcPts val="2000"/>
              </a:spcBef>
              <a:defRPr sz="3828">
                <a:latin typeface="Graphik"/>
                <a:ea typeface="Graphik"/>
                <a:cs typeface="Graphik"/>
                <a:sym typeface="Graphik"/>
              </a:defRPr>
            </a:pPr>
            <a:r>
              <a:t>98.5% found at least one incident of sub optimal prescribing</a:t>
            </a:r>
          </a:p>
          <a:p>
            <a:pPr marL="475106" indent="-475106" defTabSz="2121354">
              <a:spcBef>
                <a:spcPts val="2000"/>
              </a:spcBef>
              <a:defRPr sz="3828">
                <a:latin typeface="Graphik"/>
                <a:ea typeface="Graphik"/>
                <a:cs typeface="Graphik"/>
                <a:sym typeface="Graphik"/>
              </a:defRPr>
            </a:pPr>
            <a:r>
              <a:t>The mean prescribing error rate was 8.3%</a:t>
            </a:r>
          </a:p>
          <a:p>
            <a:pPr marL="475106" indent="-475106" defTabSz="2121354">
              <a:spcBef>
                <a:spcPts val="2000"/>
              </a:spcBef>
              <a:defRPr sz="3828">
                <a:latin typeface="Graphik"/>
                <a:ea typeface="Graphik"/>
                <a:cs typeface="Graphik"/>
                <a:sym typeface="Graphik"/>
              </a:defRPr>
            </a:pPr>
            <a:r>
              <a:t>The mean suboptimal prescribing rate was 40.6%</a:t>
            </a:r>
          </a:p>
          <a:p>
            <a:pPr marL="475106" indent="-475106" defTabSz="2121354">
              <a:spcBef>
                <a:spcPts val="2000"/>
              </a:spcBef>
              <a:defRPr sz="3828">
                <a:latin typeface="Graphik"/>
                <a:ea typeface="Graphik"/>
                <a:cs typeface="Graphik"/>
                <a:sym typeface="Graphik"/>
              </a:defRPr>
            </a:pPr>
            <a:r>
              <a:t>90.2% of trainees, reported that completing the assessment altered their prescribing practice</a:t>
            </a:r>
          </a:p>
          <a:p>
            <a:pPr marL="475106" indent="-475106" defTabSz="2121354">
              <a:spcBef>
                <a:spcPts val="2000"/>
              </a:spcBef>
              <a:defRPr sz="3828">
                <a:latin typeface="Graphik"/>
                <a:ea typeface="Graphik"/>
                <a:cs typeface="Graphik"/>
                <a:sym typeface="Graphik"/>
              </a:defRPr>
            </a:pPr>
            <a:r>
              <a:t>56.4% of trainers mentioned that the assessment highlighted knowledge gaps and areas for improvement for their trainee that they were not aware of</a:t>
            </a:r>
          </a:p>
          <a:p>
            <a:pPr marL="475106" indent="-475106" defTabSz="2121354">
              <a:spcBef>
                <a:spcPts val="2000"/>
              </a:spcBef>
              <a:defRPr sz="3828">
                <a:latin typeface="Graphik"/>
                <a:ea typeface="Graphik"/>
                <a:cs typeface="Graphik"/>
                <a:sym typeface="Graphik"/>
              </a:defRPr>
            </a:pPr>
            <a:r>
              <a:t>Trainees and trainers agreed that the prescribing review was helpful for assessing and learning about prescribing</a:t>
            </a:r>
          </a:p>
          <a:p>
            <a:pPr marL="475106" indent="-475106" defTabSz="2121354">
              <a:spcBef>
                <a:spcPts val="2000"/>
              </a:spcBef>
              <a:defRPr sz="3828">
                <a:latin typeface="Graphik"/>
                <a:ea typeface="Graphik"/>
                <a:cs typeface="Graphik"/>
                <a:sym typeface="Graphik"/>
              </a:defRPr>
            </a:pPr>
            <a:r>
              <a:t>It was viewed by both as an acceptable prescribing assessment</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he purpose of the mandatory pilot was to gather data of the acceptability and utility for all trainees…"/>
          <p:cNvSpPr txBox="1">
            <a:spLocks noGrp="1"/>
          </p:cNvSpPr>
          <p:nvPr>
            <p:ph type="body" idx="1"/>
          </p:nvPr>
        </p:nvSpPr>
        <p:spPr>
          <a:prstGeom prst="rect">
            <a:avLst/>
          </a:prstGeom>
        </p:spPr>
        <p:txBody>
          <a:bodyPr/>
          <a:lstStyle/>
          <a:p>
            <a:pPr marL="464184" indent="-464184" defTabSz="2072588">
              <a:spcBef>
                <a:spcPts val="2000"/>
              </a:spcBef>
              <a:defRPr sz="3740">
                <a:latin typeface="Graphik"/>
                <a:ea typeface="Graphik"/>
                <a:cs typeface="Graphik"/>
                <a:sym typeface="Graphik"/>
              </a:defRPr>
            </a:pPr>
            <a:r>
              <a:t>The purpose of the mandatory pilot was to gather data of the acceptability and utility for all trainees</a:t>
            </a:r>
          </a:p>
          <a:p>
            <a:pPr marL="464184" indent="-464184" defTabSz="2072588">
              <a:spcBef>
                <a:spcPts val="2000"/>
              </a:spcBef>
              <a:defRPr sz="3740">
                <a:latin typeface="Graphik"/>
                <a:ea typeface="Graphik"/>
                <a:cs typeface="Graphik"/>
                <a:sym typeface="Graphik"/>
              </a:defRPr>
            </a:pPr>
            <a:r>
              <a:t>The pilot provided larger numbers with over 1700 trainees, this found that it was a fair assessment</a:t>
            </a:r>
          </a:p>
          <a:p>
            <a:pPr marL="464184" indent="-464184" defTabSz="2072588">
              <a:spcBef>
                <a:spcPts val="2000"/>
              </a:spcBef>
              <a:defRPr sz="3740">
                <a:latin typeface="Graphik"/>
                <a:ea typeface="Graphik"/>
                <a:cs typeface="Graphik"/>
                <a:sym typeface="Graphik"/>
              </a:defRPr>
            </a:pPr>
            <a:r>
              <a:t>There was no evidence that the prescribing review adversely affected non-white participants</a:t>
            </a:r>
          </a:p>
          <a:p>
            <a:pPr marL="464184" indent="-464184" defTabSz="2072588">
              <a:spcBef>
                <a:spcPts val="2000"/>
              </a:spcBef>
              <a:defRPr sz="3740">
                <a:latin typeface="Graphik"/>
                <a:ea typeface="Graphik"/>
                <a:cs typeface="Graphik"/>
                <a:sym typeface="Graphik"/>
              </a:defRPr>
            </a:pPr>
            <a:r>
              <a:t>There was no evidence that people with a declared disability were at a disadvantage in completing the task</a:t>
            </a:r>
          </a:p>
          <a:p>
            <a:pPr marL="464184" indent="-464184" defTabSz="2072588">
              <a:spcBef>
                <a:spcPts val="2000"/>
              </a:spcBef>
              <a:defRPr sz="3740">
                <a:latin typeface="Graphik"/>
                <a:ea typeface="Graphik"/>
                <a:cs typeface="Graphik"/>
                <a:sym typeface="Graphik"/>
              </a:defRPr>
            </a:pPr>
            <a:r>
              <a:t>There was no evidence that people who trained outside the UK were at a disadvantage</a:t>
            </a:r>
          </a:p>
          <a:p>
            <a:pPr marL="464184" indent="-464184" defTabSz="2072588">
              <a:spcBef>
                <a:spcPts val="2000"/>
              </a:spcBef>
              <a:defRPr sz="3740">
                <a:latin typeface="Graphik"/>
                <a:ea typeface="Graphik"/>
                <a:cs typeface="Graphik"/>
                <a:sym typeface="Graphik"/>
              </a:defRPr>
            </a:pPr>
            <a:r>
              <a:t>There was no relationship between the type of practice, ARCP outcome and of the outcomes measured in the questionnaire</a:t>
            </a:r>
          </a:p>
          <a:p>
            <a:pPr marL="464184" indent="-464184" defTabSz="2072588">
              <a:spcBef>
                <a:spcPts val="2000"/>
              </a:spcBef>
              <a:defRPr sz="3740">
                <a:latin typeface="Graphik"/>
                <a:ea typeface="Graphik"/>
                <a:cs typeface="Graphik"/>
                <a:sym typeface="Graphik"/>
              </a:defRPr>
            </a:pPr>
            <a:r>
              <a:t>There was a slightly higher number of trainees from Scotland, Wales and NI combined that found the review not as easy but this was a pretty small correlation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he assessment consists of a self-assessment prescribing review based on the PRACtlCe study and REVIST studies. These were GMC led reviews looking at the number of times errors were found in prescriptions. The results were alarming with 1 in 20 prescript"/>
          <p:cNvSpPr txBox="1">
            <a:spLocks noGrp="1"/>
          </p:cNvSpPr>
          <p:nvPr>
            <p:ph type="body" idx="1"/>
          </p:nvPr>
        </p:nvSpPr>
        <p:spPr>
          <a:prstGeom prst="rect">
            <a:avLst/>
          </a:prstGeom>
        </p:spPr>
        <p:txBody>
          <a:bodyPr/>
          <a:lstStyle>
            <a:lvl1pPr defTabSz="1024127">
              <a:defRPr sz="5376">
                <a:latin typeface="Graphik"/>
                <a:ea typeface="Graphik"/>
                <a:cs typeface="Graphik"/>
                <a:sym typeface="Graphik"/>
              </a:defRPr>
            </a:lvl1pPr>
          </a:lstStyle>
          <a:p>
            <a:r>
              <a:t>The assessment consists of a self-assessment prescribing review based on the PRACtlCe study and REVIST studies. These were GMC led reviews looking at the number of times errors were found in prescriptions. The results were alarming with 1 in 20 prescriptions containing an error. The REVISIT study looked specifically at prescribing by GP trainees and the error rate rose further to 1 in 10 prescriptions. The RCGP subsequently worked with the Nottingham team to create an assessment suitable for GPs in training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he assessment is a formative exercise to reflect on prescribing practice, which should highlight trends and learning needs within your prescribing. By reflecting on the errors identified it will enable learning plans to be put in place in order to impro"/>
          <p:cNvSpPr txBox="1">
            <a:spLocks noGrp="1"/>
          </p:cNvSpPr>
          <p:nvPr>
            <p:ph type="body" idx="1"/>
          </p:nvPr>
        </p:nvSpPr>
        <p:spPr>
          <a:prstGeom prst="rect">
            <a:avLst/>
          </a:prstGeom>
        </p:spPr>
        <p:txBody>
          <a:bodyPr/>
          <a:lstStyle>
            <a:lvl1pPr defTabSz="1097279">
              <a:defRPr sz="5760">
                <a:latin typeface="Graphik"/>
                <a:ea typeface="Graphik"/>
                <a:cs typeface="Graphik"/>
                <a:sym typeface="Graphik"/>
              </a:defRPr>
            </a:lvl1pPr>
          </a:lstStyle>
          <a:p>
            <a:r>
              <a:t>The assessment is a formative exercise to reflect on prescribing practice, which should highlight trends and learning needs within your prescribing. By reflecting on the errors identified it will enable learning plans to be put in place in order to improve your prescribing in the future. There is no set standard as it is designed as a learning exercise; however if no errors are highlighted and if no learning is identified this would raise concerns, as to date this has never been the case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rescribing Assessment"/>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Prescribing Assessment</a:t>
            </a:r>
          </a:p>
        </p:txBody>
      </p:sp>
      <p:sp>
        <p:nvSpPr>
          <p:cNvPr id="164" name="Self- assessment prescribing review for GP trainees set up in conjunction with Nottingham university…"/>
          <p:cNvSpPr txBox="1">
            <a:spLocks noGrp="1"/>
          </p:cNvSpPr>
          <p:nvPr>
            <p:ph type="body" idx="1"/>
          </p:nvPr>
        </p:nvSpPr>
        <p:spPr>
          <a:prstGeom prst="rect">
            <a:avLst/>
          </a:prstGeom>
        </p:spPr>
        <p:txBody>
          <a:bodyPr/>
          <a:lstStyle/>
          <a:p>
            <a:pPr>
              <a:defRPr>
                <a:latin typeface="Graphik"/>
                <a:ea typeface="Graphik"/>
                <a:cs typeface="Graphik"/>
                <a:sym typeface="Graphik"/>
              </a:defRPr>
            </a:pPr>
            <a:r>
              <a:t>Self- assessment prescribing review for GP trainees set up in conjunction with Nottingham university</a:t>
            </a:r>
          </a:p>
          <a:p>
            <a:pPr>
              <a:defRPr>
                <a:latin typeface="Graphik"/>
                <a:ea typeface="Graphik"/>
                <a:cs typeface="Graphik"/>
                <a:sym typeface="Graphik"/>
              </a:defRPr>
            </a:pPr>
            <a:r>
              <a:t>Based on PRACtICe study and REVIST study</a:t>
            </a:r>
          </a:p>
          <a:p>
            <a:pPr>
              <a:defRPr>
                <a:latin typeface="Graphik"/>
                <a:ea typeface="Graphik"/>
                <a:cs typeface="Graphik"/>
                <a:sym typeface="Graphik"/>
              </a:defRPr>
            </a:pPr>
            <a:r>
              <a:t>Prescribing errors found in 1/20 prescriptions</a:t>
            </a:r>
          </a:p>
          <a:p>
            <a:pPr>
              <a:defRPr>
                <a:latin typeface="Graphik"/>
                <a:ea typeface="Graphik"/>
                <a:cs typeface="Graphik"/>
                <a:sym typeface="Graphik"/>
              </a:defRPr>
            </a:pPr>
            <a:r>
              <a:t>Prescribing integral part of GP work</a:t>
            </a:r>
          </a:p>
          <a:p>
            <a:pPr>
              <a:defRPr>
                <a:latin typeface="Graphik"/>
                <a:ea typeface="Graphik"/>
                <a:cs typeface="Graphik"/>
                <a:sym typeface="Graphik"/>
              </a:defRPr>
            </a:pPr>
            <a:r>
              <a:t>Over one billion prescription items issued each year</a:t>
            </a:r>
          </a:p>
          <a:p>
            <a:pPr>
              <a:defRPr>
                <a:latin typeface="Graphik"/>
                <a:ea typeface="Graphik"/>
                <a:cs typeface="Graphik"/>
                <a:sym typeface="Graphik"/>
              </a:defRPr>
            </a:pPr>
            <a:r>
              <a:t>To date not formally assessed</a:t>
            </a:r>
          </a:p>
          <a:p>
            <a:pPr>
              <a:defRPr>
                <a:latin typeface="Graphik"/>
                <a:ea typeface="Graphik"/>
                <a:cs typeface="Graphik"/>
                <a:sym typeface="Graphik"/>
              </a:defRPr>
            </a:pPr>
            <a:r>
              <a:t>Agreed that trainees would benefit from support in prescribing</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racticalities of Assessment"/>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Practicalities of Assessment</a:t>
            </a:r>
          </a:p>
        </p:txBody>
      </p:sp>
      <p:sp>
        <p:nvSpPr>
          <p:cNvPr id="167" name="To be completed in first half of GP ST3 year…"/>
          <p:cNvSpPr txBox="1">
            <a:spLocks noGrp="1"/>
          </p:cNvSpPr>
          <p:nvPr>
            <p:ph type="body" idx="1"/>
          </p:nvPr>
        </p:nvSpPr>
        <p:spPr>
          <a:prstGeom prst="rect">
            <a:avLst/>
          </a:prstGeom>
        </p:spPr>
        <p:txBody>
          <a:bodyPr/>
          <a:lstStyle/>
          <a:p>
            <a:pPr>
              <a:defRPr>
                <a:latin typeface="Graphik"/>
                <a:ea typeface="Graphik"/>
                <a:cs typeface="Graphik"/>
                <a:sym typeface="Graphik"/>
              </a:defRPr>
            </a:pPr>
            <a:r>
              <a:t>To be completed in first half of GP ST3 year</a:t>
            </a:r>
          </a:p>
          <a:p>
            <a:pPr>
              <a:defRPr>
                <a:latin typeface="Graphik"/>
                <a:ea typeface="Graphik"/>
                <a:cs typeface="Graphik"/>
                <a:sym typeface="Graphik"/>
              </a:defRPr>
            </a:pPr>
            <a:r>
              <a:t>In addition to other ST3 assessments but reducing total number of other assessments in ST3 year</a:t>
            </a:r>
          </a:p>
          <a:p>
            <a:pPr>
              <a:defRPr>
                <a:latin typeface="Graphik"/>
                <a:ea typeface="Graphik"/>
                <a:cs typeface="Graphik"/>
                <a:sym typeface="Graphik"/>
              </a:defRPr>
            </a:pPr>
            <a:r>
              <a:t>Formative tool, mandatory to complete</a:t>
            </a:r>
          </a:p>
          <a:p>
            <a:pPr>
              <a:defRPr>
                <a:latin typeface="Graphik"/>
                <a:ea typeface="Graphik"/>
                <a:cs typeface="Graphik"/>
                <a:sym typeface="Graphik"/>
              </a:defRPr>
            </a:pPr>
            <a:r>
              <a:t>Only fail if not completed, no set standard required</a:t>
            </a:r>
          </a:p>
          <a:p>
            <a:pPr>
              <a:defRPr>
                <a:latin typeface="Graphik"/>
                <a:ea typeface="Graphik"/>
                <a:cs typeface="Graphik"/>
                <a:sym typeface="Graphik"/>
              </a:defRPr>
            </a:pPr>
            <a:r>
              <a:t>Will form part of the data within the ePortfolio on which a summative judgment will be made of the trainees progression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Definition of a prescribing error"/>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Definition of a prescribing error</a:t>
            </a:r>
          </a:p>
        </p:txBody>
      </p:sp>
      <p:sp>
        <p:nvSpPr>
          <p:cNvPr id="170" name="A prescribing error occurs when, as a result of a prescribing decision or prescription- writing process there is an unintentional, significant reduction in the probability of treatment being timely and effective, or increase in the risk of harm when comp"/>
          <p:cNvSpPr txBox="1">
            <a:spLocks noGrp="1"/>
          </p:cNvSpPr>
          <p:nvPr>
            <p:ph type="body" idx="1"/>
          </p:nvPr>
        </p:nvSpPr>
        <p:spPr>
          <a:prstGeom prst="rect">
            <a:avLst/>
          </a:prstGeom>
        </p:spPr>
        <p:txBody>
          <a:bodyPr/>
          <a:lstStyle/>
          <a:p>
            <a:pPr>
              <a:defRPr>
                <a:latin typeface="Graphik"/>
                <a:ea typeface="Graphik"/>
                <a:cs typeface="Graphik"/>
                <a:sym typeface="Graphik"/>
              </a:defRPr>
            </a:pPr>
            <a:r>
              <a:t>A prescribing error occurs when, as a result of a prescribing decision or prescription- writing process there is an unintentional, significant reduction in the probability of treatment being timely and effective, or increase in the risk of harm when compared to generally accepted practice</a:t>
            </a:r>
          </a:p>
          <a:p>
            <a:pPr>
              <a:defRPr>
                <a:latin typeface="Graphik"/>
                <a:ea typeface="Graphik"/>
                <a:cs typeface="Graphik"/>
                <a:sym typeface="Graphik"/>
              </a:defRPr>
            </a:pPr>
            <a:r>
              <a:rPr b="1"/>
              <a:t>Suboptimal prescribing</a:t>
            </a:r>
            <a:r>
              <a:t>:</a:t>
            </a:r>
          </a:p>
          <a:p>
            <a:pPr lvl="1">
              <a:defRPr>
                <a:latin typeface="Graphik"/>
                <a:ea typeface="Graphik"/>
                <a:cs typeface="Graphik"/>
                <a:sym typeface="Graphik"/>
              </a:defRPr>
            </a:pPr>
            <a:r>
              <a:t>These are prescribing problems that do not fit the above error definitions but represent less than ideal practice</a:t>
            </a:r>
          </a:p>
          <a:p>
            <a:pPr>
              <a:defRPr>
                <a:latin typeface="Graphik"/>
                <a:ea typeface="Graphik"/>
                <a:cs typeface="Graphik"/>
                <a:sym typeface="Graphik"/>
              </a:defRPr>
            </a:pPr>
            <a:r>
              <a:rPr b="1"/>
              <a:t>Legal errors</a:t>
            </a:r>
            <a:r>
              <a:t>:</a:t>
            </a:r>
          </a:p>
          <a:p>
            <a:pPr lvl="1">
              <a:defRPr>
                <a:latin typeface="Graphik"/>
                <a:ea typeface="Graphik"/>
                <a:cs typeface="Graphik"/>
                <a:sym typeface="Graphik"/>
              </a:defRPr>
            </a:pPr>
            <a:r>
              <a:t>Where a prescription has not met the legal requirements for prescribing eg written for wrong patient name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What the review is intended to do"/>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What the review is intended to do</a:t>
            </a:r>
          </a:p>
        </p:txBody>
      </p:sp>
      <p:sp>
        <p:nvSpPr>
          <p:cNvPr id="173" name="Review prescribing in a sample of prescriptions…"/>
          <p:cNvSpPr txBox="1">
            <a:spLocks noGrp="1"/>
          </p:cNvSpPr>
          <p:nvPr>
            <p:ph type="body" idx="1"/>
          </p:nvPr>
        </p:nvSpPr>
        <p:spPr>
          <a:prstGeom prst="rect">
            <a:avLst/>
          </a:prstGeom>
        </p:spPr>
        <p:txBody>
          <a:bodyPr/>
          <a:lstStyle/>
          <a:p>
            <a:pPr>
              <a:defRPr>
                <a:latin typeface="Graphik"/>
                <a:ea typeface="Graphik"/>
                <a:cs typeface="Graphik"/>
                <a:sym typeface="Graphik"/>
              </a:defRPr>
            </a:pPr>
            <a:r>
              <a:t>Review prescribing in a sample of prescriptions</a:t>
            </a:r>
          </a:p>
          <a:p>
            <a:pPr>
              <a:defRPr>
                <a:latin typeface="Graphik"/>
                <a:ea typeface="Graphik"/>
                <a:cs typeface="Graphik"/>
                <a:sym typeface="Graphik"/>
              </a:defRPr>
            </a:pPr>
            <a:r>
              <a:t>Be an educational intervention that will highlight areas of prescribing that could be improved to reduce the risk of harm</a:t>
            </a:r>
          </a:p>
          <a:p>
            <a:pPr>
              <a:defRPr>
                <a:latin typeface="Graphik"/>
                <a:ea typeface="Graphik"/>
                <a:cs typeface="Graphik"/>
                <a:sym typeface="Graphik"/>
              </a:defRPr>
            </a:pPr>
            <a:r>
              <a:t>Improve communication with patients and those dispensing medication</a:t>
            </a:r>
          </a:p>
          <a:p>
            <a:pPr>
              <a:defRPr>
                <a:latin typeface="Graphik"/>
                <a:ea typeface="Graphik"/>
                <a:cs typeface="Graphik"/>
                <a:sym typeface="Graphik"/>
              </a:defRPr>
            </a:pPr>
            <a:r>
              <a:t>Encourage reflection and development of good prescribing habits that will protect against errors in long term</a:t>
            </a:r>
          </a:p>
          <a:p>
            <a:pPr>
              <a:defRPr>
                <a:latin typeface="Graphik"/>
                <a:ea typeface="Graphik"/>
                <a:cs typeface="Graphik"/>
                <a:sym typeface="Graphik"/>
              </a:defRPr>
            </a:pPr>
            <a:r>
              <a:t>Confirm good prescribing practice</a:t>
            </a:r>
          </a:p>
        </p:txBody>
      </p:sp>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2079</Words>
  <Application>Microsoft Office PowerPoint</Application>
  <PresentationFormat>Custom</PresentationFormat>
  <Paragraphs>180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23_ClassicWhite</vt:lpstr>
      <vt:lpstr>Prescribing Assessment</vt:lpstr>
      <vt:lpstr>Why you need to know</vt:lpstr>
      <vt:lpstr>PowerPoint Presentation</vt:lpstr>
      <vt:lpstr>PowerPoint Presentation</vt:lpstr>
      <vt:lpstr>PowerPoint Presentation</vt:lpstr>
      <vt:lpstr>Prescribing Assessment</vt:lpstr>
      <vt:lpstr>Practicalities of Assessment</vt:lpstr>
      <vt:lpstr>Definition of a prescribing error</vt:lpstr>
      <vt:lpstr>What the review is intended to do</vt:lpstr>
      <vt:lpstr>What the review is NOT intended to do</vt:lpstr>
      <vt:lpstr>What is assessed?</vt:lpstr>
      <vt:lpstr>PowerPoint Presentation</vt:lpstr>
      <vt:lpstr>The trainee review - preparation</vt:lpstr>
      <vt:lpstr>How to assess:</vt:lpstr>
      <vt:lpstr>How to assess:</vt:lpstr>
      <vt:lpstr>How to assess:</vt:lpstr>
      <vt:lpstr>Errors</vt:lpstr>
      <vt:lpstr>Preparing for the review</vt:lpstr>
      <vt:lpstr>Excel spreadsheet part 1</vt:lpstr>
      <vt:lpstr>Excel spreadsheet part 2</vt:lpstr>
      <vt:lpstr>Excel spreadsheet part 3</vt:lpstr>
      <vt:lpstr>GP Prescribing proficiencies </vt:lpstr>
      <vt:lpstr>GMC Prescribing proficiencies</vt:lpstr>
      <vt:lpstr>Analysing the results </vt:lpstr>
      <vt:lpstr>Trainee completes the prescribing assessment form</vt:lpstr>
      <vt:lpstr>Questionnaires</vt:lpstr>
      <vt:lpstr>Evidence forms</vt:lpstr>
      <vt:lpstr>Additional information </vt:lpstr>
      <vt:lpstr>Additional information </vt:lpstr>
      <vt:lpstr>Additional information </vt:lpstr>
      <vt:lpstr>Additional information </vt:lpstr>
      <vt:lpstr>Additional information </vt:lpstr>
      <vt:lpstr>Results of prescribing assessment pilot 2019</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Prescribing Assessment</dc:title>
  <dc:creator>Chris Webb</dc:creator>
  <cp:lastModifiedBy>Chris Webb</cp:lastModifiedBy>
  <cp:revision>1</cp:revision>
  <dcterms:modified xsi:type="dcterms:W3CDTF">2021-02-14T12:46:54Z</dcterms:modified>
</cp:coreProperties>
</file>