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7"/>
    <p:restoredTop sz="94700"/>
  </p:normalViewPr>
  <p:slideViewPr>
    <p:cSldViewPr snapToGrid="0">
      <p:cViewPr varScale="1">
        <p:scale>
          <a:sx n="89" d="100"/>
          <a:sy n="89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39ffb195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439ffb195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035130" y="1066800"/>
            <a:ext cx="8112369" cy="207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7279965" y="6245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5662258" y="4216652"/>
            <a:ext cx="867485" cy="163226"/>
            <a:chOff x="8910933" y="1837414"/>
            <a:chExt cx="867485" cy="163226"/>
          </a:xfrm>
        </p:grpSpPr>
        <p:sp>
          <p:nvSpPr>
            <p:cNvPr id="20" name="Google Shape;20;p2"/>
            <p:cNvSpPr/>
            <p:nvPr/>
          </p:nvSpPr>
          <p:spPr>
            <a:xfrm rot="-2635175" flipH="1">
              <a:off x="9286956" y="1861308"/>
              <a:ext cx="115439" cy="115439"/>
            </a:xfrm>
            <a:prstGeom prst="rect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Google Shape;21;p2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4224202" y="-1033598"/>
            <a:ext cx="3743597" cy="10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2575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7627074" y="2293075"/>
            <a:ext cx="5410201" cy="22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2170066" y="-722267"/>
            <a:ext cx="5410201" cy="830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2575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2575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23900" y="750338"/>
            <a:ext cx="4580642" cy="5494694"/>
          </a:xfrm>
          <a:custGeom>
            <a:avLst/>
            <a:gdLst/>
            <a:ahLst/>
            <a:cxnLst/>
            <a:rect l="l" t="t" r="r" b="b"/>
            <a:pathLst>
              <a:path w="6096000" h="6858000" extrusionOk="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2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4;p4"/>
          <p:cNvGrpSpPr/>
          <p:nvPr/>
        </p:nvGrpSpPr>
        <p:grpSpPr>
          <a:xfrm>
            <a:off x="2580478" y="4690810"/>
            <a:ext cx="867485" cy="163226"/>
            <a:chOff x="8910933" y="1837414"/>
            <a:chExt cx="867485" cy="163226"/>
          </a:xfrm>
        </p:grpSpPr>
        <p:sp>
          <p:nvSpPr>
            <p:cNvPr id="35" name="Google Shape;35;p4"/>
            <p:cNvSpPr/>
            <p:nvPr/>
          </p:nvSpPr>
          <p:spPr>
            <a:xfrm rot="-2635175" flipH="1">
              <a:off x="9286956" y="1861308"/>
              <a:ext cx="115439" cy="115439"/>
            </a:xfrm>
            <a:prstGeom prst="rect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36;p4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4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037305" y="2155369"/>
            <a:ext cx="4953000" cy="399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2575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6172200" y="2155369"/>
            <a:ext cx="4953000" cy="399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2575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1037306" y="2619103"/>
            <a:ext cx="4849036" cy="351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2575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250108" y="1801620"/>
            <a:ext cx="4904585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6250108" y="2619103"/>
            <a:ext cx="4904585" cy="351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2575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183188" y="1066800"/>
            <a:ext cx="6172200" cy="483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marL="914400" lvl="1" indent="-37973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Char char="•"/>
              <a:defRPr sz="28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1066800" y="2057400"/>
            <a:ext cx="37052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9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5942012" cy="48387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37052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9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4frca.com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iticalcarenorthampton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frca.co.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rksandhumberdeanery.nhs.uk/anaesthesia/regional-teaching-courses-and-study-leave/exam-preparation-cours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mailto:yorkshiredeanery.frcaexam@gmail.com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rcoa.ac.uk/sites/default/files/documents/2019-08/TRG-CCT-ANNEXB.pdf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frca.co.uk" TargetMode="External"/><Relationship Id="rId4" Type="http://schemas.openxmlformats.org/officeDocument/2006/relationships/hyperlink" Target="https://www.e-lfh.org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rangedphysiology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 r="1" b="285"/>
          <a:stretch/>
        </p:blipFill>
        <p:spPr>
          <a:xfrm>
            <a:off x="-1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/>
          <p:nvPr/>
        </p:nvSpPr>
        <p:spPr>
          <a:xfrm>
            <a:off x="0" y="1899981"/>
            <a:ext cx="12191999" cy="495801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9803"/>
                </a:srgbClr>
              </a:gs>
              <a:gs pos="87000">
                <a:srgbClr val="000000">
                  <a:alpha val="55686"/>
                </a:srgbClr>
              </a:gs>
              <a:gs pos="100000">
                <a:srgbClr val="000000">
                  <a:alpha val="55686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>
            <a:off x="2455401" y="3191319"/>
            <a:ext cx="7272408" cy="17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FFFFFF"/>
                </a:solidFill>
              </a:rPr>
              <a:t>PRIMARY FRCA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HINTS AND TIPS</a:t>
            </a:r>
            <a:endParaRPr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2767423" y="5191699"/>
            <a:ext cx="6685413" cy="94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Morwenna Read and Elizabeth Ribey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1028700" y="459206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dirty="0"/>
              <a:t>Resources - Physics and Equipment</a:t>
            </a:r>
            <a:endParaRPr dirty="0"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1028700" y="1747694"/>
            <a:ext cx="9959400" cy="271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343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0000"/>
              <a:buChar char="●"/>
            </a:pPr>
            <a:r>
              <a:rPr lang="en-US" dirty="0"/>
              <a:t>‘Basic Physics and Measurement in Anaesthesia’ by Davis and Kenny</a:t>
            </a:r>
            <a:endParaRPr dirty="0"/>
          </a:p>
          <a:p>
            <a:pPr marL="457200" lvl="0" indent="-3343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0000"/>
              <a:buChar char="●"/>
            </a:pPr>
            <a:r>
              <a:rPr lang="en-US" dirty="0"/>
              <a:t>‘Physics in Anaesthesia’ by Middleton et al - clear explanations, but errors in the questions</a:t>
            </a:r>
            <a:endParaRPr dirty="0"/>
          </a:p>
          <a:p>
            <a:pPr marL="457200" lvl="0" indent="-3343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0000"/>
              <a:buChar char="●"/>
            </a:pPr>
            <a:r>
              <a:rPr lang="en-US" dirty="0"/>
              <a:t>‘</a:t>
            </a:r>
            <a:r>
              <a:rPr lang="en-US" dirty="0">
                <a:highlight>
                  <a:srgbClr val="FFFFFF"/>
                </a:highlight>
              </a:rPr>
              <a:t>Essentials of Equipment in Anaesthesia, Critical Care and Perioperative Medicine’  by Al-Sheikh</a:t>
            </a:r>
            <a:endParaRPr dirty="0">
              <a:highlight>
                <a:srgbClr val="FFFFFF"/>
              </a:highlight>
            </a:endParaRPr>
          </a:p>
          <a:p>
            <a:pPr marL="457200" lvl="0" indent="-3343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0000"/>
              <a:buChar char="●"/>
            </a:pPr>
            <a:r>
              <a:rPr lang="en-US" dirty="0">
                <a:highlight>
                  <a:srgbClr val="FFFFFF"/>
                </a:highlight>
              </a:rPr>
              <a:t>‘Equipment in Anaesthesia and Critical Care’ by Aston et al - clear, reproducible diagrams</a:t>
            </a:r>
            <a:endParaRPr dirty="0">
              <a:highlight>
                <a:srgbClr val="FFFFFF"/>
              </a:highlight>
            </a:endParaRPr>
          </a:p>
          <a:p>
            <a:pPr marL="457200" lvl="0" indent="-3343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1111"/>
              </a:buClr>
              <a:buSzPct val="90000"/>
              <a:buChar char="●"/>
            </a:pPr>
            <a:r>
              <a:rPr lang="en-US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https://physics4frca.com</a:t>
            </a:r>
            <a:r>
              <a:rPr lang="en-US" dirty="0">
                <a:solidFill>
                  <a:srgbClr val="0F1111"/>
                </a:solidFill>
                <a:highlight>
                  <a:srgbClr val="FFFFFF"/>
                </a:highlight>
              </a:rPr>
              <a:t> - excellent resource but does not cover the whole curriculum</a:t>
            </a:r>
            <a:endParaRPr dirty="0"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00" y="4361574"/>
            <a:ext cx="1419825" cy="212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1275" y="4361575"/>
            <a:ext cx="1523100" cy="21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7125" y="4361575"/>
            <a:ext cx="1633847" cy="21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3725" y="4361575"/>
            <a:ext cx="1500910" cy="21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Resources – pharmacology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1028700" y="2161900"/>
            <a:ext cx="5073000" cy="3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‘Pharmacology for Anaesthesia and Intensive Care’ by Peck and Hill - the book used by most trainees, covers most of the curriculum but very dry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Supplement with eLfH modules/pharmacology textbooks from university</a:t>
            </a:r>
            <a:endParaRPr/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900" y="2012399"/>
            <a:ext cx="2404550" cy="35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Resources - Questions</a:t>
            </a:r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1028700" y="2161900"/>
            <a:ext cx="7427100" cy="3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eLfH - lots of questions, mostly in the MTF format, but often exact questions used in exams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‘Guide to the FRCA examination, The Primary’ - contains a whole practice exam of questions written by the college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https://criticalcarenorthampton.com</a:t>
            </a:r>
            <a:r>
              <a:rPr lang="en-US"/>
              <a:t> has a bank of practice MCQs and SBAs for the primary (in FRCA resources)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https://frca.co.uk</a:t>
            </a:r>
            <a:r>
              <a:rPr lang="en-US"/>
              <a:t> lots of MTF questions (but no explanations)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Pastest, onexamination etc - variable quality/relevance but have apps which are useful for use in hospital</a:t>
            </a:r>
            <a:endParaRPr/>
          </a:p>
        </p:txBody>
      </p:sp>
      <p:pic>
        <p:nvPicPr>
          <p:cNvPr id="207" name="Google Shape;20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3574" y="1811049"/>
            <a:ext cx="2641396" cy="39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Resources - COURSES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/>
              <a:t>Primary preparation courses are run in the South and combined West and East courses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/>
              <a:t>Information on courses and contacts: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https://www.yorksandhumberdeanery.nhs.uk/anaesthesia/regional-teaching-courses-and-study-leave/exam-preparation-courses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749" y="3585025"/>
            <a:ext cx="2090549" cy="29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5250" y="3585025"/>
            <a:ext cx="2090550" cy="295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6575" y="3675763"/>
            <a:ext cx="27813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1028700" y="471237"/>
            <a:ext cx="10134600" cy="1288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Resources - SOE/OSCE</a:t>
            </a:r>
            <a:endParaRPr dirty="0"/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1028700" y="1759737"/>
            <a:ext cx="10134600" cy="39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Lots of textbooks - ask colleagues who have finished the exam to lend copies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Yorkshire primary VYVA course (</a:t>
            </a:r>
            <a:r>
              <a:rPr lang="en-US" dirty="0" err="1"/>
              <a:t>email:</a:t>
            </a:r>
            <a:r>
              <a:rPr lang="en-US" u="sng" dirty="0" err="1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yorkshiredeanery.frcaexam@gmail.com</a:t>
            </a:r>
            <a:r>
              <a:rPr lang="en-US" dirty="0">
                <a:highlight>
                  <a:srgbClr val="FFFFFF"/>
                </a:highlight>
              </a:rPr>
              <a:t>) - you will get reminders about this nearer the time</a:t>
            </a:r>
            <a:endParaRPr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FFFFFF"/>
                </a:highlight>
              </a:rPr>
              <a:t>Local OSCE/SOE preparation courses - check the deanery website</a:t>
            </a:r>
            <a:endParaRPr dirty="0">
              <a:highlight>
                <a:srgbClr val="FFFFFF"/>
              </a:highlight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00" y="3804838"/>
            <a:ext cx="171450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2475" y="3804919"/>
            <a:ext cx="1714500" cy="2466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6249" y="3804926"/>
            <a:ext cx="1646264" cy="24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1800" y="3804850"/>
            <a:ext cx="1734254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55325" y="3829275"/>
            <a:ext cx="1646275" cy="24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dirty="0"/>
              <a:t>Hints and Tips</a:t>
            </a:r>
            <a:endParaRPr dirty="0"/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People pass the exam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you can pass the exam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People fail, doesn’t mean you’re a failure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Find a motivated revision buddy, talk to people sitting it at the same time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Talk to people who’ve just sat it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Hints and Tips</a:t>
            </a:r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Look at when you need to apply for the exam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Don’t underestimate costs 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</a:pPr>
            <a:r>
              <a:rPr lang="en-US" dirty="0"/>
              <a:t>£370 for MCQ,  £685 for OSCE/Viva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</a:pPr>
            <a:r>
              <a:rPr lang="en-US" dirty="0"/>
              <a:t>£??? On books/revision aids</a:t>
            </a:r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</a:pPr>
            <a:r>
              <a:rPr lang="en-US" dirty="0"/>
              <a:t>£??? On travel to </a:t>
            </a:r>
            <a:r>
              <a:rPr lang="en-US" dirty="0" err="1"/>
              <a:t>london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</a:pPr>
            <a:r>
              <a:rPr lang="en-US" dirty="0"/>
              <a:t>Claim tax relief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Can usually claim a few days study leave/SPA before the exam for revision – check locally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 err="1"/>
              <a:t>Utilise</a:t>
            </a:r>
            <a:r>
              <a:rPr lang="en-US" dirty="0"/>
              <a:t> your study leave for primary courses </a:t>
            </a:r>
            <a:r>
              <a:rPr lang="en-US" dirty="0" err="1"/>
              <a:t>etc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29"/>
          <p:cNvGrpSpPr/>
          <p:nvPr/>
        </p:nvGrpSpPr>
        <p:grpSpPr>
          <a:xfrm>
            <a:off x="5662258" y="4216652"/>
            <a:ext cx="867485" cy="163226"/>
            <a:chOff x="8910933" y="1837414"/>
            <a:chExt cx="867485" cy="163226"/>
          </a:xfrm>
        </p:grpSpPr>
        <p:sp>
          <p:nvSpPr>
            <p:cNvPr id="246" name="Google Shape;246;p29"/>
            <p:cNvSpPr/>
            <p:nvPr/>
          </p:nvSpPr>
          <p:spPr>
            <a:xfrm rot="-2635175" flipH="1">
              <a:off x="9286956" y="1861308"/>
              <a:ext cx="115439" cy="115439"/>
            </a:xfrm>
            <a:prstGeom prst="rect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7" name="Google Shape;247;p29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48;p29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9" name="Google Shape;249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9" descr="Bubble sheet test paper and pencil"/>
          <p:cNvPicPr preferRelativeResize="0"/>
          <p:nvPr/>
        </p:nvPicPr>
        <p:blipFill rotWithShape="1">
          <a:blip r:embed="rId3">
            <a:alphaModFix/>
          </a:blip>
          <a:srcRect t="5252" b="82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/>
          <p:nvPr/>
        </p:nvSpPr>
        <p:spPr>
          <a:xfrm>
            <a:off x="723900" y="723900"/>
            <a:ext cx="4580642" cy="5494694"/>
          </a:xfrm>
          <a:custGeom>
            <a:avLst/>
            <a:gdLst/>
            <a:ahLst/>
            <a:cxnLst/>
            <a:rect l="l" t="t" r="r" b="b"/>
            <a:pathLst>
              <a:path w="6096000" h="6858000" extrusionOk="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2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1048561" y="1066800"/>
            <a:ext cx="3931320" cy="226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>
            <a:off x="1048561" y="4327781"/>
            <a:ext cx="393132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/>
              <a:t>P.s. Don’t think about the exam for at least 3 months</a:t>
            </a:r>
            <a:endParaRPr/>
          </a:p>
        </p:txBody>
      </p:sp>
      <p:grpSp>
        <p:nvGrpSpPr>
          <p:cNvPr id="254" name="Google Shape;254;p29"/>
          <p:cNvGrpSpPr/>
          <p:nvPr/>
        </p:nvGrpSpPr>
        <p:grpSpPr>
          <a:xfrm>
            <a:off x="2580479" y="3847220"/>
            <a:ext cx="867485" cy="163226"/>
            <a:chOff x="8910933" y="1837414"/>
            <a:chExt cx="867485" cy="163226"/>
          </a:xfrm>
        </p:grpSpPr>
        <p:sp>
          <p:nvSpPr>
            <p:cNvPr id="255" name="Google Shape;255;p29"/>
            <p:cNvSpPr/>
            <p:nvPr/>
          </p:nvSpPr>
          <p:spPr>
            <a:xfrm rot="-2635175" flipH="1">
              <a:off x="9286956" y="1861308"/>
              <a:ext cx="115439" cy="115439"/>
            </a:xfrm>
            <a:prstGeom prst="rect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6" name="Google Shape;256;p29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29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Contents</a:t>
            </a:r>
            <a:endParaRPr/>
          </a:p>
        </p:txBody>
      </p:sp>
      <p:grpSp>
        <p:nvGrpSpPr>
          <p:cNvPr id="108" name="Google Shape;108;p14"/>
          <p:cNvGrpSpPr/>
          <p:nvPr/>
        </p:nvGrpSpPr>
        <p:grpSpPr>
          <a:xfrm>
            <a:off x="5662257" y="2145565"/>
            <a:ext cx="867485" cy="163226"/>
            <a:chOff x="8910933" y="1837414"/>
            <a:chExt cx="867485" cy="163226"/>
          </a:xfrm>
        </p:grpSpPr>
        <p:sp>
          <p:nvSpPr>
            <p:cNvPr id="109" name="Google Shape;109;p14"/>
            <p:cNvSpPr/>
            <p:nvPr/>
          </p:nvSpPr>
          <p:spPr>
            <a:xfrm rot="-2635175" flipH="1">
              <a:off x="9286956" y="1861308"/>
              <a:ext cx="115439" cy="115439"/>
            </a:xfrm>
            <a:prstGeom prst="rect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14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14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2" name="Google Shape;112;p14"/>
          <p:cNvGrpSpPr/>
          <p:nvPr/>
        </p:nvGrpSpPr>
        <p:grpSpPr>
          <a:xfrm>
            <a:off x="1031126" y="3529754"/>
            <a:ext cx="10129746" cy="1777173"/>
            <a:chOff x="2426" y="780496"/>
            <a:chExt cx="10129746" cy="1777173"/>
          </a:xfrm>
        </p:grpSpPr>
        <p:sp>
          <p:nvSpPr>
            <p:cNvPr id="113" name="Google Shape;113;p14"/>
            <p:cNvSpPr/>
            <p:nvPr/>
          </p:nvSpPr>
          <p:spPr>
            <a:xfrm>
              <a:off x="491142" y="780496"/>
              <a:ext cx="799716" cy="7997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2426" y="1846810"/>
              <a:ext cx="1777148" cy="71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2426" y="1846810"/>
              <a:ext cx="1777148" cy="71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When to start thinking about the exam (not yet!)</a:t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2579292" y="780496"/>
              <a:ext cx="799716" cy="7997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2090576" y="1846810"/>
              <a:ext cx="1777148" cy="71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2090576" y="1846810"/>
              <a:ext cx="1777148" cy="71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Format of the exam</a:t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4667441" y="780496"/>
              <a:ext cx="799716" cy="79971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4178725" y="1846810"/>
              <a:ext cx="1777148" cy="71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4178725" y="1846810"/>
              <a:ext cx="1777148" cy="71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to start revision</a:t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6755591" y="780496"/>
              <a:ext cx="799716" cy="79971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6266875" y="1846810"/>
              <a:ext cx="1777148" cy="71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6266875" y="1846810"/>
              <a:ext cx="1777148" cy="71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Resources available</a:t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8843740" y="780496"/>
              <a:ext cx="799716" cy="79971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8355024" y="1846810"/>
              <a:ext cx="1777148" cy="71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8355024" y="1846810"/>
              <a:ext cx="1777148" cy="710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Hints and tips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When should I start thinking about the primary FRCA? 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Learn how to give an anaesthetic first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Start reading around things you encounter at work (concepts, drugs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Make notes and get to grips with resources that work for you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MCQ (written) in </a:t>
            </a:r>
            <a:r>
              <a:rPr lang="en-US" b="1" dirty="0"/>
              <a:t>September, November </a:t>
            </a:r>
            <a:r>
              <a:rPr lang="en-US" dirty="0"/>
              <a:t>and </a:t>
            </a:r>
            <a:r>
              <a:rPr lang="en-US" b="1" dirty="0"/>
              <a:t>Feb</a:t>
            </a:r>
            <a:r>
              <a:rPr lang="en-US" dirty="0"/>
              <a:t> each year (</a:t>
            </a:r>
            <a:r>
              <a:rPr lang="en-US" dirty="0" err="1"/>
              <a:t>approx</a:t>
            </a:r>
            <a:r>
              <a:rPr lang="en-US" dirty="0"/>
              <a:t>)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OSCE/VIVA in </a:t>
            </a:r>
            <a:r>
              <a:rPr lang="en-US" b="1" dirty="0"/>
              <a:t>November, Jan</a:t>
            </a:r>
            <a:r>
              <a:rPr lang="en-US" dirty="0"/>
              <a:t> and </a:t>
            </a:r>
            <a:r>
              <a:rPr lang="en-US" b="1" dirty="0"/>
              <a:t>May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Format of the exam</a:t>
            </a:r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1077426" y="2732544"/>
            <a:ext cx="5465149" cy="340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dirty="0"/>
              <a:t>Primary FRCA consists of 3 exams in 2 different sittings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dirty="0"/>
              <a:t>Primary MCQ (written) and OSCE/SOE (aka viva)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dirty="0"/>
              <a:t>Content roughly divided into 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85000"/>
              <a:buChar char="•"/>
            </a:pPr>
            <a:r>
              <a:rPr lang="en-US" dirty="0"/>
              <a:t>1/3 Physiology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85000"/>
              <a:buChar char="•"/>
            </a:pPr>
            <a:r>
              <a:rPr lang="en-US" dirty="0"/>
              <a:t>1/3 Pharmacology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85000"/>
              <a:buChar char="•"/>
            </a:pPr>
            <a:r>
              <a:rPr lang="en-US" dirty="0"/>
              <a:t>1/3 Physics and equipment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85000"/>
              <a:buChar char="•"/>
            </a:pPr>
            <a:r>
              <a:rPr lang="en-US" dirty="0"/>
              <a:t>Small amount of clinical stuff thrown in linked to one of the above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143" name="Google Shape;143;p16" descr="Formulae written on a blackboard"/>
          <p:cNvPicPr preferRelativeResize="0"/>
          <p:nvPr/>
        </p:nvPicPr>
        <p:blipFill rotWithShape="1">
          <a:blip r:embed="rId3">
            <a:alphaModFix/>
          </a:blip>
          <a:srcRect l="25851" r="29648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16"/>
          <p:cNvGrpSpPr/>
          <p:nvPr/>
        </p:nvGrpSpPr>
        <p:grpSpPr>
          <a:xfrm>
            <a:off x="3376258" y="2296277"/>
            <a:ext cx="867485" cy="163226"/>
            <a:chOff x="8910933" y="1837414"/>
            <a:chExt cx="867485" cy="163226"/>
          </a:xfrm>
        </p:grpSpPr>
        <p:sp>
          <p:nvSpPr>
            <p:cNvPr id="145" name="Google Shape;145;p16"/>
            <p:cNvSpPr/>
            <p:nvPr/>
          </p:nvSpPr>
          <p:spPr>
            <a:xfrm rot="-2635175" flipH="1">
              <a:off x="9286956" y="1861308"/>
              <a:ext cx="115439" cy="115439"/>
            </a:xfrm>
            <a:prstGeom prst="rect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6" name="Google Shape;146;p16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16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MCQ</a:t>
            </a: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Currently (Sept 22) 30 MTF and 60 SBAs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Probably all SBAs (likely Sept 23) by the time you sit the exam (?90 questions)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</a:pPr>
            <a:r>
              <a:rPr lang="en-US" dirty="0"/>
              <a:t>Single best answer: question stem and 5 plausible options, choose the “most correct” answer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</a:pPr>
            <a:r>
              <a:rPr lang="en-US" dirty="0"/>
              <a:t>Most resources by RCOA are still in MTF format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No negative marking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Probably still online testing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No set pass mark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OSCE/SOE</a:t>
            </a:r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2 exams – need to pass MCQ first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As you get nearer to taking the MCQ think about when you want to take the OSCE/SOE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SOE (viva) needs a lot of practice, OSCE needs less revision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Have to take both the first time, can pass each exam separately and retake just one if needed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Viva – 15 minutes each on pharmacology, physics, physiology, clinical station (3x 5 minute questions, scored 0,1,2)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OSCE – 16x 5 minute stations (technical skills, resus, anatomy, communication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Viva pass mark 37/48, OSCE has no set pass mark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How to “Revise” </a:t>
            </a:r>
            <a:r>
              <a:rPr lang="en-US" sz="2000"/>
              <a:t>(/learn completely new information)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6 months revision generally advised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A lot of new material with limited clinical relevance (Logarithms? Lasers?)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Plan how much revision you can realistically fit in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</a:pPr>
            <a:r>
              <a:rPr lang="en-US" dirty="0"/>
              <a:t>How much are you actually going to do after work?</a:t>
            </a:r>
            <a:endParaRPr dirty="0"/>
          </a:p>
          <a:p>
            <a:pPr marL="617220" lvl="1" indent="-34289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</a:pPr>
            <a:r>
              <a:rPr lang="en-US" dirty="0"/>
              <a:t>Can you do any revision at work?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dirty="0"/>
              <a:t>Have a look at practice questions relatively early so you know what level of detail you’re aiming for</a:t>
            </a:r>
            <a:endParaRPr dirty="0"/>
          </a:p>
          <a:p>
            <a:pPr marL="34290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Resources - General</a:t>
            </a: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https://www.rcoa.ac.uk/sites/default/files/documents/2019-08/TRG-CCT-ANNEXB.pdf</a:t>
            </a:r>
            <a:r>
              <a:rPr lang="en-US"/>
              <a:t> 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The FRCA curriculum, Tl;dr everything is on it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https://www.e-lfh.org.uk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https://frca.co.uk</a:t>
            </a:r>
            <a:r>
              <a:rPr lang="en-US"/>
              <a:t> </a:t>
            </a:r>
            <a:endParaRPr/>
          </a:p>
          <a:p>
            <a:pPr marL="457200" lvl="0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Dr Podcast</a:t>
            </a:r>
            <a:endParaRPr/>
          </a:p>
          <a:p>
            <a:pPr marL="457200" lvl="0" indent="-298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‘Fundamentals of Anaesthesia’ by Lin et al</a:t>
            </a:r>
            <a:endParaRPr/>
          </a:p>
          <a:p>
            <a:pPr marL="457200" lvl="0" indent="-298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‘Primary FRCA in a box’</a:t>
            </a: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6">
            <a:alphaModFix/>
          </a:blip>
          <a:srcRect l="18892" t="11686" r="41072" b="30944"/>
          <a:stretch/>
        </p:blipFill>
        <p:spPr>
          <a:xfrm>
            <a:off x="7665350" y="2630700"/>
            <a:ext cx="3169800" cy="23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8838075" y="3356800"/>
            <a:ext cx="1827000" cy="594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5950" y="4502950"/>
            <a:ext cx="1538200" cy="199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58000" y="5554020"/>
            <a:ext cx="2919826" cy="9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Resources - Physiology</a:t>
            </a: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1028700" y="2161900"/>
            <a:ext cx="5047500" cy="3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Basic Physiology for Anaesthetists by Chambers et al - the physiology textbook used by most trainees, detailed (but this is what you need)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West’s Respiratory physiology - if you want some extra respiratory physiology detail!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https://derangedphysiology.com</a:t>
            </a:r>
            <a:r>
              <a:rPr lang="en-US"/>
              <a:t> - Australian website designed for their exams but gives some alternative explanations </a:t>
            </a: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446" y="597350"/>
            <a:ext cx="2417675" cy="34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9980" y="2601275"/>
            <a:ext cx="2275745" cy="342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RegularSeedLeftStep">
      <a:dk1>
        <a:srgbClr val="000000"/>
      </a:dk1>
      <a:lt1>
        <a:srgbClr val="FFFFFF"/>
      </a:lt1>
      <a:dk2>
        <a:srgbClr val="24393F"/>
      </a:dk2>
      <a:lt2>
        <a:srgbClr val="E8E6E2"/>
      </a:lt2>
      <a:accent1>
        <a:srgbClr val="2971E7"/>
      </a:accent1>
      <a:accent2>
        <a:srgbClr val="17AED5"/>
      </a:accent2>
      <a:accent3>
        <a:srgbClr val="20B596"/>
      </a:accent3>
      <a:accent4>
        <a:srgbClr val="14BC53"/>
      </a:accent4>
      <a:accent5>
        <a:srgbClr val="28BB21"/>
      </a:accent5>
      <a:accent6>
        <a:srgbClr val="5FB714"/>
      </a:accent6>
      <a:hlink>
        <a:srgbClr val="A57B37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EE1FBAA719E64CAE1811AD550CC6D8" ma:contentTypeVersion="11" ma:contentTypeDescription="Create a new document." ma:contentTypeScope="" ma:versionID="cc007afdae59745a661097f6fae5825d">
  <xsd:schema xmlns:xsd="http://www.w3.org/2001/XMLSchema" xmlns:xs="http://www.w3.org/2001/XMLSchema" xmlns:p="http://schemas.microsoft.com/office/2006/metadata/properties" xmlns:ns2="6afad450-df4e-4e75-9ff8-6f8ecbc18fc0" xmlns:ns3="8cecdbde-4e11-4cbf-b3cc-446beb51543b" targetNamespace="http://schemas.microsoft.com/office/2006/metadata/properties" ma:root="true" ma:fieldsID="0a89917d769a585f9b3129f39d2336bf" ns2:_="" ns3:_="">
    <xsd:import namespace="6afad450-df4e-4e75-9ff8-6f8ecbc18fc0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ad450-df4e-4e75-9ff8-6f8ecbc18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AAB74E-883A-4EB0-B782-D7DA60FE65DF}"/>
</file>

<file path=customXml/itemProps2.xml><?xml version="1.0" encoding="utf-8"?>
<ds:datastoreItem xmlns:ds="http://schemas.openxmlformats.org/officeDocument/2006/customXml" ds:itemID="{13E9A4C7-115B-4BC1-85E6-24BC610915F8}"/>
</file>

<file path=customXml/itemProps3.xml><?xml version="1.0" encoding="utf-8"?>
<ds:datastoreItem xmlns:ds="http://schemas.openxmlformats.org/officeDocument/2006/customXml" ds:itemID="{6DFFB92F-97FF-43A0-8CBE-D8FAC6CEF0AC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984</Words>
  <Application>Microsoft Macintosh PowerPoint</Application>
  <PresentationFormat>Widescreen</PresentationFormat>
  <Paragraphs>95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AdornVTI</vt:lpstr>
      <vt:lpstr>PRIMARY FRCA HINTS AND TIPS</vt:lpstr>
      <vt:lpstr>Contents</vt:lpstr>
      <vt:lpstr>When should I start thinking about the primary FRCA? </vt:lpstr>
      <vt:lpstr>Format of the exam</vt:lpstr>
      <vt:lpstr>MCQ</vt:lpstr>
      <vt:lpstr>OSCE/SOE</vt:lpstr>
      <vt:lpstr>How to “Revise” (/learn completely new information)</vt:lpstr>
      <vt:lpstr>Resources - General</vt:lpstr>
      <vt:lpstr>Resources - Physiology</vt:lpstr>
      <vt:lpstr>Resources - Physics and Equipment</vt:lpstr>
      <vt:lpstr>Resources – pharmacology</vt:lpstr>
      <vt:lpstr>Resources - Questions</vt:lpstr>
      <vt:lpstr>Resources - COURSES</vt:lpstr>
      <vt:lpstr>Resources - SOE/OSCE</vt:lpstr>
      <vt:lpstr>Hints and Tips</vt:lpstr>
      <vt:lpstr>Hints and Tips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FRCA HINTS AND TIPS</dc:title>
  <cp:lastModifiedBy>Morwenna Read</cp:lastModifiedBy>
  <cp:revision>3</cp:revision>
  <dcterms:modified xsi:type="dcterms:W3CDTF">2022-08-11T08:20:27Z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0x010100CFEE1FBAA719E64CAE1811AD550CC6D8</vt:lpwstr>
  </property>
</Properties>
</file>