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311520412"/>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 December 2020</a:t>
            </a:r>
          </a:p>
        </p:txBody>
      </p:sp>
      <p:sp>
        <p:nvSpPr>
          <p:cNvPr id="152" name="Patient Satisfaction Questionnaire"/>
          <p:cNvSpPr txBox="1">
            <a:spLocks noGrp="1"/>
          </p:cNvSpPr>
          <p:nvPr>
            <p:ph type="ctrTitle"/>
          </p:nvPr>
        </p:nvSpPr>
        <p:spPr>
          <a:prstGeom prst="rect">
            <a:avLst/>
          </a:prstGeom>
        </p:spPr>
        <p:txBody>
          <a:bodyPr/>
          <a:lstStyle>
            <a:lvl1pPr>
              <a:defRPr sz="11000" b="1" spc="-110">
                <a:latin typeface="Calibri"/>
                <a:ea typeface="Calibri"/>
                <a:cs typeface="Calibri"/>
                <a:sym typeface="Calibri"/>
              </a:defRPr>
            </a:lvl1pPr>
          </a:lstStyle>
          <a:p>
            <a:r>
              <a:t>Patient Satisfaction Questionnaire</a:t>
            </a:r>
          </a:p>
        </p:txBody>
      </p:sp>
      <p:sp>
        <p:nvSpPr>
          <p:cNvPr id="153" name="PSQ"/>
          <p:cNvSpPr txBox="1">
            <a:spLocks noGrp="1"/>
          </p:cNvSpPr>
          <p:nvPr>
            <p:ph type="subTitle" sz="quarter" idx="1"/>
          </p:nvPr>
        </p:nvSpPr>
        <p:spPr>
          <a:prstGeom prst="rect">
            <a:avLst/>
          </a:prstGeom>
        </p:spPr>
        <p:txBody>
          <a:bodyPr/>
          <a:lstStyle>
            <a:lvl1pPr defTabSz="2438400">
              <a:lnSpc>
                <a:spcPct val="80000"/>
              </a:lnSpc>
              <a:defRPr>
                <a:latin typeface="Calibri"/>
                <a:ea typeface="Calibri"/>
                <a:cs typeface="Calibri"/>
                <a:sym typeface="Calibri"/>
              </a:defRPr>
            </a:lvl1pPr>
          </a:lstStyle>
          <a:p>
            <a:r>
              <a:t>PSQ</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 name="Image" descr="Image"/>
          <p:cNvPicPr>
            <a:picLocks noChangeAspect="1"/>
          </p:cNvPicPr>
          <p:nvPr/>
        </p:nvPicPr>
        <p:blipFill>
          <a:blip r:embed="rId2">
            <a:extLst/>
          </a:blip>
          <a:stretch>
            <a:fillRect/>
          </a:stretch>
        </p:blipFill>
        <p:spPr>
          <a:xfrm>
            <a:off x="7282757" y="-81084"/>
            <a:ext cx="9818486" cy="1387816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Image" descr="Image"/>
          <p:cNvPicPr>
            <a:picLocks noChangeAspect="1"/>
          </p:cNvPicPr>
          <p:nvPr/>
        </p:nvPicPr>
        <p:blipFill>
          <a:blip r:embed="rId2">
            <a:extLst/>
          </a:blip>
          <a:stretch>
            <a:fillRect/>
          </a:stretch>
        </p:blipFill>
        <p:spPr>
          <a:xfrm>
            <a:off x="6542821" y="-1137218"/>
            <a:ext cx="11298358" cy="15990436"/>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How many PSQ’s require comple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many PSQ’s require completion?</a:t>
            </a:r>
          </a:p>
        </p:txBody>
      </p:sp>
      <p:sp>
        <p:nvSpPr>
          <p:cNvPr id="160" name="One PSQ during ST3 containing at least 34 responses"/>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One PSQ during ST3 containing at least 34 responses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How is the data collect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is the data collected?</a:t>
            </a:r>
          </a:p>
        </p:txBody>
      </p:sp>
      <p:sp>
        <p:nvSpPr>
          <p:cNvPr id="163" name="There are several ways to do this…"/>
          <p:cNvSpPr txBox="1">
            <a:spLocks noGrp="1"/>
          </p:cNvSpPr>
          <p:nvPr>
            <p:ph type="body" idx="1"/>
          </p:nvPr>
        </p:nvSpPr>
        <p:spPr>
          <a:prstGeom prst="rect">
            <a:avLst/>
          </a:prstGeom>
        </p:spPr>
        <p:txBody>
          <a:bodyPr/>
          <a:lstStyle/>
          <a:p>
            <a:pPr>
              <a:defRPr>
                <a:latin typeface="Graphik"/>
                <a:ea typeface="Graphik"/>
                <a:cs typeface="Graphik"/>
                <a:sym typeface="Graphik"/>
              </a:defRPr>
            </a:pPr>
            <a:r>
              <a:t>There are several ways to do this</a:t>
            </a:r>
          </a:p>
          <a:p>
            <a:pPr>
              <a:defRPr>
                <a:latin typeface="Graphik"/>
                <a:ea typeface="Graphik"/>
                <a:cs typeface="Graphik"/>
                <a:sym typeface="Graphik"/>
              </a:defRPr>
            </a:pPr>
            <a:r>
              <a:t>From the Portfolio the trainee can send the patient a link to complete the questionnaire online or they can download a paper copy and ask reception staff to hand out the questionnaire to patients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Uploading paper form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Uploading paper forms</a:t>
            </a:r>
          </a:p>
        </p:txBody>
      </p:sp>
      <p:sp>
        <p:nvSpPr>
          <p:cNvPr id="166" name="The paper forms should be collected by an administrator (not the trainee)…"/>
          <p:cNvSpPr txBox="1">
            <a:spLocks noGrp="1"/>
          </p:cNvSpPr>
          <p:nvPr>
            <p:ph type="body" idx="1"/>
          </p:nvPr>
        </p:nvSpPr>
        <p:spPr>
          <a:prstGeom prst="rect">
            <a:avLst/>
          </a:prstGeom>
        </p:spPr>
        <p:txBody>
          <a:bodyPr/>
          <a:lstStyle/>
          <a:p>
            <a:pPr>
              <a:defRPr>
                <a:latin typeface="Graphik"/>
                <a:ea typeface="Graphik"/>
                <a:cs typeface="Graphik"/>
                <a:sym typeface="Graphik"/>
              </a:defRPr>
            </a:pPr>
            <a:r>
              <a:t>The paper forms should be collected by an administrator (not the trainee)</a:t>
            </a:r>
          </a:p>
          <a:p>
            <a:pPr>
              <a:defRPr>
                <a:latin typeface="Graphik"/>
                <a:ea typeface="Graphik"/>
                <a:cs typeface="Graphik"/>
                <a:sym typeface="Graphik"/>
              </a:defRPr>
            </a:pPr>
            <a:r>
              <a:t>The trainee will need to invite an administrator to enter the data to the Portfolio. To invite an administrator, go to the survey and scroll to the bottom of the page, where the section for printed forms is located. There are instructions explaining how the paper forms can be uploaded to the system. The trainee can email the instructions to an administrator who will be able to add the PSQ forms for them using the provided ID and password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8" name="Image" descr="Image"/>
          <p:cNvPicPr>
            <a:picLocks noChangeAspect="1"/>
          </p:cNvPicPr>
          <p:nvPr/>
        </p:nvPicPr>
        <p:blipFill>
          <a:blip r:embed="rId2">
            <a:extLst/>
          </a:blip>
          <a:stretch>
            <a:fillRect/>
          </a:stretch>
        </p:blipFill>
        <p:spPr>
          <a:xfrm>
            <a:off x="1077703" y="3747737"/>
            <a:ext cx="22228594" cy="6220526"/>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ompletion of the PSQ"/>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Completion of the PSQ</a:t>
            </a:r>
          </a:p>
        </p:txBody>
      </p:sp>
      <p:sp>
        <p:nvSpPr>
          <p:cNvPr id="171" name="A number count is displayed on the survey page in the Portfolio so the trainee knows how many have been returned…"/>
          <p:cNvSpPr txBox="1">
            <a:spLocks noGrp="1"/>
          </p:cNvSpPr>
          <p:nvPr>
            <p:ph type="body" idx="1"/>
          </p:nvPr>
        </p:nvSpPr>
        <p:spPr>
          <a:prstGeom prst="rect">
            <a:avLst/>
          </a:prstGeom>
        </p:spPr>
        <p:txBody>
          <a:bodyPr/>
          <a:lstStyle/>
          <a:p>
            <a:pPr>
              <a:defRPr>
                <a:latin typeface="Graphik"/>
                <a:ea typeface="Graphik"/>
                <a:cs typeface="Graphik"/>
                <a:sym typeface="Graphik"/>
              </a:defRPr>
            </a:pPr>
            <a:r>
              <a:t>A number count is displayed on the survey page in the Portfolio so the trainee knows how many have been returned</a:t>
            </a:r>
          </a:p>
          <a:p>
            <a:pPr>
              <a:defRPr>
                <a:latin typeface="Graphik"/>
                <a:ea typeface="Graphik"/>
                <a:cs typeface="Graphik"/>
                <a:sym typeface="Graphik"/>
              </a:defRPr>
            </a:pPr>
            <a:r>
              <a:t>The administrator is able to add paper forms. Any forms uploaded by an administrator will be added to the questionnaires completed electronically</a:t>
            </a:r>
          </a:p>
          <a:p>
            <a:pPr>
              <a:defRPr>
                <a:latin typeface="Graphik"/>
                <a:ea typeface="Graphik"/>
                <a:cs typeface="Graphik"/>
                <a:sym typeface="Graphik"/>
              </a:defRPr>
            </a:pPr>
            <a:r>
              <a:t>The trainee receives an email notification when they have obtained the minimum of 34 responses, which is when they can close the survey. To close the PSQ, go to your survey and click "close survey" in the "your progress" section. This will send the PSQ results to the Supervisor for analysis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he result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The results</a:t>
            </a:r>
          </a:p>
        </p:txBody>
      </p:sp>
      <p:sp>
        <p:nvSpPr>
          <p:cNvPr id="174" name="Once the trainee has closed their PSQ, the results will be released to the Supervisor…"/>
          <p:cNvSpPr txBox="1">
            <a:spLocks noGrp="1"/>
          </p:cNvSpPr>
          <p:nvPr>
            <p:ph type="body" idx="1"/>
          </p:nvPr>
        </p:nvSpPr>
        <p:spPr>
          <a:prstGeom prst="rect">
            <a:avLst/>
          </a:prstGeom>
        </p:spPr>
        <p:txBody>
          <a:bodyPr/>
          <a:lstStyle/>
          <a:p>
            <a:pPr>
              <a:defRPr>
                <a:latin typeface="Graphik"/>
                <a:ea typeface="Graphik"/>
                <a:cs typeface="Graphik"/>
                <a:sym typeface="Graphik"/>
              </a:defRPr>
            </a:pPr>
            <a:r>
              <a:t>Once the trainee has closed their PSQ, the results will be released to the Supervisor</a:t>
            </a:r>
          </a:p>
          <a:p>
            <a:pPr>
              <a:defRPr>
                <a:latin typeface="Graphik"/>
                <a:ea typeface="Graphik"/>
                <a:cs typeface="Graphik"/>
                <a:sym typeface="Graphik"/>
              </a:defRPr>
            </a:pPr>
            <a:r>
              <a:t>They will then be able to review the results, comment on these and release them to the trainee</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Custom</PresentationFormat>
  <Paragraphs>18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23_ClassicWhite</vt:lpstr>
      <vt:lpstr>Patient Satisfaction Questionnaire</vt:lpstr>
      <vt:lpstr>PowerPoint Presentation</vt:lpstr>
      <vt:lpstr>PowerPoint Presentation</vt:lpstr>
      <vt:lpstr>How many PSQ’s require completion?</vt:lpstr>
      <vt:lpstr>How is the data collected?</vt:lpstr>
      <vt:lpstr>Uploading paper forms</vt:lpstr>
      <vt:lpstr>PowerPoint Presentation</vt:lpstr>
      <vt:lpstr>Completion of the PSQ</vt:lpstr>
      <vt:lpstr>The results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Satisfaction Questionnaire</dc:title>
  <dc:creator>Chris Webb</dc:creator>
  <cp:lastModifiedBy>Chris Webb</cp:lastModifiedBy>
  <cp:revision>1</cp:revision>
  <dcterms:modified xsi:type="dcterms:W3CDTF">2021-02-14T12:52:17Z</dcterms:modified>
</cp:coreProperties>
</file>