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1pPr>
    <a:lvl2pPr marL="0" marR="0" indent="457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2pPr>
    <a:lvl3pPr marL="0" marR="0" indent="914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3pPr>
    <a:lvl4pPr marL="0" marR="0" indent="1371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4pPr>
    <a:lvl5pPr marL="0" marR="0" indent="18288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5pPr>
    <a:lvl6pPr marL="0" marR="0" indent="22860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6pPr>
    <a:lvl7pPr marL="0" marR="0" indent="2743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7pPr>
    <a:lvl8pPr marL="0" marR="0" indent="3200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8pPr>
    <a:lvl9pPr marL="0" marR="0" indent="3657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hueOff val="-217956"/>
              <a:satOff val="14368"/>
              <a:lumOff val="17764"/>
            </a:schemeClr>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CEEEE"/>
          </a:solidFill>
        </a:fill>
      </a:tcStyle>
    </a:band2H>
    <a:firstCol>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chemeClr val="accent3">
              <a:hueOff val="571091"/>
              <a:satOff val="15926"/>
              <a:lumOff val="22314"/>
            </a:schemeClr>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45B43B"/>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45B43B"/>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9036"/>
              <a:lumOff val="17111"/>
            </a:schemeClr>
          </a:solidFill>
        </a:fill>
      </a:tcStyle>
    </a:band2H>
    <a:firstCol>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BD17"/>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FBD17"/>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8A25"/>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a:tcStyle>
        <a:tcBdr/>
        <a:fill>
          <a:solidFill>
            <a:srgbClr val="ECEEEF"/>
          </a:solidFill>
        </a:fill>
      </a:tcStyle>
    </a:band2H>
    <a:firstCol>
      <a:tcTxStyle b="on" i="off">
        <a:font>
          <a:latin typeface="Graphik Semibold"/>
          <a:ea typeface="Graphik Semibold"/>
          <a:cs typeface="Graphik Semibold"/>
        </a:font>
        <a:srgbClr val="FFFFFF"/>
      </a:tcTxStyle>
      <a:tcStyle>
        <a:tcBdr>
          <a:left>
            <a:ln w="12700" cap="flat">
              <a:solidFill>
                <a:srgbClr val="A6AAA9"/>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32C5B9"/>
          </a:solidFill>
        </a:fill>
      </a:tcStyle>
    </a:firstCol>
    <a:lastRow>
      <a:tcTxStyle b="on" i="off">
        <a:font>
          <a:latin typeface="Graphik Semibold"/>
          <a:ea typeface="Graphik Semibold"/>
          <a:cs typeface="Graphik Semibold"/>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38100" cap="flat">
              <a:solidFill>
                <a:schemeClr val="accent2">
                  <a:hueOff val="240640"/>
                  <a:satOff val="2542"/>
                  <a:lumOff val="-13198"/>
                </a:schemeClr>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FFFFFF"/>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A6AAA9"/>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chemeClr val="accent2">
              <a:hueOff val="240640"/>
              <a:satOff val="2542"/>
              <a:lumOff val="-13198"/>
            </a:schemeClr>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F"/>
          </a:solidFill>
        </a:fill>
      </a:tcStyle>
    </a:band2H>
    <a:firstCol>
      <a:tcTxStyle b="on" i="off">
        <a:font>
          <a:latin typeface="Graphik Semibold"/>
          <a:ea typeface="Graphik Semibold"/>
          <a:cs typeface="Graphik Semibold"/>
        </a:font>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6" d="100"/>
          <a:sy n="36" d="100"/>
        </p:scale>
        <p:origin x="-404" y="32"/>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232918752"/>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19200" y="11986162"/>
            <a:ext cx="21945599" cy="605791"/>
          </a:xfrm>
          <a:prstGeom prst="rect">
            <a:avLst/>
          </a:prstGeom>
        </p:spPr>
        <p:txBody>
          <a:bodyPr/>
          <a:lstStyle>
            <a:lvl1pPr marL="0" indent="0" algn="ctr" defTabSz="825500">
              <a:lnSpc>
                <a:spcPct val="100000"/>
              </a:lnSpc>
              <a:spcBef>
                <a:spcPts val="0"/>
              </a:spcBef>
              <a:buSzTx/>
              <a:buNone/>
              <a:defRPr sz="3000" spc="-29">
                <a:latin typeface="Graphik Medium"/>
                <a:ea typeface="Graphik Medium"/>
                <a:cs typeface="Graphik Medium"/>
                <a:sym typeface="Graphik Medium"/>
              </a:defRPr>
            </a:lvl1pPr>
          </a:lstStyle>
          <a:p>
            <a:r>
              <a:t>Author and Date</a:t>
            </a:r>
          </a:p>
        </p:txBody>
      </p:sp>
      <p:sp>
        <p:nvSpPr>
          <p:cNvPr id="1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lvl1pPr>
          </a:lstStyle>
          <a:p>
            <a:r>
              <a:t>Presentation Title</a:t>
            </a:r>
          </a:p>
        </p:txBody>
      </p:sp>
      <p:sp>
        <p:nvSpPr>
          <p:cNvPr id="13" name="Body Level One…"/>
          <p:cNvSpPr txBox="1">
            <a:spLocks noGrp="1"/>
          </p:cNvSpPr>
          <p:nvPr>
            <p:ph type="body" sz="quarter" idx="1" hasCustomPrompt="1"/>
          </p:nvPr>
        </p:nvSpPr>
        <p:spPr>
          <a:xfrm>
            <a:off x="1219200" y="7567579"/>
            <a:ext cx="21945600" cy="2250593"/>
          </a:xfrm>
          <a:prstGeom prst="rect">
            <a:avLst/>
          </a:prstGeom>
        </p:spPr>
        <p:txBody>
          <a:bodyPr/>
          <a:lstStyle>
            <a:lvl1pPr marL="0" indent="0" algn="ctr" defTabSz="825500">
              <a:lnSpc>
                <a:spcPct val="100000"/>
              </a:lnSpc>
              <a:spcBef>
                <a:spcPts val="0"/>
              </a:spcBef>
              <a:buSzTx/>
              <a:buNone/>
              <a:defRPr sz="6000" spc="-59">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idx="1" hasCustomPrompt="1"/>
          </p:nvPr>
        </p:nvSpPr>
        <p:spPr>
          <a:xfrm>
            <a:off x="1219200" y="3251200"/>
            <a:ext cx="21945600" cy="6604000"/>
          </a:xfrm>
          <a:prstGeom prst="rect">
            <a:avLst/>
          </a:prstGeom>
        </p:spPr>
        <p:txBody>
          <a:bodyPr anchor="ctr"/>
          <a:lstStyle>
            <a:lvl1pPr marL="0" indent="0" algn="ctr" defTabSz="2438400">
              <a:lnSpc>
                <a:spcPct val="80000"/>
              </a:lnSpc>
              <a:spcBef>
                <a:spcPts val="0"/>
              </a:spcBef>
              <a:buSzTx/>
              <a:buNone/>
              <a:defRPr sz="12800">
                <a:latin typeface="Canela Regular"/>
                <a:ea typeface="Canela Regular"/>
                <a:cs typeface="Canela Regular"/>
                <a:sym typeface="Canela Regular"/>
              </a:defRPr>
            </a:lvl1pPr>
            <a:lvl2pPr marL="0" indent="457200" algn="ctr" defTabSz="2438400">
              <a:lnSpc>
                <a:spcPct val="80000"/>
              </a:lnSpc>
              <a:spcBef>
                <a:spcPts val="0"/>
              </a:spcBef>
              <a:buSzTx/>
              <a:buNone/>
              <a:defRPr sz="12800">
                <a:latin typeface="Canela Regular"/>
                <a:ea typeface="Canela Regular"/>
                <a:cs typeface="Canela Regular"/>
                <a:sym typeface="Canela Regular"/>
              </a:defRPr>
            </a:lvl2pPr>
            <a:lvl3pPr marL="0" indent="914400" algn="ctr" defTabSz="2438400">
              <a:lnSpc>
                <a:spcPct val="80000"/>
              </a:lnSpc>
              <a:spcBef>
                <a:spcPts val="0"/>
              </a:spcBef>
              <a:buSzTx/>
              <a:buNone/>
              <a:defRPr sz="12800">
                <a:latin typeface="Canela Regular"/>
                <a:ea typeface="Canela Regular"/>
                <a:cs typeface="Canela Regular"/>
                <a:sym typeface="Canela Regular"/>
              </a:defRPr>
            </a:lvl3pPr>
            <a:lvl4pPr marL="0" indent="1371600" algn="ctr" defTabSz="2438400">
              <a:lnSpc>
                <a:spcPct val="80000"/>
              </a:lnSpc>
              <a:spcBef>
                <a:spcPts val="0"/>
              </a:spcBef>
              <a:buSzTx/>
              <a:buNone/>
              <a:defRPr sz="12800">
                <a:latin typeface="Canela Regular"/>
                <a:ea typeface="Canela Regular"/>
                <a:cs typeface="Canela Regular"/>
                <a:sym typeface="Canela Regular"/>
              </a:defRPr>
            </a:lvl4pPr>
            <a:lvl5pPr marL="0" indent="1828800" algn="ctr" defTabSz="2438400">
              <a:lnSpc>
                <a:spcPct val="80000"/>
              </a:lnSpc>
              <a:spcBef>
                <a:spcPts val="0"/>
              </a:spcBef>
              <a:buSzTx/>
              <a:buNone/>
              <a:defRPr sz="12800">
                <a:latin typeface="Canela Regular"/>
                <a:ea typeface="Canela Regular"/>
                <a:cs typeface="Canela Regular"/>
                <a:sym typeface="Canela Regular"/>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1219200" y="8462239"/>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Fact information</a:t>
            </a:r>
          </a:p>
        </p:txBody>
      </p:sp>
      <p:sp>
        <p:nvSpPr>
          <p:cNvPr id="107" name="Body Level One…"/>
          <p:cNvSpPr txBox="1">
            <a:spLocks noGrp="1"/>
          </p:cNvSpPr>
          <p:nvPr>
            <p:ph type="body" sz="half" idx="1" hasCustomPrompt="1"/>
          </p:nvPr>
        </p:nvSpPr>
        <p:spPr>
          <a:xfrm>
            <a:off x="1219200" y="4214484"/>
            <a:ext cx="21945600" cy="4269708"/>
          </a:xfrm>
          <a:prstGeom prst="rect">
            <a:avLst/>
          </a:prstGeom>
        </p:spPr>
        <p:txBody>
          <a:bodyPr anchor="b"/>
          <a:lstStyle>
            <a:lvl1pPr marL="0" indent="0" algn="ctr" defTabSz="2438400">
              <a:lnSpc>
                <a:spcPct val="80000"/>
              </a:lnSpc>
              <a:spcBef>
                <a:spcPts val="0"/>
              </a:spcBef>
              <a:buSzTx/>
              <a:buNone/>
              <a:defRPr sz="22400">
                <a:latin typeface="+mn-lt"/>
                <a:ea typeface="+mn-ea"/>
                <a:cs typeface="+mn-cs"/>
                <a:sym typeface="Canela Bold"/>
              </a:defRPr>
            </a:lvl1pPr>
            <a:lvl2pPr marL="0" indent="457200" algn="ctr" defTabSz="2438400">
              <a:lnSpc>
                <a:spcPct val="80000"/>
              </a:lnSpc>
              <a:spcBef>
                <a:spcPts val="0"/>
              </a:spcBef>
              <a:buSzTx/>
              <a:buNone/>
              <a:defRPr sz="22400">
                <a:latin typeface="+mn-lt"/>
                <a:ea typeface="+mn-ea"/>
                <a:cs typeface="+mn-cs"/>
                <a:sym typeface="Canela Bold"/>
              </a:defRPr>
            </a:lvl2pPr>
            <a:lvl3pPr marL="0" indent="914400" algn="ctr" defTabSz="2438400">
              <a:lnSpc>
                <a:spcPct val="80000"/>
              </a:lnSpc>
              <a:spcBef>
                <a:spcPts val="0"/>
              </a:spcBef>
              <a:buSzTx/>
              <a:buNone/>
              <a:defRPr sz="22400">
                <a:latin typeface="+mn-lt"/>
                <a:ea typeface="+mn-ea"/>
                <a:cs typeface="+mn-cs"/>
                <a:sym typeface="Canela Bold"/>
              </a:defRPr>
            </a:lvl3pPr>
            <a:lvl4pPr marL="0" indent="1371600" algn="ctr" defTabSz="2438400">
              <a:lnSpc>
                <a:spcPct val="80000"/>
              </a:lnSpc>
              <a:spcBef>
                <a:spcPts val="0"/>
              </a:spcBef>
              <a:buSzTx/>
              <a:buNone/>
              <a:defRPr sz="22400">
                <a:latin typeface="+mn-lt"/>
                <a:ea typeface="+mn-ea"/>
                <a:cs typeface="+mn-cs"/>
                <a:sym typeface="Canela Bold"/>
              </a:defRPr>
            </a:lvl4pPr>
            <a:lvl5pPr marL="0" indent="1828800" algn="ctr" defTabSz="2438400">
              <a:lnSpc>
                <a:spcPct val="80000"/>
              </a:lnSpc>
              <a:spcBef>
                <a:spcPts val="0"/>
              </a:spcBef>
              <a:buSzTx/>
              <a:buNone/>
              <a:defRPr sz="22400">
                <a:latin typeface="+mn-lt"/>
                <a:ea typeface="+mn-ea"/>
                <a:cs typeface="+mn-cs"/>
                <a:sym typeface="Canela Bold"/>
              </a:defRPr>
            </a:lvl5pPr>
          </a:lstStyle>
          <a:p>
            <a:r>
              <a:t>100%</a:t>
            </a:r>
          </a:p>
          <a:p>
            <a:pPr lvl="1"/>
            <a:endParaRPr/>
          </a:p>
          <a:p>
            <a:pPr lvl="2"/>
            <a:endParaRPr/>
          </a:p>
          <a:p>
            <a:pPr lvl="3"/>
            <a:endParaRPr/>
          </a:p>
          <a:p>
            <a:pPr lvl="4"/>
            <a:endParaRP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19200" y="11100053"/>
            <a:ext cx="21945602" cy="832613"/>
          </a:xfrm>
          <a:prstGeom prst="rect">
            <a:avLst/>
          </a:prstGeom>
        </p:spPr>
        <p:txBody>
          <a:bodyPr anchor="ct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Attribution</a:t>
            </a:r>
          </a:p>
        </p:txBody>
      </p:sp>
      <p:sp>
        <p:nvSpPr>
          <p:cNvPr id="116" name="Body Level One…"/>
          <p:cNvSpPr txBox="1">
            <a:spLocks noGrp="1"/>
          </p:cNvSpPr>
          <p:nvPr>
            <p:ph type="body" sz="half" idx="1" hasCustomPrompt="1"/>
          </p:nvPr>
        </p:nvSpPr>
        <p:spPr>
          <a:xfrm>
            <a:off x="1219200" y="4178300"/>
            <a:ext cx="21945600" cy="4416425"/>
          </a:xfrm>
          <a:prstGeom prst="rect">
            <a:avLst/>
          </a:prstGeom>
        </p:spPr>
        <p:txBody>
          <a:bodyPr anchor="ctr"/>
          <a:lstStyle>
            <a:lvl1pPr marL="0" indent="0" algn="ctr" defTabSz="2438400">
              <a:lnSpc>
                <a:spcPct val="80000"/>
              </a:lnSpc>
              <a:spcBef>
                <a:spcPts val="0"/>
              </a:spcBef>
              <a:buSzTx/>
              <a:buNone/>
              <a:defRPr sz="8400">
                <a:latin typeface="+mn-lt"/>
                <a:ea typeface="+mn-ea"/>
                <a:cs typeface="+mn-cs"/>
                <a:sym typeface="Canela Bold"/>
              </a:defRPr>
            </a:lvl1pPr>
            <a:lvl2pPr marL="0" indent="457200" algn="ctr" defTabSz="2438400">
              <a:lnSpc>
                <a:spcPct val="80000"/>
              </a:lnSpc>
              <a:spcBef>
                <a:spcPts val="0"/>
              </a:spcBef>
              <a:buSzTx/>
              <a:buNone/>
              <a:defRPr sz="8400">
                <a:latin typeface="+mn-lt"/>
                <a:ea typeface="+mn-ea"/>
                <a:cs typeface="+mn-cs"/>
                <a:sym typeface="Canela Bold"/>
              </a:defRPr>
            </a:lvl2pPr>
            <a:lvl3pPr marL="0" indent="914400" algn="ctr" defTabSz="2438400">
              <a:lnSpc>
                <a:spcPct val="80000"/>
              </a:lnSpc>
              <a:spcBef>
                <a:spcPts val="0"/>
              </a:spcBef>
              <a:buSzTx/>
              <a:buNone/>
              <a:defRPr sz="8400">
                <a:latin typeface="+mn-lt"/>
                <a:ea typeface="+mn-ea"/>
                <a:cs typeface="+mn-cs"/>
                <a:sym typeface="Canela Bold"/>
              </a:defRPr>
            </a:lvl3pPr>
            <a:lvl4pPr marL="0" indent="1371600" algn="ctr" defTabSz="2438400">
              <a:lnSpc>
                <a:spcPct val="80000"/>
              </a:lnSpc>
              <a:spcBef>
                <a:spcPts val="0"/>
              </a:spcBef>
              <a:buSzTx/>
              <a:buNone/>
              <a:defRPr sz="8400">
                <a:latin typeface="+mn-lt"/>
                <a:ea typeface="+mn-ea"/>
                <a:cs typeface="+mn-cs"/>
                <a:sym typeface="Canela Bold"/>
              </a:defRPr>
            </a:lvl4pPr>
            <a:lvl5pPr marL="0" indent="1828800" algn="ctr" defTabSz="2438400">
              <a:lnSpc>
                <a:spcPct val="80000"/>
              </a:lnSpc>
              <a:spcBef>
                <a:spcPts val="0"/>
              </a:spcBef>
              <a:buSzTx/>
              <a:buNone/>
              <a:defRPr sz="8400">
                <a:latin typeface="+mn-lt"/>
                <a:ea typeface="+mn-ea"/>
                <a:cs typeface="+mn-cs"/>
                <a:sym typeface="Canela Bold"/>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941297804_1296x1457.jpg"/>
          <p:cNvSpPr>
            <a:spLocks noGrp="1"/>
          </p:cNvSpPr>
          <p:nvPr>
            <p:ph type="pic" sz="quarter" idx="21"/>
          </p:nvPr>
        </p:nvSpPr>
        <p:spPr>
          <a:xfrm>
            <a:off x="15744825" y="5581752"/>
            <a:ext cx="7365408" cy="8280401"/>
          </a:xfrm>
          <a:prstGeom prst="rect">
            <a:avLst/>
          </a:prstGeom>
        </p:spPr>
        <p:txBody>
          <a:bodyPr lIns="91439" tIns="45719" rIns="91439" bIns="45719">
            <a:noAutofit/>
          </a:bodyPr>
          <a:lstStyle/>
          <a:p>
            <a:endParaRPr/>
          </a:p>
        </p:txBody>
      </p:sp>
      <p:sp>
        <p:nvSpPr>
          <p:cNvPr id="125" name="915009552_2264x1509.jpg"/>
          <p:cNvSpPr>
            <a:spLocks noGrp="1"/>
          </p:cNvSpPr>
          <p:nvPr>
            <p:ph type="pic" sz="quarter" idx="22"/>
          </p:nvPr>
        </p:nvSpPr>
        <p:spPr>
          <a:xfrm>
            <a:off x="15363825" y="1270000"/>
            <a:ext cx="8115300" cy="5409006"/>
          </a:xfrm>
          <a:prstGeom prst="rect">
            <a:avLst/>
          </a:prstGeom>
        </p:spPr>
        <p:txBody>
          <a:bodyPr lIns="91439" tIns="45719" rIns="91439" bIns="45719">
            <a:noAutofit/>
          </a:bodyPr>
          <a:lstStyle/>
          <a:p>
            <a:endParaRPr/>
          </a:p>
        </p:txBody>
      </p:sp>
      <p:sp>
        <p:nvSpPr>
          <p:cNvPr id="126" name="740519873_3318x2212.jpg"/>
          <p:cNvSpPr>
            <a:spLocks noGrp="1"/>
          </p:cNvSpPr>
          <p:nvPr>
            <p:ph type="pic" idx="23"/>
          </p:nvPr>
        </p:nvSpPr>
        <p:spPr>
          <a:xfrm>
            <a:off x="-63500" y="1270000"/>
            <a:ext cx="16764000" cy="111760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740519873_3318x2212.jpg"/>
          <p:cNvSpPr>
            <a:spLocks noGrp="1"/>
          </p:cNvSpPr>
          <p:nvPr>
            <p:ph type="pic" idx="21"/>
          </p:nvPr>
        </p:nvSpPr>
        <p:spPr>
          <a:xfrm>
            <a:off x="1270000" y="-423334"/>
            <a:ext cx="21844000" cy="14562668"/>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740519873_3318x2212.jpg"/>
          <p:cNvSpPr>
            <a:spLocks noGrp="1"/>
          </p:cNvSpPr>
          <p:nvPr>
            <p:ph type="pic" idx="21"/>
          </p:nvPr>
        </p:nvSpPr>
        <p:spPr>
          <a:xfrm>
            <a:off x="0" y="-1270000"/>
            <a:ext cx="24384000" cy="16256000"/>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solidFill>
                  <a:srgbClr val="FFFFFF"/>
                </a:solidFill>
              </a:defRPr>
            </a:lvl1pPr>
          </a:lstStyle>
          <a:p>
            <a:r>
              <a:t>Presentation Title</a:t>
            </a:r>
          </a:p>
        </p:txBody>
      </p:sp>
      <p:sp>
        <p:nvSpPr>
          <p:cNvPr id="23" name="Body Level One…"/>
          <p:cNvSpPr txBox="1">
            <a:spLocks noGrp="1"/>
          </p:cNvSpPr>
          <p:nvPr>
            <p:ph type="body" sz="quarter" idx="1" hasCustomPrompt="1"/>
          </p:nvPr>
        </p:nvSpPr>
        <p:spPr>
          <a:xfrm>
            <a:off x="1219200" y="7569200"/>
            <a:ext cx="21945600" cy="2252112"/>
          </a:xfrm>
          <a:prstGeom prst="rect">
            <a:avLst/>
          </a:prstGeom>
        </p:spPr>
        <p:txBody>
          <a:bodyPr/>
          <a:lstStyle>
            <a:lvl1pPr marL="0" indent="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24" name="Author and Date"/>
          <p:cNvSpPr txBox="1">
            <a:spLocks noGrp="1"/>
          </p:cNvSpPr>
          <p:nvPr>
            <p:ph type="body" sz="quarter" idx="22" hasCustomPrompt="1"/>
          </p:nvPr>
        </p:nvSpPr>
        <p:spPr>
          <a:xfrm>
            <a:off x="1219200" y="11988800"/>
            <a:ext cx="21945602" cy="605791"/>
          </a:xfrm>
          <a:prstGeom prst="rect">
            <a:avLst/>
          </a:prstGeom>
        </p:spPr>
        <p:txBody>
          <a:bodyPr/>
          <a:lstStyle>
            <a:lvl1pPr marL="0" indent="0" algn="ctr" defTabSz="825500">
              <a:lnSpc>
                <a:spcPct val="100000"/>
              </a:lnSpc>
              <a:spcBef>
                <a:spcPts val="0"/>
              </a:spcBef>
              <a:buSzTx/>
              <a:buNone/>
              <a:defRPr sz="3000" spc="-29">
                <a:solidFill>
                  <a:srgbClr val="FFFFFF"/>
                </a:solidFill>
                <a:latin typeface="Graphik Medium"/>
                <a:ea typeface="Graphik Medium"/>
                <a:cs typeface="Graphik Medium"/>
                <a:sym typeface="Graphik Medium"/>
              </a:defRPr>
            </a:lvl1pPr>
          </a:lstStyle>
          <a:p>
            <a:r>
              <a:t>Author and Date</a:t>
            </a:r>
          </a:p>
        </p:txBody>
      </p:sp>
      <p:sp>
        <p:nvSpPr>
          <p:cNvPr id="2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1215495" y="4585102"/>
            <a:ext cx="9757338" cy="2540001"/>
          </a:xfrm>
          <a:prstGeom prst="rect">
            <a:avLst/>
          </a:prstGeom>
        </p:spPr>
        <p:txBody>
          <a:bodyPr anchor="b"/>
          <a:lstStyle/>
          <a:p>
            <a:r>
              <a:t>Slide Title</a:t>
            </a:r>
          </a:p>
        </p:txBody>
      </p:sp>
      <p:sp>
        <p:nvSpPr>
          <p:cNvPr id="33" name="Image"/>
          <p:cNvSpPr>
            <a:spLocks noGrp="1"/>
          </p:cNvSpPr>
          <p:nvPr>
            <p:ph type="pic" idx="21"/>
          </p:nvPr>
        </p:nvSpPr>
        <p:spPr>
          <a:xfrm>
            <a:off x="9283700" y="1270000"/>
            <a:ext cx="16751300" cy="11176000"/>
          </a:xfrm>
          <a:prstGeom prst="rect">
            <a:avLst/>
          </a:prstGeom>
        </p:spPr>
        <p:txBody>
          <a:bodyPr lIns="91439" tIns="45719" rIns="91439" bIns="45719">
            <a:noAutofit/>
          </a:bodyPr>
          <a:lstStyle/>
          <a:p>
            <a:endParaRPr/>
          </a:p>
        </p:txBody>
      </p:sp>
      <p:sp>
        <p:nvSpPr>
          <p:cNvPr id="34" name="Body Level One…"/>
          <p:cNvSpPr txBox="1">
            <a:spLocks noGrp="1"/>
          </p:cNvSpPr>
          <p:nvPr>
            <p:ph type="body" sz="quarter" idx="1" hasCustomPrompt="1"/>
          </p:nvPr>
        </p:nvSpPr>
        <p:spPr>
          <a:xfrm>
            <a:off x="1219200" y="7016750"/>
            <a:ext cx="9753600" cy="5416550"/>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marL="0" indent="457200" algn="ctr" defTabSz="825500">
              <a:lnSpc>
                <a:spcPct val="100000"/>
              </a:lnSpc>
              <a:spcBef>
                <a:spcPts val="0"/>
              </a:spcBef>
              <a:buSzTx/>
              <a:buNone/>
              <a:defRPr spc="-44">
                <a:latin typeface="Graphik Semibold"/>
                <a:ea typeface="Graphik Semibold"/>
                <a:cs typeface="Graphik Semibold"/>
                <a:sym typeface="Graphik Semibold"/>
              </a:defRPr>
            </a:lvl2pPr>
            <a:lvl3pPr marL="0" indent="914400" algn="ctr" defTabSz="825500">
              <a:lnSpc>
                <a:spcPct val="100000"/>
              </a:lnSpc>
              <a:spcBef>
                <a:spcPts val="0"/>
              </a:spcBef>
              <a:buSzTx/>
              <a:buNone/>
              <a:defRPr spc="-44">
                <a:latin typeface="Graphik Semibold"/>
                <a:ea typeface="Graphik Semibold"/>
                <a:cs typeface="Graphik Semibold"/>
                <a:sym typeface="Graphik Semibold"/>
              </a:defRPr>
            </a:lvl3pPr>
            <a:lvl4pPr marL="0" indent="1371600" algn="ctr" defTabSz="825500">
              <a:lnSpc>
                <a:spcPct val="100000"/>
              </a:lnSpc>
              <a:spcBef>
                <a:spcPts val="0"/>
              </a:spcBef>
              <a:buSzTx/>
              <a:buNone/>
              <a:defRPr spc="-44">
                <a:latin typeface="Graphik Semibold"/>
                <a:ea typeface="Graphik Semibold"/>
                <a:cs typeface="Graphik Semibold"/>
                <a:sym typeface="Graphik Semibold"/>
              </a:defRPr>
            </a:lvl4pPr>
            <a:lvl5pPr marL="0" indent="1828800" algn="ctr" defTabSz="825500">
              <a:lnSpc>
                <a:spcPct val="100000"/>
              </a:lnSpc>
              <a:spcBef>
                <a:spcPts val="0"/>
              </a:spcBef>
              <a:buSzTx/>
              <a:buNone/>
              <a:defRPr spc="-44">
                <a:latin typeface="Graphik Semibold"/>
                <a:ea typeface="Graphik Semibold"/>
                <a:cs typeface="Graphik Semibold"/>
                <a:sym typeface="Graphik Semibold"/>
              </a:defRPr>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4"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xfrm>
            <a:off x="1219200" y="4013200"/>
            <a:ext cx="21945600" cy="8487148"/>
          </a:xfrm>
          <a:prstGeom prst="rect">
            <a:avLst/>
          </a:prstGeom>
        </p:spPr>
        <p:txBody>
          <a:bodyPr numCol="2" spcCol="2558384"/>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Title"/>
          <p:cNvSpPr txBox="1">
            <a:spLocks noGrp="1"/>
          </p:cNvSpPr>
          <p:nvPr>
            <p:ph type="title" hasCustomPrompt="1"/>
          </p:nvPr>
        </p:nvSpPr>
        <p:spPr>
          <a:xfrm>
            <a:off x="1219200" y="774700"/>
            <a:ext cx="9753600" cy="1600200"/>
          </a:xfrm>
          <a:prstGeom prst="rect">
            <a:avLst/>
          </a:prstGeom>
        </p:spPr>
        <p:txBody>
          <a:bodyPr/>
          <a:lstStyle/>
          <a:p>
            <a:r>
              <a:t>Slide Title</a:t>
            </a:r>
          </a:p>
        </p:txBody>
      </p:sp>
      <p:sp>
        <p:nvSpPr>
          <p:cNvPr id="61" name="Image"/>
          <p:cNvSpPr>
            <a:spLocks noGrp="1"/>
          </p:cNvSpPr>
          <p:nvPr>
            <p:ph type="pic" idx="21"/>
          </p:nvPr>
        </p:nvSpPr>
        <p:spPr>
          <a:xfrm>
            <a:off x="12192644" y="718588"/>
            <a:ext cx="10972801" cy="12329624"/>
          </a:xfrm>
          <a:prstGeom prst="rect">
            <a:avLst/>
          </a:prstGeom>
        </p:spPr>
        <p:txBody>
          <a:bodyPr lIns="91439" tIns="45719" rIns="91439" bIns="45719">
            <a:noAutofit/>
          </a:bodyPr>
          <a:lstStyle/>
          <a:p>
            <a:endParaRPr/>
          </a:p>
        </p:txBody>
      </p:sp>
      <p:sp>
        <p:nvSpPr>
          <p:cNvPr id="62" name="Slide Subtitle"/>
          <p:cNvSpPr txBox="1">
            <a:spLocks noGrp="1"/>
          </p:cNvSpPr>
          <p:nvPr>
            <p:ph type="body" sz="quarter" idx="22" hasCustomPrompt="1"/>
          </p:nvPr>
        </p:nvSpPr>
        <p:spPr>
          <a:xfrm>
            <a:off x="1219200" y="2387600"/>
            <a:ext cx="9757569" cy="832612"/>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63" name="Body Level One…"/>
          <p:cNvSpPr txBox="1">
            <a:spLocks noGrp="1"/>
          </p:cNvSpPr>
          <p:nvPr>
            <p:ph type="body" sz="half" idx="1" hasCustomPrompt="1"/>
          </p:nvPr>
        </p:nvSpPr>
        <p:spPr>
          <a:xfrm>
            <a:off x="1219200" y="4023221"/>
            <a:ext cx="9757569" cy="8384679"/>
          </a:xfrm>
          <a:prstGeom prst="rect">
            <a:avLst/>
          </a:prstGeom>
        </p:spPr>
        <p:txBody>
          <a:bodyPr/>
          <a:lstStyle/>
          <a:p>
            <a:r>
              <a:t>Slide bullet text</a:t>
            </a:r>
          </a:p>
          <a:p>
            <a:pPr lvl="1"/>
            <a:endParaRPr/>
          </a:p>
          <a:p>
            <a:pPr lvl="2"/>
            <a:endParaRPr/>
          </a:p>
          <a:p>
            <a:pPr lvl="3"/>
            <a:endParaRPr/>
          </a:p>
          <a:p>
            <a:pPr lvl="4"/>
            <a:endParaRPr/>
          </a:p>
        </p:txBody>
      </p:sp>
      <p:sp>
        <p:nvSpPr>
          <p:cNvPr id="64" name="Slide Number"/>
          <p:cNvSpPr txBox="1">
            <a:spLocks noGrp="1"/>
          </p:cNvSpPr>
          <p:nvPr>
            <p:ph type="sldNum" sz="quarter" idx="2"/>
          </p:nvPr>
        </p:nvSpPr>
        <p:spPr>
          <a:xfrm>
            <a:off x="1200403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19200" y="3242270"/>
            <a:ext cx="21945600" cy="6604001"/>
          </a:xfrm>
          <a:prstGeom prst="rect">
            <a:avLst/>
          </a:prstGeom>
        </p:spPr>
        <p:txBody>
          <a:bodyPr anchor="ctr"/>
          <a:lstStyle>
            <a:lvl1pPr>
              <a:defRPr sz="12800" spc="0"/>
            </a:lvl1pPr>
          </a:lstStyle>
          <a:p>
            <a:r>
              <a:t>Section Title</a:t>
            </a:r>
          </a:p>
        </p:txBody>
      </p:sp>
      <p:sp>
        <p:nvSpPr>
          <p:cNvPr id="7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prstGeom prst="rect">
            <a:avLst/>
          </a:prstGeom>
        </p:spPr>
        <p:txBody>
          <a:bodyPr/>
          <a:lstStyle/>
          <a:p>
            <a:r>
              <a:t>Slide Title</a:t>
            </a:r>
          </a:p>
        </p:txBody>
      </p:sp>
      <p:sp>
        <p:nvSpPr>
          <p:cNvPr id="80"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8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prstGeom prst="rect">
            <a:avLst/>
          </a:prstGeom>
        </p:spPr>
        <p:txBody>
          <a:bodyPr/>
          <a:lstStyle/>
          <a:p>
            <a:r>
              <a:t>Agenda Title</a:t>
            </a:r>
          </a:p>
        </p:txBody>
      </p:sp>
      <p:sp>
        <p:nvSpPr>
          <p:cNvPr id="89" name="Body Level One…"/>
          <p:cNvSpPr txBox="1">
            <a:spLocks noGrp="1"/>
          </p:cNvSpPr>
          <p:nvPr>
            <p:ph type="body" idx="1" hasCustomPrompt="1"/>
          </p:nvPr>
        </p:nvSpPr>
        <p:spPr>
          <a:xfrm>
            <a:off x="1219200" y="4013200"/>
            <a:ext cx="21945600" cy="8385548"/>
          </a:xfrm>
          <a:prstGeom prst="rect">
            <a:avLst/>
          </a:prstGeom>
        </p:spPr>
        <p:txBody>
          <a:bodyPr/>
          <a:lstStyle>
            <a:lvl1pPr marL="0" indent="0" defTabSz="825500">
              <a:lnSpc>
                <a:spcPct val="100000"/>
              </a:lnSpc>
              <a:buSzTx/>
              <a:buNone/>
              <a:defRPr sz="6800" spc="-136">
                <a:latin typeface="Canela Deck Regular"/>
                <a:ea typeface="Canela Deck Regular"/>
                <a:cs typeface="Canela Deck Regular"/>
                <a:sym typeface="Canela Deck Regular"/>
              </a:defRPr>
            </a:lvl1pPr>
            <a:lvl2pPr marL="0" indent="457200" defTabSz="825500">
              <a:lnSpc>
                <a:spcPct val="100000"/>
              </a:lnSpc>
              <a:buSzTx/>
              <a:buNone/>
              <a:defRPr sz="6800" spc="-136">
                <a:latin typeface="Canela Deck Regular"/>
                <a:ea typeface="Canela Deck Regular"/>
                <a:cs typeface="Canela Deck Regular"/>
                <a:sym typeface="Canela Deck Regular"/>
              </a:defRPr>
            </a:lvl2pPr>
            <a:lvl3pPr marL="0" indent="914400" defTabSz="825500">
              <a:lnSpc>
                <a:spcPct val="100000"/>
              </a:lnSpc>
              <a:buSzTx/>
              <a:buNone/>
              <a:defRPr sz="6800" spc="-136">
                <a:latin typeface="Canela Deck Regular"/>
                <a:ea typeface="Canela Deck Regular"/>
                <a:cs typeface="Canela Deck Regular"/>
                <a:sym typeface="Canela Deck Regular"/>
              </a:defRPr>
            </a:lvl3pPr>
            <a:lvl4pPr marL="0" indent="1371600" defTabSz="825500">
              <a:lnSpc>
                <a:spcPct val="100000"/>
              </a:lnSpc>
              <a:buSzTx/>
              <a:buNone/>
              <a:defRPr sz="6800" spc="-136">
                <a:latin typeface="Canela Deck Regular"/>
                <a:ea typeface="Canela Deck Regular"/>
                <a:cs typeface="Canela Deck Regular"/>
                <a:sym typeface="Canela Deck Regular"/>
              </a:defRPr>
            </a:lvl4pPr>
            <a:lvl5pPr marL="0" indent="1828800" defTabSz="825500">
              <a:lnSpc>
                <a:spcPct val="100000"/>
              </a:lnSpc>
              <a:buSzTx/>
              <a:buNone/>
              <a:defRPr sz="6800" spc="-136">
                <a:latin typeface="Canela Deck Regular"/>
                <a:ea typeface="Canela Deck Regular"/>
                <a:cs typeface="Canela Deck Regular"/>
                <a:sym typeface="Canela Deck Regular"/>
              </a:defRPr>
            </a:lvl5pPr>
          </a:lstStyle>
          <a:p>
            <a:r>
              <a:t>Agenda Topics</a:t>
            </a:r>
          </a:p>
          <a:p>
            <a:pPr lvl="1"/>
            <a:endParaRPr/>
          </a:p>
          <a:p>
            <a:pPr lvl="2"/>
            <a:endParaRPr/>
          </a:p>
          <a:p>
            <a:pPr lvl="3"/>
            <a:endParaRPr/>
          </a:p>
          <a:p>
            <a:pPr lvl="4"/>
            <a:endParaRPr/>
          </a:p>
        </p:txBody>
      </p:sp>
      <p:sp>
        <p:nvSpPr>
          <p:cNvPr id="90" name="Agenda Subtitle"/>
          <p:cNvSpPr txBox="1">
            <a:spLocks noGrp="1"/>
          </p:cNvSpPr>
          <p:nvPr>
            <p:ph type="body" sz="quarter" idx="21" hasCustomPrompt="1"/>
          </p:nvPr>
        </p:nvSpPr>
        <p:spPr>
          <a:xfrm>
            <a:off x="1219200" y="2387115"/>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Agenda Subtitle</a:t>
            </a:r>
          </a:p>
        </p:txBody>
      </p:sp>
      <p:sp>
        <p:nvSpPr>
          <p:cNvPr id="9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p:nvPr>
        </p:nvSpPr>
        <p:spPr>
          <a:xfrm>
            <a:off x="1219200" y="774700"/>
            <a:ext cx="21945600"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p:nvPr>
        </p:nvSpPr>
        <p:spPr>
          <a:xfrm>
            <a:off x="1219200" y="4013200"/>
            <a:ext cx="21948577" cy="8483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1997689" y="12700000"/>
            <a:ext cx="388621" cy="429261"/>
          </a:xfrm>
          <a:prstGeom prst="rect">
            <a:avLst/>
          </a:prstGeom>
          <a:ln w="12700">
            <a:miter lim="400000"/>
          </a:ln>
        </p:spPr>
        <p:txBody>
          <a:bodyPr wrap="none" lIns="50800" tIns="50800" rIns="50800" bIns="50800" anchor="b">
            <a:spAutoFit/>
          </a:bodyPr>
          <a:lstStyle>
            <a:lvl1pPr defTabSz="584200">
              <a:lnSpc>
                <a:spcPct val="100000"/>
              </a:lnSpc>
              <a:defRPr sz="2000">
                <a:solidFill>
                  <a:srgbClr val="5E5E5E"/>
                </a:solidFill>
                <a:latin typeface="Graphik"/>
                <a:ea typeface="Graphik"/>
                <a:cs typeface="Graphik"/>
                <a:sym typeface="Graphik"/>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1pPr>
      <a:lvl2pPr marL="0" marR="0" indent="457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2pPr>
      <a:lvl3pPr marL="0" marR="0" indent="914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3pPr>
      <a:lvl4pPr marL="0" marR="0" indent="1371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4pPr>
      <a:lvl5pPr marL="0" marR="0" indent="18288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5pPr>
      <a:lvl6pPr marL="0" marR="0" indent="22860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6pPr>
      <a:lvl7pPr marL="0" marR="0" indent="2743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7pPr>
      <a:lvl8pPr marL="0" marR="0" indent="3200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8pPr>
      <a:lvl9pPr marL="0" marR="0" indent="3657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9pPr>
    </p:titleStyle>
    <p:bodyStyle>
      <a:lvl1pPr marL="5461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1pPr>
      <a:lvl2pPr marL="10922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2pPr>
      <a:lvl3pPr marL="16383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3pPr>
      <a:lvl4pPr marL="21844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4pPr>
      <a:lvl5pPr marL="27305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5pPr>
      <a:lvl6pPr marL="32766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6pPr>
      <a:lvl7pPr marL="38227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7pPr>
      <a:lvl8pPr marL="43688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8pPr>
      <a:lvl9pPr marL="49149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9pPr>
    </p:bodyStyle>
    <p:otherStyle>
      <a:lvl1pPr marL="0" marR="0" indent="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1pPr>
      <a:lvl2pPr marL="0" marR="0" indent="457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2pPr>
      <a:lvl3pPr marL="0" marR="0" indent="914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3pPr>
      <a:lvl4pPr marL="0" marR="0" indent="1371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4pPr>
      <a:lvl5pPr marL="0" marR="0" indent="18288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5pPr>
      <a:lvl6pPr marL="0" marR="0" indent="22860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6pPr>
      <a:lvl7pPr marL="0" marR="0" indent="2743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7pPr>
      <a:lvl8pPr marL="0" marR="0" indent="3200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8pPr>
      <a:lvl9pPr marL="0" marR="0" indent="3657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hueOff val="-245591"/>
            <a:satOff val="13830"/>
            <a:lumOff val="17557"/>
          </a:schemeClr>
        </a:solidFill>
        <a:effectLst/>
      </p:bgPr>
    </p:bg>
    <p:spTree>
      <p:nvGrpSpPr>
        <p:cNvPr id="1" name=""/>
        <p:cNvGrpSpPr/>
        <p:nvPr/>
      </p:nvGrpSpPr>
      <p:grpSpPr>
        <a:xfrm>
          <a:off x="0" y="0"/>
          <a:ext cx="0" cy="0"/>
          <a:chOff x="0" y="0"/>
          <a:chExt cx="0" cy="0"/>
        </a:xfrm>
      </p:grpSpPr>
      <p:sp>
        <p:nvSpPr>
          <p:cNvPr id="151" name="Dr Chris Webb - December 2020"/>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Calibri"/>
                <a:ea typeface="Calibri"/>
                <a:cs typeface="Calibri"/>
                <a:sym typeface="Calibri"/>
              </a:defRPr>
            </a:lvl1pPr>
          </a:lstStyle>
          <a:p>
            <a:r>
              <a:t>Dr Chris Webb - December 2020</a:t>
            </a:r>
          </a:p>
        </p:txBody>
      </p:sp>
      <p:sp>
        <p:nvSpPr>
          <p:cNvPr id="152" name="Quality Improvement Project"/>
          <p:cNvSpPr txBox="1">
            <a:spLocks noGrp="1"/>
          </p:cNvSpPr>
          <p:nvPr>
            <p:ph type="ctrTitle"/>
          </p:nvPr>
        </p:nvSpPr>
        <p:spPr>
          <a:prstGeom prst="rect">
            <a:avLst/>
          </a:prstGeom>
        </p:spPr>
        <p:txBody>
          <a:bodyPr/>
          <a:lstStyle>
            <a:lvl1pPr>
              <a:defRPr b="1">
                <a:latin typeface="Calibri"/>
                <a:ea typeface="Calibri"/>
                <a:cs typeface="Calibri"/>
                <a:sym typeface="Calibri"/>
              </a:defRPr>
            </a:lvl1pPr>
          </a:lstStyle>
          <a:p>
            <a:r>
              <a:t>Quality Improvement Project</a:t>
            </a:r>
          </a:p>
        </p:txBody>
      </p:sp>
      <p:sp>
        <p:nvSpPr>
          <p:cNvPr id="153" name="QIP"/>
          <p:cNvSpPr txBox="1">
            <a:spLocks noGrp="1"/>
          </p:cNvSpPr>
          <p:nvPr>
            <p:ph type="subTitle" sz="quarter" idx="1"/>
          </p:nvPr>
        </p:nvSpPr>
        <p:spPr>
          <a:prstGeom prst="rect">
            <a:avLst/>
          </a:prstGeom>
        </p:spPr>
        <p:txBody>
          <a:bodyPr/>
          <a:lstStyle>
            <a:lvl1pPr>
              <a:defRPr>
                <a:latin typeface="Calibri"/>
                <a:ea typeface="Calibri"/>
                <a:cs typeface="Calibri"/>
                <a:sym typeface="Calibri"/>
              </a:defRPr>
            </a:lvl1pPr>
          </a:lstStyle>
          <a:p>
            <a:r>
              <a:t>QIP</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Repeated PDSA cycles work towards the AIM"/>
          <p:cNvSpPr txBox="1">
            <a:spLocks noGrp="1"/>
          </p:cNvSpPr>
          <p:nvPr>
            <p:ph type="title"/>
          </p:nvPr>
        </p:nvSpPr>
        <p:spPr>
          <a:prstGeom prst="rect">
            <a:avLst/>
          </a:prstGeom>
        </p:spPr>
        <p:txBody>
          <a:bodyPr/>
          <a:lstStyle>
            <a:lvl1pPr defTabSz="2414016">
              <a:defRPr sz="8316" spc="-83">
                <a:latin typeface="Graphik"/>
                <a:ea typeface="Graphik"/>
                <a:cs typeface="Graphik"/>
                <a:sym typeface="Graphik"/>
              </a:defRPr>
            </a:lvl1pPr>
          </a:lstStyle>
          <a:p>
            <a:r>
              <a:t>Repeated PDSA cycles work towards the AIM</a:t>
            </a:r>
          </a:p>
        </p:txBody>
      </p:sp>
      <p:sp>
        <p:nvSpPr>
          <p:cNvPr id="180" name="What am I trying to achieve?…"/>
          <p:cNvSpPr txBox="1">
            <a:spLocks noGrp="1"/>
          </p:cNvSpPr>
          <p:nvPr>
            <p:ph type="body" idx="1"/>
          </p:nvPr>
        </p:nvSpPr>
        <p:spPr>
          <a:prstGeom prst="rect">
            <a:avLst/>
          </a:prstGeom>
        </p:spPr>
        <p:txBody>
          <a:bodyPr/>
          <a:lstStyle/>
          <a:p>
            <a:pPr>
              <a:defRPr>
                <a:latin typeface="Graphik"/>
                <a:ea typeface="Graphik"/>
                <a:cs typeface="Graphik"/>
                <a:sym typeface="Graphik"/>
              </a:defRPr>
            </a:pPr>
            <a:r>
              <a:t>What am I trying to achieve?</a:t>
            </a:r>
          </a:p>
          <a:p>
            <a:pPr>
              <a:defRPr>
                <a:latin typeface="Graphik"/>
                <a:ea typeface="Graphik"/>
                <a:cs typeface="Graphik"/>
                <a:sym typeface="Graphik"/>
              </a:defRPr>
            </a:pPr>
            <a:r>
              <a:t>How will I know a change is an improvement?</a:t>
            </a:r>
          </a:p>
          <a:p>
            <a:pPr>
              <a:defRPr>
                <a:latin typeface="Graphik"/>
                <a:ea typeface="Graphik"/>
                <a:cs typeface="Graphik"/>
                <a:sym typeface="Graphik"/>
              </a:defRPr>
            </a:pPr>
            <a:r>
              <a:t>What changes can I make that will result in the improvement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WBPA QIP"/>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WBPA QIP</a:t>
            </a:r>
          </a:p>
        </p:txBody>
      </p:sp>
      <p:sp>
        <p:nvSpPr>
          <p:cNvPr id="183" name="Expect to do in ST1-ST2, ideally during GP placement…"/>
          <p:cNvSpPr txBox="1">
            <a:spLocks noGrp="1"/>
          </p:cNvSpPr>
          <p:nvPr>
            <p:ph type="body" idx="1"/>
          </p:nvPr>
        </p:nvSpPr>
        <p:spPr>
          <a:prstGeom prst="rect">
            <a:avLst/>
          </a:prstGeom>
        </p:spPr>
        <p:txBody>
          <a:bodyPr/>
          <a:lstStyle/>
          <a:p>
            <a:pPr>
              <a:defRPr>
                <a:latin typeface="Graphik"/>
                <a:ea typeface="Graphik"/>
                <a:cs typeface="Graphik"/>
                <a:sym typeface="Graphik"/>
              </a:defRPr>
            </a:pPr>
            <a:r>
              <a:t>Expect to do in ST1-ST2, ideally during GP placement</a:t>
            </a:r>
          </a:p>
          <a:p>
            <a:pPr>
              <a:defRPr>
                <a:latin typeface="Graphik"/>
                <a:ea typeface="Graphik"/>
                <a:cs typeface="Graphik"/>
                <a:sym typeface="Graphik"/>
              </a:defRPr>
            </a:pPr>
            <a:r>
              <a:t>Marked against agreed standards in a similar way to COTS and mini-CEX’s</a:t>
            </a:r>
          </a:p>
          <a:p>
            <a:pPr>
              <a:defRPr>
                <a:latin typeface="Graphik"/>
                <a:ea typeface="Graphik"/>
                <a:cs typeface="Graphik"/>
                <a:sym typeface="Graphik"/>
              </a:defRPr>
            </a:pPr>
            <a:r>
              <a:t>No pass or fail but will contribute to evidence in the related competencies: (Fitness to practice; maintaining performance learning and teaching; data gathering and interpretation ; working with colleagues and in teams; organisation management and leadership)</a:t>
            </a:r>
          </a:p>
          <a:p>
            <a:pPr>
              <a:defRPr>
                <a:latin typeface="Graphik"/>
                <a:ea typeface="Graphik"/>
                <a:cs typeface="Graphik"/>
                <a:sym typeface="Graphik"/>
              </a:defRPr>
            </a:pPr>
            <a:r>
              <a:t>Trainees write up project and share with ES. No further changes made. ES provides feedback (may be aware of impact in practice)</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Unsatisfactory project"/>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Unsatisfactory project</a:t>
            </a:r>
          </a:p>
        </p:txBody>
      </p:sp>
      <p:sp>
        <p:nvSpPr>
          <p:cNvPr id="186" name="No team engagement…"/>
          <p:cNvSpPr txBox="1">
            <a:spLocks noGrp="1"/>
          </p:cNvSpPr>
          <p:nvPr>
            <p:ph type="body" idx="1"/>
          </p:nvPr>
        </p:nvSpPr>
        <p:spPr>
          <a:prstGeom prst="rect">
            <a:avLst/>
          </a:prstGeom>
        </p:spPr>
        <p:txBody>
          <a:bodyPr/>
          <a:lstStyle/>
          <a:p>
            <a:pPr>
              <a:defRPr>
                <a:latin typeface="Graphik"/>
                <a:ea typeface="Graphik"/>
                <a:cs typeface="Graphik"/>
                <a:sym typeface="Graphik"/>
              </a:defRPr>
            </a:pPr>
            <a:r>
              <a:t>No team engagement</a:t>
            </a:r>
          </a:p>
          <a:p>
            <a:pPr>
              <a:defRPr>
                <a:latin typeface="Graphik"/>
                <a:ea typeface="Graphik"/>
                <a:cs typeface="Graphik"/>
                <a:sym typeface="Graphik"/>
              </a:defRPr>
            </a:pPr>
            <a:r>
              <a:t>No engagement of stakeholders (people affected by change including patients)</a:t>
            </a:r>
          </a:p>
          <a:p>
            <a:pPr>
              <a:defRPr>
                <a:latin typeface="Graphik"/>
                <a:ea typeface="Graphik"/>
                <a:cs typeface="Graphik"/>
                <a:sym typeface="Graphik"/>
              </a:defRPr>
            </a:pPr>
            <a:r>
              <a:t>No or minimal measurement</a:t>
            </a:r>
          </a:p>
          <a:p>
            <a:pPr>
              <a:defRPr>
                <a:latin typeface="Graphik"/>
                <a:ea typeface="Graphik"/>
                <a:cs typeface="Graphik"/>
                <a:sym typeface="Graphik"/>
              </a:defRPr>
            </a:pPr>
            <a:r>
              <a:t>No real attempt at implementing change, just a discussion that change should happen</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hueOff val="-245591"/>
            <a:satOff val="13830"/>
            <a:lumOff val="17557"/>
          </a:schemeClr>
        </a:solidFill>
        <a:effectLst/>
      </p:bgPr>
    </p:bg>
    <p:spTree>
      <p:nvGrpSpPr>
        <p:cNvPr id="1" name=""/>
        <p:cNvGrpSpPr/>
        <p:nvPr/>
      </p:nvGrpSpPr>
      <p:grpSpPr>
        <a:xfrm>
          <a:off x="0" y="0"/>
          <a:ext cx="0" cy="0"/>
          <a:chOff x="0" y="0"/>
          <a:chExt cx="0" cy="0"/>
        </a:xfrm>
      </p:grpSpPr>
      <p:sp>
        <p:nvSpPr>
          <p:cNvPr id="188" name="QIP Template &amp;…"/>
          <p:cNvSpPr txBox="1">
            <a:spLocks noGrp="1"/>
          </p:cNvSpPr>
          <p:nvPr>
            <p:ph type="title"/>
          </p:nvPr>
        </p:nvSpPr>
        <p:spPr>
          <a:prstGeom prst="rect">
            <a:avLst/>
          </a:prstGeom>
        </p:spPr>
        <p:txBody>
          <a:bodyPr/>
          <a:lstStyle/>
          <a:p>
            <a:pPr>
              <a:defRPr>
                <a:latin typeface="Graphik"/>
                <a:ea typeface="Graphik"/>
                <a:cs typeface="Graphik"/>
                <a:sym typeface="Graphik"/>
              </a:defRPr>
            </a:pPr>
            <a:r>
              <a:t>QIP Template &amp; </a:t>
            </a:r>
          </a:p>
          <a:p>
            <a:pPr>
              <a:defRPr>
                <a:latin typeface="Graphik"/>
                <a:ea typeface="Graphik"/>
                <a:cs typeface="Graphik"/>
                <a:sym typeface="Graphik"/>
              </a:defRPr>
            </a:pPr>
            <a:r>
              <a:t>Feedback Level Descriptors</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he GP Trainee Assessment Framework"/>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The GP Trainee Assessment Framework</a:t>
            </a:r>
          </a:p>
        </p:txBody>
      </p:sp>
      <p:sp>
        <p:nvSpPr>
          <p:cNvPr id="191" name="Project Title and why it was chosen…"/>
          <p:cNvSpPr txBox="1">
            <a:spLocks noGrp="1"/>
          </p:cNvSpPr>
          <p:nvPr>
            <p:ph type="body" idx="1"/>
          </p:nvPr>
        </p:nvSpPr>
        <p:spPr>
          <a:prstGeom prst="rect">
            <a:avLst/>
          </a:prstGeom>
        </p:spPr>
        <p:txBody>
          <a:bodyPr/>
          <a:lstStyle/>
          <a:p>
            <a:pPr marL="859027" indent="-859027" defTabSz="2170121">
              <a:spcBef>
                <a:spcPts val="2100"/>
              </a:spcBef>
              <a:buClr>
                <a:srgbClr val="000000"/>
              </a:buClr>
              <a:buSzPct val="100000"/>
              <a:buAutoNum type="arabicPeriod"/>
              <a:defRPr sz="3916">
                <a:latin typeface="Graphik"/>
                <a:ea typeface="Graphik"/>
                <a:cs typeface="Graphik"/>
                <a:sym typeface="Graphik"/>
              </a:defRPr>
            </a:pPr>
            <a:r>
              <a:t>Project Title and why it was chosen</a:t>
            </a:r>
          </a:p>
          <a:p>
            <a:pPr marL="859027" indent="-859027" defTabSz="2170121">
              <a:spcBef>
                <a:spcPts val="2100"/>
              </a:spcBef>
              <a:buClr>
                <a:srgbClr val="000000"/>
              </a:buClr>
              <a:buSzPct val="100000"/>
              <a:buAutoNum type="arabicPeriod"/>
              <a:defRPr sz="3916">
                <a:latin typeface="Graphik"/>
                <a:ea typeface="Graphik"/>
                <a:cs typeface="Graphik"/>
                <a:sym typeface="Graphik"/>
              </a:defRPr>
            </a:pPr>
            <a:r>
              <a:t>Project Aim</a:t>
            </a:r>
          </a:p>
          <a:p>
            <a:pPr marL="859027" indent="-859027" defTabSz="2170121">
              <a:spcBef>
                <a:spcPts val="2100"/>
              </a:spcBef>
              <a:buClr>
                <a:srgbClr val="000000"/>
              </a:buClr>
              <a:buSzPct val="100000"/>
              <a:buAutoNum type="arabicPeriod"/>
              <a:defRPr sz="3916">
                <a:latin typeface="Graphik"/>
                <a:ea typeface="Graphik"/>
                <a:cs typeface="Graphik"/>
                <a:sym typeface="Graphik"/>
              </a:defRPr>
            </a:pPr>
            <a:r>
              <a:t>Describe what baseline data or information you gathered</a:t>
            </a:r>
          </a:p>
          <a:p>
            <a:pPr marL="859027" indent="-859027" defTabSz="2170121">
              <a:spcBef>
                <a:spcPts val="2100"/>
              </a:spcBef>
              <a:buClr>
                <a:srgbClr val="000000"/>
              </a:buClr>
              <a:buSzPct val="100000"/>
              <a:buAutoNum type="arabicPeriod"/>
              <a:defRPr sz="3916">
                <a:latin typeface="Graphik"/>
                <a:ea typeface="Graphik"/>
                <a:cs typeface="Graphik"/>
                <a:sym typeface="Graphik"/>
              </a:defRPr>
            </a:pPr>
            <a:r>
              <a:t>Describe what subsequent data or information you gathered</a:t>
            </a:r>
          </a:p>
          <a:p>
            <a:pPr marL="859027" indent="-859027" defTabSz="2170121">
              <a:spcBef>
                <a:spcPts val="2100"/>
              </a:spcBef>
              <a:buClr>
                <a:srgbClr val="000000"/>
              </a:buClr>
              <a:buSzPct val="100000"/>
              <a:buAutoNum type="arabicPeriod"/>
              <a:defRPr sz="3916">
                <a:latin typeface="Graphik"/>
                <a:ea typeface="Graphik"/>
                <a:cs typeface="Graphik"/>
                <a:sym typeface="Graphik"/>
              </a:defRPr>
            </a:pPr>
            <a:r>
              <a:t>How did you plan and test out your changes?</a:t>
            </a:r>
          </a:p>
          <a:p>
            <a:pPr marL="859027" indent="-859027" defTabSz="2170121">
              <a:spcBef>
                <a:spcPts val="2100"/>
              </a:spcBef>
              <a:buClr>
                <a:srgbClr val="000000"/>
              </a:buClr>
              <a:buSzPct val="100000"/>
              <a:buAutoNum type="arabicPeriod"/>
              <a:defRPr sz="3916">
                <a:latin typeface="Graphik"/>
                <a:ea typeface="Graphik"/>
                <a:cs typeface="Graphik"/>
                <a:sym typeface="Graphik"/>
              </a:defRPr>
            </a:pPr>
            <a:r>
              <a:t>How have you engaged the team, patients and other stakeholders throughout the project?</a:t>
            </a:r>
          </a:p>
          <a:p>
            <a:pPr marL="859027" indent="-859027" defTabSz="2170121">
              <a:spcBef>
                <a:spcPts val="2100"/>
              </a:spcBef>
              <a:buClr>
                <a:srgbClr val="000000"/>
              </a:buClr>
              <a:buSzPct val="100000"/>
              <a:buAutoNum type="arabicPeriod"/>
              <a:defRPr sz="3916">
                <a:latin typeface="Graphik"/>
                <a:ea typeface="Graphik"/>
                <a:cs typeface="Graphik"/>
                <a:sym typeface="Graphik"/>
              </a:defRPr>
            </a:pPr>
            <a:r>
              <a:t>Summarise the changes as a result of your work and how these will be maintained</a:t>
            </a:r>
          </a:p>
          <a:p>
            <a:pPr marL="859027" indent="-859027" defTabSz="2170121">
              <a:spcBef>
                <a:spcPts val="2100"/>
              </a:spcBef>
              <a:buClr>
                <a:srgbClr val="000000"/>
              </a:buClr>
              <a:buSzPct val="100000"/>
              <a:buAutoNum type="arabicPeriod"/>
              <a:defRPr sz="3916">
                <a:latin typeface="Graphik"/>
                <a:ea typeface="Graphik"/>
                <a:cs typeface="Graphik"/>
                <a:sym typeface="Graphik"/>
              </a:defRPr>
            </a:pPr>
            <a:r>
              <a:t>What have you learnt and have you got any outstanding learning needs?</a:t>
            </a:r>
          </a:p>
          <a:p>
            <a:pPr marL="859027" indent="-859027" defTabSz="2170121">
              <a:spcBef>
                <a:spcPts val="2100"/>
              </a:spcBef>
              <a:buClr>
                <a:srgbClr val="000000"/>
              </a:buClr>
              <a:buSzPct val="100000"/>
              <a:buAutoNum type="arabicPeriod"/>
              <a:defRPr sz="3916">
                <a:latin typeface="Graphik"/>
                <a:ea typeface="Graphik"/>
                <a:cs typeface="Graphik"/>
                <a:sym typeface="Graphik"/>
              </a:defRPr>
            </a:pPr>
            <a:r>
              <a:t>Overall competence at which the trainee has shown that they are performing is assessed at the end</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1. Project Title and why it was chosen"/>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1. Project Title and why it was chosen</a:t>
            </a:r>
          </a:p>
        </p:txBody>
      </p:sp>
      <p:sp>
        <p:nvSpPr>
          <p:cNvPr id="194" name="You should explain what trigger (case, data or events) led you to look at this area…"/>
          <p:cNvSpPr txBox="1">
            <a:spLocks noGrp="1"/>
          </p:cNvSpPr>
          <p:nvPr>
            <p:ph type="body" idx="1"/>
          </p:nvPr>
        </p:nvSpPr>
        <p:spPr>
          <a:prstGeom prst="rect">
            <a:avLst/>
          </a:prstGeom>
        </p:spPr>
        <p:txBody>
          <a:bodyPr/>
          <a:lstStyle/>
          <a:p>
            <a:pPr>
              <a:defRPr>
                <a:latin typeface="Graphik"/>
                <a:ea typeface="Graphik"/>
                <a:cs typeface="Graphik"/>
                <a:sym typeface="Graphik"/>
              </a:defRPr>
            </a:pPr>
            <a:r>
              <a:t>You should explain what trigger (case, data or events) led you to look at this area</a:t>
            </a:r>
          </a:p>
          <a:p>
            <a:pPr>
              <a:defRPr>
                <a:latin typeface="Graphik"/>
                <a:ea typeface="Graphik"/>
                <a:cs typeface="Graphik"/>
                <a:sym typeface="Graphik"/>
              </a:defRPr>
            </a:pPr>
            <a:r>
              <a:t>You should comment on the likely impact of this on patients, and review the guidance or evidence that is relevant to the area (e.g. a literature review)</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Below expectations…"/>
          <p:cNvSpPr txBox="1">
            <a:spLocks noGrp="1"/>
          </p:cNvSpPr>
          <p:nvPr>
            <p:ph type="body" idx="1"/>
          </p:nvPr>
        </p:nvSpPr>
        <p:spPr>
          <a:prstGeom prst="rect">
            <a:avLst/>
          </a:prstGeom>
        </p:spPr>
        <p:txBody>
          <a:bodyPr/>
          <a:lstStyle/>
          <a:p>
            <a:pPr marL="376809" indent="-376809" defTabSz="1682453">
              <a:spcBef>
                <a:spcPts val="1600"/>
              </a:spcBef>
              <a:defRPr sz="3036" b="1">
                <a:latin typeface="Graphik"/>
                <a:ea typeface="Graphik"/>
                <a:cs typeface="Graphik"/>
                <a:sym typeface="Graphik"/>
              </a:defRPr>
            </a:pPr>
            <a:r>
              <a:t>Below expectations</a:t>
            </a:r>
          </a:p>
          <a:p>
            <a:pPr marL="753618" lvl="1" indent="-376809" defTabSz="1682453">
              <a:spcBef>
                <a:spcPts val="1600"/>
              </a:spcBef>
              <a:defRPr sz="3036">
                <a:latin typeface="Graphik"/>
                <a:ea typeface="Graphik"/>
                <a:cs typeface="Graphik"/>
                <a:sym typeface="Graphik"/>
              </a:defRPr>
            </a:pPr>
            <a:r>
              <a:t>Title is unclear or confusing, or has no significant justification based on links to personal or practice needs</a:t>
            </a:r>
          </a:p>
          <a:p>
            <a:pPr marL="753618" lvl="1" indent="-376809" defTabSz="1682453">
              <a:spcBef>
                <a:spcPts val="1600"/>
              </a:spcBef>
              <a:defRPr sz="3036">
                <a:latin typeface="Graphik"/>
                <a:ea typeface="Graphik"/>
                <a:cs typeface="Graphik"/>
                <a:sym typeface="Graphik"/>
              </a:defRPr>
            </a:pPr>
            <a:r>
              <a:t>There is no reflection on the known guidance or evidence relating to this area. There is no consideration of the impact on patients</a:t>
            </a:r>
          </a:p>
          <a:p>
            <a:pPr marL="376809" indent="-376809" defTabSz="1682453">
              <a:spcBef>
                <a:spcPts val="1600"/>
              </a:spcBef>
              <a:defRPr sz="3036" b="1">
                <a:latin typeface="Graphik"/>
                <a:ea typeface="Graphik"/>
                <a:cs typeface="Graphik"/>
                <a:sym typeface="Graphik"/>
              </a:defRPr>
            </a:pPr>
            <a:r>
              <a:t>Meets expectations </a:t>
            </a:r>
          </a:p>
          <a:p>
            <a:pPr marL="753618" lvl="1" indent="-376809" defTabSz="1682453">
              <a:spcBef>
                <a:spcPts val="1600"/>
              </a:spcBef>
              <a:defRPr sz="3036">
                <a:latin typeface="Graphik"/>
                <a:ea typeface="Graphik"/>
                <a:cs typeface="Graphik"/>
                <a:sym typeface="Graphik"/>
              </a:defRPr>
            </a:pPr>
            <a:r>
              <a:t>Clear title which is understandable, and has a link to personal or practice needs</a:t>
            </a:r>
          </a:p>
          <a:p>
            <a:pPr marL="753618" lvl="1" indent="-376809" defTabSz="1682453">
              <a:spcBef>
                <a:spcPts val="1600"/>
              </a:spcBef>
              <a:defRPr sz="3036">
                <a:latin typeface="Graphik"/>
                <a:ea typeface="Graphik"/>
                <a:cs typeface="Graphik"/>
                <a:sym typeface="Graphik"/>
              </a:defRPr>
            </a:pPr>
            <a:r>
              <a:t>There is reference to some appropriate guidance and/or to evidence</a:t>
            </a:r>
          </a:p>
          <a:p>
            <a:pPr marL="753618" lvl="1" indent="-376809" defTabSz="1682453">
              <a:spcBef>
                <a:spcPts val="1600"/>
              </a:spcBef>
              <a:defRPr sz="3036">
                <a:latin typeface="Graphik"/>
                <a:ea typeface="Graphik"/>
                <a:cs typeface="Graphik"/>
                <a:sym typeface="Graphik"/>
              </a:defRPr>
            </a:pPr>
            <a:r>
              <a:t>There is consideration of the impact of the QIA on patients</a:t>
            </a:r>
          </a:p>
          <a:p>
            <a:pPr marL="376809" indent="-376809" defTabSz="1682453">
              <a:spcBef>
                <a:spcPts val="1600"/>
              </a:spcBef>
              <a:defRPr sz="3036" b="1">
                <a:latin typeface="Graphik"/>
                <a:ea typeface="Graphik"/>
                <a:cs typeface="Graphik"/>
                <a:sym typeface="Graphik"/>
              </a:defRPr>
            </a:pPr>
            <a:r>
              <a:t>Above expectations </a:t>
            </a:r>
          </a:p>
          <a:p>
            <a:pPr marL="753618" lvl="1" indent="-376809" defTabSz="1682453">
              <a:spcBef>
                <a:spcPts val="1600"/>
              </a:spcBef>
              <a:defRPr sz="3036">
                <a:latin typeface="Graphik"/>
                <a:ea typeface="Graphik"/>
                <a:cs typeface="Graphik"/>
                <a:sym typeface="Graphik"/>
              </a:defRPr>
            </a:pPr>
            <a:r>
              <a:t>The title and reasons are clear and are based on an identified practice need or clear personal experience</a:t>
            </a:r>
          </a:p>
          <a:p>
            <a:pPr marL="753618" lvl="1" indent="-376809" defTabSz="1682453">
              <a:spcBef>
                <a:spcPts val="1600"/>
              </a:spcBef>
              <a:defRPr sz="3036">
                <a:latin typeface="Graphik"/>
                <a:ea typeface="Graphik"/>
                <a:cs typeface="Graphik"/>
                <a:sym typeface="Graphik"/>
              </a:defRPr>
            </a:pPr>
            <a:r>
              <a:t>The guidance and evidence that is identified is appropriate, clear and well chosen (not excessive)</a:t>
            </a:r>
          </a:p>
          <a:p>
            <a:pPr marL="753618" lvl="1" indent="-376809" defTabSz="1682453">
              <a:spcBef>
                <a:spcPts val="1600"/>
              </a:spcBef>
              <a:defRPr sz="3036">
                <a:latin typeface="Graphik"/>
                <a:ea typeface="Graphik"/>
                <a:cs typeface="Graphik"/>
                <a:sym typeface="Graphik"/>
              </a:defRPr>
            </a:pPr>
            <a:r>
              <a:t>The assessment of impact on patients includes reference to prevalence/ incidence and severity etc</a:t>
            </a:r>
          </a:p>
          <a:p>
            <a:pPr marL="753618" lvl="1" indent="-376809" defTabSz="1682453">
              <a:spcBef>
                <a:spcPts val="1600"/>
              </a:spcBef>
              <a:defRPr sz="3036">
                <a:latin typeface="Graphik"/>
                <a:ea typeface="Graphik"/>
                <a:cs typeface="Graphik"/>
                <a:sym typeface="Graphik"/>
              </a:defRPr>
            </a:pPr>
            <a:r>
              <a:t>Assessment of impact considers how teamwork has been made more effective</a:t>
            </a:r>
          </a:p>
        </p:txBody>
      </p:sp>
      <p:sp>
        <p:nvSpPr>
          <p:cNvPr id="197" name="Project Title and why it was chosen"/>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2438400">
              <a:lnSpc>
                <a:spcPct val="80000"/>
              </a:lnSpc>
              <a:defRPr b="1">
                <a:latin typeface="Graphik"/>
                <a:ea typeface="Graphik"/>
                <a:cs typeface="Graphik"/>
                <a:sym typeface="Graphik"/>
              </a:defRPr>
            </a:lvl1pPr>
          </a:lstStyle>
          <a:p>
            <a:r>
              <a:t>Project Title and why it was chosen</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2. Project aim"/>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2. Project aim</a:t>
            </a:r>
          </a:p>
        </p:txBody>
      </p:sp>
      <p:sp>
        <p:nvSpPr>
          <p:cNvPr id="200" name="When explaining your project aim, consider what you are trying to accomplish, how will you know that a change is an improvement and what change you could make that would result in an improvement in patient safety or patient care?"/>
          <p:cNvSpPr txBox="1">
            <a:spLocks noGrp="1"/>
          </p:cNvSpPr>
          <p:nvPr>
            <p:ph type="body" idx="1"/>
          </p:nvPr>
        </p:nvSpPr>
        <p:spPr>
          <a:prstGeom prst="rect">
            <a:avLst/>
          </a:prstGeom>
        </p:spPr>
        <p:txBody>
          <a:bodyPr/>
          <a:lstStyle>
            <a:lvl1pPr>
              <a:defRPr>
                <a:latin typeface="Graphik"/>
                <a:ea typeface="Graphik"/>
                <a:cs typeface="Graphik"/>
                <a:sym typeface="Graphik"/>
              </a:defRPr>
            </a:lvl1pPr>
          </a:lstStyle>
          <a:p>
            <a:r>
              <a:t>When explaining your project aim, consider what you are trying to accomplish, how will you know that a change is an improvement and what change you could make that would result in an improvement in patient safety or patient care?</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Below expectations…"/>
          <p:cNvSpPr txBox="1">
            <a:spLocks noGrp="1"/>
          </p:cNvSpPr>
          <p:nvPr>
            <p:ph type="body" idx="1"/>
          </p:nvPr>
        </p:nvSpPr>
        <p:spPr>
          <a:prstGeom prst="rect">
            <a:avLst/>
          </a:prstGeom>
        </p:spPr>
        <p:txBody>
          <a:bodyPr/>
          <a:lstStyle/>
          <a:p>
            <a:pPr marL="393192" indent="-393192" defTabSz="1755604">
              <a:spcBef>
                <a:spcPts val="1700"/>
              </a:spcBef>
              <a:defRPr sz="3168" b="1">
                <a:latin typeface="Graphik"/>
                <a:ea typeface="Graphik"/>
                <a:cs typeface="Graphik"/>
                <a:sym typeface="Graphik"/>
              </a:defRPr>
            </a:pPr>
            <a:r>
              <a:t>Below expectations </a:t>
            </a:r>
          </a:p>
          <a:p>
            <a:pPr marL="786384" lvl="1" indent="-393192" defTabSz="1755604">
              <a:spcBef>
                <a:spcPts val="1700"/>
              </a:spcBef>
              <a:defRPr sz="3168">
                <a:latin typeface="Graphik"/>
                <a:ea typeface="Graphik"/>
                <a:cs typeface="Graphik"/>
                <a:sym typeface="Graphik"/>
              </a:defRPr>
            </a:pPr>
            <a:r>
              <a:t>The aim is vague with no specific goal or time frame.</a:t>
            </a:r>
          </a:p>
          <a:p>
            <a:pPr marL="786384" lvl="1" indent="-393192" defTabSz="1755604">
              <a:spcBef>
                <a:spcPts val="1700"/>
              </a:spcBef>
              <a:defRPr sz="3168">
                <a:latin typeface="Graphik"/>
                <a:ea typeface="Graphik"/>
                <a:cs typeface="Graphik"/>
                <a:sym typeface="Graphik"/>
              </a:defRPr>
            </a:pPr>
            <a:r>
              <a:t>There is no clear consideration of what is being accomplished or that a suggested change is an improvement.</a:t>
            </a:r>
          </a:p>
          <a:p>
            <a:pPr marL="786384" lvl="1" indent="-393192" defTabSz="1755604">
              <a:spcBef>
                <a:spcPts val="1700"/>
              </a:spcBef>
              <a:defRPr sz="3168">
                <a:latin typeface="Graphik"/>
                <a:ea typeface="Graphik"/>
                <a:cs typeface="Graphik"/>
                <a:sym typeface="Graphik"/>
              </a:defRPr>
            </a:pPr>
            <a:r>
              <a:t>It is not clear how the project will improve patient safety or patient care</a:t>
            </a:r>
          </a:p>
          <a:p>
            <a:pPr marL="393192" indent="-393192" defTabSz="1755604">
              <a:spcBef>
                <a:spcPts val="1700"/>
              </a:spcBef>
              <a:defRPr sz="3168" b="1">
                <a:latin typeface="Graphik"/>
                <a:ea typeface="Graphik"/>
                <a:cs typeface="Graphik"/>
                <a:sym typeface="Graphik"/>
              </a:defRPr>
            </a:pPr>
            <a:r>
              <a:t>Meets expectations </a:t>
            </a:r>
          </a:p>
          <a:p>
            <a:pPr marL="786384" lvl="1" indent="-393192" defTabSz="1755604">
              <a:spcBef>
                <a:spcPts val="1700"/>
              </a:spcBef>
              <a:defRPr sz="3168">
                <a:latin typeface="Graphik"/>
                <a:ea typeface="Graphik"/>
                <a:cs typeface="Graphik"/>
                <a:sym typeface="Graphik"/>
              </a:defRPr>
            </a:pPr>
            <a:r>
              <a:t>The goal set is specific with a clear time frame</a:t>
            </a:r>
          </a:p>
          <a:p>
            <a:pPr marL="786384" lvl="1" indent="-393192" defTabSz="1755604">
              <a:spcBef>
                <a:spcPts val="1700"/>
              </a:spcBef>
              <a:defRPr sz="3168">
                <a:latin typeface="Graphik"/>
                <a:ea typeface="Graphik"/>
                <a:cs typeface="Graphik"/>
                <a:sym typeface="Graphik"/>
              </a:defRPr>
            </a:pPr>
            <a:r>
              <a:t>There is consideration of what is being accomplished or that a suggested change is an improvement</a:t>
            </a:r>
          </a:p>
          <a:p>
            <a:pPr marL="786384" lvl="1" indent="-393192" defTabSz="1755604">
              <a:spcBef>
                <a:spcPts val="1700"/>
              </a:spcBef>
              <a:defRPr sz="3168">
                <a:latin typeface="Graphik"/>
                <a:ea typeface="Graphik"/>
                <a:cs typeface="Graphik"/>
                <a:sym typeface="Graphik"/>
              </a:defRPr>
            </a:pPr>
            <a:r>
              <a:t>There is some suggestion that there is a connection with patient safety and/or patient care</a:t>
            </a:r>
          </a:p>
          <a:p>
            <a:pPr marL="393192" indent="-393192" defTabSz="1755604">
              <a:spcBef>
                <a:spcPts val="1700"/>
              </a:spcBef>
              <a:defRPr sz="3168" b="1">
                <a:latin typeface="Graphik"/>
                <a:ea typeface="Graphik"/>
                <a:cs typeface="Graphik"/>
                <a:sym typeface="Graphik"/>
              </a:defRPr>
            </a:pPr>
            <a:r>
              <a:t>Above expectations </a:t>
            </a:r>
          </a:p>
          <a:p>
            <a:pPr marL="786384" lvl="1" indent="-393192" defTabSz="1755604">
              <a:spcBef>
                <a:spcPts val="1700"/>
              </a:spcBef>
              <a:defRPr sz="3168">
                <a:latin typeface="Graphik"/>
                <a:ea typeface="Graphik"/>
                <a:cs typeface="Graphik"/>
                <a:sym typeface="Graphik"/>
              </a:defRPr>
            </a:pPr>
            <a:r>
              <a:t>The aim is summarised in a SMART (Specific, Measurable, Achievable, Relevant and Time defined) format</a:t>
            </a:r>
          </a:p>
          <a:p>
            <a:pPr marL="786384" lvl="1" indent="-393192" defTabSz="1755604">
              <a:spcBef>
                <a:spcPts val="1700"/>
              </a:spcBef>
              <a:defRPr sz="3168">
                <a:latin typeface="Graphik"/>
                <a:ea typeface="Graphik"/>
                <a:cs typeface="Graphik"/>
                <a:sym typeface="Graphik"/>
              </a:defRPr>
            </a:pPr>
            <a:r>
              <a:t>There is clear consideration of what is being accomplished and that a suggested change is an improvement</a:t>
            </a:r>
          </a:p>
          <a:p>
            <a:pPr marL="786384" lvl="1" indent="-393192" defTabSz="1755604">
              <a:spcBef>
                <a:spcPts val="1700"/>
              </a:spcBef>
              <a:defRPr sz="3168">
                <a:latin typeface="Graphik"/>
                <a:ea typeface="Graphik"/>
                <a:cs typeface="Graphik"/>
                <a:sym typeface="Graphik"/>
              </a:defRPr>
            </a:pPr>
            <a:r>
              <a:t>It is clear how the project will improve patient safety or patient care</a:t>
            </a:r>
          </a:p>
        </p:txBody>
      </p:sp>
      <p:sp>
        <p:nvSpPr>
          <p:cNvPr id="203" name="Project aim"/>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Project aim</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3. Describe what baseline data or information you gathered"/>
          <p:cNvSpPr txBox="1">
            <a:spLocks noGrp="1"/>
          </p:cNvSpPr>
          <p:nvPr>
            <p:ph type="title"/>
          </p:nvPr>
        </p:nvSpPr>
        <p:spPr>
          <a:prstGeom prst="rect">
            <a:avLst/>
          </a:prstGeom>
        </p:spPr>
        <p:txBody>
          <a:bodyPr/>
          <a:lstStyle>
            <a:lvl1pPr defTabSz="1828800">
              <a:defRPr sz="6300" spc="-63">
                <a:latin typeface="Graphik"/>
                <a:ea typeface="Graphik"/>
                <a:cs typeface="Graphik"/>
                <a:sym typeface="Graphik"/>
              </a:defRPr>
            </a:lvl1pPr>
          </a:lstStyle>
          <a:p>
            <a:r>
              <a:t>3. Describe what baseline data or information you gathered</a:t>
            </a:r>
          </a:p>
        </p:txBody>
      </p:sp>
      <p:sp>
        <p:nvSpPr>
          <p:cNvPr id="206" name="You should explain how you understood the current position in order to decide that improvements were needed. Explain which QI tools or methods you used to fully understand the ‘problem’ you were trying to solve. Suitable methods would include QI tools fo"/>
          <p:cNvSpPr txBox="1">
            <a:spLocks noGrp="1"/>
          </p:cNvSpPr>
          <p:nvPr>
            <p:ph type="body" idx="1"/>
          </p:nvPr>
        </p:nvSpPr>
        <p:spPr>
          <a:prstGeom prst="rect">
            <a:avLst/>
          </a:prstGeom>
        </p:spPr>
        <p:txBody>
          <a:bodyPr/>
          <a:lstStyle/>
          <a:p>
            <a:pPr>
              <a:defRPr>
                <a:latin typeface="Graphik"/>
                <a:ea typeface="Graphik"/>
                <a:cs typeface="Graphik"/>
                <a:sym typeface="Graphik"/>
              </a:defRPr>
            </a:pPr>
            <a:r>
              <a:t>You should explain how you understood the current position in order to decide that improvements were needed. Explain which QI tools or methods you used to fully understand the ‘problem’ you were trying to solve. Suitable methods would include QI tools for example; assessing baseline data, process-mapping, conducting a survey and using fishbone analysis.</a:t>
            </a:r>
          </a:p>
          <a:p>
            <a:pPr>
              <a:defRPr>
                <a:latin typeface="Graphik"/>
                <a:ea typeface="Graphik"/>
                <a:cs typeface="Graphik"/>
                <a:sym typeface="Graphik"/>
              </a:defRPr>
            </a:pPr>
            <a:r>
              <a:t>Quality improvement requires attempting to measure some change, though the nature of the measurement will be different in different projects and some data could be available before the start of your personal involvement.</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he trainee is in good position to identify areas of practice that frustrate them and that possibly have an impact on patient safety. During their primary care posts in ST1 /2 they are required to complete a quality improvement project with the aim of im"/>
          <p:cNvSpPr txBox="1">
            <a:spLocks noGrp="1"/>
          </p:cNvSpPr>
          <p:nvPr>
            <p:ph type="body" idx="1"/>
          </p:nvPr>
        </p:nvSpPr>
        <p:spPr>
          <a:prstGeom prst="rect">
            <a:avLst/>
          </a:prstGeom>
        </p:spPr>
        <p:txBody>
          <a:bodyPr/>
          <a:lstStyle>
            <a:lvl1pPr defTabSz="975360">
              <a:defRPr sz="3920">
                <a:latin typeface="Graphik"/>
                <a:ea typeface="Graphik"/>
                <a:cs typeface="Graphik"/>
                <a:sym typeface="Graphik"/>
              </a:defRPr>
            </a:lvl1pPr>
          </a:lstStyle>
          <a:p>
            <a:r>
              <a:t>The trainee is in good position to identify areas of practice that frustrate them and that possibly have an impact on patient safety. During their primary care posts in ST1 /2 they are required to complete a quality improvement project with the aim of improving patient care. Audit is a type of QIP as both look at the quality of care provided with the aim of improving it and both require measurements to demonstrate change. More generally, QIPs can be about making small incremental changes and measurements which may be done weekly to test the impact of the changes. In contrast an audit has set criteria, each with their own defined standards, and has two sets of measurements over a longer time period, to demonstrate a baseline and then improvement. Completing a QIP allows change to be tested both quickly and successfully and is easier to do in a short time frame, for example in a 4-6 month trainee post. The QIP should be written up in the relevant section on the Portfolio and the supervisor will both assess and discuss this with them</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Below expectations…"/>
          <p:cNvSpPr txBox="1">
            <a:spLocks noGrp="1"/>
          </p:cNvSpPr>
          <p:nvPr>
            <p:ph type="body" idx="1"/>
          </p:nvPr>
        </p:nvSpPr>
        <p:spPr>
          <a:prstGeom prst="rect">
            <a:avLst/>
          </a:prstGeom>
        </p:spPr>
        <p:txBody>
          <a:bodyPr/>
          <a:lstStyle/>
          <a:p>
            <a:pPr marL="376809" indent="-376809" defTabSz="1682453">
              <a:spcBef>
                <a:spcPts val="1600"/>
              </a:spcBef>
              <a:defRPr sz="3036" b="1">
                <a:latin typeface="Graphik"/>
                <a:ea typeface="Graphik"/>
                <a:cs typeface="Graphik"/>
                <a:sym typeface="Graphik"/>
              </a:defRPr>
            </a:pPr>
            <a:r>
              <a:t>Below expectations </a:t>
            </a:r>
          </a:p>
          <a:p>
            <a:pPr marL="753618" lvl="1" indent="-376809" defTabSz="1682453">
              <a:spcBef>
                <a:spcPts val="1600"/>
              </a:spcBef>
              <a:defRPr sz="3036">
                <a:latin typeface="Graphik"/>
                <a:ea typeface="Graphik"/>
                <a:cs typeface="Graphik"/>
                <a:sym typeface="Graphik"/>
              </a:defRPr>
            </a:pPr>
            <a:r>
              <a:t>Insufficient information is provided to demonstrate the ‘problem’ was fully understood prior to the improvement being designed and implemented</a:t>
            </a:r>
          </a:p>
          <a:p>
            <a:pPr marL="753618" lvl="1" indent="-376809" defTabSz="1682453">
              <a:spcBef>
                <a:spcPts val="1600"/>
              </a:spcBef>
              <a:defRPr sz="3036">
                <a:latin typeface="Graphik"/>
                <a:ea typeface="Graphik"/>
                <a:cs typeface="Graphik"/>
                <a:sym typeface="Graphik"/>
              </a:defRPr>
            </a:pPr>
            <a:r>
              <a:t>It is unclear which QIA process/processes or tools have been used or those used have not been followed through appropriately</a:t>
            </a:r>
          </a:p>
          <a:p>
            <a:pPr marL="376809" indent="-376809" defTabSz="1682453">
              <a:spcBef>
                <a:spcPts val="1600"/>
              </a:spcBef>
              <a:defRPr sz="3036" b="1">
                <a:latin typeface="Graphik"/>
                <a:ea typeface="Graphik"/>
                <a:cs typeface="Graphik"/>
                <a:sym typeface="Graphik"/>
              </a:defRPr>
            </a:pPr>
            <a:r>
              <a:t>Meets expectations</a:t>
            </a:r>
          </a:p>
          <a:p>
            <a:pPr marL="753618" lvl="1" indent="-376809" defTabSz="1682453">
              <a:spcBef>
                <a:spcPts val="1600"/>
              </a:spcBef>
              <a:defRPr sz="3036">
                <a:latin typeface="Graphik"/>
                <a:ea typeface="Graphik"/>
                <a:cs typeface="Graphik"/>
                <a:sym typeface="Graphik"/>
              </a:defRPr>
            </a:pPr>
            <a:r>
              <a:t>There is enough evidence obtained to demonstrate the ‘problem’ was fully understood prior to implementing improvements</a:t>
            </a:r>
          </a:p>
          <a:p>
            <a:pPr marL="753618" lvl="1" indent="-376809" defTabSz="1682453">
              <a:spcBef>
                <a:spcPts val="1600"/>
              </a:spcBef>
              <a:defRPr sz="3036">
                <a:latin typeface="Graphik"/>
                <a:ea typeface="Graphik"/>
                <a:cs typeface="Graphik"/>
                <a:sym typeface="Graphik"/>
              </a:defRPr>
            </a:pPr>
            <a:r>
              <a:t>There is a clear and appropriate use of a recognised QIA process/ processes or tools</a:t>
            </a:r>
          </a:p>
          <a:p>
            <a:pPr marL="376809" indent="-376809" defTabSz="1682453">
              <a:spcBef>
                <a:spcPts val="1600"/>
              </a:spcBef>
              <a:defRPr sz="3036" b="1">
                <a:latin typeface="Graphik"/>
                <a:ea typeface="Graphik"/>
                <a:cs typeface="Graphik"/>
                <a:sym typeface="Graphik"/>
              </a:defRPr>
            </a:pPr>
            <a:r>
              <a:t>Above expectations </a:t>
            </a:r>
          </a:p>
          <a:p>
            <a:pPr marL="753618" lvl="1" indent="-376809" defTabSz="1682453">
              <a:spcBef>
                <a:spcPts val="1600"/>
              </a:spcBef>
              <a:defRPr sz="3036">
                <a:latin typeface="Graphik"/>
                <a:ea typeface="Graphik"/>
                <a:cs typeface="Graphik"/>
                <a:sym typeface="Graphik"/>
              </a:defRPr>
            </a:pPr>
            <a:r>
              <a:t>The evidence which is obtained is well chosen and may be of different types using a range of QI tools. There is justification of the amount of evidence obtained (i.e. explanation of why there is not more or less evidence)</a:t>
            </a:r>
          </a:p>
          <a:p>
            <a:pPr marL="753618" lvl="1" indent="-376809" defTabSz="1682453">
              <a:spcBef>
                <a:spcPts val="1600"/>
              </a:spcBef>
              <a:defRPr sz="3036">
                <a:latin typeface="Graphik"/>
                <a:ea typeface="Graphik"/>
                <a:cs typeface="Graphik"/>
                <a:sym typeface="Graphik"/>
              </a:defRPr>
            </a:pPr>
            <a:r>
              <a:t>There is clear presentation of the evidence</a:t>
            </a:r>
          </a:p>
          <a:p>
            <a:pPr marL="753618" lvl="1" indent="-376809" defTabSz="1682453">
              <a:spcBef>
                <a:spcPts val="1600"/>
              </a:spcBef>
              <a:defRPr sz="3036">
                <a:latin typeface="Graphik"/>
                <a:ea typeface="Graphik"/>
                <a:cs typeface="Graphik"/>
                <a:sym typeface="Graphik"/>
              </a:defRPr>
            </a:pPr>
            <a:r>
              <a:t>The selection and use of tools for improvement has been well justified for the project</a:t>
            </a:r>
          </a:p>
        </p:txBody>
      </p:sp>
      <p:sp>
        <p:nvSpPr>
          <p:cNvPr id="209" name="Describe what baseline data or information you gathered"/>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2438400">
              <a:lnSpc>
                <a:spcPct val="80000"/>
              </a:lnSpc>
              <a:defRPr b="1">
                <a:latin typeface="Graphik"/>
                <a:ea typeface="Graphik"/>
                <a:cs typeface="Graphik"/>
                <a:sym typeface="Graphik"/>
              </a:defRPr>
            </a:lvl1pPr>
          </a:lstStyle>
          <a:p>
            <a:r>
              <a:t>Describe what baseline data or information you gathered</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4. Describe what subsequent data or information you gathered"/>
          <p:cNvSpPr txBox="1">
            <a:spLocks noGrp="1"/>
          </p:cNvSpPr>
          <p:nvPr>
            <p:ph type="title"/>
          </p:nvPr>
        </p:nvSpPr>
        <p:spPr>
          <a:prstGeom prst="rect">
            <a:avLst/>
          </a:prstGeom>
        </p:spPr>
        <p:txBody>
          <a:bodyPr/>
          <a:lstStyle>
            <a:lvl1pPr defTabSz="1731263">
              <a:defRPr sz="5964" spc="-59">
                <a:latin typeface="Graphik"/>
                <a:ea typeface="Graphik"/>
                <a:cs typeface="Graphik"/>
                <a:sym typeface="Graphik"/>
              </a:defRPr>
            </a:lvl1pPr>
          </a:lstStyle>
          <a:p>
            <a:r>
              <a:t>4. Describe what subsequent data or information you gathered</a:t>
            </a:r>
          </a:p>
        </p:txBody>
      </p:sp>
      <p:sp>
        <p:nvSpPr>
          <p:cNvPr id="212" name="How did you measure and evaluate the impact of change?…"/>
          <p:cNvSpPr txBox="1">
            <a:spLocks noGrp="1"/>
          </p:cNvSpPr>
          <p:nvPr>
            <p:ph type="body" idx="1"/>
          </p:nvPr>
        </p:nvSpPr>
        <p:spPr>
          <a:prstGeom prst="rect">
            <a:avLst/>
          </a:prstGeom>
        </p:spPr>
        <p:txBody>
          <a:bodyPr/>
          <a:lstStyle/>
          <a:p>
            <a:pPr>
              <a:defRPr>
                <a:latin typeface="Graphik"/>
                <a:ea typeface="Graphik"/>
                <a:cs typeface="Graphik"/>
                <a:sym typeface="Graphik"/>
              </a:defRPr>
            </a:pPr>
            <a:r>
              <a:t>How did you measure and evaluate the impact of change? </a:t>
            </a:r>
          </a:p>
          <a:p>
            <a:pPr>
              <a:defRPr>
                <a:latin typeface="Graphik"/>
                <a:ea typeface="Graphik"/>
                <a:cs typeface="Graphik"/>
                <a:sym typeface="Graphik"/>
              </a:defRPr>
            </a:pPr>
            <a:r>
              <a:t>Please share enough data to demonstrate outcomes; you may not need to share all your data</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Below expectations…"/>
          <p:cNvSpPr txBox="1">
            <a:spLocks noGrp="1"/>
          </p:cNvSpPr>
          <p:nvPr>
            <p:ph type="body" idx="1"/>
          </p:nvPr>
        </p:nvSpPr>
        <p:spPr>
          <a:prstGeom prst="rect">
            <a:avLst/>
          </a:prstGeom>
        </p:spPr>
        <p:txBody>
          <a:bodyPr/>
          <a:lstStyle/>
          <a:p>
            <a:pPr marL="431419" indent="-431419" defTabSz="1926287">
              <a:spcBef>
                <a:spcPts val="1800"/>
              </a:spcBef>
              <a:defRPr sz="3476" b="1">
                <a:latin typeface="Graphik"/>
                <a:ea typeface="Graphik"/>
                <a:cs typeface="Graphik"/>
                <a:sym typeface="Graphik"/>
              </a:defRPr>
            </a:pPr>
            <a:r>
              <a:t>Below expectations</a:t>
            </a:r>
          </a:p>
          <a:p>
            <a:pPr marL="862838" lvl="1" indent="-431419" defTabSz="1926287">
              <a:spcBef>
                <a:spcPts val="1800"/>
              </a:spcBef>
              <a:defRPr sz="3476">
                <a:latin typeface="Graphik"/>
                <a:ea typeface="Graphik"/>
                <a:cs typeface="Graphik"/>
                <a:sym typeface="Graphik"/>
              </a:defRPr>
            </a:pPr>
            <a:r>
              <a:t>The data shared is not capable of demonstrating the changes suggested e.g. because of the way it has been collected, or because the data is not appropriate</a:t>
            </a:r>
          </a:p>
          <a:p>
            <a:pPr marL="431419" indent="-431419" defTabSz="1926287">
              <a:spcBef>
                <a:spcPts val="1800"/>
              </a:spcBef>
              <a:defRPr sz="3476" b="1">
                <a:latin typeface="Graphik"/>
                <a:ea typeface="Graphik"/>
                <a:cs typeface="Graphik"/>
                <a:sym typeface="Graphik"/>
              </a:defRPr>
            </a:pPr>
            <a:r>
              <a:t>Meets expectations </a:t>
            </a:r>
          </a:p>
          <a:p>
            <a:pPr marL="862838" lvl="1" indent="-431419" defTabSz="1926287">
              <a:spcBef>
                <a:spcPts val="1800"/>
              </a:spcBef>
              <a:defRPr sz="3476">
                <a:latin typeface="Graphik"/>
                <a:ea typeface="Graphik"/>
                <a:cs typeface="Graphik"/>
                <a:sym typeface="Graphik"/>
              </a:defRPr>
            </a:pPr>
            <a:r>
              <a:t>The data provided is clear and the evaluation of the data is appropriate and considers other possible causes for the changes observed.  </a:t>
            </a:r>
          </a:p>
          <a:p>
            <a:pPr marL="862838" lvl="1" indent="-431419" defTabSz="1926287">
              <a:spcBef>
                <a:spcPts val="1800"/>
              </a:spcBef>
              <a:defRPr sz="3476">
                <a:latin typeface="Graphik"/>
                <a:ea typeface="Graphik"/>
                <a:cs typeface="Graphik"/>
                <a:sym typeface="Graphik"/>
              </a:defRPr>
            </a:pPr>
            <a:r>
              <a:t>Data collection is relevant and is collected over time though could have been more comprehensive.  </a:t>
            </a:r>
          </a:p>
          <a:p>
            <a:pPr marL="431419" indent="-431419" defTabSz="1926287">
              <a:spcBef>
                <a:spcPts val="1800"/>
              </a:spcBef>
              <a:defRPr sz="3476" b="1">
                <a:latin typeface="Graphik"/>
                <a:ea typeface="Graphik"/>
                <a:cs typeface="Graphik"/>
                <a:sym typeface="Graphik"/>
              </a:defRPr>
            </a:pPr>
            <a:r>
              <a:t>Above expectations </a:t>
            </a:r>
          </a:p>
          <a:p>
            <a:pPr marL="862838" lvl="1" indent="-431419" defTabSz="1926287">
              <a:spcBef>
                <a:spcPts val="1800"/>
              </a:spcBef>
              <a:defRPr sz="3476">
                <a:latin typeface="Graphik"/>
                <a:ea typeface="Graphik"/>
                <a:cs typeface="Graphik"/>
                <a:sym typeface="Graphik"/>
              </a:defRPr>
            </a:pPr>
            <a:r>
              <a:t>The data is well presented; clearly evaluated and well chosen</a:t>
            </a:r>
          </a:p>
          <a:p>
            <a:pPr marL="862838" lvl="1" indent="-431419" defTabSz="1926287">
              <a:spcBef>
                <a:spcPts val="1800"/>
              </a:spcBef>
              <a:defRPr sz="3476">
                <a:latin typeface="Graphik"/>
                <a:ea typeface="Graphik"/>
                <a:cs typeface="Graphik"/>
                <a:sym typeface="Graphik"/>
              </a:defRPr>
            </a:pPr>
            <a:r>
              <a:t>There is evidence of multiple data collection at appropriate intervals in time</a:t>
            </a:r>
          </a:p>
          <a:p>
            <a:pPr marL="862838" lvl="1" indent="-431419" defTabSz="1926287">
              <a:spcBef>
                <a:spcPts val="1800"/>
              </a:spcBef>
              <a:defRPr sz="3476">
                <a:latin typeface="Graphik"/>
                <a:ea typeface="Graphik"/>
                <a:cs typeface="Graphik"/>
                <a:sym typeface="Graphik"/>
              </a:defRPr>
            </a:pPr>
            <a:r>
              <a:t>There is an understanding of the potential limitations of different methods of data collection</a:t>
            </a:r>
          </a:p>
        </p:txBody>
      </p:sp>
      <p:sp>
        <p:nvSpPr>
          <p:cNvPr id="215" name="Describe what subsequent data or information you gathered"/>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2438400">
              <a:lnSpc>
                <a:spcPct val="80000"/>
              </a:lnSpc>
              <a:defRPr b="1">
                <a:latin typeface="Graphik"/>
                <a:ea typeface="Graphik"/>
                <a:cs typeface="Graphik"/>
                <a:sym typeface="Graphik"/>
              </a:defRPr>
            </a:lvl1pPr>
          </a:lstStyle>
          <a:p>
            <a:r>
              <a:t>Describe what subsequent data or information you gathered</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5. How did you plan and test out your changes?"/>
          <p:cNvSpPr txBox="1">
            <a:spLocks noGrp="1"/>
          </p:cNvSpPr>
          <p:nvPr>
            <p:ph type="title"/>
          </p:nvPr>
        </p:nvSpPr>
        <p:spPr>
          <a:prstGeom prst="rect">
            <a:avLst/>
          </a:prstGeom>
        </p:spPr>
        <p:txBody>
          <a:bodyPr/>
          <a:lstStyle>
            <a:lvl1pPr defTabSz="2292095">
              <a:defRPr sz="7896" spc="-78">
                <a:latin typeface="Graphik"/>
                <a:ea typeface="Graphik"/>
                <a:cs typeface="Graphik"/>
                <a:sym typeface="Graphik"/>
              </a:defRPr>
            </a:lvl1pPr>
          </a:lstStyle>
          <a:p>
            <a:r>
              <a:t>5. How did you plan and test out your changes?</a:t>
            </a:r>
          </a:p>
        </p:txBody>
      </p:sp>
      <p:sp>
        <p:nvSpPr>
          <p:cNvPr id="218" name="Effective QI work involves testing out changes (small cycles of change) and then learning from this experience and building on it…"/>
          <p:cNvSpPr txBox="1">
            <a:spLocks noGrp="1"/>
          </p:cNvSpPr>
          <p:nvPr>
            <p:ph type="body" idx="1"/>
          </p:nvPr>
        </p:nvSpPr>
        <p:spPr>
          <a:prstGeom prst="rect">
            <a:avLst/>
          </a:prstGeom>
        </p:spPr>
        <p:txBody>
          <a:bodyPr/>
          <a:lstStyle/>
          <a:p>
            <a:pPr>
              <a:defRPr>
                <a:latin typeface="Graphik"/>
                <a:ea typeface="Graphik"/>
                <a:cs typeface="Graphik"/>
                <a:sym typeface="Graphik"/>
              </a:defRPr>
            </a:pPr>
            <a:r>
              <a:t>Effective QI work involves testing out changes (small cycles of change) and then learning from this experience and building on it</a:t>
            </a:r>
          </a:p>
          <a:p>
            <a:pPr>
              <a:defRPr>
                <a:latin typeface="Graphik"/>
                <a:ea typeface="Graphik"/>
                <a:cs typeface="Graphik"/>
                <a:sym typeface="Graphik"/>
              </a:defRPr>
            </a:pPr>
            <a:r>
              <a:t>How did you apply this principle to your QI project?</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Below expectations…"/>
          <p:cNvSpPr txBox="1">
            <a:spLocks noGrp="1"/>
          </p:cNvSpPr>
          <p:nvPr>
            <p:ph type="body" idx="1"/>
          </p:nvPr>
        </p:nvSpPr>
        <p:spPr>
          <a:prstGeom prst="rect">
            <a:avLst/>
          </a:prstGeom>
        </p:spPr>
        <p:txBody>
          <a:bodyPr/>
          <a:lstStyle/>
          <a:p>
            <a:pPr>
              <a:defRPr b="1">
                <a:latin typeface="Graphik"/>
                <a:ea typeface="Graphik"/>
                <a:cs typeface="Graphik"/>
                <a:sym typeface="Graphik"/>
              </a:defRPr>
            </a:pPr>
            <a:r>
              <a:t>Below expectations </a:t>
            </a:r>
          </a:p>
          <a:p>
            <a:pPr lvl="1">
              <a:defRPr>
                <a:latin typeface="Graphik"/>
                <a:ea typeface="Graphik"/>
                <a:cs typeface="Graphik"/>
                <a:sym typeface="Graphik"/>
              </a:defRPr>
            </a:pPr>
            <a:r>
              <a:t>There is no evidence of  small cycles of change or use of model for improvement or PDSA (Plan, Do Study Act)</a:t>
            </a:r>
          </a:p>
          <a:p>
            <a:pPr>
              <a:defRPr b="1">
                <a:latin typeface="Graphik"/>
                <a:ea typeface="Graphik"/>
                <a:cs typeface="Graphik"/>
                <a:sym typeface="Graphik"/>
              </a:defRPr>
            </a:pPr>
            <a:r>
              <a:t>Meets expectations </a:t>
            </a:r>
          </a:p>
          <a:p>
            <a:pPr lvl="1">
              <a:defRPr>
                <a:latin typeface="Graphik"/>
                <a:ea typeface="Graphik"/>
                <a:cs typeface="Graphik"/>
                <a:sym typeface="Graphik"/>
              </a:defRPr>
            </a:pPr>
            <a:r>
              <a:t>There is a clear and appropriate use of a PDSA cycles in the planning and implementation of the project</a:t>
            </a:r>
          </a:p>
          <a:p>
            <a:pPr>
              <a:defRPr b="1">
                <a:latin typeface="Graphik"/>
                <a:ea typeface="Graphik"/>
                <a:cs typeface="Graphik"/>
                <a:sym typeface="Graphik"/>
              </a:defRPr>
            </a:pPr>
            <a:r>
              <a:t>Above expectations </a:t>
            </a:r>
          </a:p>
          <a:p>
            <a:pPr lvl="1">
              <a:defRPr>
                <a:latin typeface="Graphik"/>
                <a:ea typeface="Graphik"/>
                <a:cs typeface="Graphik"/>
                <a:sym typeface="Graphik"/>
              </a:defRPr>
            </a:pPr>
            <a:r>
              <a:t>The project shows clear evidence of a PDSA approach</a:t>
            </a:r>
          </a:p>
          <a:p>
            <a:pPr lvl="1">
              <a:defRPr>
                <a:latin typeface="Graphik"/>
                <a:ea typeface="Graphik"/>
                <a:cs typeface="Graphik"/>
                <a:sym typeface="Graphik"/>
              </a:defRPr>
            </a:pPr>
            <a:r>
              <a:t>There is evidence of multiple and sequential tests of change</a:t>
            </a:r>
          </a:p>
        </p:txBody>
      </p:sp>
      <p:sp>
        <p:nvSpPr>
          <p:cNvPr id="221" name="How did you plan and test out your change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2438400">
              <a:lnSpc>
                <a:spcPct val="80000"/>
              </a:lnSpc>
              <a:defRPr b="1">
                <a:latin typeface="Graphik"/>
                <a:ea typeface="Graphik"/>
                <a:cs typeface="Graphik"/>
                <a:sym typeface="Graphik"/>
              </a:defRPr>
            </a:lvl1pPr>
          </a:lstStyle>
          <a:p>
            <a:r>
              <a:t>How did you plan and test out your changes?</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6. How have you engaged the team, patients and other stakeholders throughout the project?"/>
          <p:cNvSpPr txBox="1">
            <a:spLocks noGrp="1"/>
          </p:cNvSpPr>
          <p:nvPr>
            <p:ph type="title"/>
          </p:nvPr>
        </p:nvSpPr>
        <p:spPr>
          <a:prstGeom prst="rect">
            <a:avLst/>
          </a:prstGeom>
        </p:spPr>
        <p:txBody>
          <a:bodyPr/>
          <a:lstStyle>
            <a:lvl1pPr defTabSz="1536191">
              <a:defRPr sz="5292" spc="-52">
                <a:latin typeface="Graphik"/>
                <a:ea typeface="Graphik"/>
                <a:cs typeface="Graphik"/>
                <a:sym typeface="Graphik"/>
              </a:defRPr>
            </a:lvl1pPr>
          </a:lstStyle>
          <a:p>
            <a:r>
              <a:t>6. How have you engaged the team, patients and other stakeholders throughout the project?</a:t>
            </a:r>
          </a:p>
        </p:txBody>
      </p:sp>
      <p:sp>
        <p:nvSpPr>
          <p:cNvPr id="224" name="Describe any challenges of getting different team members engaged with your QIA…"/>
          <p:cNvSpPr txBox="1">
            <a:spLocks noGrp="1"/>
          </p:cNvSpPr>
          <p:nvPr>
            <p:ph type="body" idx="1"/>
          </p:nvPr>
        </p:nvSpPr>
        <p:spPr>
          <a:prstGeom prst="rect">
            <a:avLst/>
          </a:prstGeom>
        </p:spPr>
        <p:txBody>
          <a:bodyPr/>
          <a:lstStyle/>
          <a:p>
            <a:pPr>
              <a:defRPr>
                <a:latin typeface="Graphik"/>
                <a:ea typeface="Graphik"/>
                <a:cs typeface="Graphik"/>
                <a:sym typeface="Graphik"/>
              </a:defRPr>
            </a:pPr>
            <a:r>
              <a:t>Describe any challenges of getting different team members engaged with your QIA</a:t>
            </a:r>
          </a:p>
          <a:p>
            <a:pPr>
              <a:defRPr>
                <a:latin typeface="Graphik"/>
                <a:ea typeface="Graphik"/>
                <a:cs typeface="Graphik"/>
                <a:sym typeface="Graphik"/>
              </a:defRPr>
            </a:pPr>
            <a:r>
              <a:t>Describe how you maintained momentum e.g. planning for an early win:win</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Below expectations…"/>
          <p:cNvSpPr txBox="1">
            <a:spLocks noGrp="1"/>
          </p:cNvSpPr>
          <p:nvPr>
            <p:ph type="body" idx="1"/>
          </p:nvPr>
        </p:nvSpPr>
        <p:spPr>
          <a:prstGeom prst="rect">
            <a:avLst/>
          </a:prstGeom>
        </p:spPr>
        <p:txBody>
          <a:bodyPr/>
          <a:lstStyle/>
          <a:p>
            <a:pPr marL="365887" indent="-365887" defTabSz="1633687">
              <a:spcBef>
                <a:spcPts val="1600"/>
              </a:spcBef>
              <a:defRPr sz="2948" b="1">
                <a:latin typeface="Graphik"/>
                <a:ea typeface="Graphik"/>
                <a:cs typeface="Graphik"/>
                <a:sym typeface="Graphik"/>
              </a:defRPr>
            </a:pPr>
            <a:r>
              <a:t>Below expectations </a:t>
            </a:r>
          </a:p>
          <a:p>
            <a:pPr marL="731774" lvl="1" indent="-365887" defTabSz="1633687">
              <a:spcBef>
                <a:spcPts val="1600"/>
              </a:spcBef>
              <a:defRPr sz="2948">
                <a:latin typeface="Graphik"/>
                <a:ea typeface="Graphik"/>
                <a:cs typeface="Graphik"/>
                <a:sym typeface="Graphik"/>
              </a:defRPr>
            </a:pPr>
            <a:r>
              <a:t>There is no team input or the description of this is unclear</a:t>
            </a:r>
          </a:p>
          <a:p>
            <a:pPr marL="731774" lvl="1" indent="-365887" defTabSz="1633687">
              <a:spcBef>
                <a:spcPts val="1600"/>
              </a:spcBef>
              <a:defRPr sz="2948">
                <a:latin typeface="Graphik"/>
                <a:ea typeface="Graphik"/>
                <a:cs typeface="Graphik"/>
                <a:sym typeface="Graphik"/>
              </a:defRPr>
            </a:pPr>
            <a:r>
              <a:t>There is inadequate reflection on steps taken to engage stakeholders</a:t>
            </a:r>
          </a:p>
          <a:p>
            <a:pPr marL="731774" lvl="1" indent="-365887" defTabSz="1633687">
              <a:spcBef>
                <a:spcPts val="1600"/>
              </a:spcBef>
              <a:defRPr sz="2948">
                <a:latin typeface="Graphik"/>
                <a:ea typeface="Graphik"/>
                <a:cs typeface="Graphik"/>
                <a:sym typeface="Graphik"/>
              </a:defRPr>
            </a:pPr>
            <a:r>
              <a:t>There is inadequate reflection on the challenges of engaging different team members with no reflection on personal learning from this</a:t>
            </a:r>
          </a:p>
          <a:p>
            <a:pPr marL="365887" indent="-365887" defTabSz="1633687">
              <a:spcBef>
                <a:spcPts val="1600"/>
              </a:spcBef>
              <a:defRPr sz="2948" b="1">
                <a:latin typeface="Graphik"/>
                <a:ea typeface="Graphik"/>
                <a:cs typeface="Graphik"/>
                <a:sym typeface="Graphik"/>
              </a:defRPr>
            </a:pPr>
            <a:r>
              <a:t>Meets expectations</a:t>
            </a:r>
          </a:p>
          <a:p>
            <a:pPr marL="731774" lvl="1" indent="-365887" defTabSz="1633687">
              <a:spcBef>
                <a:spcPts val="1600"/>
              </a:spcBef>
              <a:defRPr sz="2948">
                <a:latin typeface="Graphik"/>
                <a:ea typeface="Graphik"/>
                <a:cs typeface="Graphik"/>
                <a:sym typeface="Graphik"/>
              </a:defRPr>
            </a:pPr>
            <a:r>
              <a:t>There is a description of how different stakeholders were engaged which includes patient involvement</a:t>
            </a:r>
          </a:p>
          <a:p>
            <a:pPr marL="731774" lvl="1" indent="-365887" defTabSz="1633687">
              <a:spcBef>
                <a:spcPts val="1600"/>
              </a:spcBef>
              <a:defRPr sz="2948">
                <a:latin typeface="Graphik"/>
                <a:ea typeface="Graphik"/>
                <a:cs typeface="Graphik"/>
                <a:sym typeface="Graphik"/>
              </a:defRPr>
            </a:pPr>
            <a:r>
              <a:t>There is description of the challenges of engaging particular stakeholders which remains focused on this event</a:t>
            </a:r>
          </a:p>
          <a:p>
            <a:pPr marL="365887" indent="-365887" defTabSz="1633687">
              <a:spcBef>
                <a:spcPts val="1600"/>
              </a:spcBef>
              <a:defRPr sz="2948" b="1">
                <a:latin typeface="Graphik"/>
                <a:ea typeface="Graphik"/>
                <a:cs typeface="Graphik"/>
                <a:sym typeface="Graphik"/>
              </a:defRPr>
            </a:pPr>
            <a:r>
              <a:t>Above expectations </a:t>
            </a:r>
          </a:p>
          <a:p>
            <a:pPr marL="731774" lvl="1" indent="-365887" defTabSz="1633687">
              <a:spcBef>
                <a:spcPts val="1600"/>
              </a:spcBef>
              <a:defRPr sz="2948">
                <a:latin typeface="Graphik"/>
                <a:ea typeface="Graphik"/>
                <a:cs typeface="Graphik"/>
                <a:sym typeface="Graphik"/>
              </a:defRPr>
            </a:pPr>
            <a:r>
              <a:t>The description of how stakeholders (including patients) were engaged demonstrates insight into the need for adaptability and generating win : win positions</a:t>
            </a:r>
          </a:p>
          <a:p>
            <a:pPr marL="731774" lvl="1" indent="-365887" defTabSz="1633687">
              <a:spcBef>
                <a:spcPts val="1600"/>
              </a:spcBef>
              <a:defRPr sz="2948">
                <a:latin typeface="Graphik"/>
                <a:ea typeface="Graphik"/>
                <a:cs typeface="Graphik"/>
                <a:sym typeface="Graphik"/>
              </a:defRPr>
            </a:pPr>
            <a:r>
              <a:t>There is reflection on the particular difficulties of engaging some individuals or patient groups and thoughts on personal learning from this for the future</a:t>
            </a:r>
          </a:p>
          <a:p>
            <a:pPr marL="731774" lvl="1" indent="-365887" defTabSz="1633687">
              <a:spcBef>
                <a:spcPts val="1600"/>
              </a:spcBef>
              <a:defRPr sz="2948">
                <a:latin typeface="Graphik"/>
                <a:ea typeface="Graphik"/>
                <a:cs typeface="Graphik"/>
                <a:sym typeface="Graphik"/>
              </a:defRPr>
            </a:pPr>
            <a:r>
              <a:t>The different roles of team members in the team are considered and used productively</a:t>
            </a:r>
          </a:p>
        </p:txBody>
      </p:sp>
      <p:sp>
        <p:nvSpPr>
          <p:cNvPr id="227" name="How have you engaged the team, patients and other stakeholders throughout the project?"/>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2218944">
              <a:lnSpc>
                <a:spcPct val="80000"/>
              </a:lnSpc>
              <a:defRPr sz="4004" b="1" spc="-40">
                <a:latin typeface="Graphik"/>
                <a:ea typeface="Graphik"/>
                <a:cs typeface="Graphik"/>
                <a:sym typeface="Graphik"/>
              </a:defRPr>
            </a:lvl1pPr>
          </a:lstStyle>
          <a:p>
            <a:r>
              <a:t>How have you engaged the team, patients and other stakeholders throughout the project?</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7. Summarise the changes as a result of your work and how these will be maintained"/>
          <p:cNvSpPr txBox="1">
            <a:spLocks noGrp="1"/>
          </p:cNvSpPr>
          <p:nvPr>
            <p:ph type="title"/>
          </p:nvPr>
        </p:nvSpPr>
        <p:spPr>
          <a:prstGeom prst="rect">
            <a:avLst/>
          </a:prstGeom>
        </p:spPr>
        <p:txBody>
          <a:bodyPr/>
          <a:lstStyle>
            <a:lvl1pPr defTabSz="1536191">
              <a:defRPr sz="5292" spc="-52">
                <a:latin typeface="Graphik"/>
                <a:ea typeface="Graphik"/>
                <a:cs typeface="Graphik"/>
                <a:sym typeface="Graphik"/>
              </a:defRPr>
            </a:lvl1pPr>
          </a:lstStyle>
          <a:p>
            <a:r>
              <a:t>7. Summarise the changes as a result of your work and how these will be maintained</a:t>
            </a:r>
          </a:p>
        </p:txBody>
      </p:sp>
      <p:sp>
        <p:nvSpPr>
          <p:cNvPr id="230" name="If improvement was not achieved, explain why and what you learnt about this…"/>
          <p:cNvSpPr txBox="1">
            <a:spLocks noGrp="1"/>
          </p:cNvSpPr>
          <p:nvPr>
            <p:ph type="body" idx="1"/>
          </p:nvPr>
        </p:nvSpPr>
        <p:spPr>
          <a:prstGeom prst="rect">
            <a:avLst/>
          </a:prstGeom>
        </p:spPr>
        <p:txBody>
          <a:bodyPr/>
          <a:lstStyle/>
          <a:p>
            <a:pPr>
              <a:defRPr>
                <a:latin typeface="Graphik"/>
                <a:ea typeface="Graphik"/>
                <a:cs typeface="Graphik"/>
                <a:sym typeface="Graphik"/>
              </a:defRPr>
            </a:pPr>
            <a:r>
              <a:t>If improvement was not achieved, explain why and what you learnt about this</a:t>
            </a:r>
          </a:p>
          <a:p>
            <a:pPr>
              <a:defRPr>
                <a:latin typeface="Graphik"/>
                <a:ea typeface="Graphik"/>
                <a:cs typeface="Graphik"/>
                <a:sym typeface="Graphik"/>
              </a:defRPr>
            </a:pPr>
            <a:r>
              <a:t>Describe how you relayed your results to the team and the feedback you received</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Below expectations…"/>
          <p:cNvSpPr txBox="1">
            <a:spLocks noGrp="1"/>
          </p:cNvSpPr>
          <p:nvPr>
            <p:ph type="body" idx="1"/>
          </p:nvPr>
        </p:nvSpPr>
        <p:spPr>
          <a:prstGeom prst="rect">
            <a:avLst/>
          </a:prstGeom>
        </p:spPr>
        <p:txBody>
          <a:bodyPr/>
          <a:lstStyle/>
          <a:p>
            <a:pPr marL="431419" indent="-431419" defTabSz="1926287">
              <a:spcBef>
                <a:spcPts val="1800"/>
              </a:spcBef>
              <a:defRPr sz="3476" b="1">
                <a:latin typeface="Graphik"/>
                <a:ea typeface="Graphik"/>
                <a:cs typeface="Graphik"/>
                <a:sym typeface="Graphik"/>
              </a:defRPr>
            </a:pPr>
            <a:r>
              <a:t>Below expectations </a:t>
            </a:r>
          </a:p>
          <a:p>
            <a:pPr marL="862838" lvl="1" indent="-431419" defTabSz="1926287">
              <a:spcBef>
                <a:spcPts val="1800"/>
              </a:spcBef>
              <a:defRPr sz="3476">
                <a:latin typeface="Graphik"/>
                <a:ea typeface="Graphik"/>
                <a:cs typeface="Graphik"/>
                <a:sym typeface="Graphik"/>
              </a:defRPr>
            </a:pPr>
            <a:r>
              <a:t>The summary provided is not clear or specific, or the conclusions offered are n9t consistent with the earlier work. There is a reliance of people following new protocols and human behavioural change in order for the changes to be sustained. There is no clarity about the sustainability of the changes</a:t>
            </a:r>
          </a:p>
          <a:p>
            <a:pPr marL="431419" indent="-431419" defTabSz="1926287">
              <a:spcBef>
                <a:spcPts val="1800"/>
              </a:spcBef>
              <a:defRPr sz="3476" b="1">
                <a:latin typeface="Graphik"/>
                <a:ea typeface="Graphik"/>
                <a:cs typeface="Graphik"/>
                <a:sym typeface="Graphik"/>
              </a:defRPr>
            </a:pPr>
            <a:r>
              <a:t>Meets expectations </a:t>
            </a:r>
          </a:p>
          <a:p>
            <a:pPr marL="862838" lvl="1" indent="-431419" defTabSz="1926287">
              <a:spcBef>
                <a:spcPts val="1800"/>
              </a:spcBef>
              <a:defRPr sz="3476">
                <a:latin typeface="Graphik"/>
                <a:ea typeface="Graphik"/>
                <a:cs typeface="Graphik"/>
                <a:sym typeface="Graphik"/>
              </a:defRPr>
            </a:pPr>
            <a:r>
              <a:t>The summary of the changes is clear and appropriate. There is a clear consideration of steps to enable maintenance of changes. There is evidence of an understanding of the role in changing systems to embed improvement. Change has been embedded by the organisation</a:t>
            </a:r>
          </a:p>
          <a:p>
            <a:pPr marL="431419" indent="-431419" defTabSz="1926287">
              <a:spcBef>
                <a:spcPts val="1800"/>
              </a:spcBef>
              <a:defRPr sz="3476" b="1">
                <a:latin typeface="Graphik"/>
                <a:ea typeface="Graphik"/>
                <a:cs typeface="Graphik"/>
                <a:sym typeface="Graphik"/>
              </a:defRPr>
            </a:pPr>
            <a:r>
              <a:t>Above expectations </a:t>
            </a:r>
          </a:p>
          <a:p>
            <a:pPr marL="862838" lvl="1" indent="-431419" defTabSz="1926287">
              <a:spcBef>
                <a:spcPts val="1800"/>
              </a:spcBef>
              <a:defRPr sz="3476">
                <a:latin typeface="Graphik"/>
                <a:ea typeface="Graphik"/>
                <a:cs typeface="Graphik"/>
                <a:sym typeface="Graphik"/>
              </a:defRPr>
            </a:pPr>
            <a:r>
              <a:t>The summary of changes is clear and broken down to demonstrate how each part can be maintained. There is evidence that systems have been changed so that it is harder to revert to old processes and easier to continue to follow the new processes. This will ensure that change is embedded and sustainable ie not just a protocol</a:t>
            </a:r>
          </a:p>
        </p:txBody>
      </p:sp>
      <p:sp>
        <p:nvSpPr>
          <p:cNvPr id="233" name="Summarise the changes as a result of your work and how these will be maintained"/>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2438400">
              <a:lnSpc>
                <a:spcPct val="80000"/>
              </a:lnSpc>
              <a:defRPr b="1">
                <a:latin typeface="Graphik"/>
                <a:ea typeface="Graphik"/>
                <a:cs typeface="Graphik"/>
                <a:sym typeface="Graphik"/>
              </a:defRPr>
            </a:lvl1pPr>
          </a:lstStyle>
          <a:p>
            <a:r>
              <a:t>Summarise the changes as a result of your work and how these will be maintained</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8. What have you learnt and have you got any outstanding learning needs?"/>
          <p:cNvSpPr txBox="1">
            <a:spLocks noGrp="1"/>
          </p:cNvSpPr>
          <p:nvPr>
            <p:ph type="title"/>
          </p:nvPr>
        </p:nvSpPr>
        <p:spPr>
          <a:prstGeom prst="rect">
            <a:avLst/>
          </a:prstGeom>
        </p:spPr>
        <p:txBody>
          <a:bodyPr/>
          <a:lstStyle>
            <a:lvl1pPr defTabSz="1536191">
              <a:defRPr sz="5292" spc="-52">
                <a:latin typeface="Graphik"/>
                <a:ea typeface="Graphik"/>
                <a:cs typeface="Graphik"/>
                <a:sym typeface="Graphik"/>
              </a:defRPr>
            </a:lvl1pPr>
          </a:lstStyle>
          <a:p>
            <a:r>
              <a:t>8. What have you learnt and have you got any outstanding learning needs?</a:t>
            </a:r>
          </a:p>
        </p:txBody>
      </p:sp>
      <p:sp>
        <p:nvSpPr>
          <p:cNvPr id="236" name="Think about what you will maintain, improve and stop in QIA?…"/>
          <p:cNvSpPr txBox="1">
            <a:spLocks noGrp="1"/>
          </p:cNvSpPr>
          <p:nvPr>
            <p:ph type="body" idx="1"/>
          </p:nvPr>
        </p:nvSpPr>
        <p:spPr>
          <a:prstGeom prst="rect">
            <a:avLst/>
          </a:prstGeom>
        </p:spPr>
        <p:txBody>
          <a:bodyPr/>
          <a:lstStyle/>
          <a:p>
            <a:pPr>
              <a:defRPr>
                <a:latin typeface="Graphik"/>
                <a:ea typeface="Graphik"/>
                <a:cs typeface="Graphik"/>
                <a:sym typeface="Graphik"/>
              </a:defRPr>
            </a:pPr>
            <a:r>
              <a:t>Think about what you will maintain, improve and stop in QIA?</a:t>
            </a:r>
          </a:p>
          <a:p>
            <a:pPr>
              <a:defRPr>
                <a:latin typeface="Graphik"/>
                <a:ea typeface="Graphik"/>
                <a:cs typeface="Graphik"/>
                <a:sym typeface="Graphik"/>
              </a:defRPr>
            </a:pPr>
            <a:r>
              <a:t>It is important to consider what changes you might need to make as you continue to engage with QIA, for example consider the size of project, the amount of evidence collected, how you worked with others, the effective use of IT, its value to long term care and its impact on sustainability (health outcomes for patients and populations from an environmental, social and financial perspective)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RCGP Curriculum 2018"/>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RCGP Curriculum 2018</a:t>
            </a:r>
          </a:p>
        </p:txBody>
      </p:sp>
      <p:sp>
        <p:nvSpPr>
          <p:cNvPr id="158" name="Maintaining Performance Learning and teaching…"/>
          <p:cNvSpPr txBox="1">
            <a:spLocks noGrp="1"/>
          </p:cNvSpPr>
          <p:nvPr>
            <p:ph type="body" idx="1"/>
          </p:nvPr>
        </p:nvSpPr>
        <p:spPr>
          <a:prstGeom prst="rect">
            <a:avLst/>
          </a:prstGeom>
        </p:spPr>
        <p:txBody>
          <a:bodyPr/>
          <a:lstStyle/>
          <a:p>
            <a:pPr>
              <a:defRPr>
                <a:latin typeface="Graphik"/>
                <a:ea typeface="Graphik"/>
                <a:cs typeface="Graphik"/>
                <a:sym typeface="Graphik"/>
              </a:defRPr>
            </a:pPr>
            <a:r>
              <a:t>Maintaining Performance Learning and teaching</a:t>
            </a:r>
          </a:p>
          <a:p>
            <a:pPr>
              <a:defRPr>
                <a:latin typeface="Graphik"/>
                <a:ea typeface="Graphik"/>
                <a:cs typeface="Graphik"/>
                <a:sym typeface="Graphik"/>
              </a:defRPr>
            </a:pPr>
            <a:r>
              <a:t>Critically reviewing experience in practice should become a habit that is maintained over the whole of your professional career. Knowing and applying the principles of lifelong learning and quality improvement should be considered an essential competence for every GP</a:t>
            </a:r>
          </a:p>
          <a:p>
            <a:pPr>
              <a:defRPr>
                <a:latin typeface="Graphik"/>
                <a:ea typeface="Graphik"/>
                <a:cs typeface="Graphik"/>
                <a:sym typeface="Graphik"/>
              </a:defRPr>
            </a:pPr>
            <a:r>
              <a:t>Participate in personal and team performance monitoring activities and use these tools to evaluate practice and suggest improvements</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Below expectations…"/>
          <p:cNvSpPr txBox="1">
            <a:spLocks noGrp="1"/>
          </p:cNvSpPr>
          <p:nvPr>
            <p:ph type="body" idx="1"/>
          </p:nvPr>
        </p:nvSpPr>
        <p:spPr>
          <a:prstGeom prst="rect">
            <a:avLst/>
          </a:prstGeom>
        </p:spPr>
        <p:txBody>
          <a:bodyPr/>
          <a:lstStyle/>
          <a:p>
            <a:pPr marL="513333" indent="-513333" defTabSz="2292038">
              <a:spcBef>
                <a:spcPts val="2200"/>
              </a:spcBef>
              <a:defRPr sz="4136" b="1">
                <a:latin typeface="Graphik"/>
                <a:ea typeface="Graphik"/>
                <a:cs typeface="Graphik"/>
                <a:sym typeface="Graphik"/>
              </a:defRPr>
            </a:pPr>
            <a:r>
              <a:t>Below expectations </a:t>
            </a:r>
          </a:p>
          <a:p>
            <a:pPr marL="1026667" lvl="1" indent="-513333" defTabSz="2292038">
              <a:spcBef>
                <a:spcPts val="2200"/>
              </a:spcBef>
              <a:defRPr sz="4136">
                <a:latin typeface="Graphik"/>
                <a:ea typeface="Graphik"/>
                <a:cs typeface="Graphik"/>
                <a:sym typeface="Graphik"/>
              </a:defRPr>
            </a:pPr>
            <a:r>
              <a:t>There is little reflection on the personal learning from the QIP which has been completed and how to use this is future QIP, leadership, or other situations </a:t>
            </a:r>
          </a:p>
          <a:p>
            <a:pPr marL="513333" indent="-513333" defTabSz="2292038">
              <a:spcBef>
                <a:spcPts val="2200"/>
              </a:spcBef>
              <a:defRPr sz="4136" b="1">
                <a:latin typeface="Graphik"/>
                <a:ea typeface="Graphik"/>
                <a:cs typeface="Graphik"/>
                <a:sym typeface="Graphik"/>
              </a:defRPr>
            </a:pPr>
            <a:r>
              <a:t>Meets expectations </a:t>
            </a:r>
          </a:p>
          <a:p>
            <a:pPr marL="1026667" lvl="1" indent="-513333" defTabSz="2292038">
              <a:spcBef>
                <a:spcPts val="2200"/>
              </a:spcBef>
              <a:defRPr sz="4136">
                <a:latin typeface="Graphik"/>
                <a:ea typeface="Graphik"/>
                <a:cs typeface="Graphik"/>
                <a:sym typeface="Graphik"/>
              </a:defRPr>
            </a:pPr>
            <a:r>
              <a:t>The reflection on QIP demonstrates appropriate personal learning about leading change and choosing effective tools to enable improvements to patient care / safety / experience. Consideration has been given to the value and sustainability of the QIP</a:t>
            </a:r>
          </a:p>
          <a:p>
            <a:pPr marL="513333" indent="-513333" defTabSz="2292038">
              <a:spcBef>
                <a:spcPts val="2200"/>
              </a:spcBef>
              <a:defRPr sz="4136" b="1">
                <a:latin typeface="Graphik"/>
                <a:ea typeface="Graphik"/>
                <a:cs typeface="Graphik"/>
                <a:sym typeface="Graphik"/>
              </a:defRPr>
            </a:pPr>
            <a:r>
              <a:t>Above expectations </a:t>
            </a:r>
          </a:p>
          <a:p>
            <a:pPr marL="1026667" lvl="1" indent="-513333" defTabSz="2292038">
              <a:spcBef>
                <a:spcPts val="2200"/>
              </a:spcBef>
              <a:defRPr sz="4136">
                <a:latin typeface="Graphik"/>
                <a:ea typeface="Graphik"/>
                <a:cs typeface="Graphik"/>
                <a:sym typeface="Graphik"/>
              </a:defRPr>
            </a:pPr>
            <a:r>
              <a:t>The reflection on this QIP goes beyond the meets expectations descriptors and is clearly linked to plans for future QIP in a realistic and clear way. The QIP highlighted the impact of sustainability on health outcomes from several different perspectives</a:t>
            </a:r>
          </a:p>
        </p:txBody>
      </p:sp>
      <p:sp>
        <p:nvSpPr>
          <p:cNvPr id="239" name="What have you learnt and have you got any outstanding learning need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2438400">
              <a:lnSpc>
                <a:spcPct val="80000"/>
              </a:lnSpc>
              <a:defRPr b="1">
                <a:latin typeface="Graphik"/>
                <a:ea typeface="Graphik"/>
                <a:cs typeface="Graphik"/>
                <a:sym typeface="Graphik"/>
              </a:defRPr>
            </a:lvl1pPr>
          </a:lstStyle>
          <a:p>
            <a:r>
              <a:t>What have you learnt and have you got any outstanding learning needs?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GMC Generic Capabilities 2016"/>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GMC Generic Capabilities 2016</a:t>
            </a:r>
          </a:p>
        </p:txBody>
      </p:sp>
      <p:sp>
        <p:nvSpPr>
          <p:cNvPr id="161" name="All trainees should design and implement quality improvement projects that improve clinical effectiveness, patient safety and patient experience by:…"/>
          <p:cNvSpPr txBox="1">
            <a:spLocks noGrp="1"/>
          </p:cNvSpPr>
          <p:nvPr>
            <p:ph type="body" idx="1"/>
          </p:nvPr>
        </p:nvSpPr>
        <p:spPr>
          <a:prstGeom prst="rect">
            <a:avLst/>
          </a:prstGeom>
        </p:spPr>
        <p:txBody>
          <a:bodyPr/>
          <a:lstStyle/>
          <a:p>
            <a:pPr marL="491490" indent="-491490" defTabSz="2194505">
              <a:spcBef>
                <a:spcPts val="2100"/>
              </a:spcBef>
              <a:defRPr sz="3959">
                <a:latin typeface="Graphik"/>
                <a:ea typeface="Graphik"/>
                <a:cs typeface="Graphik"/>
                <a:sym typeface="Graphik"/>
              </a:defRPr>
            </a:pPr>
            <a:r>
              <a:t>All trainees should design and implement quality improvement projects that improve clinical effectiveness, patient safety and patient experience by:</a:t>
            </a:r>
          </a:p>
          <a:p>
            <a:pPr marL="491490" indent="-491490" defTabSz="2194505">
              <a:spcBef>
                <a:spcPts val="2100"/>
              </a:spcBef>
              <a:defRPr sz="3959">
                <a:latin typeface="Graphik"/>
                <a:ea typeface="Graphik"/>
                <a:cs typeface="Graphik"/>
                <a:sym typeface="Graphik"/>
              </a:defRPr>
            </a:pPr>
            <a:r>
              <a:t>Using data to identify areas for improvement</a:t>
            </a:r>
          </a:p>
          <a:p>
            <a:pPr marL="491490" indent="-491490" defTabSz="2194505">
              <a:spcBef>
                <a:spcPts val="2100"/>
              </a:spcBef>
              <a:defRPr sz="3959">
                <a:latin typeface="Graphik"/>
                <a:ea typeface="Graphik"/>
                <a:cs typeface="Graphik"/>
                <a:sym typeface="Graphik"/>
              </a:defRPr>
            </a:pPr>
            <a:r>
              <a:t>Examining information from audit, inquiries, critical incidents or complaints, and implementing appropriate changes</a:t>
            </a:r>
          </a:p>
          <a:p>
            <a:pPr marL="491490" indent="-491490" defTabSz="2194505">
              <a:spcBef>
                <a:spcPts val="2100"/>
              </a:spcBef>
              <a:defRPr sz="3959">
                <a:latin typeface="Graphik"/>
                <a:ea typeface="Graphik"/>
                <a:cs typeface="Graphik"/>
                <a:sym typeface="Graphik"/>
              </a:defRPr>
            </a:pPr>
            <a:r>
              <a:t>Employing quality improvement methods, such as plan, do, study, act cycles</a:t>
            </a:r>
          </a:p>
          <a:p>
            <a:pPr marL="491490" indent="-491490" defTabSz="2194505">
              <a:spcBef>
                <a:spcPts val="2100"/>
              </a:spcBef>
              <a:defRPr sz="3959">
                <a:latin typeface="Graphik"/>
                <a:ea typeface="Graphik"/>
                <a:cs typeface="Graphik"/>
                <a:sym typeface="Graphik"/>
              </a:defRPr>
            </a:pPr>
            <a:r>
              <a:t>Undertaking the importance of patient and public involvement in decision making at group level and when changes to services are proposed</a:t>
            </a:r>
          </a:p>
          <a:p>
            <a:pPr marL="491490" indent="-491490" defTabSz="2194505">
              <a:spcBef>
                <a:spcPts val="2100"/>
              </a:spcBef>
              <a:defRPr sz="3959">
                <a:latin typeface="Graphik"/>
                <a:ea typeface="Graphik"/>
                <a:cs typeface="Graphik"/>
                <a:sym typeface="Graphik"/>
              </a:defRPr>
            </a:pPr>
            <a:r>
              <a:t>Engaging with stakeholders, including patients, doctors and managers, to plan and implement change</a:t>
            </a:r>
          </a:p>
          <a:p>
            <a:pPr marL="491490" indent="-491490" defTabSz="2194505">
              <a:spcBef>
                <a:spcPts val="2100"/>
              </a:spcBef>
              <a:defRPr sz="3959">
                <a:latin typeface="Graphik"/>
                <a:ea typeface="Graphik"/>
                <a:cs typeface="Graphik"/>
                <a:sym typeface="Graphik"/>
              </a:defRPr>
            </a:pPr>
            <a:r>
              <a:t>Effectively measuring and evaluating the impact of quality improvement interventions)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Why QIP?"/>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Why QIP?</a:t>
            </a:r>
          </a:p>
        </p:txBody>
      </p:sp>
      <p:sp>
        <p:nvSpPr>
          <p:cNvPr id="164" name="Trainees should “Take part in regular and systematic clinical audit and/or quality improvement” - Gold Guide 2017…"/>
          <p:cNvSpPr txBox="1">
            <a:spLocks noGrp="1"/>
          </p:cNvSpPr>
          <p:nvPr>
            <p:ph type="body" idx="1"/>
          </p:nvPr>
        </p:nvSpPr>
        <p:spPr>
          <a:prstGeom prst="rect">
            <a:avLst/>
          </a:prstGeom>
        </p:spPr>
        <p:txBody>
          <a:bodyPr/>
          <a:lstStyle/>
          <a:p>
            <a:pPr>
              <a:defRPr>
                <a:latin typeface="Graphik"/>
                <a:ea typeface="Graphik"/>
                <a:cs typeface="Graphik"/>
                <a:sym typeface="Graphik"/>
              </a:defRPr>
            </a:pPr>
            <a:r>
              <a:t>Trainees should “Take part in regular and systematic clinical audit and/or quality improvement” - </a:t>
            </a:r>
            <a:r>
              <a:rPr i="1"/>
              <a:t>Gold Guide 2017</a:t>
            </a:r>
          </a:p>
          <a:p>
            <a:pPr>
              <a:defRPr>
                <a:latin typeface="Graphik"/>
                <a:ea typeface="Graphik"/>
                <a:cs typeface="Graphik"/>
                <a:sym typeface="Graphik"/>
              </a:defRPr>
            </a:pPr>
            <a:r>
              <a:rPr i="1"/>
              <a:t>“</a:t>
            </a:r>
            <a:r>
              <a:t>A progressive curriculum in quality improvement activity should underpin all training stages of a doctor, building capability and leadership, and a foundation for on-going lifelong learning and implementation” - </a:t>
            </a:r>
            <a:r>
              <a:rPr i="1"/>
              <a:t>Academy of Royal Colleges, March 2016</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Undertaking a QIP"/>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Undertaking a QIP</a:t>
            </a:r>
          </a:p>
        </p:txBody>
      </p:sp>
      <p:sp>
        <p:nvSpPr>
          <p:cNvPr id="167" name="It needs to be decide what the aim of the project is going to be…"/>
          <p:cNvSpPr txBox="1">
            <a:spLocks noGrp="1"/>
          </p:cNvSpPr>
          <p:nvPr>
            <p:ph type="body" idx="1"/>
          </p:nvPr>
        </p:nvSpPr>
        <p:spPr>
          <a:prstGeom prst="rect">
            <a:avLst/>
          </a:prstGeom>
        </p:spPr>
        <p:txBody>
          <a:bodyPr/>
          <a:lstStyle/>
          <a:p>
            <a:pPr>
              <a:defRPr>
                <a:latin typeface="Graphik"/>
                <a:ea typeface="Graphik"/>
                <a:cs typeface="Graphik"/>
                <a:sym typeface="Graphik"/>
              </a:defRPr>
            </a:pPr>
            <a:r>
              <a:t>It needs to be decide what the aim of the project is going to be</a:t>
            </a:r>
          </a:p>
          <a:p>
            <a:pPr>
              <a:defRPr>
                <a:latin typeface="Graphik"/>
                <a:ea typeface="Graphik"/>
                <a:cs typeface="Graphik"/>
                <a:sym typeface="Graphik"/>
              </a:defRPr>
            </a:pPr>
            <a:r>
              <a:t>Projects can be chosen following a significant event, a patient complaint; or an area of care they feel passionate about</a:t>
            </a:r>
          </a:p>
          <a:p>
            <a:pPr>
              <a:defRPr>
                <a:latin typeface="Graphik"/>
                <a:ea typeface="Graphik"/>
                <a:cs typeface="Graphik"/>
                <a:sym typeface="Graphik"/>
              </a:defRPr>
            </a:pPr>
            <a:r>
              <a:t>Do not make the project too complicated; it needs to be completed within a primary care placement in ST1/2</a:t>
            </a:r>
          </a:p>
          <a:p>
            <a:pPr>
              <a:defRPr>
                <a:latin typeface="Graphik"/>
                <a:ea typeface="Graphik"/>
                <a:cs typeface="Graphik"/>
                <a:sym typeface="Graphik"/>
              </a:defRPr>
            </a:pPr>
            <a:r>
              <a:t>The project should aim to improve patient safety or care and be ‘SMART’</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MART"/>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SMART</a:t>
            </a:r>
          </a:p>
        </p:txBody>
      </p:sp>
      <p:sp>
        <p:nvSpPr>
          <p:cNvPr id="170" name="Specific - do not make it too broad and chose something of interest. Words such as increase / reduce help to set a clear goal…"/>
          <p:cNvSpPr txBox="1">
            <a:spLocks noGrp="1"/>
          </p:cNvSpPr>
          <p:nvPr>
            <p:ph type="body" idx="1"/>
          </p:nvPr>
        </p:nvSpPr>
        <p:spPr>
          <a:prstGeom prst="rect">
            <a:avLst/>
          </a:prstGeom>
        </p:spPr>
        <p:txBody>
          <a:bodyPr/>
          <a:lstStyle/>
          <a:p>
            <a:pPr>
              <a:defRPr>
                <a:latin typeface="Graphik"/>
                <a:ea typeface="Graphik"/>
                <a:cs typeface="Graphik"/>
                <a:sym typeface="Graphik"/>
              </a:defRPr>
            </a:pPr>
            <a:r>
              <a:rPr b="1"/>
              <a:t>Specific</a:t>
            </a:r>
            <a:r>
              <a:t> - do not make it too broad and chose something of interest. Words such as increase / reduce help to set a clear goal</a:t>
            </a:r>
          </a:p>
          <a:p>
            <a:pPr>
              <a:defRPr>
                <a:latin typeface="Graphik"/>
                <a:ea typeface="Graphik"/>
                <a:cs typeface="Graphik"/>
                <a:sym typeface="Graphik"/>
              </a:defRPr>
            </a:pPr>
            <a:r>
              <a:rPr b="1"/>
              <a:t>Measurable</a:t>
            </a:r>
            <a:r>
              <a:t> - ensure that there is something they can easily measure to demonstrate any change. It can be qualitative data (descriptive) as well as quantitative data (numerical data)</a:t>
            </a:r>
          </a:p>
          <a:p>
            <a:pPr>
              <a:defRPr>
                <a:latin typeface="Graphik"/>
                <a:ea typeface="Graphik"/>
                <a:cs typeface="Graphik"/>
                <a:sym typeface="Graphik"/>
              </a:defRPr>
            </a:pPr>
            <a:r>
              <a:rPr b="1"/>
              <a:t>Achievable</a:t>
            </a:r>
            <a:r>
              <a:t> - ensure the data is easily collectable and keep the aims simple</a:t>
            </a:r>
          </a:p>
          <a:p>
            <a:pPr>
              <a:defRPr>
                <a:latin typeface="Graphik"/>
                <a:ea typeface="Graphik"/>
                <a:cs typeface="Graphik"/>
                <a:sym typeface="Graphik"/>
              </a:defRPr>
            </a:pPr>
            <a:r>
              <a:rPr b="1"/>
              <a:t>Relevant</a:t>
            </a:r>
            <a:r>
              <a:t> - project should be focused on patient safety</a:t>
            </a:r>
          </a:p>
          <a:p>
            <a:pPr>
              <a:defRPr>
                <a:latin typeface="Graphik"/>
                <a:ea typeface="Graphik"/>
                <a:cs typeface="Graphik"/>
                <a:sym typeface="Graphik"/>
              </a:defRPr>
            </a:pPr>
            <a:r>
              <a:rPr b="1"/>
              <a:t>Time defined</a:t>
            </a:r>
            <a:r>
              <a:t> - choose something that can be done in the time frame. They need to be able to complete their project in their primary care placement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Audit"/>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Audit</a:t>
            </a:r>
          </a:p>
        </p:txBody>
      </p:sp>
      <p:sp>
        <p:nvSpPr>
          <p:cNvPr id="173" name="Identify a problem…"/>
          <p:cNvSpPr txBox="1">
            <a:spLocks noGrp="1"/>
          </p:cNvSpPr>
          <p:nvPr>
            <p:ph type="body" idx="1"/>
          </p:nvPr>
        </p:nvSpPr>
        <p:spPr>
          <a:prstGeom prst="rect">
            <a:avLst/>
          </a:prstGeom>
        </p:spPr>
        <p:txBody>
          <a:bodyPr/>
          <a:lstStyle/>
          <a:p>
            <a:pPr>
              <a:defRPr>
                <a:latin typeface="Graphik"/>
                <a:ea typeface="Graphik"/>
                <a:cs typeface="Graphik"/>
                <a:sym typeface="Graphik"/>
              </a:defRPr>
            </a:pPr>
            <a:r>
              <a:t>Identify a problem</a:t>
            </a:r>
          </a:p>
          <a:p>
            <a:pPr>
              <a:defRPr>
                <a:latin typeface="Graphik"/>
                <a:ea typeface="Graphik"/>
                <a:cs typeface="Graphik"/>
                <a:sym typeface="Graphik"/>
              </a:defRPr>
            </a:pPr>
            <a:r>
              <a:t>Define standards</a:t>
            </a:r>
          </a:p>
          <a:p>
            <a:pPr>
              <a:defRPr>
                <a:latin typeface="Graphik"/>
                <a:ea typeface="Graphik"/>
                <a:cs typeface="Graphik"/>
                <a:sym typeface="Graphik"/>
              </a:defRPr>
            </a:pPr>
            <a:r>
              <a:t>Collect data</a:t>
            </a:r>
          </a:p>
          <a:p>
            <a:pPr>
              <a:defRPr>
                <a:latin typeface="Graphik"/>
                <a:ea typeface="Graphik"/>
                <a:cs typeface="Graphik"/>
                <a:sym typeface="Graphik"/>
              </a:defRPr>
            </a:pPr>
            <a:r>
              <a:t>Analyse</a:t>
            </a:r>
          </a:p>
          <a:p>
            <a:pPr>
              <a:defRPr>
                <a:latin typeface="Graphik"/>
                <a:ea typeface="Graphik"/>
                <a:cs typeface="Graphik"/>
                <a:sym typeface="Graphik"/>
              </a:defRPr>
            </a:pPr>
            <a:r>
              <a:t>Implement change</a:t>
            </a:r>
          </a:p>
          <a:p>
            <a:pPr>
              <a:defRPr>
                <a:latin typeface="Graphik"/>
                <a:ea typeface="Graphik"/>
                <a:cs typeface="Graphik"/>
                <a:sym typeface="Graphik"/>
              </a:defRPr>
            </a:pPr>
            <a:r>
              <a:t>Re-audit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Model for Improvement"/>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Model for Improvement </a:t>
            </a:r>
          </a:p>
        </p:txBody>
      </p:sp>
      <p:sp>
        <p:nvSpPr>
          <p:cNvPr id="176" name="Aim - What are we trying to accomplish?…"/>
          <p:cNvSpPr txBox="1">
            <a:spLocks noGrp="1"/>
          </p:cNvSpPr>
          <p:nvPr>
            <p:ph type="body" idx="1"/>
          </p:nvPr>
        </p:nvSpPr>
        <p:spPr>
          <a:prstGeom prst="rect">
            <a:avLst/>
          </a:prstGeom>
        </p:spPr>
        <p:txBody>
          <a:bodyPr/>
          <a:lstStyle/>
          <a:p>
            <a:pPr marL="431419" indent="-431419" defTabSz="1926287">
              <a:spcBef>
                <a:spcPts val="1800"/>
              </a:spcBef>
              <a:defRPr sz="3476">
                <a:latin typeface="Graphik"/>
                <a:ea typeface="Graphik"/>
                <a:cs typeface="Graphik"/>
                <a:sym typeface="Graphik"/>
              </a:defRPr>
            </a:pPr>
            <a:r>
              <a:rPr b="1"/>
              <a:t>Aim</a:t>
            </a:r>
            <a:r>
              <a:t> - What are we trying to accomplish?</a:t>
            </a:r>
          </a:p>
          <a:p>
            <a:pPr marL="431419" indent="-431419" defTabSz="1926287">
              <a:spcBef>
                <a:spcPts val="1800"/>
              </a:spcBef>
              <a:defRPr sz="3476">
                <a:latin typeface="Graphik"/>
                <a:ea typeface="Graphik"/>
                <a:cs typeface="Graphik"/>
                <a:sym typeface="Graphik"/>
              </a:defRPr>
            </a:pPr>
            <a:r>
              <a:rPr b="1"/>
              <a:t>Measure</a:t>
            </a:r>
            <a:r>
              <a:t> - How will we know if a change is an improvement?</a:t>
            </a:r>
          </a:p>
          <a:p>
            <a:pPr marL="431419" indent="-431419" defTabSz="1926287">
              <a:spcBef>
                <a:spcPts val="1800"/>
              </a:spcBef>
              <a:defRPr sz="3476">
                <a:latin typeface="Graphik"/>
                <a:ea typeface="Graphik"/>
                <a:cs typeface="Graphik"/>
                <a:sym typeface="Graphik"/>
              </a:defRPr>
            </a:pPr>
            <a:r>
              <a:rPr b="1"/>
              <a:t>Change</a:t>
            </a:r>
            <a:r>
              <a:t> - What changes can we make that will result in improvement?</a:t>
            </a:r>
          </a:p>
          <a:p>
            <a:pPr marL="431419" indent="-431419" defTabSz="1926287">
              <a:spcBef>
                <a:spcPts val="1800"/>
              </a:spcBef>
              <a:defRPr sz="3476">
                <a:latin typeface="Graphik"/>
                <a:ea typeface="Graphik"/>
                <a:cs typeface="Graphik"/>
                <a:sym typeface="Graphik"/>
              </a:defRPr>
            </a:pPr>
            <a:endParaRPr/>
          </a:p>
          <a:p>
            <a:pPr marL="431419" indent="-431419" defTabSz="1926287">
              <a:spcBef>
                <a:spcPts val="1800"/>
              </a:spcBef>
              <a:defRPr sz="3476">
                <a:latin typeface="Graphik"/>
                <a:ea typeface="Graphik"/>
                <a:cs typeface="Graphik"/>
                <a:sym typeface="Graphik"/>
              </a:defRPr>
            </a:pPr>
            <a:r>
              <a:t>PSDA cycle</a:t>
            </a:r>
          </a:p>
          <a:p>
            <a:pPr marL="862838" lvl="1" indent="-431419" defTabSz="1926287">
              <a:spcBef>
                <a:spcPts val="1800"/>
              </a:spcBef>
              <a:defRPr sz="3476">
                <a:latin typeface="Graphik"/>
                <a:ea typeface="Graphik"/>
                <a:cs typeface="Graphik"/>
                <a:sym typeface="Graphik"/>
              </a:defRPr>
            </a:pPr>
            <a:r>
              <a:t>Plan - Objective questions and predictions (why). Plan to carry out the cycle (who, what, where, when)</a:t>
            </a:r>
          </a:p>
          <a:p>
            <a:pPr marL="862838" lvl="1" indent="-431419" defTabSz="1926287">
              <a:spcBef>
                <a:spcPts val="1800"/>
              </a:spcBef>
              <a:defRPr sz="3476">
                <a:latin typeface="Graphik"/>
                <a:ea typeface="Graphik"/>
                <a:cs typeface="Graphik"/>
                <a:sym typeface="Graphik"/>
              </a:defRPr>
            </a:pPr>
            <a:r>
              <a:t>Act - What changes are to be made? Next cycle?</a:t>
            </a:r>
          </a:p>
          <a:p>
            <a:pPr marL="862838" lvl="1" indent="-431419" defTabSz="1926287">
              <a:spcBef>
                <a:spcPts val="1800"/>
              </a:spcBef>
              <a:defRPr sz="3476">
                <a:latin typeface="Graphik"/>
                <a:ea typeface="Graphik"/>
                <a:cs typeface="Graphik"/>
                <a:sym typeface="Graphik"/>
              </a:defRPr>
            </a:pPr>
            <a:r>
              <a:t>Study - Complete the analysis of the data. Compare data to predictions. Summarise what was learned</a:t>
            </a:r>
          </a:p>
          <a:p>
            <a:pPr marL="862838" lvl="1" indent="-431419" defTabSz="1926287">
              <a:spcBef>
                <a:spcPts val="1800"/>
              </a:spcBef>
              <a:defRPr sz="3476">
                <a:latin typeface="Graphik"/>
                <a:ea typeface="Graphik"/>
                <a:cs typeface="Graphik"/>
                <a:sym typeface="Graphik"/>
              </a:defRPr>
            </a:pPr>
            <a:r>
              <a:t>Do - Carry out the plan. Document problems and unexpected observations. Begin analysis of the data</a:t>
            </a:r>
          </a:p>
        </p:txBody>
      </p:sp>
      <p:sp>
        <p:nvSpPr>
          <p:cNvPr id="177" name="Asks three question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Asks three questions:</a:t>
            </a:r>
          </a:p>
        </p:txBody>
      </p:sp>
    </p:spTree>
  </p:cSld>
  <p:clrMapOvr>
    <a:masterClrMapping/>
  </p:clrMapOvr>
  <p:transition spd="med"/>
</p:sld>
</file>

<file path=ppt/theme/theme1.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2506</Words>
  <Application>Microsoft Office PowerPoint</Application>
  <PresentationFormat>Custom</PresentationFormat>
  <Paragraphs>178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23_ClassicWhite</vt:lpstr>
      <vt:lpstr>Quality Improvement Project</vt:lpstr>
      <vt:lpstr>PowerPoint Presentation</vt:lpstr>
      <vt:lpstr>RCGP Curriculum 2018</vt:lpstr>
      <vt:lpstr>GMC Generic Capabilities 2016</vt:lpstr>
      <vt:lpstr>Why QIP?</vt:lpstr>
      <vt:lpstr>Undertaking a QIP</vt:lpstr>
      <vt:lpstr>SMART</vt:lpstr>
      <vt:lpstr>Audit</vt:lpstr>
      <vt:lpstr>Model for Improvement </vt:lpstr>
      <vt:lpstr>Repeated PDSA cycles work towards the AIM</vt:lpstr>
      <vt:lpstr>WBPA QIP</vt:lpstr>
      <vt:lpstr>Unsatisfactory project</vt:lpstr>
      <vt:lpstr>QIP Template &amp;  Feedback Level Descriptors</vt:lpstr>
      <vt:lpstr>The GP Trainee Assessment Framework</vt:lpstr>
      <vt:lpstr>1. Project Title and why it was chosen</vt:lpstr>
      <vt:lpstr>PowerPoint Presentation</vt:lpstr>
      <vt:lpstr>2. Project aim</vt:lpstr>
      <vt:lpstr>PowerPoint Presentation</vt:lpstr>
      <vt:lpstr>3. Describe what baseline data or information you gathered</vt:lpstr>
      <vt:lpstr>PowerPoint Presentation</vt:lpstr>
      <vt:lpstr>4. Describe what subsequent data or information you gathered</vt:lpstr>
      <vt:lpstr>PowerPoint Presentation</vt:lpstr>
      <vt:lpstr>5. How did you plan and test out your changes?</vt:lpstr>
      <vt:lpstr>PowerPoint Presentation</vt:lpstr>
      <vt:lpstr>6. How have you engaged the team, patients and other stakeholders throughout the project?</vt:lpstr>
      <vt:lpstr>PowerPoint Presentation</vt:lpstr>
      <vt:lpstr>7. Summarise the changes as a result of your work and how these will be maintained</vt:lpstr>
      <vt:lpstr>PowerPoint Presentation</vt:lpstr>
      <vt:lpstr>8. What have you learnt and have you got any outstanding learning needs?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Improvement Project</dc:title>
  <dc:creator>Chris Webb</dc:creator>
  <cp:lastModifiedBy>Chris Webb</cp:lastModifiedBy>
  <cp:revision>1</cp:revision>
  <dcterms:modified xsi:type="dcterms:W3CDTF">2021-02-14T12:47:24Z</dcterms:modified>
</cp:coreProperties>
</file>