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/>
    <p:restoredTop sz="94643"/>
  </p:normalViewPr>
  <p:slideViewPr>
    <p:cSldViewPr snapToGrid="0" snapToObjects="1">
      <p:cViewPr varScale="1">
        <p:scale>
          <a:sx n="117" d="100"/>
          <a:sy n="117" d="100"/>
        </p:scale>
        <p:origin x="-3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29EA6-0675-9348-93BA-21142CE4755E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E9504-F001-694B-AAC5-B132E8C12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7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A831C-D1B8-0A4C-A9EC-9D89DE2BEAAE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A1342-A18A-3345-8FD9-E9BFE92DC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1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B5C590B7-035F-0242-B177-5D1BF001E5CB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1</a:t>
            </a:r>
            <a:r>
              <a:rPr lang="en-US" baseline="30000" dirty="0" smtClean="0">
                <a:cs typeface="+mn-cs"/>
              </a:rPr>
              <a:t>st</a:t>
            </a:r>
            <a:r>
              <a:rPr lang="en-US" dirty="0" smtClean="0">
                <a:cs typeface="+mn-cs"/>
              </a:rPr>
              <a:t> Jan 2012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Great story of charitable</a:t>
            </a:r>
            <a:r>
              <a:rPr lang="en-US" baseline="0" dirty="0" smtClean="0">
                <a:cs typeface="+mn-cs"/>
              </a:rPr>
              <a:t> and philanthropic support </a:t>
            </a:r>
          </a:p>
          <a:p>
            <a:pPr eaLnBrk="1" hangingPunct="1">
              <a:defRPr/>
            </a:pPr>
            <a:r>
              <a:rPr lang="en-US" baseline="0" dirty="0" smtClean="0">
                <a:cs typeface="+mn-cs"/>
              </a:rPr>
              <a:t>Over last 5 years built a team grown with successful </a:t>
            </a:r>
            <a:r>
              <a:rPr lang="en-US" baseline="0" dirty="0" err="1" smtClean="0">
                <a:cs typeface="+mn-cs"/>
              </a:rPr>
              <a:t>ext</a:t>
            </a:r>
            <a:r>
              <a:rPr lang="en-US" baseline="0" dirty="0" smtClean="0">
                <a:cs typeface="+mn-cs"/>
              </a:rPr>
              <a:t> grant funding</a:t>
            </a:r>
          </a:p>
          <a:p>
            <a:pPr eaLnBrk="1" hangingPunct="1">
              <a:defRPr/>
            </a:pPr>
            <a:r>
              <a:rPr lang="en-US" baseline="0" dirty="0" smtClean="0">
                <a:cs typeface="+mn-cs"/>
              </a:rPr>
              <a:t>MDT</a:t>
            </a:r>
          </a:p>
          <a:p>
            <a:pPr eaLnBrk="1" hangingPunct="1">
              <a:defRPr/>
            </a:pPr>
            <a:r>
              <a:rPr lang="en-US" baseline="0" dirty="0" smtClean="0">
                <a:cs typeface="+mn-cs"/>
              </a:rPr>
              <a:t>Third row so import  - future leaders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18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8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1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1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8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9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6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4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C659-ABC8-8046-8293-E965AE24F57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1DA94-D27E-BA4A-AAE5-9C54A695C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3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pn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7" name="Group 3"/>
          <p:cNvGrpSpPr>
            <a:grpSpLocks/>
          </p:cNvGrpSpPr>
          <p:nvPr/>
        </p:nvGrpSpPr>
        <p:grpSpPr bwMode="auto">
          <a:xfrm>
            <a:off x="1600200" y="63372"/>
            <a:ext cx="8991600" cy="1258888"/>
            <a:chOff x="48" y="48"/>
            <a:chExt cx="5664" cy="793"/>
          </a:xfrm>
        </p:grpSpPr>
        <p:sp>
          <p:nvSpPr>
            <p:cNvPr id="13317" name="Rectangle 4"/>
            <p:cNvSpPr>
              <a:spLocks noChangeArrowheads="1"/>
            </p:cNvSpPr>
            <p:nvPr/>
          </p:nvSpPr>
          <p:spPr bwMode="ltGray">
            <a:xfrm>
              <a:off x="48" y="48"/>
              <a:ext cx="5664" cy="79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solidFill>
                  <a:srgbClr val="8D010F"/>
                </a:solidFill>
                <a:latin typeface="Times" charset="0"/>
              </a:endParaRPr>
            </a:p>
          </p:txBody>
        </p:sp>
        <p:pic>
          <p:nvPicPr>
            <p:cNvPr id="70698" name="Picture 5" descr="LeedsUniWhit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4102" y="278"/>
              <a:ext cx="1433" cy="4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1534510" y="1"/>
            <a:ext cx="9144000" cy="6958013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1" hangingPunct="1">
              <a:spcBef>
                <a:spcPct val="20000"/>
              </a:spcBef>
            </a:pPr>
            <a:endParaRPr lang="en-US"/>
          </a:p>
        </p:txBody>
      </p:sp>
      <p:pic>
        <p:nvPicPr>
          <p:cNvPr id="7069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5004" y="91770"/>
            <a:ext cx="1119938" cy="13632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962173" y="63372"/>
            <a:ext cx="8348640" cy="6749440"/>
            <a:chOff x="545824" y="71387"/>
            <a:chExt cx="8348640" cy="6749440"/>
          </a:xfrm>
        </p:grpSpPr>
        <p:grpSp>
          <p:nvGrpSpPr>
            <p:cNvPr id="44" name="Group 43"/>
            <p:cNvGrpSpPr/>
            <p:nvPr/>
          </p:nvGrpSpPr>
          <p:grpSpPr>
            <a:xfrm>
              <a:off x="545824" y="71387"/>
              <a:ext cx="8348640" cy="6749440"/>
              <a:chOff x="545824" y="71387"/>
              <a:chExt cx="8348640" cy="6749440"/>
            </a:xfrm>
          </p:grpSpPr>
          <p:pic>
            <p:nvPicPr>
              <p:cNvPr id="46" name="Picture 10" descr="LM1.JP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4735" y="1611415"/>
                <a:ext cx="1187169" cy="137345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11" descr="SS1.JPG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4790230" y="71387"/>
                <a:ext cx="1052286" cy="136324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12" descr="AH.JP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7437" y="1615442"/>
                <a:ext cx="1154433" cy="135516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13" descr="KF2.JPG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4450896" y="1615442"/>
                <a:ext cx="1078028" cy="137084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0" name="Group 17"/>
              <p:cNvGrpSpPr>
                <a:grpSpLocks/>
              </p:cNvGrpSpPr>
              <p:nvPr/>
            </p:nvGrpSpPr>
            <p:grpSpPr bwMode="auto">
              <a:xfrm>
                <a:off x="802553" y="3363496"/>
                <a:ext cx="5905500" cy="1687670"/>
                <a:chOff x="200618" y="3050419"/>
                <a:chExt cx="6332413" cy="1696358"/>
              </a:xfrm>
            </p:grpSpPr>
            <p:pic>
              <p:nvPicPr>
                <p:cNvPr id="83" name="Picture 19"/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5198" y="3050419"/>
                  <a:ext cx="1229615" cy="1344863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4" name="Picture 20"/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2294" y="3054435"/>
                  <a:ext cx="1239052" cy="1345736"/>
                </a:xfrm>
                <a:prstGeom prst="rect">
                  <a:avLst/>
                </a:prstGeom>
                <a:noFill/>
                <a:ln w="9525">
                  <a:solidFill>
                    <a:srgbClr val="262673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" name="Picture 21"/>
                <p:cNvPicPr>
                  <a:picLocks noChangeAspect="1"/>
                </p:cNvPicPr>
                <p:nvPr/>
              </p:nvPicPr>
              <p:blipFill rotWithShape="1">
                <a:blip r:embed="rId11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t="-5788"/>
                <a:stretch/>
              </p:blipFill>
              <p:spPr bwMode="auto">
                <a:xfrm>
                  <a:off x="2861113" y="3054435"/>
                  <a:ext cx="1171262" cy="134573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6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00618" y="4377445"/>
                  <a:ext cx="633241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b="1" dirty="0"/>
                    <a:t>                           </a:t>
                  </a:r>
                </a:p>
              </p:txBody>
            </p:sp>
          </p:grpSp>
          <p:grpSp>
            <p:nvGrpSpPr>
              <p:cNvPr id="51" name="Group 31"/>
              <p:cNvGrpSpPr>
                <a:grpSpLocks/>
              </p:cNvGrpSpPr>
              <p:nvPr/>
            </p:nvGrpSpPr>
            <p:grpSpPr bwMode="auto">
              <a:xfrm>
                <a:off x="5307237" y="5088524"/>
                <a:ext cx="3574398" cy="1405590"/>
                <a:chOff x="692277" y="4801253"/>
                <a:chExt cx="3998505" cy="1467882"/>
              </a:xfrm>
            </p:grpSpPr>
            <p:pic>
              <p:nvPicPr>
                <p:cNvPr id="79" name="Picture 32"/>
                <p:cNvPicPr>
                  <a:picLocks noChangeAspect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917" y="4801253"/>
                  <a:ext cx="1337433" cy="1467882"/>
                </a:xfrm>
                <a:prstGeom prst="rect">
                  <a:avLst/>
                </a:prstGeom>
                <a:noFill/>
                <a:ln w="9525">
                  <a:solidFill>
                    <a:srgbClr val="262673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80" name="Group 33"/>
                <p:cNvGrpSpPr>
                  <a:grpSpLocks/>
                </p:cNvGrpSpPr>
                <p:nvPr/>
              </p:nvGrpSpPr>
              <p:grpSpPr bwMode="auto">
                <a:xfrm>
                  <a:off x="692277" y="4801253"/>
                  <a:ext cx="3998505" cy="1467882"/>
                  <a:chOff x="692277" y="4801253"/>
                  <a:chExt cx="3998505" cy="1467882"/>
                </a:xfrm>
              </p:grpSpPr>
              <p:pic>
                <p:nvPicPr>
                  <p:cNvPr id="81" name="Picture 35" descr="RS.JPG"/>
                  <p:cNvPicPr>
                    <a:picLocks noChangeAspect="1"/>
                  </p:cNvPicPr>
                  <p:nvPr/>
                </p:nvPicPr>
                <p:blipFill>
                  <a:blip r:embed="rId13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353349" y="4801253"/>
                    <a:ext cx="1337433" cy="1467882"/>
                  </a:xfrm>
                  <a:prstGeom prst="rect">
                    <a:avLst/>
                  </a:prstGeom>
                  <a:noFill/>
                  <a:ln w="9525">
                    <a:solidFill>
                      <a:srgbClr val="262673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2" name="Picture 36"/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92277" y="4801253"/>
                    <a:ext cx="1323640" cy="1467882"/>
                  </a:xfrm>
                  <a:prstGeom prst="rect">
                    <a:avLst/>
                  </a:prstGeom>
                  <a:noFill/>
                  <a:ln w="9525">
                    <a:solidFill>
                      <a:srgbClr val="262673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grpSp>
            <p:nvGrpSpPr>
              <p:cNvPr id="52" name="Group 4"/>
              <p:cNvGrpSpPr>
                <a:grpSpLocks/>
              </p:cNvGrpSpPr>
              <p:nvPr/>
            </p:nvGrpSpPr>
            <p:grpSpPr bwMode="auto">
              <a:xfrm>
                <a:off x="558653" y="5110154"/>
                <a:ext cx="3412920" cy="1423894"/>
                <a:chOff x="3888022" y="5118094"/>
                <a:chExt cx="3536143" cy="1512806"/>
              </a:xfrm>
            </p:grpSpPr>
            <p:pic>
              <p:nvPicPr>
                <p:cNvPr id="76" name="Picture 41" descr="carole burnett pic.jpg"/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88022" y="5124711"/>
                  <a:ext cx="1186616" cy="148249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7" name="Picture 42" descr="matt beasley.jpg"/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74639" y="5118094"/>
                  <a:ext cx="1191952" cy="1503459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8" name="Picture 43" descr="pam shuttleworth pic.jpg"/>
                <p:cNvPicPr>
                  <a:picLocks noChangeAspect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66334" y="5118094"/>
                  <a:ext cx="1157831" cy="151280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60" name="Picture 49" descr="LucyMcParland.JPG"/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6176" y="3364150"/>
                <a:ext cx="1039154" cy="1341889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1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4071959" y="5116382"/>
                <a:ext cx="1131777" cy="1423893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</p:pic>
          <p:sp>
            <p:nvSpPr>
              <p:cNvPr id="62" name="TextBox 61"/>
              <p:cNvSpPr txBox="1"/>
              <p:nvPr/>
            </p:nvSpPr>
            <p:spPr>
              <a:xfrm>
                <a:off x="1105463" y="2940228"/>
                <a:ext cx="4434369" cy="338554"/>
              </a:xfrm>
              <a:prstGeom prst="rect">
                <a:avLst/>
              </a:prstGeom>
              <a:solidFill>
                <a:srgbClr val="A6A6A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Radiotherapy Clinicians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903586" y="4680679"/>
                <a:ext cx="3472397" cy="338554"/>
              </a:xfrm>
              <a:prstGeom prst="rect">
                <a:avLst/>
              </a:prstGeom>
              <a:solidFill>
                <a:srgbClr val="A6A6A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Future Clinical Leaders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486177" y="4680679"/>
                <a:ext cx="1039154" cy="338554"/>
              </a:xfrm>
              <a:prstGeom prst="rect">
                <a:avLst/>
              </a:prstGeom>
              <a:solidFill>
                <a:srgbClr val="A6A6A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/>
                  <a:t>Biostats</a:t>
                </a:r>
                <a:endParaRPr lang="en-US" sz="1600" dirty="0"/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5621282" y="3389806"/>
                <a:ext cx="2010682" cy="1625969"/>
                <a:chOff x="5621282" y="3420275"/>
                <a:chExt cx="2010682" cy="1625969"/>
              </a:xfrm>
            </p:grpSpPr>
            <p:pic>
              <p:nvPicPr>
                <p:cNvPr id="73" name="Picture 72" descr="Russell Frood Research Fellow Oct 2017.png"/>
                <p:cNvPicPr>
                  <a:picLocks noChangeAspect="1"/>
                </p:cNvPicPr>
                <p:nvPr/>
              </p:nvPicPr>
              <p:blipFill rotWithShape="1">
                <a:blip r:embed="rId20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t="-669"/>
                <a:stretch/>
              </p:blipFill>
              <p:spPr>
                <a:xfrm>
                  <a:off x="5627551" y="3420276"/>
                  <a:ext cx="1005341" cy="1287488"/>
                </a:xfrm>
                <a:prstGeom prst="rect">
                  <a:avLst/>
                </a:prstGeom>
                <a:ln>
                  <a:solidFill>
                    <a:srgbClr val="000000"/>
                  </a:solidFill>
                </a:ln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 rotWithShape="1">
                <a:blip r:embed="rId21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t="-2167"/>
                <a:stretch/>
              </p:blipFill>
              <p:spPr>
                <a:xfrm>
                  <a:off x="6626623" y="3420275"/>
                  <a:ext cx="1005341" cy="1303405"/>
                </a:xfrm>
                <a:prstGeom prst="rect">
                  <a:avLst/>
                </a:prstGeom>
                <a:ln>
                  <a:solidFill>
                    <a:srgbClr val="000000"/>
                  </a:solidFill>
                </a:ln>
              </p:spPr>
            </p:pic>
            <p:sp>
              <p:nvSpPr>
                <p:cNvPr id="75" name="TextBox 74"/>
                <p:cNvSpPr txBox="1"/>
                <p:nvPr/>
              </p:nvSpPr>
              <p:spPr>
                <a:xfrm>
                  <a:off x="5621282" y="4707690"/>
                  <a:ext cx="2010682" cy="338554"/>
                </a:xfrm>
                <a:prstGeom prst="rect">
                  <a:avLst/>
                </a:prstGeom>
                <a:solidFill>
                  <a:srgbClr val="A6A6A6"/>
                </a:solidFill>
                <a:ln>
                  <a:solidFill>
                    <a:srgbClr val="00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Imaging Trainees</a:t>
                  </a:r>
                </a:p>
              </p:txBody>
            </p:sp>
          </p:grpSp>
          <p:sp>
            <p:nvSpPr>
              <p:cNvPr id="66" name="TextBox 65"/>
              <p:cNvSpPr txBox="1"/>
              <p:nvPr/>
            </p:nvSpPr>
            <p:spPr>
              <a:xfrm>
                <a:off x="545824" y="6482273"/>
                <a:ext cx="3421082" cy="338554"/>
              </a:xfrm>
              <a:prstGeom prst="rect">
                <a:avLst/>
              </a:prstGeom>
              <a:solidFill>
                <a:srgbClr val="A6A6A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Radiographers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020643" y="6488977"/>
                <a:ext cx="1235279" cy="276999"/>
              </a:xfrm>
              <a:prstGeom prst="rect">
                <a:avLst/>
              </a:prstGeom>
              <a:solidFill>
                <a:srgbClr val="A6A6A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Project Manager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307238" y="6482273"/>
                <a:ext cx="3587226" cy="338554"/>
              </a:xfrm>
              <a:prstGeom prst="rect">
                <a:avLst/>
              </a:prstGeom>
              <a:solidFill>
                <a:srgbClr val="A6A6A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Physicists</a:t>
                </a:r>
              </a:p>
            </p:txBody>
          </p:sp>
          <p:grpSp>
            <p:nvGrpSpPr>
              <p:cNvPr id="69" name="Group 68"/>
              <p:cNvGrpSpPr/>
              <p:nvPr/>
            </p:nvGrpSpPr>
            <p:grpSpPr>
              <a:xfrm>
                <a:off x="5630924" y="1584790"/>
                <a:ext cx="2040927" cy="1714397"/>
                <a:chOff x="5695069" y="1615259"/>
                <a:chExt cx="2040927" cy="1714397"/>
              </a:xfrm>
            </p:grpSpPr>
            <p:pic>
              <p:nvPicPr>
                <p:cNvPr id="70" name="Picture 52" descr="Scarsbrook - Photo.jpg"/>
                <p:cNvPicPr>
                  <a:picLocks noChangeAspect="1"/>
                </p:cNvPicPr>
                <p:nvPr/>
              </p:nvPicPr>
              <p:blipFill rotWithShape="1">
                <a:blip r:embed="rId22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 bwMode="auto">
                <a:xfrm>
                  <a:off x="5695069" y="1619989"/>
                  <a:ext cx="1031620" cy="1416375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Picture 53" descr="Dr Stuart Currie pic.jpg"/>
                <p:cNvPicPr>
                  <a:picLocks noChangeAspect="1"/>
                </p:cNvPicPr>
                <p:nvPr/>
              </p:nvPicPr>
              <p:blipFill rotWithShape="1">
                <a:blip r:embed="rId23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 bwMode="auto">
                <a:xfrm>
                  <a:off x="6726689" y="1615259"/>
                  <a:ext cx="1009307" cy="1418193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" name="TextBox 71"/>
                <p:cNvSpPr txBox="1"/>
                <p:nvPr/>
              </p:nvSpPr>
              <p:spPr>
                <a:xfrm>
                  <a:off x="5695069" y="2991102"/>
                  <a:ext cx="2040927" cy="338554"/>
                </a:xfrm>
                <a:prstGeom prst="rect">
                  <a:avLst/>
                </a:prstGeom>
                <a:solidFill>
                  <a:srgbClr val="A6A6A6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Imaging Clinicians</a:t>
                  </a:r>
                </a:p>
              </p:txBody>
            </p:sp>
          </p:grpSp>
        </p:grpSp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3358250" y="1744592"/>
              <a:ext cx="1324784" cy="1066489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</p:pic>
      </p:grpSp>
      <p:sp>
        <p:nvSpPr>
          <p:cNvPr id="4" name="TextBox 3"/>
          <p:cNvSpPr txBox="1"/>
          <p:nvPr/>
        </p:nvSpPr>
        <p:spPr>
          <a:xfrm>
            <a:off x="1962173" y="231151"/>
            <a:ext cx="2207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Leeds Radiotherapy Research Group</a:t>
            </a:r>
          </a:p>
          <a:p>
            <a:pPr algn="ctr"/>
            <a:r>
              <a:rPr lang="en-US" b="1" dirty="0" smtClean="0">
                <a:solidFill>
                  <a:srgbClr val="7030A0"/>
                </a:solidFill>
              </a:rPr>
              <a:t>2012-current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4921" y="259937"/>
            <a:ext cx="2873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Prof Sebag-Montefiore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Prof Short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1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56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Radiotherapy Tour</dc:title>
  <dc:creator>David Sebag-Montefiore</dc:creator>
  <cp:lastModifiedBy>Katy Clarke</cp:lastModifiedBy>
  <cp:revision>16</cp:revision>
  <cp:lastPrinted>2018-02-06T12:39:30Z</cp:lastPrinted>
  <dcterms:created xsi:type="dcterms:W3CDTF">2018-02-06T10:58:28Z</dcterms:created>
  <dcterms:modified xsi:type="dcterms:W3CDTF">2018-02-13T15:14:02Z</dcterms:modified>
</cp:coreProperties>
</file>