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4" r:id="rId6"/>
    <p:sldId id="257" r:id="rId7"/>
    <p:sldId id="262" r:id="rId8"/>
    <p:sldId id="271" r:id="rId9"/>
    <p:sldId id="263" r:id="rId10"/>
    <p:sldId id="261" r:id="rId11"/>
    <p:sldId id="266" r:id="rId12"/>
    <p:sldId id="273" r:id="rId13"/>
    <p:sldId id="267" r:id="rId14"/>
    <p:sldId id="268" r:id="rId15"/>
    <p:sldId id="269" r:id="rId16"/>
    <p:sldId id="27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4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6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75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3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6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9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9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0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2D89-205C-4209-BED8-980F51D9DB15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F5E2-90CA-46E3-BAC7-A290637F8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el-expense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mailto:expensesadmin@sth.nhs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rsStudyLeave@sth.nhs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xpensesadmin@sth.nhs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02537" y="1124744"/>
            <a:ext cx="7138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Study Leave/</a:t>
            </a:r>
          </a:p>
          <a:p>
            <a:pPr algn="ctr"/>
            <a:r>
              <a:rPr lang="en-GB" sz="6000" dirty="0" smtClean="0"/>
              <a:t>Curriculum Delivery</a:t>
            </a:r>
            <a:endParaRPr lang="en-GB" sz="6000" dirty="0"/>
          </a:p>
        </p:txBody>
      </p:sp>
      <p:pic>
        <p:nvPicPr>
          <p:cNvPr id="1029" name="Picture 5" descr="http://www.ounsdale.co.uk/wp-content/uploads/2013/01/examination_promo-480x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572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 r="50051"/>
          <a:stretch/>
        </p:blipFill>
        <p:spPr bwMode="auto">
          <a:xfrm>
            <a:off x="1331640" y="1412776"/>
            <a:ext cx="580788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1659" y="773996"/>
            <a:ext cx="2427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www.sel-expenses.com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2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79512" y="836712"/>
            <a:ext cx="480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 </a:t>
            </a:r>
            <a:r>
              <a:rPr lang="en-GB" dirty="0" smtClean="0"/>
              <a:t>All </a:t>
            </a:r>
            <a:r>
              <a:rPr lang="en-GB" dirty="0"/>
              <a:t>expense items are added through the </a:t>
            </a:r>
            <a:r>
              <a:rPr lang="en-GB" b="1" dirty="0"/>
              <a:t>Add / Edit Expense </a:t>
            </a:r>
            <a:r>
              <a:rPr lang="en-GB" dirty="0"/>
              <a:t>page. </a:t>
            </a:r>
            <a:r>
              <a:rPr lang="en-GB" b="1" dirty="0"/>
              <a:t>Adding my expense items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b="1" dirty="0"/>
              <a:t>Add / Edit Expense </a:t>
            </a:r>
            <a:r>
              <a:rPr lang="en-GB" dirty="0"/>
              <a:t>page is accessed by clicking </a:t>
            </a:r>
            <a:r>
              <a:rPr lang="en-GB" b="1" dirty="0"/>
              <a:t>Add New Expenses</a:t>
            </a:r>
            <a:r>
              <a:rPr lang="en-GB" dirty="0"/>
              <a:t> from the </a:t>
            </a:r>
            <a:r>
              <a:rPr lang="en-GB" b="1" dirty="0"/>
              <a:t>Welcome</a:t>
            </a:r>
            <a:r>
              <a:rPr lang="en-GB" dirty="0"/>
              <a:t> page.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5929" y="263844"/>
            <a:ext cx="3448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Adding my expense items</a:t>
            </a:r>
          </a:p>
        </p:txBody>
      </p:sp>
      <p:pic>
        <p:nvPicPr>
          <p:cNvPr id="12" name="Picture 11" descr="Add New Expense Men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96" y="1124744"/>
            <a:ext cx="4191000" cy="74295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6923" b="8832"/>
          <a:stretch>
            <a:fillRect/>
          </a:stretch>
        </p:blipFill>
        <p:spPr bwMode="auto">
          <a:xfrm>
            <a:off x="1006921" y="2263309"/>
            <a:ext cx="5934075" cy="2981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1115616" y="3822577"/>
            <a:ext cx="6768752" cy="2268978"/>
            <a:chOff x="1115616" y="3822577"/>
            <a:chExt cx="6768752" cy="2268978"/>
          </a:xfrm>
        </p:grpSpPr>
        <p:sp>
          <p:nvSpPr>
            <p:cNvPr id="2" name="Oval 1"/>
            <p:cNvSpPr/>
            <p:nvPr/>
          </p:nvSpPr>
          <p:spPr>
            <a:xfrm>
              <a:off x="2038895" y="3822577"/>
              <a:ext cx="86409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15616" y="5445224"/>
              <a:ext cx="6768752" cy="64633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GB" dirty="0"/>
                <a:t>It is imperative that the </a:t>
              </a:r>
              <a:r>
                <a:rPr lang="en-GB" b="1" dirty="0"/>
                <a:t>Type of Expenses</a:t>
              </a:r>
              <a:r>
                <a:rPr lang="en-GB" dirty="0"/>
                <a:t> box below is completed to ensure your claim reaches the correct Approver.</a:t>
              </a:r>
            </a:p>
          </p:txBody>
        </p:sp>
        <p:cxnSp>
          <p:nvCxnSpPr>
            <p:cNvPr id="21" name="Straight Arrow Connector 20"/>
            <p:cNvCxnSpPr>
              <a:stCxn id="2" idx="4"/>
            </p:cNvCxnSpPr>
            <p:nvPr/>
          </p:nvCxnSpPr>
          <p:spPr>
            <a:xfrm>
              <a:off x="2470943" y="4110609"/>
              <a:ext cx="1741017" cy="14066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885929" y="263844"/>
            <a:ext cx="3448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Adding my expense items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6923" b="8832"/>
          <a:stretch>
            <a:fillRect/>
          </a:stretch>
        </p:blipFill>
        <p:spPr bwMode="auto">
          <a:xfrm>
            <a:off x="98354" y="764704"/>
            <a:ext cx="5934075" cy="2981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1208689" y="3746029"/>
            <a:ext cx="1499086" cy="616998"/>
            <a:chOff x="3728969" y="5498568"/>
            <a:chExt cx="1499086" cy="616998"/>
          </a:xfrm>
        </p:grpSpPr>
        <p:grpSp>
          <p:nvGrpSpPr>
            <p:cNvPr id="14" name="Group 13"/>
            <p:cNvGrpSpPr/>
            <p:nvPr/>
          </p:nvGrpSpPr>
          <p:grpSpPr>
            <a:xfrm>
              <a:off x="4382215" y="5746234"/>
              <a:ext cx="845840" cy="369332"/>
              <a:chOff x="3764407" y="5702133"/>
              <a:chExt cx="845840" cy="36933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764407" y="5706779"/>
                <a:ext cx="845840" cy="36004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63292" y="5702133"/>
                <a:ext cx="648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save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3728969" y="5498568"/>
              <a:ext cx="674948" cy="247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899592" y="1086832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5496" y="1388429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228183" y="834554"/>
            <a:ext cx="29045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you wish to make a claim for an item that is not listed in your </a:t>
            </a:r>
            <a:r>
              <a:rPr lang="en-GB" b="1" dirty="0"/>
              <a:t>My Expense Items</a:t>
            </a:r>
            <a:r>
              <a:rPr lang="en-GB" dirty="0"/>
              <a:t> menu please contact your administrator by emailing </a:t>
            </a:r>
            <a:r>
              <a:rPr lang="en-GB" u="sng" dirty="0">
                <a:hlinkClick r:id="rId4"/>
              </a:rPr>
              <a:t>expensesadmin@sth.nhs.uk</a:t>
            </a:r>
            <a:r>
              <a:rPr lang="en-GB" dirty="0"/>
              <a:t>. </a:t>
            </a:r>
          </a:p>
        </p:txBody>
      </p:sp>
      <p:grpSp>
        <p:nvGrpSpPr>
          <p:cNvPr id="1024" name="Group 1023"/>
          <p:cNvGrpSpPr/>
          <p:nvPr/>
        </p:nvGrpSpPr>
        <p:grpSpPr>
          <a:xfrm>
            <a:off x="1208689" y="2310409"/>
            <a:ext cx="7138806" cy="2850132"/>
            <a:chOff x="1208689" y="2310409"/>
            <a:chExt cx="7138806" cy="2850132"/>
          </a:xfrm>
        </p:grpSpPr>
        <p:sp>
          <p:nvSpPr>
            <p:cNvPr id="21" name="Oval 20"/>
            <p:cNvSpPr/>
            <p:nvPr/>
          </p:nvSpPr>
          <p:spPr>
            <a:xfrm>
              <a:off x="1208689" y="2310409"/>
              <a:ext cx="86409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46241" y="2556260"/>
              <a:ext cx="6401254" cy="2604281"/>
              <a:chOff x="1946241" y="2556260"/>
              <a:chExt cx="6401254" cy="2604281"/>
            </a:xfrm>
          </p:grpSpPr>
          <p:pic>
            <p:nvPicPr>
              <p:cNvPr id="23" name="Picture 22"/>
              <p:cNvPicPr/>
              <p:nvPr/>
            </p:nvPicPr>
            <p:blipFill rotWithShape="1">
              <a:blip r:embed="rId5"/>
              <a:srcRect l="10718" t="43933" r="53519" b="42263"/>
              <a:stretch/>
            </p:blipFill>
            <p:spPr bwMode="auto">
              <a:xfrm>
                <a:off x="4108870" y="3851806"/>
                <a:ext cx="4238625" cy="13087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17" name="Straight Arrow Connector 16"/>
              <p:cNvCxnSpPr>
                <a:stCxn id="21" idx="5"/>
              </p:cNvCxnSpPr>
              <p:nvPr/>
            </p:nvCxnSpPr>
            <p:spPr>
              <a:xfrm>
                <a:off x="1946241" y="2556260"/>
                <a:ext cx="2162629" cy="17368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12102" y="4824046"/>
            <a:ext cx="9144000" cy="2101808"/>
            <a:chOff x="12102" y="4824046"/>
            <a:chExt cx="9144000" cy="2101808"/>
          </a:xfrm>
        </p:grpSpPr>
        <p:sp>
          <p:nvSpPr>
            <p:cNvPr id="5" name="Rectangle 4"/>
            <p:cNvSpPr/>
            <p:nvPr/>
          </p:nvSpPr>
          <p:spPr>
            <a:xfrm>
              <a:off x="12102" y="6400747"/>
              <a:ext cx="9144000" cy="5251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73011" y="4824046"/>
              <a:ext cx="1949695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49397" y="4932058"/>
              <a:ext cx="8409201" cy="1229764"/>
              <a:chOff x="349397" y="4932058"/>
              <a:chExt cx="8409201" cy="12297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49397" y="5515491"/>
                <a:ext cx="84092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/>
                  <a:t>Study/Training – M&amp;D Junior Grade</a:t>
                </a:r>
                <a:r>
                  <a:rPr lang="en-GB" dirty="0"/>
                  <a:t>:  To be used by all junior doctors in training (F2, SHO’s, </a:t>
                </a:r>
                <a:r>
                  <a:rPr lang="en-GB" dirty="0" err="1"/>
                  <a:t>StR’s</a:t>
                </a:r>
                <a:r>
                  <a:rPr lang="en-GB" dirty="0"/>
                  <a:t>, </a:t>
                </a:r>
                <a:r>
                  <a:rPr lang="en-GB" dirty="0" err="1"/>
                  <a:t>SpR’s</a:t>
                </a:r>
                <a:r>
                  <a:rPr lang="en-GB" dirty="0"/>
                  <a:t>) who have attended study leave approved by Medical Education</a:t>
                </a:r>
              </a:p>
            </p:txBody>
          </p:sp>
          <p:cxnSp>
            <p:nvCxnSpPr>
              <p:cNvPr id="26" name="Straight Arrow Connector 25"/>
              <p:cNvCxnSpPr>
                <a:stCxn id="24" idx="2"/>
              </p:cNvCxnSpPr>
              <p:nvPr/>
            </p:nvCxnSpPr>
            <p:spPr>
              <a:xfrm flipH="1">
                <a:off x="2707775" y="4932058"/>
                <a:ext cx="1365236" cy="5834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16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" name="Picture 9" descr="Current Claims Scre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5819775" cy="263842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416716" y="332656"/>
            <a:ext cx="231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Current Claims screen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2594" y="908720"/>
            <a:ext cx="494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At this point you can still edit or delete these items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842594" y="2299896"/>
            <a:ext cx="2001214" cy="576109"/>
            <a:chOff x="842594" y="2587928"/>
            <a:chExt cx="2001214" cy="576109"/>
          </a:xfrm>
        </p:grpSpPr>
        <p:pic>
          <p:nvPicPr>
            <p:cNvPr id="2050" name="Picture 5" descr="Edit an expense ite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205" y="2587928"/>
              <a:ext cx="508588" cy="418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>
              <a:stCxn id="2050" idx="3"/>
              <a:endCxn id="10" idx="1"/>
            </p:cNvCxnSpPr>
            <p:nvPr/>
          </p:nvCxnSpPr>
          <p:spPr>
            <a:xfrm>
              <a:off x="2158793" y="2797347"/>
              <a:ext cx="685015" cy="3666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42594" y="258792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Edit</a:t>
              </a:r>
              <a:endParaRPr lang="en-GB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7086" y="3340345"/>
            <a:ext cx="2354754" cy="520703"/>
            <a:chOff x="777086" y="3628377"/>
            <a:chExt cx="2354754" cy="520703"/>
          </a:xfrm>
        </p:grpSpPr>
        <p:pic>
          <p:nvPicPr>
            <p:cNvPr id="2049" name="Picture 6" descr="Delete an expense ite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205" y="3645024"/>
              <a:ext cx="360040" cy="336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>
              <a:stCxn id="2049" idx="3"/>
            </p:cNvCxnSpPr>
            <p:nvPr/>
          </p:nvCxnSpPr>
          <p:spPr>
            <a:xfrm>
              <a:off x="2010245" y="3813043"/>
              <a:ext cx="1121595" cy="3360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7086" y="3628377"/>
              <a:ext cx="851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Delete</a:t>
              </a:r>
              <a:endParaRPr lang="en-GB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91690" y="4581128"/>
            <a:ext cx="79127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You can add claim items from different days, visits or activities to the same claim form before you submit it for reimbursement. </a:t>
            </a:r>
            <a:r>
              <a:rPr lang="en-GB" dirty="0" smtClean="0"/>
              <a:t>The </a:t>
            </a:r>
            <a:r>
              <a:rPr lang="en-GB" b="1" dirty="0"/>
              <a:t>Add / Edit Expenses </a:t>
            </a:r>
            <a:r>
              <a:rPr lang="en-GB" dirty="0"/>
              <a:t>page can be accessed either from the </a:t>
            </a:r>
            <a:r>
              <a:rPr lang="en-GB" b="1" dirty="0"/>
              <a:t>Add New Expenses</a:t>
            </a:r>
            <a:r>
              <a:rPr lang="en-GB" dirty="0"/>
              <a:t> menu button on the </a:t>
            </a:r>
            <a:r>
              <a:rPr lang="en-GB" b="1" dirty="0"/>
              <a:t>Welcome</a:t>
            </a:r>
            <a:r>
              <a:rPr lang="en-GB" dirty="0"/>
              <a:t> page or from the </a:t>
            </a:r>
            <a:r>
              <a:rPr lang="en-GB" b="1" dirty="0"/>
              <a:t>Current Claims</a:t>
            </a:r>
            <a:r>
              <a:rPr lang="en-GB" dirty="0"/>
              <a:t> page. </a:t>
            </a:r>
            <a:r>
              <a:rPr lang="en-GB" dirty="0" smtClean="0"/>
              <a:t>You </a:t>
            </a:r>
            <a:r>
              <a:rPr lang="en-GB" dirty="0"/>
              <a:t>can click </a:t>
            </a:r>
            <a:r>
              <a:rPr lang="en-GB" b="1" dirty="0"/>
              <a:t>Add Item </a:t>
            </a:r>
            <a:r>
              <a:rPr lang="en-GB" dirty="0"/>
              <a:t>from the page options menu on the left hand side.</a:t>
            </a:r>
          </a:p>
        </p:txBody>
      </p:sp>
    </p:spTree>
    <p:extLst>
      <p:ext uri="{BB962C8B-B14F-4D97-AF65-F5344CB8AC3E}">
        <p14:creationId xmlns:p14="http://schemas.microsoft.com/office/powerpoint/2010/main" val="7042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603416" y="188640"/>
            <a:ext cx="393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How to attach a receipt using a scanner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1600924"/>
            <a:ext cx="388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Access the </a:t>
            </a:r>
            <a:r>
              <a:rPr lang="en-GB" b="1" dirty="0"/>
              <a:t>Expense Claim Details </a:t>
            </a:r>
            <a:r>
              <a:rPr lang="en-GB" dirty="0" smtClean="0"/>
              <a:t>page: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54584" y="10875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b="1" dirty="0" smtClean="0"/>
              <a:t>Welcome</a:t>
            </a:r>
            <a:r>
              <a:rPr lang="en-GB" dirty="0" smtClean="0"/>
              <a:t> </a:t>
            </a:r>
            <a:r>
              <a:rPr lang="en-GB" dirty="0"/>
              <a:t>page </a:t>
            </a:r>
            <a:r>
              <a:rPr lang="en-GB" dirty="0" smtClean="0"/>
              <a:t>clicking </a:t>
            </a:r>
            <a:r>
              <a:rPr lang="en-GB" b="1" dirty="0"/>
              <a:t>My Claims</a:t>
            </a:r>
            <a:r>
              <a:rPr lang="en-GB" dirty="0"/>
              <a:t>, then click </a:t>
            </a:r>
            <a:r>
              <a:rPr lang="en-GB" b="1" dirty="0"/>
              <a:t>Current Claims</a:t>
            </a:r>
            <a:r>
              <a:rPr lang="en-GB" dirty="0"/>
              <a:t>. If you only have </a:t>
            </a:r>
            <a:r>
              <a:rPr lang="en-GB" dirty="0" smtClean="0"/>
              <a:t>one claim </a:t>
            </a:r>
            <a:r>
              <a:rPr lang="en-GB" dirty="0"/>
              <a:t>you will automatically be presented with it.  Alternatively select the claim form you	would like to submit from the list provided. 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9468" t="41622" r="35470" b="40934"/>
          <a:stretch/>
        </p:blipFill>
        <p:spPr bwMode="auto">
          <a:xfrm>
            <a:off x="1752282" y="3507085"/>
            <a:ext cx="5639435" cy="1362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67204" y="2799890"/>
            <a:ext cx="1678646" cy="1312033"/>
            <a:chOff x="1267204" y="2040767"/>
            <a:chExt cx="1678646" cy="1312033"/>
          </a:xfrm>
        </p:grpSpPr>
        <p:pic>
          <p:nvPicPr>
            <p:cNvPr id="14" name="Picture 13"/>
            <p:cNvPicPr/>
            <p:nvPr/>
          </p:nvPicPr>
          <p:blipFill rotWithShape="1">
            <a:blip r:embed="rId3"/>
            <a:srcRect l="16258" t="48943" r="82533" b="49105"/>
            <a:stretch/>
          </p:blipFill>
          <p:spPr bwMode="auto">
            <a:xfrm>
              <a:off x="2667914" y="2094157"/>
              <a:ext cx="277936" cy="3642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67204" y="2040767"/>
              <a:ext cx="1335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Receipt Icon</a:t>
              </a:r>
              <a:endParaRPr lang="en-GB" dirty="0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 flipH="1">
              <a:off x="2514600" y="2458389"/>
              <a:ext cx="292282" cy="8944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94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8805" y="260648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will direct you to the </a:t>
            </a:r>
            <a:r>
              <a:rPr lang="en-GB" b="1" dirty="0"/>
              <a:t>Receipt Managemen</a:t>
            </a:r>
            <a:r>
              <a:rPr lang="en-GB" dirty="0"/>
              <a:t>t page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0100" t="27944" r="21595" b="33025"/>
          <a:stretch/>
        </p:blipFill>
        <p:spPr bwMode="auto">
          <a:xfrm>
            <a:off x="3275330" y="764704"/>
            <a:ext cx="5619750" cy="2817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23890" y="1573286"/>
            <a:ext cx="3988070" cy="1873293"/>
            <a:chOff x="223890" y="1573286"/>
            <a:chExt cx="3988070" cy="1873293"/>
          </a:xfrm>
        </p:grpSpPr>
        <p:sp>
          <p:nvSpPr>
            <p:cNvPr id="9" name="Oval 8"/>
            <p:cNvSpPr/>
            <p:nvPr/>
          </p:nvSpPr>
          <p:spPr>
            <a:xfrm>
              <a:off x="3419872" y="3014531"/>
              <a:ext cx="79208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3890" y="1573286"/>
              <a:ext cx="26919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Click the Expense Item Header for the expense item that you want to upload a receipt to</a:t>
              </a:r>
            </a:p>
          </p:txBody>
        </p:sp>
        <p:cxnSp>
          <p:nvCxnSpPr>
            <p:cNvPr id="13" name="Straight Arrow Connector 12"/>
            <p:cNvCxnSpPr>
              <a:endCxn id="9" idx="1"/>
            </p:cNvCxnSpPr>
            <p:nvPr/>
          </p:nvCxnSpPr>
          <p:spPr>
            <a:xfrm>
              <a:off x="2627784" y="2636912"/>
              <a:ext cx="908087" cy="440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/>
          <p:nvPr/>
        </p:nvPicPr>
        <p:blipFill rotWithShape="1">
          <a:blip r:embed="rId3"/>
          <a:srcRect l="18438" t="74292" r="19934" b="14841"/>
          <a:stretch/>
        </p:blipFill>
        <p:spPr bwMode="auto">
          <a:xfrm>
            <a:off x="3411413" y="4616987"/>
            <a:ext cx="5553075" cy="733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5787" y="4245035"/>
            <a:ext cx="3540277" cy="1477328"/>
            <a:chOff x="435787" y="4245035"/>
            <a:chExt cx="3540277" cy="1477328"/>
          </a:xfrm>
        </p:grpSpPr>
        <p:sp>
          <p:nvSpPr>
            <p:cNvPr id="15" name="Rectangle 14"/>
            <p:cNvSpPr/>
            <p:nvPr/>
          </p:nvSpPr>
          <p:spPr>
            <a:xfrm>
              <a:off x="435787" y="4245035"/>
              <a:ext cx="264604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/>
                <a:t>Hovering over the </a:t>
              </a:r>
              <a:r>
                <a:rPr lang="en-GB" b="1" dirty="0"/>
                <a:t>Receipt Area</a:t>
              </a:r>
              <a:r>
                <a:rPr lang="en-GB" dirty="0"/>
                <a:t> (grey box under the Expense Item Header) will display the </a:t>
              </a:r>
              <a:r>
                <a:rPr lang="en-GB" b="1" dirty="0"/>
                <a:t>Attach Receipt</a:t>
              </a:r>
              <a:r>
                <a:rPr lang="en-GB" dirty="0"/>
                <a:t> icon. </a:t>
              </a:r>
            </a:p>
          </p:txBody>
        </p:sp>
        <p:cxnSp>
          <p:nvCxnSpPr>
            <p:cNvPr id="18" name="Straight Arrow Connector 17"/>
            <p:cNvCxnSpPr>
              <a:stCxn id="15" idx="3"/>
            </p:cNvCxnSpPr>
            <p:nvPr/>
          </p:nvCxnSpPr>
          <p:spPr>
            <a:xfrm>
              <a:off x="3081827" y="4983699"/>
              <a:ext cx="894237" cy="1014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86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51520" y="4046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Click the </a:t>
            </a:r>
            <a:r>
              <a:rPr lang="en-GB" b="1" dirty="0"/>
              <a:t>Attach Receipt </a:t>
            </a:r>
            <a:r>
              <a:rPr lang="en-GB" dirty="0"/>
              <a:t>icon which will open a window where you can select the receipt image from your local network/computer.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77058" y="1052736"/>
            <a:ext cx="5467350" cy="2893511"/>
            <a:chOff x="2011629" y="1327994"/>
            <a:chExt cx="5467350" cy="2893511"/>
          </a:xfrm>
        </p:grpSpPr>
        <p:pic>
          <p:nvPicPr>
            <p:cNvPr id="11" name="Picture 10"/>
            <p:cNvPicPr/>
            <p:nvPr/>
          </p:nvPicPr>
          <p:blipFill rotWithShape="1">
            <a:blip r:embed="rId3"/>
            <a:srcRect l="26578" t="54555" r="28239" b="16837"/>
            <a:stretch/>
          </p:blipFill>
          <p:spPr bwMode="auto">
            <a:xfrm>
              <a:off x="2011629" y="1628800"/>
              <a:ext cx="5467350" cy="25927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267744" y="1327994"/>
              <a:ext cx="0" cy="13089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7504" y="414908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Double click the receipt image that you want to attach. The image will appear in the Receipt Area below the </a:t>
            </a:r>
            <a:r>
              <a:rPr lang="en-GB" b="1" dirty="0"/>
              <a:t>Expense Item Header.</a:t>
            </a:r>
            <a:endParaRPr lang="en-GB" dirty="0"/>
          </a:p>
        </p:txBody>
      </p:sp>
      <p:pic>
        <p:nvPicPr>
          <p:cNvPr id="17" name="Picture 16"/>
          <p:cNvPicPr/>
          <p:nvPr/>
        </p:nvPicPr>
        <p:blipFill rotWithShape="1">
          <a:blip r:embed="rId4"/>
          <a:srcRect l="19933" t="64756" r="21262" b="21716"/>
          <a:stretch/>
        </p:blipFill>
        <p:spPr bwMode="auto">
          <a:xfrm>
            <a:off x="251520" y="5013176"/>
            <a:ext cx="5416550" cy="93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06480" y="4725144"/>
            <a:ext cx="2430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To upload additional receipts to other expense items, repeat the above steps as required</a:t>
            </a:r>
          </a:p>
        </p:txBody>
      </p:sp>
    </p:spTree>
    <p:extLst>
      <p:ext uri="{BB962C8B-B14F-4D97-AF65-F5344CB8AC3E}">
        <p14:creationId xmlns:p14="http://schemas.microsoft.com/office/powerpoint/2010/main" val="18697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39952" y="1666948"/>
            <a:ext cx="47007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For registered users of e-Expenses:</a:t>
            </a:r>
          </a:p>
          <a:p>
            <a:r>
              <a:rPr lang="en-GB" dirty="0" smtClean="0"/>
              <a:t>Available </a:t>
            </a:r>
            <a:r>
              <a:rPr lang="en-GB" dirty="0"/>
              <a:t>on iPhone, Android and BlackBerry </a:t>
            </a:r>
            <a:r>
              <a:rPr lang="en-GB" dirty="0" smtClean="0"/>
              <a:t>smartphones</a:t>
            </a:r>
            <a:r>
              <a:rPr lang="en-GB" dirty="0"/>
              <a:t> </a:t>
            </a:r>
            <a:r>
              <a:rPr lang="en-GB" dirty="0" smtClean="0"/>
              <a:t>from your </a:t>
            </a:r>
            <a:r>
              <a:rPr lang="en-GB" b="1" i="1" dirty="0" smtClean="0"/>
              <a:t>App Store: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Add </a:t>
            </a:r>
            <a:r>
              <a:rPr lang="en-GB" dirty="0"/>
              <a:t>travel expenses whilst on the move and use your device’s camera to capture receipts. A simple ‘sync’ to your on-line Expenses account will have them ready for you to submit when you next log-in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7702" y="332656"/>
            <a:ext cx="376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Expenses360 on your mobile</a:t>
            </a:r>
          </a:p>
        </p:txBody>
      </p:sp>
      <p:pic>
        <p:nvPicPr>
          <p:cNvPr id="2" name="Picture 2" descr="http://www.thai-faq.com/wp-content/uploads/2015/03/smart-ph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844824"/>
            <a:ext cx="3636889" cy="22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71600" y="269033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Study leave forms have to be approved by your TPD and </a:t>
            </a:r>
            <a:r>
              <a:rPr lang="en-GB" sz="2400" dirty="0" err="1"/>
              <a:t>Rota</a:t>
            </a:r>
            <a:r>
              <a:rPr lang="en-GB" sz="2400" dirty="0"/>
              <a:t> Organiser at least 6 weeks prior to taking leave. Please ensure all boxes are completed (even if you have to estimate costs) as retrospective claims </a:t>
            </a:r>
            <a:r>
              <a:rPr lang="en-GB" sz="2400" b="1" u="sng" dirty="0">
                <a:solidFill>
                  <a:srgbClr val="FF0000"/>
                </a:solidFill>
              </a:rPr>
              <a:t>will not</a:t>
            </a:r>
            <a:r>
              <a:rPr lang="en-GB" sz="2400" dirty="0"/>
              <a:t> be authorised</a:t>
            </a:r>
          </a:p>
        </p:txBody>
      </p:sp>
      <p:pic>
        <p:nvPicPr>
          <p:cNvPr id="5122" name="Picture 2" descr="http://www.howtogeek.com/wp-content/uploads/2015/04/650x300xsign-document.jpg.pagespeed.gp+jp+jw+pj+js+rj+rp+rw+ri+cp+md.ic.lBOWetIYK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68552" cy="22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27984" y="404664"/>
            <a:ext cx="45784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All forms should be sent to the Medical Education Centre, </a:t>
            </a:r>
            <a:r>
              <a:rPr lang="en-GB" sz="2400" dirty="0" smtClean="0"/>
              <a:t>NGH either by post or email (</a:t>
            </a:r>
            <a:r>
              <a:rPr lang="en-GB" sz="2400" dirty="0" smtClean="0">
                <a:hlinkClick r:id="rId3"/>
              </a:rPr>
              <a:t>DrsStudyLeave@sth.nhs.uk</a:t>
            </a:r>
            <a:r>
              <a:rPr lang="en-GB" sz="2400" dirty="0" smtClean="0"/>
              <a:t>) . </a:t>
            </a:r>
            <a:r>
              <a:rPr lang="en-GB" sz="2400" dirty="0"/>
              <a:t>It is </a:t>
            </a:r>
            <a:r>
              <a:rPr lang="en-GB" sz="2400" u="sng" dirty="0"/>
              <a:t>your</a:t>
            </a:r>
            <a:r>
              <a:rPr lang="en-GB" sz="2400" b="1" dirty="0"/>
              <a:t> </a:t>
            </a:r>
            <a:r>
              <a:rPr lang="en-GB" sz="2400" dirty="0"/>
              <a:t>responsibility to ensure the form is sent and </a:t>
            </a:r>
            <a:r>
              <a:rPr lang="en-GB" sz="2400" dirty="0" smtClean="0"/>
              <a:t>received </a:t>
            </a:r>
            <a:r>
              <a:rPr lang="en-GB" sz="2400" dirty="0"/>
              <a:t>by Medical Education, NGH prior to taking leave.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441932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Once </a:t>
            </a:r>
            <a:r>
              <a:rPr lang="en-GB" sz="2400" dirty="0" smtClean="0"/>
              <a:t>received </a:t>
            </a:r>
            <a:r>
              <a:rPr lang="en-GB" sz="2400" dirty="0"/>
              <a:t>you will be sent an acknowledgment e-mail confirming the leave and any expenses you have requested.</a:t>
            </a:r>
          </a:p>
        </p:txBody>
      </p:sp>
      <p:pic>
        <p:nvPicPr>
          <p:cNvPr id="3075" name="Picture 3" descr="https://magrudy-assets.storage.googleapis.com/84127420028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3475" r="17888" b="3612"/>
          <a:stretch/>
        </p:blipFill>
        <p:spPr bwMode="auto">
          <a:xfrm rot="4185987">
            <a:off x="1055155" y="186782"/>
            <a:ext cx="2242457" cy="322217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185040">
            <a:off x="802230" y="1197704"/>
            <a:ext cx="2185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Study Leave Coordinator</a:t>
            </a:r>
          </a:p>
          <a:p>
            <a:r>
              <a:rPr lang="en-GB" sz="1200" dirty="0" smtClean="0"/>
              <a:t>Medical Education Centre</a:t>
            </a:r>
          </a:p>
          <a:p>
            <a:r>
              <a:rPr lang="en-GB" sz="1200" dirty="0" smtClean="0"/>
              <a:t>Northern General Hospital</a:t>
            </a:r>
          </a:p>
          <a:p>
            <a:r>
              <a:rPr lang="en-GB" sz="1200" dirty="0" err="1" smtClean="0"/>
              <a:t>Herries</a:t>
            </a:r>
            <a:r>
              <a:rPr lang="en-GB" sz="1200" dirty="0" smtClean="0"/>
              <a:t> Road</a:t>
            </a:r>
          </a:p>
          <a:p>
            <a:r>
              <a:rPr lang="en-GB" sz="1200" dirty="0" smtClean="0"/>
              <a:t>Sheffield</a:t>
            </a:r>
          </a:p>
          <a:p>
            <a:r>
              <a:rPr lang="en-GB" sz="1200" dirty="0" smtClean="0"/>
              <a:t>S5 7AU</a:t>
            </a:r>
            <a:endParaRPr lang="en-GB" sz="1200" dirty="0"/>
          </a:p>
        </p:txBody>
      </p:sp>
      <p:pic>
        <p:nvPicPr>
          <p:cNvPr id="3077" name="Picture 5" descr="http://siliconangle.com/files/2013/05/email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9366" r="16269" b="13605"/>
          <a:stretch/>
        </p:blipFill>
        <p:spPr bwMode="auto">
          <a:xfrm>
            <a:off x="5621897" y="3573016"/>
            <a:ext cx="2930812" cy="25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59632" y="3356992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If you wish to take leave at short notice (</a:t>
            </a:r>
            <a:r>
              <a:rPr lang="en-GB" sz="2400" dirty="0" err="1"/>
              <a:t>eg</a:t>
            </a:r>
            <a:r>
              <a:rPr lang="en-GB" sz="2400" dirty="0"/>
              <a:t> if you are given a place on a course taking place within 2 weeks) you must contact Medical Education NGH on </a:t>
            </a:r>
            <a:r>
              <a:rPr lang="en-GB" sz="2400" dirty="0" smtClean="0"/>
              <a:t>0114 2714076</a:t>
            </a:r>
            <a:r>
              <a:rPr lang="en-GB" sz="2400" dirty="0"/>
              <a:t>, to let them know </a:t>
            </a:r>
            <a:r>
              <a:rPr lang="en-GB" sz="2400" u="sng" dirty="0"/>
              <a:t>before</a:t>
            </a:r>
            <a:r>
              <a:rPr lang="en-GB" sz="2400" dirty="0"/>
              <a:t> you take any leave.</a:t>
            </a:r>
          </a:p>
        </p:txBody>
      </p:sp>
      <p:pic>
        <p:nvPicPr>
          <p:cNvPr id="4098" name="Picture 2" descr="SHORTNOTICE_124400007.jpg (642×42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" y="188640"/>
            <a:ext cx="4278846" cy="2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02537" y="1772816"/>
            <a:ext cx="7138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Study leave form and guidance</a:t>
            </a:r>
            <a:endParaRPr lang="en-GB" sz="6000" dirty="0"/>
          </a:p>
        </p:txBody>
      </p:sp>
      <p:pic>
        <p:nvPicPr>
          <p:cNvPr id="9218" name="Picture 2" descr="http://www.yorksandhumberdeanery.nhs.uk/_img/Health_Education_Eng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861048"/>
            <a:ext cx="4297657" cy="8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36512" y="44624"/>
            <a:ext cx="4515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solidFill>
                  <a:srgbClr val="3333FF"/>
                </a:solidFill>
              </a:rPr>
              <a:t>http://www.yorksandhumberdeanery.nhs.uk/ </a:t>
            </a:r>
            <a:endParaRPr lang="en-GB" u="sng" dirty="0">
              <a:solidFill>
                <a:srgbClr val="3333FF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" r="50543"/>
          <a:stretch/>
        </p:blipFill>
        <p:spPr bwMode="auto">
          <a:xfrm>
            <a:off x="4572000" y="217839"/>
            <a:ext cx="4370144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29535" y="548680"/>
            <a:ext cx="3672318" cy="3041643"/>
            <a:chOff x="1729535" y="548680"/>
            <a:chExt cx="3672318" cy="3041643"/>
          </a:xfrm>
        </p:grpSpPr>
        <p:grpSp>
          <p:nvGrpSpPr>
            <p:cNvPr id="19" name="Group 18"/>
            <p:cNvGrpSpPr/>
            <p:nvPr/>
          </p:nvGrpSpPr>
          <p:grpSpPr>
            <a:xfrm>
              <a:off x="1729535" y="692696"/>
              <a:ext cx="1405789" cy="2897627"/>
              <a:chOff x="395536" y="1755509"/>
              <a:chExt cx="1872471" cy="417319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9" t="14827" r="84277" b="42291"/>
              <a:stretch/>
            </p:blipFill>
            <p:spPr bwMode="auto">
              <a:xfrm>
                <a:off x="395536" y="1755509"/>
                <a:ext cx="1872471" cy="4173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Oval 15"/>
              <p:cNvSpPr/>
              <p:nvPr/>
            </p:nvSpPr>
            <p:spPr>
              <a:xfrm>
                <a:off x="539552" y="4221088"/>
                <a:ext cx="720080" cy="432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4" name="Straight Arrow Connector 13"/>
            <p:cNvCxnSpPr>
              <a:endCxn id="16" idx="6"/>
            </p:cNvCxnSpPr>
            <p:nvPr/>
          </p:nvCxnSpPr>
          <p:spPr>
            <a:xfrm flipH="1">
              <a:off x="2378269" y="548680"/>
              <a:ext cx="3023584" cy="200596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95177" y="2704641"/>
            <a:ext cx="4025572" cy="3549979"/>
            <a:chOff x="95177" y="2704641"/>
            <a:chExt cx="4025572" cy="354997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9" t="37251" r="54002" b="13049"/>
            <a:stretch/>
          </p:blipFill>
          <p:spPr bwMode="auto">
            <a:xfrm>
              <a:off x="95177" y="3789040"/>
              <a:ext cx="4025572" cy="2465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Arrow Connector 24"/>
            <p:cNvCxnSpPr>
              <a:stCxn id="16" idx="4"/>
            </p:cNvCxnSpPr>
            <p:nvPr/>
          </p:nvCxnSpPr>
          <p:spPr>
            <a:xfrm>
              <a:off x="2107963" y="2704641"/>
              <a:ext cx="1311910" cy="202050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635896" y="4221088"/>
            <a:ext cx="5184834" cy="1728192"/>
            <a:chOff x="3635896" y="4221088"/>
            <a:chExt cx="5184834" cy="172819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1" t="69758" r="61149" b="4713"/>
            <a:stretch/>
          </p:blipFill>
          <p:spPr bwMode="auto">
            <a:xfrm>
              <a:off x="4513791" y="4221088"/>
              <a:ext cx="4306939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3635896" y="4939028"/>
              <a:ext cx="1224136" cy="14615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31065" r="52342" b="24674"/>
          <a:stretch/>
        </p:blipFill>
        <p:spPr bwMode="auto">
          <a:xfrm>
            <a:off x="354465" y="980728"/>
            <a:ext cx="8435070" cy="431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144" y="2852936"/>
            <a:ext cx="2684565" cy="286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074" name="Picture 2" descr="http://i.telegraph.co.uk/multimedia/archive/01921/service-charge_192178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5" y="3212976"/>
            <a:ext cx="3908726" cy="24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2537" y="1412776"/>
            <a:ext cx="7138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e</a:t>
            </a:r>
            <a:r>
              <a:rPr lang="en-GB" sz="6000" dirty="0" smtClean="0"/>
              <a:t>-Expenses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2892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88434" y="3912096"/>
            <a:ext cx="6212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When you have taken the leave you should upload your claim </a:t>
            </a:r>
            <a:r>
              <a:rPr lang="en-GB" sz="2400" b="1" u="sng" dirty="0" smtClean="0"/>
              <a:t>and receipts </a:t>
            </a:r>
            <a:r>
              <a:rPr lang="en-GB" sz="2400" dirty="0"/>
              <a:t>onto the e-expenses system</a:t>
            </a:r>
          </a:p>
        </p:txBody>
      </p:sp>
      <p:pic>
        <p:nvPicPr>
          <p:cNvPr id="6146" name="Picture 2" descr="http://www.menshealth.com/sites/menshealth.com/files/articles/2015/11/receipt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8" y="48507"/>
            <a:ext cx="61912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9319"/>
            <a:ext cx="9144000" cy="525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11633"/>
            <a:ext cx="386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latin typeface="Bodoni MT" panose="02070603080606020203" pitchFamily="18" charset="0"/>
              </a:rPr>
              <a:t>Lesley Izzard – Medical Education Manager</a:t>
            </a:r>
            <a:endParaRPr lang="en-GB" sz="1600" i="1" dirty="0">
              <a:latin typeface="Bodoni MT" panose="0207060308060602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58565" y="6311733"/>
            <a:ext cx="2977931" cy="521388"/>
            <a:chOff x="5462232" y="6311733"/>
            <a:chExt cx="2977931" cy="521388"/>
          </a:xfrm>
        </p:grpSpPr>
        <p:pic>
          <p:nvPicPr>
            <p:cNvPr id="1026" name="Picture 2" descr="\\sth\user\Pictures\069\BatteyI\STH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00" t="20681" r="2188" b="48297"/>
            <a:stretch/>
          </p:blipFill>
          <p:spPr bwMode="auto">
            <a:xfrm>
              <a:off x="7884368" y="6364885"/>
              <a:ext cx="555795" cy="21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62232" y="6311733"/>
              <a:ext cx="2494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Sheffield Teaching Hospitals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52534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70C0"/>
                  </a:solidFill>
                </a:rPr>
                <a:t>NHS Foundation Trust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09750" y="348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628" y="386104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To register, please send details of your full name, payroll assignment no., department and work email address to </a:t>
            </a:r>
            <a:r>
              <a:rPr lang="en-GB" sz="2400" b="1" dirty="0">
                <a:hlinkClick r:id="rId3"/>
              </a:rPr>
              <a:t>expensesadmin@sth.nhs.uk</a:t>
            </a:r>
            <a:endParaRPr lang="en-GB" sz="2400" dirty="0"/>
          </a:p>
        </p:txBody>
      </p:sp>
      <p:pic>
        <p:nvPicPr>
          <p:cNvPr id="8196" name="Picture 4" descr="https://telemarketing.donotcall.gov/images/register_new_u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8" y="332656"/>
            <a:ext cx="2951995" cy="24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787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Teaching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Battey, Ian (Medical Education)</dc:creator>
  <cp:lastModifiedBy>Clapham, Charles</cp:lastModifiedBy>
  <cp:revision>21</cp:revision>
  <dcterms:created xsi:type="dcterms:W3CDTF">2016-08-19T12:55:01Z</dcterms:created>
  <dcterms:modified xsi:type="dcterms:W3CDTF">2018-08-06T15:24:45Z</dcterms:modified>
</cp:coreProperties>
</file>