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325" r:id="rId3"/>
    <p:sldId id="315" r:id="rId4"/>
    <p:sldId id="314" r:id="rId5"/>
    <p:sldId id="324" r:id="rId6"/>
    <p:sldId id="322" r:id="rId7"/>
    <p:sldId id="323" r:id="rId8"/>
    <p:sldId id="316" r:id="rId9"/>
    <p:sldId id="317" r:id="rId10"/>
    <p:sldId id="320" r:id="rId11"/>
    <p:sldId id="318" r:id="rId12"/>
    <p:sldId id="321" r:id="rId13"/>
    <p:sldId id="319" r:id="rId14"/>
    <p:sldId id="31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 snapToGrid="0" snapToObjects="1">
      <p:cViewPr>
        <p:scale>
          <a:sx n="134" d="100"/>
          <a:sy n="134" d="100"/>
        </p:scale>
        <p:origin x="-72" y="14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FE390-5070-AE44-8481-FA0C9F67F2E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166CE-BE8A-0B43-827C-7F395CF57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28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468"/>
            <a:ext cx="7772400" cy="2828857"/>
          </a:xfrm>
        </p:spPr>
        <p:txBody>
          <a:bodyPr>
            <a:noAutofit/>
          </a:bodyPr>
          <a:lstStyle/>
          <a:p>
            <a:r>
              <a:rPr lang="en-GB" sz="4000" b="1" dirty="0" smtClean="0"/>
              <a:t>Specialist Training Committees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62829"/>
            <a:ext cx="6400800" cy="17526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Trevor Rogers</a:t>
            </a:r>
          </a:p>
          <a:p>
            <a:r>
              <a:rPr lang="en-GB" sz="2000" dirty="0" smtClean="0"/>
              <a:t>Deputy Head of School</a:t>
            </a:r>
          </a:p>
          <a:p>
            <a:r>
              <a:rPr lang="en-GB" sz="2000" dirty="0" smtClean="0"/>
              <a:t>March 2018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5693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Support the TPD if needed 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OOP</a:t>
            </a:r>
          </a:p>
          <a:p>
            <a:r>
              <a:rPr lang="en-GB" dirty="0" smtClean="0"/>
              <a:t>Counselling trainees </a:t>
            </a:r>
            <a:r>
              <a:rPr lang="en-GB" dirty="0"/>
              <a:t>experiencing difficulties </a:t>
            </a:r>
            <a:endParaRPr lang="en-GB" dirty="0" smtClean="0"/>
          </a:p>
          <a:p>
            <a:r>
              <a:rPr lang="en-GB" dirty="0" smtClean="0"/>
              <a:t>Interdeanery transfers</a:t>
            </a:r>
            <a:endParaRPr lang="en-GB" i="1" dirty="0" smtClean="0"/>
          </a:p>
          <a:p>
            <a:r>
              <a:rPr lang="en-GB" dirty="0" smtClean="0"/>
              <a:t>Contributing </a:t>
            </a:r>
            <a:r>
              <a:rPr lang="en-GB" dirty="0"/>
              <a:t>to the annual specialty report </a:t>
            </a:r>
            <a:r>
              <a:rPr lang="en-GB" dirty="0" smtClean="0"/>
              <a:t>(ASR) of </a:t>
            </a:r>
            <a:r>
              <a:rPr lang="en-GB" dirty="0"/>
              <a:t>the school of medicine </a:t>
            </a:r>
            <a:endParaRPr lang="en-GB" dirty="0" smtClean="0"/>
          </a:p>
          <a:p>
            <a:pPr lvl="1"/>
            <a:r>
              <a:rPr lang="en-GB" dirty="0" smtClean="0"/>
              <a:t>key </a:t>
            </a:r>
            <a:r>
              <a:rPr lang="en-GB" dirty="0"/>
              <a:t>activities within the training </a:t>
            </a:r>
            <a:r>
              <a:rPr lang="en-GB" dirty="0" smtClean="0"/>
              <a:t>programme</a:t>
            </a:r>
          </a:p>
          <a:p>
            <a:pPr lvl="1"/>
            <a:r>
              <a:rPr lang="en-GB" dirty="0" smtClean="0"/>
              <a:t>response </a:t>
            </a:r>
            <a:r>
              <a:rPr lang="en-GB" dirty="0"/>
              <a:t>to the annual </a:t>
            </a:r>
            <a:r>
              <a:rPr lang="en-GB" dirty="0" smtClean="0"/>
              <a:t>GMC trainee </a:t>
            </a:r>
            <a:r>
              <a:rPr lang="en-GB" dirty="0"/>
              <a:t>and trainer </a:t>
            </a:r>
            <a:r>
              <a:rPr lang="en-GB" dirty="0" smtClean="0"/>
              <a:t>surveys</a:t>
            </a:r>
          </a:p>
          <a:p>
            <a:pPr lvl="1"/>
            <a:r>
              <a:rPr lang="en-GB" dirty="0" smtClean="0"/>
              <a:t>deanery </a:t>
            </a:r>
            <a:r>
              <a:rPr lang="en-GB" dirty="0"/>
              <a:t>quality management requirements. </a:t>
            </a:r>
            <a:endParaRPr lang="en-GB" dirty="0" smtClean="0"/>
          </a:p>
          <a:p>
            <a:r>
              <a:rPr lang="en-GB" dirty="0" smtClean="0"/>
              <a:t>The ASR in </a:t>
            </a:r>
            <a:r>
              <a:rPr lang="en-GB" dirty="0"/>
              <a:t>turn enables the school of medicine to report to the JRCPTB and national specialty reports are forwarded to the </a:t>
            </a:r>
            <a:r>
              <a:rPr lang="en-GB" dirty="0" smtClean="0"/>
              <a:t>regulator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339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Monitoring and </a:t>
            </a:r>
            <a:r>
              <a:rPr lang="en-GB" b="1" dirty="0" smtClean="0"/>
              <a:t>inspection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4717312" cy="4525963"/>
          </a:xfrm>
        </p:spPr>
        <p:txBody>
          <a:bodyPr>
            <a:noAutofit/>
          </a:bodyPr>
          <a:lstStyle/>
          <a:p>
            <a:pPr fontAlgn="base"/>
            <a:r>
              <a:rPr lang="en-GB" sz="2000" dirty="0" smtClean="0"/>
              <a:t>STCs should monitor </a:t>
            </a:r>
            <a:r>
              <a:rPr lang="en-GB" sz="2000" dirty="0"/>
              <a:t>quality </a:t>
            </a:r>
            <a:r>
              <a:rPr lang="en-GB" sz="2000" dirty="0" smtClean="0"/>
              <a:t>of the training programme</a:t>
            </a:r>
          </a:p>
          <a:p>
            <a:pPr fontAlgn="base"/>
            <a:r>
              <a:rPr lang="en-GB" sz="2000" dirty="0" smtClean="0"/>
              <a:t>Should address </a:t>
            </a:r>
            <a:r>
              <a:rPr lang="en-GB" sz="2000" dirty="0"/>
              <a:t>local training </a:t>
            </a:r>
            <a:endParaRPr lang="en-GB" sz="2000" dirty="0" smtClean="0"/>
          </a:p>
          <a:p>
            <a:pPr lvl="1" fontAlgn="base"/>
            <a:r>
              <a:rPr lang="en-GB" sz="1400" dirty="0" smtClean="0"/>
              <a:t>If serious, </a:t>
            </a:r>
            <a:r>
              <a:rPr lang="en-GB" sz="1400" dirty="0"/>
              <a:t>then </a:t>
            </a:r>
            <a:r>
              <a:rPr lang="en-GB" sz="1400" dirty="0" smtClean="0"/>
              <a:t>should </a:t>
            </a:r>
            <a:r>
              <a:rPr lang="en-GB" sz="1400" dirty="0"/>
              <a:t>escalate </a:t>
            </a:r>
            <a:r>
              <a:rPr lang="en-GB" sz="1400" dirty="0" smtClean="0"/>
              <a:t>to </a:t>
            </a:r>
            <a:r>
              <a:rPr lang="en-GB" sz="1400" dirty="0"/>
              <a:t>the </a:t>
            </a:r>
            <a:r>
              <a:rPr lang="en-GB" sz="1400" dirty="0" smtClean="0"/>
              <a:t>relevant deputy head </a:t>
            </a:r>
            <a:r>
              <a:rPr lang="en-GB" sz="1400" dirty="0"/>
              <a:t>of </a:t>
            </a:r>
            <a:r>
              <a:rPr lang="en-GB" sz="1400" dirty="0" smtClean="0"/>
              <a:t>school. </a:t>
            </a:r>
          </a:p>
          <a:p>
            <a:pPr fontAlgn="base"/>
            <a:r>
              <a:rPr lang="en-GB" sz="2000" dirty="0" smtClean="0"/>
              <a:t>Trust issues might necessitate involvement of the DME and may trigger QM visit. </a:t>
            </a:r>
          </a:p>
          <a:p>
            <a:pPr fontAlgn="base"/>
            <a:r>
              <a:rPr lang="en-GB" sz="2000" dirty="0" smtClean="0"/>
              <a:t>STCs </a:t>
            </a:r>
            <a:r>
              <a:rPr lang="en-GB" sz="2000" dirty="0"/>
              <a:t>can refer trainees needing extra support </a:t>
            </a:r>
            <a:r>
              <a:rPr lang="en-GB" sz="2000" dirty="0" smtClean="0"/>
              <a:t>for </a:t>
            </a:r>
            <a:r>
              <a:rPr lang="en-GB" sz="2000" dirty="0"/>
              <a:t>review and planning of required</a:t>
            </a:r>
            <a:r>
              <a:rPr lang="en-GB" sz="2000" dirty="0" smtClean="0"/>
              <a:t> </a:t>
            </a:r>
            <a:r>
              <a:rPr lang="en-GB" sz="2000" dirty="0"/>
              <a:t>interventions or remedial targets. </a:t>
            </a:r>
            <a:endParaRPr lang="en-GB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7053" y="1600200"/>
            <a:ext cx="3048000" cy="3784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27053" y="53848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"You know, Omar, I've got it, too. The feeling that we're just going in circles</a:t>
            </a:r>
            <a:r>
              <a:rPr lang="en-GB" sz="1600" b="1" dirty="0" smtClean="0"/>
              <a:t>. 	(Gary Larson)</a:t>
            </a:r>
            <a:endParaRPr lang="en-GB" sz="1600" dirty="0"/>
          </a:p>
        </p:txBody>
      </p:sp>
      <p:sp>
        <p:nvSpPr>
          <p:cNvPr id="6" name="Rectangle 5"/>
          <p:cNvSpPr/>
          <p:nvPr/>
        </p:nvSpPr>
        <p:spPr>
          <a:xfrm>
            <a:off x="5300579" y="1680411"/>
            <a:ext cx="741948" cy="49864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610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Trainee representatives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Have </a:t>
            </a:r>
            <a:r>
              <a:rPr lang="en-GB" dirty="0"/>
              <a:t>a key role within </a:t>
            </a:r>
            <a:r>
              <a:rPr lang="en-GB" dirty="0" smtClean="0"/>
              <a:t>STCs:</a:t>
            </a:r>
          </a:p>
          <a:p>
            <a:pPr lvl="1"/>
            <a:r>
              <a:rPr lang="en-GB" dirty="0" smtClean="0"/>
              <a:t>delivering </a:t>
            </a:r>
            <a:r>
              <a:rPr lang="en-GB" dirty="0"/>
              <a:t>a trainee representative report at each STC meeting that allows trainees within the programme </a:t>
            </a:r>
            <a:endParaRPr lang="en-GB" dirty="0" smtClean="0"/>
          </a:p>
          <a:p>
            <a:pPr lvl="1"/>
            <a:r>
              <a:rPr lang="en-GB" dirty="0" smtClean="0"/>
              <a:t>contribute </a:t>
            </a:r>
            <a:r>
              <a:rPr lang="en-GB" dirty="0"/>
              <a:t>to the organisation of training days </a:t>
            </a:r>
            <a:r>
              <a:rPr lang="en-GB" dirty="0" smtClean="0"/>
              <a:t>/curriculum mapping</a:t>
            </a:r>
          </a:p>
          <a:p>
            <a:pPr lvl="1"/>
            <a:r>
              <a:rPr lang="en-GB" dirty="0" smtClean="0"/>
              <a:t>encouraged </a:t>
            </a:r>
            <a:r>
              <a:rPr lang="en-GB" dirty="0"/>
              <a:t>to develop innovative ideas that can be incorporated into the training programme.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761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Recruitment to the </a:t>
            </a:r>
            <a:r>
              <a:rPr lang="en-GB" b="1" dirty="0" smtClean="0"/>
              <a:t>specialty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GB" dirty="0" smtClean="0"/>
              <a:t>Approval </a:t>
            </a:r>
            <a:r>
              <a:rPr lang="en-GB" dirty="0"/>
              <a:t>of the wording of advertisements for recruitment to the specialty </a:t>
            </a:r>
            <a:endParaRPr lang="en-GB" dirty="0" smtClean="0"/>
          </a:p>
          <a:p>
            <a:pPr fontAlgn="base"/>
            <a:r>
              <a:rPr lang="en-GB" dirty="0" smtClean="0"/>
              <a:t>Interview process</a:t>
            </a:r>
          </a:p>
          <a:p>
            <a:pPr fontAlgn="base"/>
            <a:r>
              <a:rPr lang="en-GB" dirty="0" smtClean="0"/>
              <a:t>Allocating </a:t>
            </a:r>
            <a:r>
              <a:rPr lang="en-GB" dirty="0"/>
              <a:t>the successful candidates to the vacant </a:t>
            </a:r>
            <a:r>
              <a:rPr lang="en-GB" dirty="0" smtClean="0"/>
              <a:t>placements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8353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63232" y="2971067"/>
            <a:ext cx="2897502" cy="943474"/>
          </a:xfrm>
        </p:spPr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70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Specialist Training Committees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15" y="1331117"/>
            <a:ext cx="5032873" cy="4525963"/>
          </a:xfrm>
        </p:spPr>
        <p:txBody>
          <a:bodyPr>
            <a:noAutofit/>
          </a:bodyPr>
          <a:lstStyle/>
          <a:p>
            <a:r>
              <a:rPr lang="en-GB" sz="2400" dirty="0" smtClean="0"/>
              <a:t>Gold Guide defines </a:t>
            </a:r>
            <a:r>
              <a:rPr lang="en-GB" sz="2400" dirty="0"/>
              <a:t>an STC as </a:t>
            </a:r>
            <a:r>
              <a:rPr lang="en-GB" sz="2400" dirty="0" smtClean="0"/>
              <a:t>the </a:t>
            </a:r>
            <a:r>
              <a:rPr lang="en-GB" sz="2400" dirty="0"/>
              <a:t>committee </a:t>
            </a:r>
            <a:r>
              <a:rPr lang="en-GB" sz="2400" dirty="0" smtClean="0"/>
              <a:t>that </a:t>
            </a:r>
            <a:r>
              <a:rPr lang="en-GB" sz="2400" dirty="0"/>
              <a:t>advises and manages training in a specialty within a locality in HEE 	</a:t>
            </a:r>
            <a:endParaRPr lang="en-GB" sz="2400" dirty="0" smtClean="0"/>
          </a:p>
          <a:p>
            <a:r>
              <a:rPr lang="en-GB" sz="2400" dirty="0" smtClean="0"/>
              <a:t>JRCPTB defines it as ‘committee </a:t>
            </a:r>
            <a:r>
              <a:rPr lang="en-GB" sz="2400" dirty="0"/>
              <a:t>of the postgraduate dean which has delegated to it many of the dean's duties for the </a:t>
            </a:r>
            <a:r>
              <a:rPr lang="en-GB" sz="2400" dirty="0" smtClean="0"/>
              <a:t>specialty’ </a:t>
            </a:r>
          </a:p>
          <a:p>
            <a:r>
              <a:rPr lang="en-GB" sz="2400" dirty="0" smtClean="0"/>
              <a:t>They feed </a:t>
            </a:r>
            <a:r>
              <a:rPr lang="en-GB" sz="2400" dirty="0"/>
              <a:t>into the </a:t>
            </a:r>
            <a:r>
              <a:rPr lang="en-GB" sz="2400" dirty="0" smtClean="0"/>
              <a:t>School </a:t>
            </a:r>
            <a:r>
              <a:rPr lang="en-GB" sz="2400" dirty="0"/>
              <a:t>of </a:t>
            </a:r>
            <a:r>
              <a:rPr lang="en-GB" sz="2400" dirty="0" smtClean="0"/>
              <a:t>Medicine</a:t>
            </a:r>
          </a:p>
          <a:p>
            <a:r>
              <a:rPr lang="en-GB" sz="2400" dirty="0" smtClean="0"/>
              <a:t>STCs are responsible </a:t>
            </a:r>
            <a:r>
              <a:rPr lang="en-GB" sz="2400" dirty="0"/>
              <a:t>for the management and quality assurance of training within a </a:t>
            </a:r>
            <a:r>
              <a:rPr lang="en-GB" sz="2400" dirty="0" smtClean="0"/>
              <a:t>specialty</a:t>
            </a:r>
          </a:p>
          <a:p>
            <a:endParaRPr lang="en-GB" sz="2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5004438" y="2072223"/>
            <a:ext cx="4033574" cy="3398341"/>
            <a:chOff x="4932947" y="1433763"/>
            <a:chExt cx="3811244" cy="3031958"/>
          </a:xfrm>
        </p:grpSpPr>
        <p:pic>
          <p:nvPicPr>
            <p:cNvPr id="5" name="Picture 4" descr="committee-meetings.gif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806" b="3075"/>
            <a:stretch/>
          </p:blipFill>
          <p:spPr>
            <a:xfrm>
              <a:off x="4932947" y="1433763"/>
              <a:ext cx="3811244" cy="3031958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5915527" y="3515895"/>
              <a:ext cx="207210" cy="127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708317" y="2900947"/>
              <a:ext cx="207210" cy="2205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22737" y="2900946"/>
              <a:ext cx="306137" cy="2673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702928" y="2943058"/>
              <a:ext cx="207210" cy="17846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985085" y="1743241"/>
              <a:ext cx="2213810" cy="3221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6926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Roles and functions of an </a:t>
            </a:r>
            <a:r>
              <a:rPr lang="en-GB" b="1" dirty="0" smtClean="0"/>
              <a:t>STC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GB" dirty="0" smtClean="0"/>
              <a:t>The </a:t>
            </a:r>
            <a:r>
              <a:rPr lang="en-GB" dirty="0"/>
              <a:t>essential role </a:t>
            </a:r>
            <a:r>
              <a:rPr lang="en-GB" dirty="0" smtClean="0"/>
              <a:t>is </a:t>
            </a:r>
            <a:r>
              <a:rPr lang="en-GB" dirty="0"/>
              <a:t>to manage and develop the specialist training programme of the individual specialty and to ensure the delivery of the highest standard of </a:t>
            </a:r>
            <a:r>
              <a:rPr lang="en-GB" dirty="0" smtClean="0"/>
              <a:t>training</a:t>
            </a:r>
          </a:p>
          <a:p>
            <a:pPr fontAlgn="base"/>
            <a:r>
              <a:rPr lang="en-GB" dirty="0" smtClean="0"/>
              <a:t>It needs </a:t>
            </a:r>
            <a:r>
              <a:rPr lang="en-GB" dirty="0"/>
              <a:t>to ensure that the training programme meets the requirements of the </a:t>
            </a:r>
            <a:r>
              <a:rPr lang="en-GB" dirty="0" smtClean="0"/>
              <a:t>Gold Guide</a:t>
            </a:r>
            <a:r>
              <a:rPr lang="en-GB" dirty="0"/>
              <a:t> and </a:t>
            </a:r>
            <a:r>
              <a:rPr lang="en-GB" dirty="0" smtClean="0"/>
              <a:t>coverage </a:t>
            </a:r>
            <a:r>
              <a:rPr lang="en-GB" dirty="0"/>
              <a:t>of the training </a:t>
            </a:r>
            <a:r>
              <a:rPr lang="en-GB" dirty="0" smtClean="0"/>
              <a:t>curriculum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5693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Constituent </a:t>
            </a:r>
            <a:r>
              <a:rPr lang="en-GB" b="1" dirty="0" smtClean="0"/>
              <a:t>members: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1143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Personnel recommended:</a:t>
            </a:r>
          </a:p>
          <a:p>
            <a:r>
              <a:rPr lang="en-GB" dirty="0" smtClean="0"/>
              <a:t>STC chair/ TPDs</a:t>
            </a:r>
          </a:p>
          <a:p>
            <a:r>
              <a:rPr lang="en-GB" dirty="0" smtClean="0"/>
              <a:t>Relevant deputy head </a:t>
            </a:r>
            <a:r>
              <a:rPr lang="en-GB" dirty="0"/>
              <a:t>of school of </a:t>
            </a:r>
            <a:r>
              <a:rPr lang="en-GB" dirty="0" smtClean="0"/>
              <a:t>medicine</a:t>
            </a:r>
          </a:p>
          <a:p>
            <a:r>
              <a:rPr lang="en-GB" dirty="0" smtClean="0"/>
              <a:t>Trainee representative</a:t>
            </a:r>
          </a:p>
          <a:p>
            <a:r>
              <a:rPr lang="en-GB" dirty="0" smtClean="0"/>
              <a:t>Training </a:t>
            </a:r>
            <a:r>
              <a:rPr lang="en-GB" dirty="0"/>
              <a:t>leads for individual Trusts or local education </a:t>
            </a:r>
            <a:r>
              <a:rPr lang="en-GB" dirty="0" smtClean="0"/>
              <a:t>providers </a:t>
            </a:r>
          </a:p>
          <a:p>
            <a:r>
              <a:rPr lang="en-GB" dirty="0" smtClean="0"/>
              <a:t>Academic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167111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Deanery-wide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specialties now closely integrated across the deanery</a:t>
            </a:r>
          </a:p>
          <a:p>
            <a:r>
              <a:rPr lang="en-GB" smtClean="0"/>
              <a:t>Many </a:t>
            </a:r>
            <a:r>
              <a:rPr lang="en-GB" dirty="0" smtClean="0"/>
              <a:t>always meet as a pan-deanery committee</a:t>
            </a:r>
          </a:p>
          <a:p>
            <a:r>
              <a:rPr lang="en-GB" dirty="0" smtClean="0"/>
              <a:t>Remainder should do so at least annually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82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Deputy Heads of School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 </a:t>
            </a:r>
            <a:r>
              <a:rPr lang="mr-IN" dirty="0" smtClean="0"/>
              <a:t>–</a:t>
            </a:r>
            <a:r>
              <a:rPr lang="en-GB" dirty="0" smtClean="0"/>
              <a:t>Ian Wilson, Sunil Bhandari, me</a:t>
            </a:r>
          </a:p>
          <a:p>
            <a:r>
              <a:rPr lang="en-GB" dirty="0" smtClean="0"/>
              <a:t>Medical specialties divided between us –no longer on a geographic basis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449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Deputy Heads of School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881423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TKR:</a:t>
            </a:r>
          </a:p>
          <a:p>
            <a:r>
              <a:rPr lang="en-GB" dirty="0" smtClean="0"/>
              <a:t>Respiratory</a:t>
            </a:r>
          </a:p>
          <a:p>
            <a:r>
              <a:rPr lang="en-GB" dirty="0" smtClean="0"/>
              <a:t>Oncology</a:t>
            </a:r>
          </a:p>
          <a:p>
            <a:r>
              <a:rPr lang="en-GB" dirty="0" smtClean="0"/>
              <a:t>GU Med</a:t>
            </a:r>
          </a:p>
          <a:p>
            <a:r>
              <a:rPr lang="en-GB" dirty="0" smtClean="0"/>
              <a:t>Occupational Med</a:t>
            </a:r>
          </a:p>
          <a:p>
            <a:r>
              <a:rPr lang="en-GB" dirty="0" smtClean="0"/>
              <a:t>Dermatology</a:t>
            </a:r>
          </a:p>
          <a:p>
            <a:r>
              <a:rPr lang="en-GB" dirty="0" smtClean="0"/>
              <a:t>Palliative medicine</a:t>
            </a:r>
          </a:p>
          <a:p>
            <a:r>
              <a:rPr lang="en-GB" dirty="0" smtClean="0"/>
              <a:t>GIM/ CMT in South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491023" y="1518683"/>
            <a:ext cx="237815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700" dirty="0" smtClean="0"/>
              <a:t>SB:</a:t>
            </a:r>
          </a:p>
          <a:p>
            <a:r>
              <a:rPr lang="en-GB" sz="2700" dirty="0" smtClean="0"/>
              <a:t>Renal</a:t>
            </a:r>
          </a:p>
          <a:p>
            <a:r>
              <a:rPr lang="en-GB" sz="2700" dirty="0" smtClean="0"/>
              <a:t>AIM</a:t>
            </a:r>
          </a:p>
          <a:p>
            <a:r>
              <a:rPr lang="en-GB" sz="2700" dirty="0" smtClean="0"/>
              <a:t>D&amp;E</a:t>
            </a:r>
          </a:p>
          <a:p>
            <a:r>
              <a:rPr lang="en-GB" sz="2700" dirty="0" smtClean="0"/>
              <a:t>Gastro</a:t>
            </a:r>
          </a:p>
          <a:p>
            <a:r>
              <a:rPr lang="en-GB" sz="2700" dirty="0" smtClean="0"/>
              <a:t>ID</a:t>
            </a:r>
          </a:p>
          <a:p>
            <a:r>
              <a:rPr lang="en-GB" sz="2700" dirty="0"/>
              <a:t>GIM/ CMT in </a:t>
            </a:r>
            <a:r>
              <a:rPr lang="en-GB" sz="2700" dirty="0" smtClean="0"/>
              <a:t>East</a:t>
            </a:r>
            <a:endParaRPr lang="en-GB" sz="2700" dirty="0"/>
          </a:p>
          <a:p>
            <a:pPr lvl="1"/>
            <a:endParaRPr lang="en-GB" sz="2700" dirty="0" smtClean="0"/>
          </a:p>
          <a:p>
            <a:pPr lvl="1"/>
            <a:endParaRPr lang="en-GB" sz="27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27897" y="1518682"/>
            <a:ext cx="2881423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 smtClean="0"/>
              <a:t>IW:</a:t>
            </a:r>
          </a:p>
          <a:p>
            <a:r>
              <a:rPr lang="en-GB" sz="2400" dirty="0" smtClean="0"/>
              <a:t>Cardiology </a:t>
            </a:r>
            <a:r>
              <a:rPr lang="en-GB" sz="2400" dirty="0" err="1" smtClean="0"/>
              <a:t>inc</a:t>
            </a:r>
            <a:r>
              <a:rPr lang="en-GB" sz="2400" dirty="0" smtClean="0"/>
              <a:t> paediatric</a:t>
            </a:r>
          </a:p>
          <a:p>
            <a:r>
              <a:rPr lang="en-GB" sz="2400" dirty="0" smtClean="0"/>
              <a:t>Geriatrics</a:t>
            </a:r>
          </a:p>
          <a:p>
            <a:r>
              <a:rPr lang="en-GB" sz="2400" dirty="0" smtClean="0"/>
              <a:t>Genetics</a:t>
            </a:r>
          </a:p>
          <a:p>
            <a:r>
              <a:rPr lang="en-GB" sz="2400" dirty="0" err="1" smtClean="0"/>
              <a:t>Nueurophysiology</a:t>
            </a:r>
            <a:endParaRPr lang="en-GB" sz="2400" dirty="0" smtClean="0"/>
          </a:p>
          <a:p>
            <a:r>
              <a:rPr lang="en-GB" sz="2400" dirty="0" smtClean="0"/>
              <a:t>Haematology</a:t>
            </a:r>
          </a:p>
          <a:p>
            <a:r>
              <a:rPr lang="en-GB" sz="2400" dirty="0" smtClean="0"/>
              <a:t>Immunology</a:t>
            </a:r>
          </a:p>
          <a:p>
            <a:r>
              <a:rPr lang="en-GB" sz="2400" dirty="0" smtClean="0"/>
              <a:t>Neurology/ stroke</a:t>
            </a:r>
          </a:p>
          <a:p>
            <a:r>
              <a:rPr lang="en-GB" sz="2400" dirty="0" smtClean="0"/>
              <a:t>Rheumatology</a:t>
            </a:r>
          </a:p>
          <a:p>
            <a:r>
              <a:rPr lang="en-GB" sz="2400" dirty="0" smtClean="0"/>
              <a:t>GIM</a:t>
            </a:r>
            <a:r>
              <a:rPr lang="en-GB" sz="2400" dirty="0"/>
              <a:t>/ CMT in </a:t>
            </a:r>
            <a:r>
              <a:rPr lang="en-GB" sz="2400" dirty="0" smtClean="0"/>
              <a:t>West</a:t>
            </a:r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67667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Administration and </a:t>
            </a:r>
            <a:r>
              <a:rPr lang="en-GB" b="1" dirty="0" smtClean="0"/>
              <a:t>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To identify </a:t>
            </a:r>
            <a:r>
              <a:rPr lang="en-GB" dirty="0"/>
              <a:t>appropriate training placements </a:t>
            </a:r>
            <a:endParaRPr lang="en-GB" dirty="0" smtClean="0"/>
          </a:p>
          <a:p>
            <a:pPr lvl="1"/>
            <a:r>
              <a:rPr lang="en-GB" dirty="0" smtClean="0"/>
              <a:t>have appropriate approval</a:t>
            </a:r>
          </a:p>
          <a:p>
            <a:pPr lvl="1"/>
            <a:r>
              <a:rPr lang="en-GB" dirty="0" smtClean="0"/>
              <a:t>appropriate </a:t>
            </a:r>
            <a:r>
              <a:rPr lang="en-GB" dirty="0"/>
              <a:t>for the level of training </a:t>
            </a:r>
            <a:endParaRPr lang="en-GB" dirty="0" smtClean="0"/>
          </a:p>
          <a:p>
            <a:r>
              <a:rPr lang="en-GB" dirty="0" smtClean="0"/>
              <a:t>Lead </a:t>
            </a:r>
            <a:r>
              <a:rPr lang="en-GB" dirty="0"/>
              <a:t>and participate in the </a:t>
            </a:r>
            <a:r>
              <a:rPr lang="en-GB" dirty="0" smtClean="0"/>
              <a:t>ARCP </a:t>
            </a:r>
          </a:p>
          <a:p>
            <a:r>
              <a:rPr lang="en-GB" dirty="0" smtClean="0"/>
              <a:t>Ensure interests of :</a:t>
            </a:r>
          </a:p>
          <a:p>
            <a:pPr lvl="1"/>
            <a:r>
              <a:rPr lang="en-GB" dirty="0" smtClean="0"/>
              <a:t>LTFT trainees</a:t>
            </a:r>
          </a:p>
          <a:p>
            <a:pPr lvl="1"/>
            <a:r>
              <a:rPr lang="en-GB" dirty="0" smtClean="0"/>
              <a:t>academic trainees </a:t>
            </a:r>
          </a:p>
          <a:p>
            <a:pPr lvl="1"/>
            <a:r>
              <a:rPr lang="en-GB" dirty="0" smtClean="0"/>
              <a:t>trainees who are out </a:t>
            </a:r>
            <a:r>
              <a:rPr lang="en-GB" dirty="0"/>
              <a:t>of programme </a:t>
            </a:r>
            <a:endParaRPr lang="en-GB" dirty="0" smtClean="0"/>
          </a:p>
          <a:p>
            <a:pPr lvl="1"/>
            <a:r>
              <a:rPr lang="en-GB" dirty="0" smtClean="0"/>
              <a:t>LAT post holders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609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Delivery of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STC </a:t>
            </a:r>
            <a:r>
              <a:rPr lang="en-GB" dirty="0" smtClean="0"/>
              <a:t>chair/TPD(s</a:t>
            </a:r>
            <a:r>
              <a:rPr lang="en-GB" dirty="0"/>
              <a:t>), </a:t>
            </a:r>
            <a:r>
              <a:rPr lang="en-GB" dirty="0" smtClean="0"/>
              <a:t>provide </a:t>
            </a:r>
            <a:r>
              <a:rPr lang="en-GB" dirty="0"/>
              <a:t>leadership on the actual delivery of training within the training programme </a:t>
            </a:r>
            <a:endParaRPr lang="en-GB" dirty="0" smtClean="0"/>
          </a:p>
          <a:p>
            <a:r>
              <a:rPr lang="en-GB" dirty="0" smtClean="0"/>
              <a:t>Establishment</a:t>
            </a:r>
            <a:r>
              <a:rPr lang="en-GB" dirty="0"/>
              <a:t>, with the involvement of STC members, of an appropriate training programme </a:t>
            </a:r>
            <a:endParaRPr lang="en-GB" dirty="0" smtClean="0"/>
          </a:p>
          <a:p>
            <a:r>
              <a:rPr lang="en-GB" dirty="0" smtClean="0"/>
              <a:t>? flexible </a:t>
            </a:r>
            <a:r>
              <a:rPr lang="en-GB" dirty="0"/>
              <a:t>training lead </a:t>
            </a:r>
            <a:r>
              <a:rPr lang="en-GB" dirty="0" smtClean="0"/>
              <a:t>with experience </a:t>
            </a:r>
            <a:r>
              <a:rPr lang="en-GB" dirty="0"/>
              <a:t>and expertise </a:t>
            </a:r>
            <a:r>
              <a:rPr lang="en-GB" dirty="0" smtClean="0"/>
              <a:t>related </a:t>
            </a:r>
            <a:r>
              <a:rPr lang="en-GB" dirty="0"/>
              <a:t>to LTFT </a:t>
            </a:r>
            <a:r>
              <a:rPr lang="en-GB" dirty="0" smtClean="0"/>
              <a:t>trainees</a:t>
            </a:r>
          </a:p>
        </p:txBody>
      </p:sp>
    </p:spTree>
    <p:extLst>
      <p:ext uri="{BB962C8B-B14F-4D97-AF65-F5344CB8AC3E}">
        <p14:creationId xmlns:p14="http://schemas.microsoft.com/office/powerpoint/2010/main" val="1667347115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3506</TotalTime>
  <Words>524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 Black </vt:lpstr>
      <vt:lpstr>Specialist Training Committees</vt:lpstr>
      <vt:lpstr>Specialist Training Committees</vt:lpstr>
      <vt:lpstr>Roles and functions of an STC</vt:lpstr>
      <vt:lpstr>Constituent members:</vt:lpstr>
      <vt:lpstr>Deanery-wide</vt:lpstr>
      <vt:lpstr>Deputy Heads of School</vt:lpstr>
      <vt:lpstr>Deputy Heads of School</vt:lpstr>
      <vt:lpstr>Administration and management</vt:lpstr>
      <vt:lpstr>Delivery of training</vt:lpstr>
      <vt:lpstr>Support the TPD if needed in</vt:lpstr>
      <vt:lpstr>Monitoring and inspection</vt:lpstr>
      <vt:lpstr>Trainee representatives </vt:lpstr>
      <vt:lpstr>Recruitment to the specialty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 Kyi</dc:creator>
  <cp:lastModifiedBy>Trevor Rogers</cp:lastModifiedBy>
  <cp:revision>82</cp:revision>
  <dcterms:created xsi:type="dcterms:W3CDTF">2015-09-20T16:46:09Z</dcterms:created>
  <dcterms:modified xsi:type="dcterms:W3CDTF">2018-03-12T12:19:25Z</dcterms:modified>
</cp:coreProperties>
</file>